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7"/>
  </p:notesMasterIdLst>
  <p:sldIdLst>
    <p:sldId id="259" r:id="rId6"/>
  </p:sldIdLst>
  <p:sldSz cx="7562850" cy="10688638"/>
  <p:notesSz cx="6794500" cy="9931400"/>
  <p:defaultTextStyle>
    <a:defPPr>
      <a:defRPr lang="en-US"/>
    </a:defPPr>
    <a:lvl1pPr marL="0" algn="l" defTabSz="1042873" rtl="0" eaLnBrk="1" latinLnBrk="0" hangingPunct="1">
      <a:defRPr sz="2100" kern="1200">
        <a:solidFill>
          <a:schemeClr val="tx1"/>
        </a:solidFill>
        <a:latin typeface="+mn-lt"/>
        <a:ea typeface="+mn-ea"/>
        <a:cs typeface="+mn-cs"/>
      </a:defRPr>
    </a:lvl1pPr>
    <a:lvl2pPr marL="521437" algn="l" defTabSz="1042873" rtl="0" eaLnBrk="1" latinLnBrk="0" hangingPunct="1">
      <a:defRPr sz="2100" kern="1200">
        <a:solidFill>
          <a:schemeClr val="tx1"/>
        </a:solidFill>
        <a:latin typeface="+mn-lt"/>
        <a:ea typeface="+mn-ea"/>
        <a:cs typeface="+mn-cs"/>
      </a:defRPr>
    </a:lvl2pPr>
    <a:lvl3pPr marL="1042873" algn="l" defTabSz="1042873" rtl="0" eaLnBrk="1" latinLnBrk="0" hangingPunct="1">
      <a:defRPr sz="2100" kern="1200">
        <a:solidFill>
          <a:schemeClr val="tx1"/>
        </a:solidFill>
        <a:latin typeface="+mn-lt"/>
        <a:ea typeface="+mn-ea"/>
        <a:cs typeface="+mn-cs"/>
      </a:defRPr>
    </a:lvl3pPr>
    <a:lvl4pPr marL="1564310" algn="l" defTabSz="1042873" rtl="0" eaLnBrk="1" latinLnBrk="0" hangingPunct="1">
      <a:defRPr sz="2100" kern="1200">
        <a:solidFill>
          <a:schemeClr val="tx1"/>
        </a:solidFill>
        <a:latin typeface="+mn-lt"/>
        <a:ea typeface="+mn-ea"/>
        <a:cs typeface="+mn-cs"/>
      </a:defRPr>
    </a:lvl4pPr>
    <a:lvl5pPr marL="2085746" algn="l" defTabSz="1042873" rtl="0" eaLnBrk="1" latinLnBrk="0" hangingPunct="1">
      <a:defRPr sz="2100" kern="1200">
        <a:solidFill>
          <a:schemeClr val="tx1"/>
        </a:solidFill>
        <a:latin typeface="+mn-lt"/>
        <a:ea typeface="+mn-ea"/>
        <a:cs typeface="+mn-cs"/>
      </a:defRPr>
    </a:lvl5pPr>
    <a:lvl6pPr marL="2607183" algn="l" defTabSz="1042873" rtl="0" eaLnBrk="1" latinLnBrk="0" hangingPunct="1">
      <a:defRPr sz="2100" kern="1200">
        <a:solidFill>
          <a:schemeClr val="tx1"/>
        </a:solidFill>
        <a:latin typeface="+mn-lt"/>
        <a:ea typeface="+mn-ea"/>
        <a:cs typeface="+mn-cs"/>
      </a:defRPr>
    </a:lvl6pPr>
    <a:lvl7pPr marL="3128620" algn="l" defTabSz="1042873" rtl="0" eaLnBrk="1" latinLnBrk="0" hangingPunct="1">
      <a:defRPr sz="2100" kern="1200">
        <a:solidFill>
          <a:schemeClr val="tx1"/>
        </a:solidFill>
        <a:latin typeface="+mn-lt"/>
        <a:ea typeface="+mn-ea"/>
        <a:cs typeface="+mn-cs"/>
      </a:defRPr>
    </a:lvl7pPr>
    <a:lvl8pPr marL="3650056" algn="l" defTabSz="1042873" rtl="0" eaLnBrk="1" latinLnBrk="0" hangingPunct="1">
      <a:defRPr sz="2100" kern="1200">
        <a:solidFill>
          <a:schemeClr val="tx1"/>
        </a:solidFill>
        <a:latin typeface="+mn-lt"/>
        <a:ea typeface="+mn-ea"/>
        <a:cs typeface="+mn-cs"/>
      </a:defRPr>
    </a:lvl8pPr>
    <a:lvl9pPr marL="4171493" algn="l" defTabSz="1042873"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4" userDrawn="1">
          <p15:clr>
            <a:srgbClr val="A4A3A4"/>
          </p15:clr>
        </p15:guide>
        <p15:guide id="2" orient="horz" pos="5184" userDrawn="1">
          <p15:clr>
            <a:srgbClr val="A4A3A4"/>
          </p15:clr>
        </p15:guide>
        <p15:guide id="3" orient="horz" pos="2880" userDrawn="1">
          <p15:clr>
            <a:srgbClr val="A4A3A4"/>
          </p15:clr>
        </p15:guide>
        <p15:guide id="4" pos="4106" userDrawn="1">
          <p15:clr>
            <a:srgbClr val="A4A3A4"/>
          </p15:clr>
        </p15:guide>
        <p15:guide id="5" pos="218" userDrawn="1">
          <p15:clr>
            <a:srgbClr val="A4A3A4"/>
          </p15:clr>
        </p15:guide>
        <p15:guide id="6" pos="2160" userDrawn="1">
          <p15:clr>
            <a:srgbClr val="A4A3A4"/>
          </p15:clr>
        </p15:guide>
        <p15:guide id="7" orient="horz" pos="1571">
          <p15:clr>
            <a:srgbClr val="A4A3A4"/>
          </p15:clr>
        </p15:guide>
        <p15:guide id="8" orient="horz" pos="6089">
          <p15:clr>
            <a:srgbClr val="A4A3A4"/>
          </p15:clr>
        </p15:guide>
        <p15:guide id="9" orient="horz" pos="6532">
          <p15:clr>
            <a:srgbClr val="A4A3A4"/>
          </p15:clr>
        </p15:guide>
        <p15:guide id="10" pos="4528">
          <p15:clr>
            <a:srgbClr val="A4A3A4"/>
          </p15:clr>
        </p15:guide>
        <p15:guide id="11" pos="240">
          <p15:clr>
            <a:srgbClr val="A4A3A4"/>
          </p15:clr>
        </p15:guide>
        <p15:guide id="1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0513"/>
    <a:srgbClr val="7F7FA9"/>
    <a:srgbClr val="6C207E"/>
    <a:srgbClr val="570F7F"/>
    <a:srgbClr val="D4CC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336" autoAdjust="0"/>
    <p:restoredTop sz="86486" autoAdjust="0"/>
  </p:normalViewPr>
  <p:slideViewPr>
    <p:cSldViewPr snapToGrid="0">
      <p:cViewPr varScale="1">
        <p:scale>
          <a:sx n="56" d="100"/>
          <a:sy n="56" d="100"/>
        </p:scale>
        <p:origin x="3101" y="53"/>
      </p:cViewPr>
      <p:guideLst>
        <p:guide orient="horz" pos="1344"/>
        <p:guide orient="horz" pos="5184"/>
        <p:guide orient="horz" pos="2880"/>
        <p:guide pos="4106"/>
        <p:guide pos="218"/>
        <p:guide pos="2160"/>
        <p:guide orient="horz" pos="1571"/>
        <p:guide orient="horz" pos="6089"/>
        <p:guide orient="horz" pos="6532"/>
        <p:guide pos="4528"/>
        <p:guide pos="240"/>
        <p:guide pos="2382"/>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600FB6C9-0104-4854-BE65-0B46A797F704}" type="datetimeFigureOut">
              <a:rPr lang="en-US" smtClean="0"/>
              <a:t>6/19/2018</a:t>
            </a:fld>
            <a:endParaRPr lang="en-US" dirty="0"/>
          </a:p>
        </p:txBody>
      </p:sp>
      <p:sp>
        <p:nvSpPr>
          <p:cNvPr id="4" name="Slide Image Placeholder 3"/>
          <p:cNvSpPr>
            <a:spLocks noGrp="1" noRot="1" noChangeAspect="1"/>
          </p:cNvSpPr>
          <p:nvPr>
            <p:ph type="sldImg" idx="2"/>
          </p:nvPr>
        </p:nvSpPr>
        <p:spPr>
          <a:xfrm>
            <a:off x="2079625" y="744538"/>
            <a:ext cx="2635250" cy="37242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82A0A73D-B8C6-400E-9372-1200B6A75F1A}" type="slidenum">
              <a:rPr lang="en-US" smtClean="0"/>
              <a:t>‹#›</a:t>
            </a:fld>
            <a:endParaRPr lang="en-US" dirty="0"/>
          </a:p>
        </p:txBody>
      </p:sp>
    </p:spTree>
    <p:extLst>
      <p:ext uri="{BB962C8B-B14F-4D97-AF65-F5344CB8AC3E}">
        <p14:creationId xmlns:p14="http://schemas.microsoft.com/office/powerpoint/2010/main" val="1248419056"/>
      </p:ext>
    </p:extLst>
  </p:cSld>
  <p:clrMap bg1="lt1" tx1="dk1" bg2="lt2" tx2="dk2" accent1="accent1" accent2="accent2" accent3="accent3" accent4="accent4" accent5="accent5" accent6="accent6" hlink="hlink" folHlink="folHlink"/>
  <p:notesStyle>
    <a:lvl1pPr marL="0" algn="l" defTabSz="1042873" rtl="0" eaLnBrk="1" latinLnBrk="0" hangingPunct="1">
      <a:defRPr sz="1400" kern="1200">
        <a:solidFill>
          <a:schemeClr val="tx1"/>
        </a:solidFill>
        <a:latin typeface="+mn-lt"/>
        <a:ea typeface="+mn-ea"/>
        <a:cs typeface="+mn-cs"/>
      </a:defRPr>
    </a:lvl1pPr>
    <a:lvl2pPr marL="521437" algn="l" defTabSz="1042873" rtl="0" eaLnBrk="1" latinLnBrk="0" hangingPunct="1">
      <a:defRPr sz="1400" kern="1200">
        <a:solidFill>
          <a:schemeClr val="tx1"/>
        </a:solidFill>
        <a:latin typeface="+mn-lt"/>
        <a:ea typeface="+mn-ea"/>
        <a:cs typeface="+mn-cs"/>
      </a:defRPr>
    </a:lvl2pPr>
    <a:lvl3pPr marL="1042873" algn="l" defTabSz="1042873" rtl="0" eaLnBrk="1" latinLnBrk="0" hangingPunct="1">
      <a:defRPr sz="1400" kern="1200">
        <a:solidFill>
          <a:schemeClr val="tx1"/>
        </a:solidFill>
        <a:latin typeface="+mn-lt"/>
        <a:ea typeface="+mn-ea"/>
        <a:cs typeface="+mn-cs"/>
      </a:defRPr>
    </a:lvl3pPr>
    <a:lvl4pPr marL="1564310" algn="l" defTabSz="1042873" rtl="0" eaLnBrk="1" latinLnBrk="0" hangingPunct="1">
      <a:defRPr sz="1400" kern="1200">
        <a:solidFill>
          <a:schemeClr val="tx1"/>
        </a:solidFill>
        <a:latin typeface="+mn-lt"/>
        <a:ea typeface="+mn-ea"/>
        <a:cs typeface="+mn-cs"/>
      </a:defRPr>
    </a:lvl4pPr>
    <a:lvl5pPr marL="2085746" algn="l" defTabSz="1042873" rtl="0" eaLnBrk="1" latinLnBrk="0" hangingPunct="1">
      <a:defRPr sz="1400" kern="1200">
        <a:solidFill>
          <a:schemeClr val="tx1"/>
        </a:solidFill>
        <a:latin typeface="+mn-lt"/>
        <a:ea typeface="+mn-ea"/>
        <a:cs typeface="+mn-cs"/>
      </a:defRPr>
    </a:lvl5pPr>
    <a:lvl6pPr marL="2607183" algn="l" defTabSz="1042873" rtl="0" eaLnBrk="1" latinLnBrk="0" hangingPunct="1">
      <a:defRPr sz="1400" kern="1200">
        <a:solidFill>
          <a:schemeClr val="tx1"/>
        </a:solidFill>
        <a:latin typeface="+mn-lt"/>
        <a:ea typeface="+mn-ea"/>
        <a:cs typeface="+mn-cs"/>
      </a:defRPr>
    </a:lvl6pPr>
    <a:lvl7pPr marL="3128620" algn="l" defTabSz="1042873" rtl="0" eaLnBrk="1" latinLnBrk="0" hangingPunct="1">
      <a:defRPr sz="1400" kern="1200">
        <a:solidFill>
          <a:schemeClr val="tx1"/>
        </a:solidFill>
        <a:latin typeface="+mn-lt"/>
        <a:ea typeface="+mn-ea"/>
        <a:cs typeface="+mn-cs"/>
      </a:defRPr>
    </a:lvl7pPr>
    <a:lvl8pPr marL="3650056" algn="l" defTabSz="1042873" rtl="0" eaLnBrk="1" latinLnBrk="0" hangingPunct="1">
      <a:defRPr sz="1400" kern="1200">
        <a:solidFill>
          <a:schemeClr val="tx1"/>
        </a:solidFill>
        <a:latin typeface="+mn-lt"/>
        <a:ea typeface="+mn-ea"/>
        <a:cs typeface="+mn-cs"/>
      </a:defRPr>
    </a:lvl8pPr>
    <a:lvl9pPr marL="4171493" algn="l" defTabSz="1042873"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Content and Bullet Lis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9084" y="428041"/>
            <a:ext cx="6806565" cy="1781440"/>
          </a:xfrm>
          <a:prstGeom prst="rect">
            <a:avLst/>
          </a:prstGeom>
        </p:spPr>
        <p:txBody>
          <a:bodyPr/>
          <a:lstStyle>
            <a:lvl1pPr>
              <a:defRPr>
                <a:solidFill>
                  <a:srgbClr val="6C207E"/>
                </a:solidFill>
              </a:defRPr>
            </a:lvl1pPr>
          </a:lstStyle>
          <a:p>
            <a:r>
              <a:rPr lang="en-US" dirty="0"/>
              <a:t>Click to Edit Master Title Style</a:t>
            </a:r>
          </a:p>
        </p:txBody>
      </p:sp>
      <p:sp>
        <p:nvSpPr>
          <p:cNvPr id="3" name="Content Placeholder 2"/>
          <p:cNvSpPr>
            <a:spLocks noGrp="1"/>
          </p:cNvSpPr>
          <p:nvPr>
            <p:ph idx="1"/>
          </p:nvPr>
        </p:nvSpPr>
        <p:spPr>
          <a:xfrm>
            <a:off x="389084" y="2494017"/>
            <a:ext cx="6806565" cy="7054007"/>
          </a:xfrm>
          <a:prstGeom prst="rect">
            <a:avLst/>
          </a:prstGeom>
        </p:spPr>
        <p:txBody>
          <a:bodyPr/>
          <a:lstStyle>
            <a:lvl1pPr>
              <a:defRPr>
                <a:solidFill>
                  <a:srgbClr val="6C207E"/>
                </a:solidFill>
              </a:defRPr>
            </a:lvl1pPr>
            <a:lvl2pPr>
              <a:buClr>
                <a:srgbClr val="6C207E"/>
              </a:buClr>
              <a:defRPr/>
            </a:lvl2pPr>
            <a:lvl3pPr>
              <a:buClr>
                <a:srgbClr val="6C207E"/>
              </a:buClr>
              <a:defRPr/>
            </a:lvl3pPr>
            <a:lvl4pPr>
              <a:buClr>
                <a:srgbClr val="6C207E"/>
              </a:buClr>
              <a:defRPr/>
            </a:lvl4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3"/>
          <p:cNvSpPr>
            <a:spLocks noGrp="1"/>
          </p:cNvSpPr>
          <p:nvPr>
            <p:ph type="sldNum" sz="quarter" idx="10"/>
          </p:nvPr>
        </p:nvSpPr>
        <p:spPr>
          <a:xfrm>
            <a:off x="3655377" y="9976062"/>
            <a:ext cx="378143" cy="534432"/>
          </a:xfrm>
          <a:prstGeom prst="rect">
            <a:avLst/>
          </a:prstGeom>
        </p:spPr>
        <p:txBody>
          <a:bodyPr lIns="104287" tIns="52144" rIns="104287" bIns="52144" anchor="ctr"/>
          <a:lstStyle>
            <a:lvl1pPr algn="ctr">
              <a:defRPr sz="900">
                <a:solidFill>
                  <a:srgbClr val="A6A6A6"/>
                </a:solidFill>
                <a:latin typeface="Calibri"/>
                <a:cs typeface="Calibri"/>
              </a:defRPr>
            </a:lvl1pPr>
          </a:lstStyle>
          <a:p>
            <a:fld id="{211DEA17-12AE-4AF3-A4AA-CACDED361614}" type="slidenum">
              <a:rPr lang="en-US" altLang="en-US" smtClean="0"/>
              <a:pPr/>
              <a:t>‹#›</a:t>
            </a:fld>
            <a:endParaRPr lang="en-US" altLang="en-US" dirty="0"/>
          </a:p>
        </p:txBody>
      </p:sp>
    </p:spTree>
    <p:extLst>
      <p:ext uri="{BB962C8B-B14F-4D97-AF65-F5344CB8AC3E}">
        <p14:creationId xmlns:p14="http://schemas.microsoft.com/office/powerpoint/2010/main" val="33673109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 y="0"/>
            <a:ext cx="7562843" cy="1497320"/>
          </a:xfrm>
          <a:prstGeom prst="rect">
            <a:avLst/>
          </a:prstGeom>
        </p:spPr>
      </p:pic>
      <p:pic>
        <p:nvPicPr>
          <p:cNvPr id="6" name="Picture 5" descr="job listing footer.jpg"/>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03629" y="9883921"/>
            <a:ext cx="6955591" cy="485629"/>
          </a:xfrm>
          <a:prstGeom prst="rect">
            <a:avLst/>
          </a:prstGeom>
        </p:spPr>
      </p:pic>
    </p:spTree>
    <p:extLst>
      <p:ext uri="{BB962C8B-B14F-4D97-AF65-F5344CB8AC3E}">
        <p14:creationId xmlns:p14="http://schemas.microsoft.com/office/powerpoint/2010/main" val="3510345524"/>
      </p:ext>
    </p:extLst>
  </p:cSld>
  <p:clrMap bg1="lt1" tx1="dk1" bg2="lt2" tx2="dk2" accent1="accent1" accent2="accent2" accent3="accent3" accent4="accent4" accent5="accent5" accent6="accent6" hlink="hlink" folHlink="folHlink"/>
  <p:sldLayoutIdLst>
    <p:sldLayoutId id="2147483650" r:id="rId1"/>
  </p:sldLayoutIdLst>
  <p:hf hdr="0" dt="0"/>
  <p:txStyles>
    <p:titleStyle>
      <a:lvl1pPr algn="l" defTabSz="782155" rtl="0" eaLnBrk="1" latinLnBrk="0" hangingPunct="1">
        <a:lnSpc>
          <a:spcPct val="80000"/>
        </a:lnSpc>
        <a:spcBef>
          <a:spcPct val="0"/>
        </a:spcBef>
        <a:buNone/>
        <a:defRPr sz="3400" b="1" kern="1200">
          <a:solidFill>
            <a:srgbClr val="570F7F"/>
          </a:solidFill>
          <a:latin typeface="+mj-lt"/>
          <a:ea typeface="+mj-ea"/>
          <a:cs typeface="+mj-cs"/>
        </a:defRPr>
      </a:lvl1pPr>
    </p:titleStyle>
    <p:bodyStyle>
      <a:lvl1pPr marL="293308" indent="-293308" algn="l" defTabSz="782155" rtl="0" eaLnBrk="1" latinLnBrk="0" hangingPunct="1">
        <a:spcBef>
          <a:spcPct val="20000"/>
        </a:spcBef>
        <a:buClr>
          <a:srgbClr val="570F7F"/>
        </a:buClr>
        <a:buSzPct val="100000"/>
        <a:buFont typeface="Arial" panose="020B0604020202020204" pitchFamily="34" charset="0"/>
        <a:buChar char="•"/>
        <a:defRPr sz="2400" kern="1200">
          <a:solidFill>
            <a:srgbClr val="570F7F"/>
          </a:solidFill>
          <a:latin typeface="+mn-lt"/>
          <a:ea typeface="+mn-ea"/>
          <a:cs typeface="+mn-cs"/>
        </a:defRPr>
      </a:lvl1pPr>
      <a:lvl2pPr marL="635501" indent="-244424" algn="l" defTabSz="782155" rtl="0" eaLnBrk="1" latinLnBrk="0" hangingPunct="1">
        <a:spcBef>
          <a:spcPct val="20000"/>
        </a:spcBef>
        <a:buClr>
          <a:srgbClr val="570F7F"/>
        </a:buClr>
        <a:buFont typeface="Calibri" panose="020F0502020204030204" pitchFamily="34" charset="0"/>
        <a:buChar char="›"/>
        <a:defRPr sz="2100" kern="1200">
          <a:solidFill>
            <a:schemeClr val="bg1">
              <a:lumMod val="50000"/>
            </a:schemeClr>
          </a:solidFill>
          <a:latin typeface="+mn-lt"/>
          <a:ea typeface="+mn-ea"/>
          <a:cs typeface="+mn-cs"/>
        </a:defRPr>
      </a:lvl2pPr>
      <a:lvl3pPr marL="977694" indent="-195539" algn="l" defTabSz="782155" rtl="0" eaLnBrk="1" latinLnBrk="0" hangingPunct="1">
        <a:spcBef>
          <a:spcPct val="20000"/>
        </a:spcBef>
        <a:buClr>
          <a:srgbClr val="570F7F"/>
        </a:buClr>
        <a:buFont typeface="Calibri" panose="020F0502020204030204" pitchFamily="34" charset="0"/>
        <a:buChar char="»"/>
        <a:defRPr sz="1700" kern="1200">
          <a:solidFill>
            <a:schemeClr val="bg1">
              <a:lumMod val="50000"/>
            </a:schemeClr>
          </a:solidFill>
          <a:latin typeface="+mn-lt"/>
          <a:ea typeface="+mn-ea"/>
          <a:cs typeface="+mn-cs"/>
        </a:defRPr>
      </a:lvl3pPr>
      <a:lvl4pPr marL="1368771" indent="-195539" algn="l" defTabSz="782155" rtl="0" eaLnBrk="1" latinLnBrk="0" hangingPunct="1">
        <a:spcBef>
          <a:spcPct val="20000"/>
        </a:spcBef>
        <a:buClr>
          <a:srgbClr val="570F7F"/>
        </a:buClr>
        <a:buFont typeface="Calibri" panose="020F0502020204030204" pitchFamily="34" charset="0"/>
        <a:buChar char="»"/>
        <a:defRPr sz="1500" kern="1200">
          <a:solidFill>
            <a:schemeClr val="bg1">
              <a:lumMod val="50000"/>
            </a:schemeClr>
          </a:solidFill>
          <a:latin typeface="+mn-lt"/>
          <a:ea typeface="+mn-ea"/>
          <a:cs typeface="+mn-cs"/>
        </a:defRPr>
      </a:lvl4pPr>
      <a:lvl5pPr marL="1759849" indent="-195539" algn="l" defTabSz="782155" rtl="0" eaLnBrk="1" latinLnBrk="0" hangingPunct="1">
        <a:spcBef>
          <a:spcPct val="20000"/>
        </a:spcBef>
        <a:buFont typeface="Arial" panose="020B0604020202020204" pitchFamily="34" charset="0"/>
        <a:buChar char="»"/>
        <a:defRPr sz="1400" kern="1200">
          <a:solidFill>
            <a:schemeClr val="bg1">
              <a:lumMod val="50000"/>
            </a:schemeClr>
          </a:solidFill>
          <a:latin typeface="+mn-lt"/>
          <a:ea typeface="+mn-ea"/>
          <a:cs typeface="+mn-cs"/>
        </a:defRPr>
      </a:lvl5pPr>
      <a:lvl6pPr marL="2150926" indent="-195539" algn="l" defTabSz="782155"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6pPr>
      <a:lvl7pPr marL="2542003" indent="-195539" algn="l" defTabSz="782155"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7pPr>
      <a:lvl8pPr marL="2933081" indent="-195539" algn="l" defTabSz="782155"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8pPr>
      <a:lvl9pPr marL="3324158" indent="-195539" algn="l" defTabSz="782155"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9pPr>
    </p:bodyStyle>
    <p:otherStyle>
      <a:defPPr>
        <a:defRPr lang="en-US"/>
      </a:defPPr>
      <a:lvl1pPr marL="0" algn="l" defTabSz="782155" rtl="0" eaLnBrk="1" latinLnBrk="0" hangingPunct="1">
        <a:defRPr sz="1500" kern="1200">
          <a:solidFill>
            <a:schemeClr val="tx1"/>
          </a:solidFill>
          <a:latin typeface="+mn-lt"/>
          <a:ea typeface="+mn-ea"/>
          <a:cs typeface="+mn-cs"/>
        </a:defRPr>
      </a:lvl1pPr>
      <a:lvl2pPr marL="391077" algn="l" defTabSz="782155" rtl="0" eaLnBrk="1" latinLnBrk="0" hangingPunct="1">
        <a:defRPr sz="1500" kern="1200">
          <a:solidFill>
            <a:schemeClr val="tx1"/>
          </a:solidFill>
          <a:latin typeface="+mn-lt"/>
          <a:ea typeface="+mn-ea"/>
          <a:cs typeface="+mn-cs"/>
        </a:defRPr>
      </a:lvl2pPr>
      <a:lvl3pPr marL="782155" algn="l" defTabSz="782155" rtl="0" eaLnBrk="1" latinLnBrk="0" hangingPunct="1">
        <a:defRPr sz="1500" kern="1200">
          <a:solidFill>
            <a:schemeClr val="tx1"/>
          </a:solidFill>
          <a:latin typeface="+mn-lt"/>
          <a:ea typeface="+mn-ea"/>
          <a:cs typeface="+mn-cs"/>
        </a:defRPr>
      </a:lvl3pPr>
      <a:lvl4pPr marL="1173232" algn="l" defTabSz="782155" rtl="0" eaLnBrk="1" latinLnBrk="0" hangingPunct="1">
        <a:defRPr sz="1500" kern="1200">
          <a:solidFill>
            <a:schemeClr val="tx1"/>
          </a:solidFill>
          <a:latin typeface="+mn-lt"/>
          <a:ea typeface="+mn-ea"/>
          <a:cs typeface="+mn-cs"/>
        </a:defRPr>
      </a:lvl4pPr>
      <a:lvl5pPr marL="1564310" algn="l" defTabSz="782155" rtl="0" eaLnBrk="1" latinLnBrk="0" hangingPunct="1">
        <a:defRPr sz="1500" kern="1200">
          <a:solidFill>
            <a:schemeClr val="tx1"/>
          </a:solidFill>
          <a:latin typeface="+mn-lt"/>
          <a:ea typeface="+mn-ea"/>
          <a:cs typeface="+mn-cs"/>
        </a:defRPr>
      </a:lvl5pPr>
      <a:lvl6pPr marL="1955387" algn="l" defTabSz="782155" rtl="0" eaLnBrk="1" latinLnBrk="0" hangingPunct="1">
        <a:defRPr sz="1500" kern="1200">
          <a:solidFill>
            <a:schemeClr val="tx1"/>
          </a:solidFill>
          <a:latin typeface="+mn-lt"/>
          <a:ea typeface="+mn-ea"/>
          <a:cs typeface="+mn-cs"/>
        </a:defRPr>
      </a:lvl6pPr>
      <a:lvl7pPr marL="2346465" algn="l" defTabSz="782155" rtl="0" eaLnBrk="1" latinLnBrk="0" hangingPunct="1">
        <a:defRPr sz="1500" kern="1200">
          <a:solidFill>
            <a:schemeClr val="tx1"/>
          </a:solidFill>
          <a:latin typeface="+mn-lt"/>
          <a:ea typeface="+mn-ea"/>
          <a:cs typeface="+mn-cs"/>
        </a:defRPr>
      </a:lvl7pPr>
      <a:lvl8pPr marL="2737542" algn="l" defTabSz="782155" rtl="0" eaLnBrk="1" latinLnBrk="0" hangingPunct="1">
        <a:defRPr sz="1500" kern="1200">
          <a:solidFill>
            <a:schemeClr val="tx1"/>
          </a:solidFill>
          <a:latin typeface="+mn-lt"/>
          <a:ea typeface="+mn-ea"/>
          <a:cs typeface="+mn-cs"/>
        </a:defRPr>
      </a:lvl8pPr>
      <a:lvl9pPr marL="3128620" algn="l" defTabSz="782155"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A702E490-9E74-4097-9018-B5F26A29567E}"/>
              </a:ext>
            </a:extLst>
          </p:cNvPr>
          <p:cNvSpPr txBox="1"/>
          <p:nvPr/>
        </p:nvSpPr>
        <p:spPr>
          <a:xfrm>
            <a:off x="1997517" y="1928885"/>
            <a:ext cx="5334407" cy="7138466"/>
          </a:xfrm>
          <a:prstGeom prst="rect">
            <a:avLst/>
          </a:prstGeom>
          <a:noFill/>
        </p:spPr>
        <p:txBody>
          <a:bodyPr wrap="square" lIns="104287" tIns="45720" rIns="104287" bIns="52144" rtlCol="0">
            <a:noAutofit/>
          </a:bodyPr>
          <a:lstStyle/>
          <a:p>
            <a:endParaRPr lang="en-US" sz="1000" b="1" dirty="0"/>
          </a:p>
          <a:p>
            <a:r>
              <a:rPr lang="en-US" sz="1000" b="1" dirty="0"/>
              <a:t>Are you a self-motivated, confident, and a strong change management agent who would like to get to know the Printing and Product Identification industry? Do you understand import and export controls and the importance of effective trade compliance programs?</a:t>
            </a:r>
          </a:p>
          <a:p>
            <a:r>
              <a:rPr lang="en-US" sz="1000" b="1" dirty="0"/>
              <a:t> </a:t>
            </a:r>
            <a:endParaRPr lang="en-US" sz="1000" dirty="0"/>
          </a:p>
          <a:p>
            <a:r>
              <a:rPr lang="en-US" sz="1000" b="1" dirty="0"/>
              <a:t>In this role you’ll be…</a:t>
            </a:r>
            <a:r>
              <a:rPr lang="en-US" sz="1000" dirty="0"/>
              <a:t>  responsible for building and strengthening the Americas and Global Trade Compliance Program.</a:t>
            </a:r>
          </a:p>
          <a:p>
            <a:endParaRPr lang="en-US" sz="1000" dirty="0"/>
          </a:p>
          <a:p>
            <a:r>
              <a:rPr lang="en-US" sz="1000" b="1" dirty="0"/>
              <a:t>You’ll have an opportunity to…</a:t>
            </a:r>
            <a:r>
              <a:rPr lang="en-US" sz="1000" dirty="0"/>
              <a:t>work in a high visibility role in the Global Trade Compliance organization that reports directly into the Chief Compliance Officer and the CEO.</a:t>
            </a:r>
          </a:p>
          <a:p>
            <a:r>
              <a:rPr lang="en-US" sz="1000" dirty="0"/>
              <a:t> </a:t>
            </a:r>
          </a:p>
          <a:p>
            <a:r>
              <a:rPr lang="en-US" sz="1000" b="1" dirty="0"/>
              <a:t>You should possess…</a:t>
            </a:r>
            <a:r>
              <a:rPr lang="en-US" sz="1000" dirty="0"/>
              <a:t> 5 to 10 years of  trade compliance experience.  Export Controls experience is a plus.</a:t>
            </a:r>
          </a:p>
          <a:p>
            <a:endParaRPr lang="en-US" sz="1000" b="1" u="sng" dirty="0"/>
          </a:p>
          <a:p>
            <a:r>
              <a:rPr lang="en-US" sz="1000" b="1" u="sng" dirty="0"/>
              <a:t>Great package including Bonus, CAREER Growth and Great Benefits…</a:t>
            </a:r>
            <a:endParaRPr lang="en-US" sz="1000" dirty="0"/>
          </a:p>
          <a:p>
            <a:endParaRPr lang="en-US" sz="1000" b="1" dirty="0"/>
          </a:p>
          <a:p>
            <a:r>
              <a:rPr lang="en-US" sz="1000" b="1" dirty="0"/>
              <a:t>Top 6 principal activities:</a:t>
            </a:r>
            <a:endParaRPr lang="en-US" sz="1000" dirty="0"/>
          </a:p>
          <a:p>
            <a:pPr marL="228600" lvl="0" indent="-228600">
              <a:buFont typeface="+mj-lt"/>
              <a:buAutoNum type="arabicPeriod"/>
            </a:pPr>
            <a:r>
              <a:rPr lang="en-US" sz="1000" dirty="0"/>
              <a:t>Plan, manage and lead, projects to build and strengthen the Global Trade Compliance Program</a:t>
            </a:r>
          </a:p>
          <a:p>
            <a:pPr marL="228600" lvl="0" indent="-228600">
              <a:buFont typeface="+mj-lt"/>
              <a:buAutoNum type="arabicPeriod"/>
            </a:pPr>
            <a:r>
              <a:rPr lang="en-US" sz="1000" dirty="0"/>
              <a:t>Provide advice on local and international trade compliance laws and regulations</a:t>
            </a:r>
          </a:p>
          <a:p>
            <a:pPr marL="228600" lvl="0" indent="-228600">
              <a:buFont typeface="+mj-lt"/>
              <a:buAutoNum type="arabicPeriod"/>
            </a:pPr>
            <a:r>
              <a:rPr lang="en-US" sz="1000" dirty="0"/>
              <a:t>Build Trade Compliance processes and procedures continuously seeking improvement opportunities</a:t>
            </a:r>
          </a:p>
          <a:p>
            <a:pPr marL="228600" lvl="0" indent="-228600">
              <a:buFont typeface="+mj-lt"/>
              <a:buAutoNum type="arabicPeriod"/>
            </a:pPr>
            <a:r>
              <a:rPr lang="en-US" sz="1000" dirty="0"/>
              <a:t>Interface with internal and external stakeholders including government agencies</a:t>
            </a:r>
          </a:p>
          <a:p>
            <a:pPr marL="228600" lvl="0" indent="-228600">
              <a:buFont typeface="+mj-lt"/>
              <a:buAutoNum type="arabicPeriod"/>
            </a:pPr>
            <a:r>
              <a:rPr lang="en-US" sz="1000" dirty="0"/>
              <a:t>Interact with cross-functional teams, create and increase awareness of key strategic developments in global trade compliance</a:t>
            </a:r>
          </a:p>
          <a:p>
            <a:pPr marL="228600" lvl="0" indent="-228600">
              <a:buFont typeface="+mj-lt"/>
              <a:buAutoNum type="arabicPeriod"/>
            </a:pPr>
            <a:r>
              <a:rPr lang="en-US" sz="1000" dirty="0"/>
              <a:t>Deploy trainings linked to global and/or regional trade compliance requirements</a:t>
            </a:r>
          </a:p>
          <a:p>
            <a:endParaRPr lang="en-US" sz="1000" dirty="0"/>
          </a:p>
          <a:p>
            <a:r>
              <a:rPr lang="en-US" sz="1000" b="1" dirty="0"/>
              <a:t>Top 6 skills for this job.</a:t>
            </a:r>
            <a:endParaRPr lang="en-US" sz="1000" dirty="0"/>
          </a:p>
          <a:p>
            <a:pPr marL="228600" lvl="0" indent="-228600">
              <a:buFont typeface="+mj-lt"/>
              <a:buAutoNum type="arabicPeriod"/>
            </a:pPr>
            <a:r>
              <a:rPr lang="en-US" sz="1000" dirty="0"/>
              <a:t>Working knowledge of Import and Export control regulations </a:t>
            </a:r>
          </a:p>
          <a:p>
            <a:pPr marL="228600" lvl="0" indent="-228600">
              <a:buFont typeface="+mj-lt"/>
              <a:buAutoNum type="arabicPeriod"/>
            </a:pPr>
            <a:r>
              <a:rPr lang="en-US" sz="1000" dirty="0"/>
              <a:t>A team player with ability to work independently with minimal supervision</a:t>
            </a:r>
          </a:p>
          <a:p>
            <a:pPr marL="228600" lvl="0" indent="-228600">
              <a:buFont typeface="+mj-lt"/>
              <a:buAutoNum type="arabicPeriod"/>
            </a:pPr>
            <a:r>
              <a:rPr lang="en-US" sz="1000" dirty="0"/>
              <a:t>Effective verbal and written communication skills</a:t>
            </a:r>
          </a:p>
          <a:p>
            <a:pPr marL="228600" lvl="0" indent="-228600">
              <a:buFont typeface="+mj-lt"/>
              <a:buAutoNum type="arabicPeriod"/>
            </a:pPr>
            <a:r>
              <a:rPr lang="en-US" sz="1000" dirty="0"/>
              <a:t>Business focused, highly detail oriented/analytical, and adaptive to change</a:t>
            </a:r>
          </a:p>
          <a:p>
            <a:pPr marL="228600" lvl="0" indent="-228600">
              <a:buFont typeface="+mj-lt"/>
              <a:buAutoNum type="arabicPeriod"/>
            </a:pPr>
            <a:r>
              <a:rPr lang="en-US" sz="1000" dirty="0"/>
              <a:t>Works well under pressure and has the ability to set priorities, drives actions until complete, quality oriented approach of work</a:t>
            </a:r>
          </a:p>
          <a:p>
            <a:pPr marL="228600" lvl="0" indent="-228600">
              <a:buFont typeface="+mj-lt"/>
              <a:buAutoNum type="arabicPeriod"/>
            </a:pPr>
            <a:r>
              <a:rPr lang="en-US" sz="1000" dirty="0"/>
              <a:t>Confident, ability to work effectively at all levels of the organization </a:t>
            </a:r>
          </a:p>
          <a:p>
            <a:endParaRPr lang="en-US" sz="1000" b="1" dirty="0"/>
          </a:p>
          <a:p>
            <a:r>
              <a:rPr lang="en-US" sz="1000" b="1" dirty="0"/>
              <a:t>Required Experience:</a:t>
            </a:r>
            <a:endParaRPr lang="en-US" sz="1000" dirty="0"/>
          </a:p>
          <a:p>
            <a:pPr marL="228600" lvl="0" indent="-228600">
              <a:buFont typeface="+mj-lt"/>
              <a:buAutoNum type="arabicPeriod"/>
            </a:pPr>
            <a:r>
              <a:rPr lang="en-US" sz="1000" dirty="0"/>
              <a:t>Degree in Supply Chain, Logistics, International Trade or related field/equivalent qualification.</a:t>
            </a:r>
          </a:p>
          <a:p>
            <a:pPr marL="228600" lvl="0" indent="-228600">
              <a:buFont typeface="+mj-lt"/>
              <a:buAutoNum type="arabicPeriod"/>
            </a:pPr>
            <a:r>
              <a:rPr lang="en-US" sz="1000" dirty="0"/>
              <a:t>5-10 years of trade compliance background in a fast paced industry. </a:t>
            </a:r>
          </a:p>
          <a:p>
            <a:pPr marL="228600" lvl="0" indent="-228600">
              <a:buFont typeface="+mj-lt"/>
              <a:buAutoNum type="arabicPeriod"/>
            </a:pPr>
            <a:r>
              <a:rPr lang="en-US" sz="1000" dirty="0"/>
              <a:t>Proven track record of driving effective Trade Compliance Program implementation</a:t>
            </a:r>
          </a:p>
          <a:p>
            <a:pPr marL="228600" lvl="0" indent="-228600">
              <a:buFont typeface="+mj-lt"/>
              <a:buAutoNum type="arabicPeriod"/>
            </a:pPr>
            <a:r>
              <a:rPr lang="en-US" sz="1000" dirty="0"/>
              <a:t>Export controls and ECCN classification knowledge a plus</a:t>
            </a:r>
          </a:p>
          <a:p>
            <a:pPr marL="228600" lvl="0" indent="-228600">
              <a:buFont typeface="+mj-lt"/>
              <a:buAutoNum type="arabicPeriod"/>
            </a:pPr>
            <a:r>
              <a:rPr lang="en-US" sz="1000" dirty="0"/>
              <a:t>SAP experience a plus</a:t>
            </a:r>
          </a:p>
          <a:p>
            <a:pPr marL="228600" lvl="0" indent="-228600">
              <a:buFont typeface="+mj-lt"/>
              <a:buAutoNum type="arabicPeriod"/>
            </a:pPr>
            <a:endParaRPr lang="en-US" sz="1000" dirty="0"/>
          </a:p>
        </p:txBody>
      </p:sp>
      <p:sp>
        <p:nvSpPr>
          <p:cNvPr id="2" name="Title 1"/>
          <p:cNvSpPr>
            <a:spLocks noGrp="1"/>
          </p:cNvSpPr>
          <p:nvPr>
            <p:ph type="title"/>
          </p:nvPr>
        </p:nvSpPr>
        <p:spPr>
          <a:xfrm>
            <a:off x="381000" y="1485338"/>
            <a:ext cx="6807200" cy="292737"/>
          </a:xfrm>
        </p:spPr>
        <p:txBody>
          <a:bodyPr wrap="none">
            <a:noAutofit/>
          </a:bodyPr>
          <a:lstStyle/>
          <a:p>
            <a:pPr algn="ctr"/>
            <a:r>
              <a:rPr lang="en-US" sz="1800" dirty="0"/>
              <a:t>SENIOR TRADE COMPLIANCE ANALYST</a:t>
            </a:r>
          </a:p>
        </p:txBody>
      </p:sp>
      <p:sp>
        <p:nvSpPr>
          <p:cNvPr id="13" name="Rectangle 12">
            <a:extLst>
              <a:ext uri="{FF2B5EF4-FFF2-40B4-BE49-F238E27FC236}">
                <a16:creationId xmlns:a16="http://schemas.microsoft.com/office/drawing/2014/main" id="{C6406882-7976-4E95-A80C-A9AC2F48D3F4}"/>
              </a:ext>
            </a:extLst>
          </p:cNvPr>
          <p:cNvSpPr/>
          <p:nvPr/>
        </p:nvSpPr>
        <p:spPr>
          <a:xfrm>
            <a:off x="1997516" y="1916623"/>
            <a:ext cx="5359998" cy="7176577"/>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104287" tIns="52144" rIns="104287" bIns="52144" rtlCol="0" anchor="ctr"/>
          <a:lstStyle/>
          <a:p>
            <a:pPr algn="ctr"/>
            <a:endParaRPr lang="en-US" dirty="0"/>
          </a:p>
        </p:txBody>
      </p:sp>
      <p:sp>
        <p:nvSpPr>
          <p:cNvPr id="14" name="Rectangle 13">
            <a:extLst>
              <a:ext uri="{FF2B5EF4-FFF2-40B4-BE49-F238E27FC236}">
                <a16:creationId xmlns:a16="http://schemas.microsoft.com/office/drawing/2014/main" id="{992A5355-F220-417C-9AB0-2BB6FC405652}"/>
              </a:ext>
            </a:extLst>
          </p:cNvPr>
          <p:cNvSpPr/>
          <p:nvPr/>
        </p:nvSpPr>
        <p:spPr>
          <a:xfrm>
            <a:off x="120877" y="1916623"/>
            <a:ext cx="1792590" cy="7163877"/>
          </a:xfrm>
          <a:prstGeom prst="rect">
            <a:avLst/>
          </a:prstGeom>
          <a:solidFill>
            <a:schemeClr val="tx1">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4287" tIns="52144" rIns="104287" bIns="52144" rtlCol="0" anchor="ctr"/>
          <a:lstStyle/>
          <a:p>
            <a:pPr algn="ctr"/>
            <a:endParaRPr lang="en-US" dirty="0"/>
          </a:p>
        </p:txBody>
      </p:sp>
      <p:sp>
        <p:nvSpPr>
          <p:cNvPr id="27" name="TextBox 26">
            <a:extLst>
              <a:ext uri="{FF2B5EF4-FFF2-40B4-BE49-F238E27FC236}">
                <a16:creationId xmlns:a16="http://schemas.microsoft.com/office/drawing/2014/main" id="{6447DE87-F674-4BA2-A3D8-A260335287C8}"/>
              </a:ext>
            </a:extLst>
          </p:cNvPr>
          <p:cNvSpPr txBox="1"/>
          <p:nvPr/>
        </p:nvSpPr>
        <p:spPr>
          <a:xfrm>
            <a:off x="150102" y="2013004"/>
            <a:ext cx="1754898" cy="6612035"/>
          </a:xfrm>
          <a:prstGeom prst="rect">
            <a:avLst/>
          </a:prstGeom>
          <a:noFill/>
        </p:spPr>
        <p:txBody>
          <a:bodyPr wrap="square" lIns="104287" tIns="0" rIns="104287" bIns="52144" rtlCol="0">
            <a:noAutofit/>
          </a:bodyPr>
          <a:lstStyle/>
          <a:p>
            <a:pPr>
              <a:lnSpc>
                <a:spcPct val="90000"/>
              </a:lnSpc>
              <a:spcAft>
                <a:spcPts val="600"/>
              </a:spcAft>
            </a:pPr>
            <a:r>
              <a:rPr lang="en-US" sz="1100" b="1" spc="-50" dirty="0">
                <a:solidFill>
                  <a:schemeClr val="accent1">
                    <a:lumMod val="50000"/>
                  </a:schemeClr>
                </a:solidFill>
              </a:rPr>
              <a:t>The company</a:t>
            </a:r>
          </a:p>
          <a:p>
            <a:pPr>
              <a:lnSpc>
                <a:spcPct val="90000"/>
              </a:lnSpc>
            </a:pPr>
            <a:r>
              <a:rPr lang="en-US" sz="1100" spc="-50" dirty="0">
                <a:solidFill>
                  <a:schemeClr val="accent1">
                    <a:lumMod val="50000"/>
                  </a:schemeClr>
                </a:solidFill>
              </a:rPr>
              <a:t>Markem-Imaje is a wholly owned subsidiary of the </a:t>
            </a:r>
            <a:br>
              <a:rPr lang="en-US" sz="1100" spc="-50" dirty="0">
                <a:solidFill>
                  <a:schemeClr val="accent1">
                    <a:lumMod val="50000"/>
                  </a:schemeClr>
                </a:solidFill>
              </a:rPr>
            </a:br>
            <a:r>
              <a:rPr lang="en-US" sz="1100" spc="-50" dirty="0">
                <a:solidFill>
                  <a:schemeClr val="accent1">
                    <a:lumMod val="50000"/>
                  </a:schemeClr>
                </a:solidFill>
              </a:rPr>
              <a:t>US-based Dover Corporation and is a trusted world manufacturer of product identification and traceability solutions, offering a full line of reliable and innovative inkjet, thermal transfer, laser, and print and apply label systems.</a:t>
            </a:r>
          </a:p>
          <a:p>
            <a:pPr>
              <a:lnSpc>
                <a:spcPct val="90000"/>
              </a:lnSpc>
            </a:pPr>
            <a:endParaRPr lang="en-US" sz="1100" spc="-50" dirty="0">
              <a:solidFill>
                <a:schemeClr val="accent1">
                  <a:lumMod val="50000"/>
                </a:schemeClr>
              </a:solidFill>
            </a:endParaRPr>
          </a:p>
          <a:p>
            <a:pPr>
              <a:lnSpc>
                <a:spcPct val="90000"/>
              </a:lnSpc>
            </a:pPr>
            <a:r>
              <a:rPr lang="en-US" sz="1100" spc="-50" dirty="0">
                <a:solidFill>
                  <a:schemeClr val="accent1">
                    <a:lumMod val="50000"/>
                  </a:schemeClr>
                </a:solidFill>
              </a:rPr>
              <a:t>Markem-Imaje provides global reach to over 50,000 customers with </a:t>
            </a:r>
            <a:br>
              <a:rPr lang="en-US" sz="1100" spc="-50" dirty="0">
                <a:solidFill>
                  <a:schemeClr val="accent1">
                    <a:lumMod val="50000"/>
                  </a:schemeClr>
                </a:solidFill>
              </a:rPr>
            </a:br>
            <a:r>
              <a:rPr lang="en-US" sz="1100" spc="-50" dirty="0">
                <a:solidFill>
                  <a:schemeClr val="accent1">
                    <a:lumMod val="50000"/>
                  </a:schemeClr>
                </a:solidFill>
              </a:rPr>
              <a:t>30 subsidiaries, </a:t>
            </a:r>
            <a:br>
              <a:rPr lang="en-US" sz="1100" spc="-50" dirty="0">
                <a:solidFill>
                  <a:schemeClr val="accent1">
                    <a:lumMod val="50000"/>
                  </a:schemeClr>
                </a:solidFill>
              </a:rPr>
            </a:br>
            <a:r>
              <a:rPr lang="en-US" sz="1100" spc="-50" dirty="0">
                <a:solidFill>
                  <a:schemeClr val="accent1">
                    <a:lumMod val="50000"/>
                  </a:schemeClr>
                </a:solidFill>
              </a:rPr>
              <a:t>6 technology centers, several equipment repair centers and manufacturing plants with the most comprehensive marking and coding portfolio available in the marketplace.</a:t>
            </a:r>
          </a:p>
          <a:p>
            <a:pPr>
              <a:lnSpc>
                <a:spcPct val="90000"/>
              </a:lnSpc>
            </a:pPr>
            <a:endParaRPr lang="en-US" sz="1100" spc="-50" dirty="0">
              <a:solidFill>
                <a:schemeClr val="accent1">
                  <a:lumMod val="50000"/>
                </a:schemeClr>
              </a:solidFill>
            </a:endParaRPr>
          </a:p>
        </p:txBody>
      </p:sp>
      <p:sp>
        <p:nvSpPr>
          <p:cNvPr id="28" name="Title 1">
            <a:extLst>
              <a:ext uri="{FF2B5EF4-FFF2-40B4-BE49-F238E27FC236}">
                <a16:creationId xmlns:a16="http://schemas.microsoft.com/office/drawing/2014/main" id="{A547E906-D7B1-4002-82BD-FE02D1EE3569}"/>
              </a:ext>
            </a:extLst>
          </p:cNvPr>
          <p:cNvSpPr txBox="1">
            <a:spLocks/>
          </p:cNvSpPr>
          <p:nvPr/>
        </p:nvSpPr>
        <p:spPr>
          <a:xfrm>
            <a:off x="246891" y="9241604"/>
            <a:ext cx="6994490" cy="292737"/>
          </a:xfrm>
          <a:prstGeom prst="rect">
            <a:avLst/>
          </a:prstGeom>
          <a:noFill/>
          <a:ln>
            <a:noFill/>
          </a:ln>
        </p:spPr>
        <p:txBody>
          <a:bodyPr vert="horz" lIns="0" tIns="0" rIns="0" bIns="0" rtlCol="0" anchor="ctr">
            <a:normAutofit/>
          </a:bodyPr>
          <a:lstStyle>
            <a:lvl1pPr algn="l" defTabSz="685800" rtl="0" eaLnBrk="1" latinLnBrk="0" hangingPunct="1">
              <a:lnSpc>
                <a:spcPct val="80000"/>
              </a:lnSpc>
              <a:spcBef>
                <a:spcPct val="0"/>
              </a:spcBef>
              <a:buNone/>
              <a:defRPr sz="3000" b="1" kern="1200">
                <a:solidFill>
                  <a:srgbClr val="6C207E"/>
                </a:solidFill>
                <a:latin typeface="+mj-lt"/>
                <a:ea typeface="+mj-ea"/>
                <a:cs typeface="+mj-cs"/>
              </a:defRPr>
            </a:lvl1pPr>
          </a:lstStyle>
          <a:p>
            <a:r>
              <a:rPr lang="en-US" sz="1400" dirty="0">
                <a:solidFill>
                  <a:schemeClr val="accent1">
                    <a:lumMod val="50000"/>
                  </a:schemeClr>
                </a:solidFill>
              </a:rPr>
              <a:t>To apply, </a:t>
            </a:r>
            <a:r>
              <a:rPr lang="en-US" sz="1400" b="0" dirty="0"/>
              <a:t> </a:t>
            </a:r>
            <a:r>
              <a:rPr lang="en-US" sz="1400" dirty="0">
                <a:solidFill>
                  <a:srgbClr val="100513"/>
                </a:solidFill>
              </a:rPr>
              <a:t>please visit HR Central and go to the Career’s Page     Requisition ID# 15423</a:t>
            </a:r>
          </a:p>
        </p:txBody>
      </p:sp>
      <p:sp>
        <p:nvSpPr>
          <p:cNvPr id="29" name="Rectangle 28">
            <a:extLst>
              <a:ext uri="{FF2B5EF4-FFF2-40B4-BE49-F238E27FC236}">
                <a16:creationId xmlns:a16="http://schemas.microsoft.com/office/drawing/2014/main" id="{31F6271E-35B5-422C-A358-9AD759DD59BB}"/>
              </a:ext>
            </a:extLst>
          </p:cNvPr>
          <p:cNvSpPr/>
          <p:nvPr/>
        </p:nvSpPr>
        <p:spPr>
          <a:xfrm>
            <a:off x="101599" y="9227390"/>
            <a:ext cx="7238277" cy="547517"/>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104287" tIns="52144" rIns="104287" bIns="52144" rtlCol="0" anchor="ctr"/>
          <a:lstStyle/>
          <a:p>
            <a:pPr algn="ctr"/>
            <a:endParaRPr lang="en-US" dirty="0"/>
          </a:p>
        </p:txBody>
      </p:sp>
      <p:sp>
        <p:nvSpPr>
          <p:cNvPr id="3075" name="Rectangle 3074">
            <a:extLst>
              <a:ext uri="{FF2B5EF4-FFF2-40B4-BE49-F238E27FC236}">
                <a16:creationId xmlns:a16="http://schemas.microsoft.com/office/drawing/2014/main" id="{E5EB10A0-B633-47F6-BDC5-8AA4F3503F1C}"/>
              </a:ext>
            </a:extLst>
          </p:cNvPr>
          <p:cNvSpPr/>
          <p:nvPr/>
        </p:nvSpPr>
        <p:spPr>
          <a:xfrm>
            <a:off x="258436" y="9485574"/>
            <a:ext cx="4076497" cy="239205"/>
          </a:xfrm>
          <a:prstGeom prst="rect">
            <a:avLst/>
          </a:prstGeom>
        </p:spPr>
        <p:txBody>
          <a:bodyPr wrap="square" lIns="0" tIns="0" rIns="0" bIns="0">
            <a:noAutofit/>
          </a:bodyPr>
          <a:lstStyle/>
          <a:p>
            <a:r>
              <a:rPr lang="en-US" sz="1100" dirty="0">
                <a:solidFill>
                  <a:schemeClr val="accent1">
                    <a:lumMod val="50000"/>
                  </a:schemeClr>
                </a:solidFill>
              </a:rPr>
              <a:t>	</a:t>
            </a:r>
          </a:p>
          <a:p>
            <a:endParaRPr lang="en-US" sz="1100" dirty="0">
              <a:solidFill>
                <a:schemeClr val="accent1">
                  <a:lumMod val="50000"/>
                </a:schemeClr>
              </a:solidFill>
            </a:endParaRPr>
          </a:p>
        </p:txBody>
      </p:sp>
      <p:sp>
        <p:nvSpPr>
          <p:cNvPr id="12" name="Rectangle 11">
            <a:extLst>
              <a:ext uri="{FF2B5EF4-FFF2-40B4-BE49-F238E27FC236}">
                <a16:creationId xmlns:a16="http://schemas.microsoft.com/office/drawing/2014/main" id="{8D64F23F-57B2-4A03-8573-1766E47BA913}"/>
              </a:ext>
            </a:extLst>
          </p:cNvPr>
          <p:cNvSpPr/>
          <p:nvPr/>
        </p:nvSpPr>
        <p:spPr>
          <a:xfrm>
            <a:off x="3876936" y="9501149"/>
            <a:ext cx="3340692" cy="223629"/>
          </a:xfrm>
          <a:prstGeom prst="rect">
            <a:avLst/>
          </a:prstGeom>
        </p:spPr>
        <p:txBody>
          <a:bodyPr wrap="square" lIns="0" tIns="0" rIns="0" bIns="0">
            <a:noAutofit/>
          </a:bodyPr>
          <a:lstStyle/>
          <a:p>
            <a:r>
              <a:rPr lang="en-US" sz="1100" dirty="0">
                <a:solidFill>
                  <a:schemeClr val="accent1">
                    <a:lumMod val="50000"/>
                  </a:schemeClr>
                </a:solidFill>
              </a:rPr>
              <a:t>Markem-Imaje is an Equal Opportunity Employer M/F/H/V </a:t>
            </a:r>
          </a:p>
          <a:p>
            <a:endParaRPr lang="en-US" sz="1100" dirty="0"/>
          </a:p>
          <a:p>
            <a:endParaRPr lang="en-US" sz="1100" dirty="0">
              <a:solidFill>
                <a:schemeClr val="accent1">
                  <a:lumMod val="50000"/>
                </a:schemeClr>
              </a:solidFill>
            </a:endParaRPr>
          </a:p>
          <a:p>
            <a:endParaRPr lang="en-US" sz="1100" dirty="0">
              <a:solidFill>
                <a:schemeClr val="accent1">
                  <a:lumMod val="50000"/>
                </a:schemeClr>
              </a:solidFill>
            </a:endParaRPr>
          </a:p>
        </p:txBody>
      </p:sp>
      <p:pic>
        <p:nvPicPr>
          <p:cNvPr id="11" name="Picture 10">
            <a:extLst>
              <a:ext uri="{FF2B5EF4-FFF2-40B4-BE49-F238E27FC236}">
                <a16:creationId xmlns:a16="http://schemas.microsoft.com/office/drawing/2014/main" id="{771FC6C8-DAF2-4B7E-A08D-88FBCE8BC4F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599" y="8625040"/>
            <a:ext cx="1803401" cy="567796"/>
          </a:xfrm>
          <a:prstGeom prst="rect">
            <a:avLst/>
          </a:prstGeom>
        </p:spPr>
      </p:pic>
    </p:spTree>
    <p:extLst>
      <p:ext uri="{BB962C8B-B14F-4D97-AF65-F5344CB8AC3E}">
        <p14:creationId xmlns:p14="http://schemas.microsoft.com/office/powerpoint/2010/main" val="3750790274"/>
      </p:ext>
    </p:extLst>
  </p:cSld>
  <p:clrMapOvr>
    <a:masterClrMapping/>
  </p:clrMapOvr>
</p:sld>
</file>

<file path=ppt/theme/theme1.xml><?xml version="1.0" encoding="utf-8"?>
<a:theme xmlns:a="http://schemas.openxmlformats.org/drawingml/2006/main" name="MI PPT Template">
  <a:themeElements>
    <a:clrScheme name="MARKEM-IMAJE THEME COLORS">
      <a:dk1>
        <a:srgbClr val="6C207E"/>
      </a:dk1>
      <a:lt1>
        <a:srgbClr val="FFFFFF"/>
      </a:lt1>
      <a:dk2>
        <a:srgbClr val="7F7F7F"/>
      </a:dk2>
      <a:lt2>
        <a:srgbClr val="FFFFFF"/>
      </a:lt2>
      <a:accent1>
        <a:srgbClr val="6C207E"/>
      </a:accent1>
      <a:accent2>
        <a:srgbClr val="F38F1D"/>
      </a:accent2>
      <a:accent3>
        <a:srgbClr val="78A21E"/>
      </a:accent3>
      <a:accent4>
        <a:srgbClr val="0070B2"/>
      </a:accent4>
      <a:accent5>
        <a:srgbClr val="4BACC6"/>
      </a:accent5>
      <a:accent6>
        <a:srgbClr val="D8005B"/>
      </a:accent6>
      <a:hlink>
        <a:srgbClr val="0000FF"/>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86410B8D7B265B4080DEF8EE7D204E32" ma:contentTypeVersion="2" ma:contentTypeDescription="Create a new document." ma:contentTypeScope="" ma:versionID="09befb85947bc6f5c8cc02cba34d3514">
  <xsd:schema xmlns:xsd="http://www.w3.org/2001/XMLSchema" xmlns:xs="http://www.w3.org/2001/XMLSchema" xmlns:p="http://schemas.microsoft.com/office/2006/metadata/properties" xmlns:ns2="a76c9a85-3154-4117-8a0c-fa45d2eec41a" xmlns:ns3="2d942e64-63e7-4ec9-a534-3ffdbe42f3f7" targetNamespace="http://schemas.microsoft.com/office/2006/metadata/properties" ma:root="true" ma:fieldsID="11390ac6703963e4cab3bd0a2112327b" ns2:_="" ns3:_="">
    <xsd:import namespace="a76c9a85-3154-4117-8a0c-fa45d2eec41a"/>
    <xsd:import namespace="2d942e64-63e7-4ec9-a534-3ffdbe42f3f7"/>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6c9a85-3154-4117-8a0c-fa45d2eec41a"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2d942e64-63e7-4ec9-a534-3ffdbe42f3f7"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a76c9a85-3154-4117-8a0c-fa45d2eec41a">MIDOC-1769423059-538</_dlc_DocId>
    <_dlc_DocIdUrl xmlns="a76c9a85-3154-4117-8a0c-fa45d2eec41a">
      <Url>https://dover.sharepoint.com/sites/MI/GlobalIntranet/Marketing/GlobalCom/_layouts/15/DocIdRedir.aspx?ID=MIDOC-1769423059-538</Url>
      <Description>MIDOC-1769423059-538</Description>
    </_dlc_DocIdUrl>
  </documentManagement>
</p:properties>
</file>

<file path=customXml/itemProps1.xml><?xml version="1.0" encoding="utf-8"?>
<ds:datastoreItem xmlns:ds="http://schemas.openxmlformats.org/officeDocument/2006/customXml" ds:itemID="{1E361CA1-5921-469D-9848-C079F1FE1AA9}">
  <ds:schemaRefs>
    <ds:schemaRef ds:uri="http://schemas.microsoft.com/sharepoint/v3/contenttype/forms"/>
  </ds:schemaRefs>
</ds:datastoreItem>
</file>

<file path=customXml/itemProps2.xml><?xml version="1.0" encoding="utf-8"?>
<ds:datastoreItem xmlns:ds="http://schemas.openxmlformats.org/officeDocument/2006/customXml" ds:itemID="{AED66F17-C382-440A-BBC5-76BD44A83A20}">
  <ds:schemaRefs>
    <ds:schemaRef ds:uri="http://schemas.microsoft.com/sharepoint/events"/>
  </ds:schemaRefs>
</ds:datastoreItem>
</file>

<file path=customXml/itemProps3.xml><?xml version="1.0" encoding="utf-8"?>
<ds:datastoreItem xmlns:ds="http://schemas.openxmlformats.org/officeDocument/2006/customXml" ds:itemID="{BD2EBDD1-85EE-4810-B3A7-F40AC126FF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6c9a85-3154-4117-8a0c-fa45d2eec41a"/>
    <ds:schemaRef ds:uri="2d942e64-63e7-4ec9-a534-3ffdbe42f3f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D134564-2307-4E6A-AEE9-D12FD79CC879}">
  <ds:schemaRefs>
    <ds:schemaRef ds:uri="a76c9a85-3154-4117-8a0c-fa45d2eec41a"/>
    <ds:schemaRef ds:uri="http://purl.org/dc/elements/1.1/"/>
    <ds:schemaRef ds:uri="http://www.w3.org/XML/1998/namespace"/>
    <ds:schemaRef ds:uri="http://purl.org/dc/terms/"/>
    <ds:schemaRef ds:uri="http://purl.org/dc/dcmitype/"/>
    <ds:schemaRef ds:uri="http://schemas.openxmlformats.org/package/2006/metadata/core-properties"/>
    <ds:schemaRef ds:uri="http://schemas.microsoft.com/office/2006/documentManagement/types"/>
    <ds:schemaRef ds:uri="http://schemas.microsoft.com/office/infopath/2007/PartnerControls"/>
    <ds:schemaRef ds:uri="2d942e64-63e7-4ec9-a534-3ffdbe42f3f7"/>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blank</Template>
  <TotalTime>1918</TotalTime>
  <Words>52</Words>
  <Application>Microsoft Office PowerPoint</Application>
  <PresentationFormat>Custom</PresentationFormat>
  <Paragraphs>42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MI PPT Template</vt:lpstr>
      <vt:lpstr>SENIOR TRADE COMPLIANCE ANALYST</vt:lpstr>
    </vt:vector>
  </TitlesOfParts>
  <Company>Markem-Imaje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line header goes dsfsdfdsfdsfdsf</dc:title>
  <dc:creator>Emmanuel CHABUT</dc:creator>
  <cp:lastModifiedBy>Jessica HESS</cp:lastModifiedBy>
  <cp:revision>53</cp:revision>
  <cp:lastPrinted>2017-11-02T13:24:59Z</cp:lastPrinted>
  <dcterms:created xsi:type="dcterms:W3CDTF">2017-11-01T16:33:04Z</dcterms:created>
  <dcterms:modified xsi:type="dcterms:W3CDTF">2018-06-19T20:03:24Z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0x01010086410B8D7B265B4080DEF8EE7D204E32</vt:lpwstr>
  </property>
  <property fmtid="{D5CDD505-2E9C-101B-9397-08002B2CF9AE}" pid="3" name="_dlc_DocIdItemGuid">
    <vt:lpwstr>bd179464-0703-4637-8998-00dfc8c0ea43</vt:lpwstr>
  </property>
</Properties>
</file>