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1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6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56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051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6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60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22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5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8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49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4FF63-D2F2-402C-9802-12528920C178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4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5"/>
          <p:cNvSpPr txBox="1">
            <a:spLocks noChangeArrowheads="1"/>
          </p:cNvSpPr>
          <p:nvPr/>
        </p:nvSpPr>
        <p:spPr bwMode="auto">
          <a:xfrm>
            <a:off x="1143000" y="0"/>
            <a:ext cx="78374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Trade Compliance Responsibilities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685800" y="6172200"/>
            <a:ext cx="7772400" cy="40011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rgbClr val="434343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dirty="0" smtClean="0">
                <a:solidFill>
                  <a:srgbClr val="FF0000"/>
                </a:solidFill>
              </a:rPr>
              <a:t>Trade Compliance Encompasses All Functions 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392391">
            <a:off x="1522085" y="847915"/>
            <a:ext cx="5421007" cy="524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" name="Group 33"/>
          <p:cNvGrpSpPr>
            <a:grpSpLocks/>
          </p:cNvGrpSpPr>
          <p:nvPr/>
        </p:nvGrpSpPr>
        <p:grpSpPr bwMode="auto">
          <a:xfrm>
            <a:off x="1066800" y="808342"/>
            <a:ext cx="7067550" cy="5401958"/>
            <a:chOff x="1743932" y="1001064"/>
            <a:chExt cx="6311821" cy="4921363"/>
          </a:xfrm>
        </p:grpSpPr>
        <p:sp>
          <p:nvSpPr>
            <p:cNvPr id="62" name="TextBox 8"/>
            <p:cNvSpPr txBox="1">
              <a:spLocks noChangeArrowheads="1"/>
            </p:cNvSpPr>
            <p:nvPr/>
          </p:nvSpPr>
          <p:spPr bwMode="auto">
            <a:xfrm>
              <a:off x="5448486" y="5614669"/>
              <a:ext cx="891600" cy="307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cs typeface="Arial" charset="0"/>
                </a:rPr>
                <a:t>External</a:t>
              </a:r>
            </a:p>
          </p:txBody>
        </p:sp>
        <p:sp>
          <p:nvSpPr>
            <p:cNvPr id="63" name="TextBox 9"/>
            <p:cNvSpPr txBox="1">
              <a:spLocks noChangeArrowheads="1"/>
            </p:cNvSpPr>
            <p:nvPr/>
          </p:nvSpPr>
          <p:spPr bwMode="auto">
            <a:xfrm>
              <a:off x="1863189" y="4942416"/>
              <a:ext cx="1128846" cy="307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cs typeface="Arial" charset="0"/>
                </a:rPr>
                <a:t>Operations</a:t>
              </a:r>
            </a:p>
          </p:txBody>
        </p:sp>
        <p:sp>
          <p:nvSpPr>
            <p:cNvPr id="64" name="TextBox 10"/>
            <p:cNvSpPr txBox="1">
              <a:spLocks noChangeArrowheads="1"/>
            </p:cNvSpPr>
            <p:nvPr/>
          </p:nvSpPr>
          <p:spPr bwMode="auto">
            <a:xfrm>
              <a:off x="1743932" y="1255282"/>
              <a:ext cx="1586584" cy="476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>
                  <a:cs typeface="Arial" charset="0"/>
                </a:rPr>
                <a:t>Sales &amp; Marketing,</a:t>
              </a:r>
            </a:p>
            <a:p>
              <a:pPr algn="ctr"/>
              <a:r>
                <a:rPr lang="en-US" sz="1400" b="1" dirty="0">
                  <a:cs typeface="Arial" charset="0"/>
                </a:rPr>
                <a:t>Engineering</a:t>
              </a:r>
            </a:p>
          </p:txBody>
        </p:sp>
        <p:sp>
          <p:nvSpPr>
            <p:cNvPr id="65" name="TextBox 11"/>
            <p:cNvSpPr txBox="1">
              <a:spLocks noChangeArrowheads="1"/>
            </p:cNvSpPr>
            <p:nvPr/>
          </p:nvSpPr>
          <p:spPr bwMode="auto">
            <a:xfrm>
              <a:off x="5287258" y="1001064"/>
              <a:ext cx="812000" cy="476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>
                  <a:cs typeface="Arial" charset="0"/>
                </a:rPr>
                <a:t>Finance,</a:t>
              </a:r>
            </a:p>
            <a:p>
              <a:pPr algn="ctr"/>
              <a:r>
                <a:rPr lang="en-US" sz="1400" b="1" dirty="0" smtClean="0">
                  <a:cs typeface="Arial" charset="0"/>
                </a:rPr>
                <a:t>Tax &amp; IT</a:t>
              </a:r>
              <a:endParaRPr lang="en-US" sz="1400" b="1" dirty="0">
                <a:cs typeface="Arial" charset="0"/>
              </a:endParaRPr>
            </a:p>
          </p:txBody>
        </p:sp>
        <p:sp>
          <p:nvSpPr>
            <p:cNvPr id="66" name="TextBox 12"/>
            <p:cNvSpPr txBox="1">
              <a:spLocks noChangeArrowheads="1"/>
            </p:cNvSpPr>
            <p:nvPr/>
          </p:nvSpPr>
          <p:spPr bwMode="auto">
            <a:xfrm>
              <a:off x="6329243" y="1768048"/>
              <a:ext cx="1099992" cy="523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>
                  <a:cs typeface="Arial" charset="0"/>
                </a:rPr>
                <a:t>Human</a:t>
              </a:r>
            </a:p>
            <a:p>
              <a:pPr algn="ctr"/>
              <a:r>
                <a:rPr lang="en-US" sz="1400" b="1" dirty="0">
                  <a:cs typeface="Arial" charset="0"/>
                </a:rPr>
                <a:t>Resources</a:t>
              </a:r>
            </a:p>
          </p:txBody>
        </p:sp>
        <p:sp>
          <p:nvSpPr>
            <p:cNvPr id="67" name="TextBox 13"/>
            <p:cNvSpPr txBox="1">
              <a:spLocks noChangeArrowheads="1"/>
            </p:cNvSpPr>
            <p:nvPr/>
          </p:nvSpPr>
          <p:spPr bwMode="auto">
            <a:xfrm>
              <a:off x="6648238" y="2805607"/>
              <a:ext cx="1407515" cy="523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cs typeface="Arial" charset="0"/>
                </a:rPr>
                <a:t>Legal &amp; Trade </a:t>
              </a:r>
            </a:p>
            <a:p>
              <a:pPr algn="ctr"/>
              <a:r>
                <a:rPr lang="en-US" sz="1400" b="1">
                  <a:cs typeface="Arial" charset="0"/>
                </a:rPr>
                <a:t>Compliance</a:t>
              </a:r>
            </a:p>
          </p:txBody>
        </p:sp>
        <p:sp>
          <p:nvSpPr>
            <p:cNvPr id="68" name="TextBox 14"/>
            <p:cNvSpPr txBox="1">
              <a:spLocks noChangeArrowheads="1"/>
            </p:cNvSpPr>
            <p:nvPr/>
          </p:nvSpPr>
          <p:spPr bwMode="auto">
            <a:xfrm>
              <a:off x="6689646" y="4114798"/>
              <a:ext cx="1019840" cy="307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cs typeface="Arial" charset="0"/>
                </a:rPr>
                <a:t>Executive</a:t>
              </a:r>
            </a:p>
          </p:txBody>
        </p:sp>
        <p:sp>
          <p:nvSpPr>
            <p:cNvPr id="69" name="Oval 68"/>
            <p:cNvSpPr/>
            <p:nvPr/>
          </p:nvSpPr>
          <p:spPr>
            <a:xfrm>
              <a:off x="3826687" y="2697618"/>
              <a:ext cx="1524000" cy="1524001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TextBox 17"/>
            <p:cNvSpPr txBox="1">
              <a:spLocks noChangeArrowheads="1"/>
            </p:cNvSpPr>
            <p:nvPr/>
          </p:nvSpPr>
          <p:spPr bwMode="auto">
            <a:xfrm>
              <a:off x="3858926" y="2836756"/>
              <a:ext cx="1407544" cy="13458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bg1"/>
                  </a:solidFill>
                  <a:cs typeface="Arial" charset="0"/>
                </a:rPr>
                <a:t>Value  </a:t>
              </a:r>
            </a:p>
            <a:p>
              <a:pPr algn="ctr"/>
              <a:r>
                <a:rPr lang="en-US" sz="1000" b="1" dirty="0" smtClean="0">
                  <a:solidFill>
                    <a:schemeClr val="bg1"/>
                  </a:solidFill>
                  <a:cs typeface="Arial" charset="0"/>
                </a:rPr>
                <a:t>End Use</a:t>
              </a:r>
            </a:p>
            <a:p>
              <a:pPr algn="ctr"/>
              <a:r>
                <a:rPr lang="en-US" sz="1000" dirty="0" smtClean="0">
                  <a:solidFill>
                    <a:schemeClr val="bg1"/>
                  </a:solidFill>
                  <a:cs typeface="Arial" charset="0"/>
                </a:rPr>
                <a:t>End User</a:t>
              </a:r>
              <a:r>
                <a:rPr lang="en-US" sz="1000" b="1" dirty="0" smtClean="0">
                  <a:solidFill>
                    <a:schemeClr val="bg1"/>
                  </a:solidFill>
                  <a:cs typeface="Arial" charset="0"/>
                </a:rPr>
                <a:t> </a:t>
              </a:r>
              <a:endParaRPr lang="en-US" sz="1000" b="1" dirty="0">
                <a:solidFill>
                  <a:schemeClr val="bg1"/>
                </a:solidFill>
                <a:cs typeface="Arial" charset="0"/>
              </a:endParaRPr>
            </a:p>
            <a:p>
              <a:pPr algn="ctr"/>
              <a:r>
                <a:rPr lang="en-US" sz="1000" b="1" dirty="0">
                  <a:solidFill>
                    <a:schemeClr val="bg1"/>
                  </a:solidFill>
                  <a:cs typeface="Arial" charset="0"/>
                </a:rPr>
                <a:t>Destination</a:t>
              </a:r>
            </a:p>
            <a:p>
              <a:pPr algn="ctr"/>
              <a:r>
                <a:rPr lang="en-US" sz="1000" b="1" dirty="0">
                  <a:solidFill>
                    <a:schemeClr val="bg1"/>
                  </a:solidFill>
                  <a:cs typeface="Arial" charset="0"/>
                </a:rPr>
                <a:t> Preferential Treatment</a:t>
              </a:r>
            </a:p>
            <a:p>
              <a:pPr algn="ctr"/>
              <a:r>
                <a:rPr lang="en-US" sz="1000" b="1" dirty="0" smtClean="0">
                  <a:solidFill>
                    <a:schemeClr val="bg1"/>
                  </a:solidFill>
                  <a:cs typeface="Arial" charset="0"/>
                </a:rPr>
                <a:t>Quantity</a:t>
              </a:r>
              <a:endParaRPr lang="en-US" sz="1000" b="1" dirty="0">
                <a:solidFill>
                  <a:schemeClr val="bg1"/>
                </a:solidFill>
                <a:cs typeface="Arial" charset="0"/>
              </a:endParaRPr>
            </a:p>
            <a:p>
              <a:pPr algn="ctr"/>
              <a:r>
                <a:rPr lang="en-US" sz="1000" b="1" dirty="0" smtClean="0">
                  <a:solidFill>
                    <a:schemeClr val="bg1"/>
                  </a:solidFill>
                  <a:cs typeface="Arial" charset="0"/>
                </a:rPr>
                <a:t>License</a:t>
              </a:r>
            </a:p>
            <a:p>
              <a:pPr algn="ctr"/>
              <a:r>
                <a:rPr lang="en-US" sz="1000" dirty="0" smtClean="0">
                  <a:solidFill>
                    <a:schemeClr val="bg1"/>
                  </a:solidFill>
                  <a:cs typeface="Arial" charset="0"/>
                </a:rPr>
                <a:t>Origin</a:t>
              </a:r>
            </a:p>
            <a:p>
              <a:pPr algn="ctr"/>
              <a:r>
                <a:rPr lang="en-US" sz="1000" b="1" dirty="0" smtClean="0">
                  <a:solidFill>
                    <a:schemeClr val="bg1"/>
                  </a:solidFill>
                  <a:cs typeface="Arial" charset="0"/>
                </a:rPr>
                <a:t> </a:t>
              </a:r>
              <a:endParaRPr lang="en-US" sz="10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71" name="Rectangle 19"/>
            <p:cNvSpPr>
              <a:spLocks noChangeArrowheads="1"/>
            </p:cNvSpPr>
            <p:nvPr/>
          </p:nvSpPr>
          <p:spPr bwMode="auto">
            <a:xfrm>
              <a:off x="2326627" y="2226912"/>
              <a:ext cx="1447800" cy="1317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 dirty="0">
                  <a:solidFill>
                    <a:schemeClr val="bg1"/>
                  </a:solidFill>
                  <a:cs typeface="Arial" charset="0"/>
                </a:rPr>
                <a:t>Sales &amp; Marketing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Pricing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Rebates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Discounts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End User Info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Promotions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Samples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After Sales Support</a:t>
              </a:r>
            </a:p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cs typeface="Arial" charset="0"/>
                </a:rPr>
                <a:t>Returns</a:t>
              </a:r>
            </a:p>
            <a:p>
              <a:pPr algn="ctr"/>
              <a:r>
                <a:rPr lang="en-US" sz="800" dirty="0" smtClean="0">
                  <a:solidFill>
                    <a:schemeClr val="bg1"/>
                  </a:solidFill>
                  <a:cs typeface="Arial" charset="0"/>
                </a:rPr>
                <a:t>Customer Service</a:t>
              </a:r>
            </a:p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cs typeface="Arial" charset="0"/>
                </a:rPr>
                <a:t>Order Entry</a:t>
              </a:r>
              <a:endParaRPr lang="en-US" sz="8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72" name="TextBox 20"/>
            <p:cNvSpPr txBox="1">
              <a:spLocks noChangeArrowheads="1"/>
            </p:cNvSpPr>
            <p:nvPr/>
          </p:nvSpPr>
          <p:spPr bwMode="auto">
            <a:xfrm>
              <a:off x="3352798" y="1447539"/>
              <a:ext cx="1295399" cy="954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 dirty="0">
                  <a:solidFill>
                    <a:schemeClr val="bg1"/>
                  </a:solidFill>
                  <a:cs typeface="Arial" charset="0"/>
                </a:rPr>
                <a:t>Engineering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Technical Specs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Design Intent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R&amp;D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End Use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Prototypes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Samples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/>
          </p:nvSpPr>
          <p:spPr bwMode="auto">
            <a:xfrm>
              <a:off x="3146623" y="1461982"/>
              <a:ext cx="3428999" cy="1093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 dirty="0" smtClean="0">
                  <a:solidFill>
                    <a:schemeClr val="bg1"/>
                  </a:solidFill>
                  <a:cs typeface="Arial" charset="0"/>
                </a:rPr>
                <a:t>Finance/Tax</a:t>
              </a:r>
            </a:p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cs typeface="Arial" charset="0"/>
                </a:rPr>
                <a:t>Invoicing</a:t>
              </a:r>
              <a:endParaRPr lang="en-US" sz="800" b="1" dirty="0">
                <a:solidFill>
                  <a:schemeClr val="bg1"/>
                </a:solidFill>
                <a:cs typeface="Arial" charset="0"/>
              </a:endParaRP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Records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Cost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Royalties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License Fees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Transfer Pricing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Valuation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Adjustments</a:t>
              </a:r>
            </a:p>
          </p:txBody>
        </p:sp>
        <p:sp>
          <p:nvSpPr>
            <p:cNvPr id="74" name="Rectangle 22"/>
            <p:cNvSpPr>
              <a:spLocks noChangeArrowheads="1"/>
            </p:cNvSpPr>
            <p:nvPr/>
          </p:nvSpPr>
          <p:spPr bwMode="auto">
            <a:xfrm>
              <a:off x="5638769" y="3606498"/>
              <a:ext cx="1219167" cy="830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Tone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Control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Support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Objectives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Resources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Risk Assessment</a:t>
              </a:r>
            </a:p>
          </p:txBody>
        </p:sp>
        <p:sp>
          <p:nvSpPr>
            <p:cNvPr id="75" name="Rectangle 23"/>
            <p:cNvSpPr>
              <a:spLocks noChangeArrowheads="1"/>
            </p:cNvSpPr>
            <p:nvPr/>
          </p:nvSpPr>
          <p:spPr bwMode="auto">
            <a:xfrm>
              <a:off x="5477891" y="2272237"/>
              <a:ext cx="1412241" cy="4616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Visa Status  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Nationalities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Denied Parties</a:t>
              </a:r>
            </a:p>
          </p:txBody>
        </p:sp>
        <p:sp>
          <p:nvSpPr>
            <p:cNvPr id="76" name="TextBox 24"/>
            <p:cNvSpPr txBox="1">
              <a:spLocks noChangeArrowheads="1"/>
            </p:cNvSpPr>
            <p:nvPr/>
          </p:nvSpPr>
          <p:spPr bwMode="auto">
            <a:xfrm>
              <a:off x="3276546" y="4262289"/>
              <a:ext cx="1295399" cy="461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Shipping &amp; Receiving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Marking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Quantities</a:t>
              </a:r>
            </a:p>
          </p:txBody>
        </p:sp>
        <p:sp>
          <p:nvSpPr>
            <p:cNvPr id="77" name="TextBox 25"/>
            <p:cNvSpPr txBox="1">
              <a:spLocks noChangeArrowheads="1"/>
            </p:cNvSpPr>
            <p:nvPr/>
          </p:nvSpPr>
          <p:spPr bwMode="auto">
            <a:xfrm>
              <a:off x="2481020" y="4038168"/>
              <a:ext cx="871727" cy="461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Sourcing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MSAs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Pricing</a:t>
              </a:r>
            </a:p>
          </p:txBody>
        </p:sp>
        <p:sp>
          <p:nvSpPr>
            <p:cNvPr id="78" name="TextBox 26"/>
            <p:cNvSpPr txBox="1">
              <a:spLocks noChangeArrowheads="1"/>
            </p:cNvSpPr>
            <p:nvPr/>
          </p:nvSpPr>
          <p:spPr bwMode="auto">
            <a:xfrm>
              <a:off x="2590740" y="4571533"/>
              <a:ext cx="1139952" cy="461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Purchasing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Suppliers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Records</a:t>
              </a:r>
            </a:p>
          </p:txBody>
        </p:sp>
        <p:sp>
          <p:nvSpPr>
            <p:cNvPr id="79" name="TextBox 27"/>
            <p:cNvSpPr txBox="1">
              <a:spLocks noChangeArrowheads="1"/>
            </p:cNvSpPr>
            <p:nvPr/>
          </p:nvSpPr>
          <p:spPr bwMode="auto">
            <a:xfrm>
              <a:off x="3404576" y="4760414"/>
              <a:ext cx="1243584" cy="954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Manufacturing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Raw Materials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Indirect Materials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Machinery &amp; Equip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Sub-components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Origin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Assists</a:t>
              </a:r>
            </a:p>
          </p:txBody>
        </p:sp>
        <p:sp>
          <p:nvSpPr>
            <p:cNvPr id="80" name="TextBox 28"/>
            <p:cNvSpPr txBox="1">
              <a:spLocks noChangeArrowheads="1"/>
            </p:cNvSpPr>
            <p:nvPr/>
          </p:nvSpPr>
          <p:spPr bwMode="auto">
            <a:xfrm>
              <a:off x="2819342" y="3580998"/>
              <a:ext cx="1143000" cy="461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Logistics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Inco-terms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Goods Movements</a:t>
              </a:r>
            </a:p>
          </p:txBody>
        </p:sp>
        <p:sp>
          <p:nvSpPr>
            <p:cNvPr id="81" name="Rectangle 29"/>
            <p:cNvSpPr>
              <a:spLocks noChangeArrowheads="1"/>
            </p:cNvSpPr>
            <p:nvPr/>
          </p:nvSpPr>
          <p:spPr bwMode="auto">
            <a:xfrm>
              <a:off x="5333966" y="2963455"/>
              <a:ext cx="1752581" cy="58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Oversight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Special Programs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Classification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Certificates for Origin</a:t>
              </a:r>
            </a:p>
          </p:txBody>
        </p:sp>
        <p:sp>
          <p:nvSpPr>
            <p:cNvPr id="82" name="TextBox 30"/>
            <p:cNvSpPr txBox="1">
              <a:spLocks noChangeArrowheads="1"/>
            </p:cNvSpPr>
            <p:nvPr/>
          </p:nvSpPr>
          <p:spPr bwMode="auto">
            <a:xfrm>
              <a:off x="5496536" y="4514849"/>
              <a:ext cx="654351" cy="584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Suppliers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Invoice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Origin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Security</a:t>
              </a:r>
            </a:p>
          </p:txBody>
        </p:sp>
        <p:sp>
          <p:nvSpPr>
            <p:cNvPr id="83" name="TextBox 31"/>
            <p:cNvSpPr txBox="1">
              <a:spLocks noChangeArrowheads="1"/>
            </p:cNvSpPr>
            <p:nvPr/>
          </p:nvSpPr>
          <p:spPr bwMode="auto">
            <a:xfrm>
              <a:off x="4507161" y="4325717"/>
              <a:ext cx="1042282" cy="584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Customs Brokers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Data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Records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Admin Present.</a:t>
              </a:r>
            </a:p>
          </p:txBody>
        </p:sp>
        <p:sp>
          <p:nvSpPr>
            <p:cNvPr id="84" name="TextBox 32"/>
            <p:cNvSpPr txBox="1">
              <a:spLocks noChangeArrowheads="1"/>
            </p:cNvSpPr>
            <p:nvPr/>
          </p:nvSpPr>
          <p:spPr bwMode="auto">
            <a:xfrm>
              <a:off x="4448174" y="4972049"/>
              <a:ext cx="1219200" cy="584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Carriers &amp; Agents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Shipping Docs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Security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Commissions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115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143</Words>
  <Application>Microsoft Office PowerPoint</Application>
  <PresentationFormat>On-screen Show (4:3)</PresentationFormat>
  <Paragraphs>93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Cooper Industries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Administrator</cp:lastModifiedBy>
  <cp:revision>1</cp:revision>
  <dcterms:created xsi:type="dcterms:W3CDTF">2014-03-31T14:18:45Z</dcterms:created>
  <dcterms:modified xsi:type="dcterms:W3CDTF">2014-04-01T12:46:32Z</dcterms:modified>
</cp:coreProperties>
</file>