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94" r:id="rId3"/>
  </p:sldMasterIdLst>
  <p:notesMasterIdLst>
    <p:notesMasterId r:id="rId18"/>
  </p:notesMasterIdLst>
  <p:sldIdLst>
    <p:sldId id="256" r:id="rId4"/>
    <p:sldId id="257" r:id="rId5"/>
    <p:sldId id="267" r:id="rId6"/>
    <p:sldId id="270" r:id="rId7"/>
    <p:sldId id="271" r:id="rId8"/>
    <p:sldId id="268" r:id="rId9"/>
    <p:sldId id="269" r:id="rId10"/>
    <p:sldId id="259" r:id="rId11"/>
    <p:sldId id="261" r:id="rId12"/>
    <p:sldId id="263" r:id="rId13"/>
    <p:sldId id="264" r:id="rId14"/>
    <p:sldId id="266" r:id="rId15"/>
    <p:sldId id="262" r:id="rId16"/>
    <p:sldId id="265"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D71EA02-98AF-4AF5-A646-5FA41ED504AA}" type="datetimeFigureOut">
              <a:rPr lang="en-US" smtClean="0"/>
              <a:pPr/>
              <a:t>3/9/2018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46C5EB9-F189-43E4-B0F9-17FF4D8A2F46}" type="slidenum">
              <a:rPr lang="en-US" smtClean="0"/>
              <a:pPr/>
              <a:t>‹#›</a:t>
            </a:fld>
            <a:endParaRPr lang="en-US"/>
          </a:p>
        </p:txBody>
      </p:sp>
    </p:spTree>
    <p:extLst>
      <p:ext uri="{BB962C8B-B14F-4D97-AF65-F5344CB8AC3E}">
        <p14:creationId xmlns:p14="http://schemas.microsoft.com/office/powerpoint/2010/main" val="3465559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46C5EB9-F189-43E4-B0F9-17FF4D8A2F46}" type="slidenum">
              <a:rPr lang="en-US" smtClean="0"/>
              <a:pPr/>
              <a:t>2</a:t>
            </a:fld>
            <a:endParaRPr lang="en-US"/>
          </a:p>
        </p:txBody>
      </p:sp>
    </p:spTree>
    <p:extLst>
      <p:ext uri="{BB962C8B-B14F-4D97-AF65-F5344CB8AC3E}">
        <p14:creationId xmlns:p14="http://schemas.microsoft.com/office/powerpoint/2010/main" val="777899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Manual companies</a:t>
            </a:r>
            <a:r>
              <a:rPr lang="en-US" baseline="0" dirty="0"/>
              <a:t> rely on outsourced functions at 2x the rate of systems based companies</a:t>
            </a:r>
          </a:p>
          <a:p>
            <a:r>
              <a:rPr lang="en-US" baseline="0" dirty="0"/>
              <a:t>COMPANY does not have SAP’s GTS module (global trade systems)</a:t>
            </a:r>
          </a:p>
          <a:p>
            <a:r>
              <a:rPr lang="en-US" baseline="0" dirty="0"/>
              <a:t>Current volumes, spend, risk – all factors for deciding whether to move to a system based import compliance platform</a:t>
            </a:r>
            <a:endParaRPr lang="en-US" dirty="0"/>
          </a:p>
        </p:txBody>
      </p:sp>
      <p:sp>
        <p:nvSpPr>
          <p:cNvPr id="4" name="Slide Number Placeholder 3"/>
          <p:cNvSpPr>
            <a:spLocks noGrp="1"/>
          </p:cNvSpPr>
          <p:nvPr>
            <p:ph type="sldNum" sz="quarter" idx="10"/>
          </p:nvPr>
        </p:nvSpPr>
        <p:spPr/>
        <p:txBody>
          <a:bodyPr/>
          <a:lstStyle/>
          <a:p>
            <a:fld id="{E46C5EB9-F189-43E4-B0F9-17FF4D8A2F46}" type="slidenum">
              <a:rPr lang="en-US" smtClean="0"/>
              <a:pPr/>
              <a:t>8</a:t>
            </a:fld>
            <a:endParaRPr lang="en-US"/>
          </a:p>
        </p:txBody>
      </p:sp>
    </p:spTree>
    <p:extLst>
      <p:ext uri="{BB962C8B-B14F-4D97-AF65-F5344CB8AC3E}">
        <p14:creationId xmlns:p14="http://schemas.microsoft.com/office/powerpoint/2010/main" val="978501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124200"/>
            <a:ext cx="2057400" cy="1371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124200"/>
            <a:ext cx="6019800" cy="137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799" y="2471530"/>
            <a:ext cx="5105421"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itle 9"/>
          <p:cNvSpPr>
            <a:spLocks noGrp="1"/>
          </p:cNvSpPr>
          <p:nvPr>
            <p:ph type="title"/>
          </p:nvPr>
        </p:nvSpPr>
        <p:spPr>
          <a:xfrm>
            <a:off x="685800" y="907774"/>
            <a:ext cx="8001000" cy="1292086"/>
          </a:xfrm>
        </p:spPr>
        <p:txBody>
          <a:bodyPr/>
          <a:lstStyle>
            <a:lvl1pPr>
              <a:defRPr sz="4400" b="1">
                <a:solidFill>
                  <a:schemeClr val="tx1"/>
                </a:solidFill>
              </a:defRPr>
            </a:lvl1pPr>
          </a:lstStyle>
          <a:p>
            <a:r>
              <a:rPr lang="en-US"/>
              <a:t>Click to edit Master title style</a:t>
            </a:r>
            <a:endParaRPr lang="en-US" dirty="0"/>
          </a:p>
        </p:txBody>
      </p:sp>
      <p:sp>
        <p:nvSpPr>
          <p:cNvPr id="17" name="Date Placeholder 16"/>
          <p:cNvSpPr>
            <a:spLocks noGrp="1"/>
          </p:cNvSpPr>
          <p:nvPr>
            <p:ph type="dt" sz="half" idx="10"/>
          </p:nvPr>
        </p:nvSpPr>
        <p:spPr>
          <a:xfrm>
            <a:off x="628650" y="6356351"/>
            <a:ext cx="2057400" cy="365125"/>
          </a:xfrm>
          <a:prstGeom prst="rect">
            <a:avLst/>
          </a:prstGeom>
        </p:spPr>
        <p:txBody>
          <a:bodyPr/>
          <a:lstStyle>
            <a:lvl1pPr>
              <a:defRPr>
                <a:noFill/>
              </a:defRPr>
            </a:lvl1pPr>
          </a:lstStyle>
          <a:p>
            <a:r>
              <a:rPr lang="en-US" dirty="0"/>
              <a:t>CONFIDENTIAL</a:t>
            </a:r>
          </a:p>
        </p:txBody>
      </p:sp>
      <p:sp>
        <p:nvSpPr>
          <p:cNvPr id="18" name="Slide Number Placeholder 17"/>
          <p:cNvSpPr>
            <a:spLocks noGrp="1"/>
          </p:cNvSpPr>
          <p:nvPr>
            <p:ph type="sldNum" sz="quarter" idx="11"/>
          </p:nvPr>
        </p:nvSpPr>
        <p:spPr>
          <a:xfrm>
            <a:off x="6457950" y="6356351"/>
            <a:ext cx="2057400" cy="365125"/>
          </a:xfrm>
          <a:prstGeom prst="rect">
            <a:avLst/>
          </a:prstGeom>
        </p:spPr>
        <p:txBody>
          <a:bodyPr/>
          <a:lstStyle>
            <a:lvl1pPr>
              <a:defRPr>
                <a:noFill/>
              </a:defRPr>
            </a:lvl1pPr>
          </a:lstStyle>
          <a:p>
            <a:r>
              <a:rPr lang="en-US" dirty="0"/>
              <a:t>Page </a:t>
            </a:r>
            <a:fld id="{73607773-A6B5-8544-9F0A-69AD4E78D96A}" type="slidenum">
              <a:rPr lang="en-US" smtClean="0"/>
              <a:pPr/>
              <a:t>‹#›</a:t>
            </a:fld>
            <a:endParaRPr lang="en-US" dirty="0"/>
          </a:p>
        </p:txBody>
      </p:sp>
      <p:sp>
        <p:nvSpPr>
          <p:cNvPr id="19" name="Footer Placeholder 18"/>
          <p:cNvSpPr>
            <a:spLocks noGrp="1"/>
          </p:cNvSpPr>
          <p:nvPr>
            <p:ph type="ftr" sz="quarter" idx="12"/>
          </p:nvPr>
        </p:nvSpPr>
        <p:spPr>
          <a:xfrm>
            <a:off x="2971802" y="6544738"/>
            <a:ext cx="2895600" cy="296005"/>
          </a:xfrm>
          <a:prstGeom prst="rect">
            <a:avLst/>
          </a:prstGeom>
        </p:spPr>
        <p:txBody>
          <a:bodyPr/>
          <a:lstStyle>
            <a:lvl1pPr>
              <a:defRPr>
                <a:noFill/>
              </a:defRPr>
            </a:lvl1pPr>
          </a:lstStyle>
          <a:p>
            <a:r>
              <a:rPr lang="en-US" dirty="0"/>
              <a:t>COMPANY Corporation</a:t>
            </a:r>
          </a:p>
        </p:txBody>
      </p:sp>
    </p:spTree>
    <p:extLst>
      <p:ext uri="{BB962C8B-B14F-4D97-AF65-F5344CB8AC3E}">
        <p14:creationId xmlns:p14="http://schemas.microsoft.com/office/powerpoint/2010/main" val="531221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4" name="Rectangle 3"/>
          <p:cNvSpPr/>
          <p:nvPr/>
        </p:nvSpPr>
        <p:spPr>
          <a:xfrm>
            <a:off x="4042" y="4535336"/>
            <a:ext cx="9144000" cy="2333330"/>
          </a:xfrm>
          <a:prstGeom prst="rect">
            <a:avLst/>
          </a:prstGeom>
          <a:gradFill flip="none" rotWithShape="1">
            <a:gsLst>
              <a:gs pos="0">
                <a:schemeClr val="bg2">
                  <a:lumMod val="90000"/>
                </a:schemeClr>
              </a:gs>
              <a:gs pos="100000">
                <a:srgbClr val="FFFFFF"/>
              </a:gs>
            </a:gsLst>
            <a:lin ang="162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85799" y="2471530"/>
            <a:ext cx="5105421"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5" name="Picture 4" descr="swirl4REDbig.png"/>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4709732" y="3829393"/>
            <a:ext cx="4444936" cy="3039273"/>
          </a:xfrm>
          <a:prstGeom prst="rect">
            <a:avLst/>
          </a:prstGeom>
        </p:spPr>
      </p:pic>
      <p:pic>
        <p:nvPicPr>
          <p:cNvPr id="6" name="Picture 5" descr="PolyOne_Tagline_cmyk.eps"/>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791221" y="5345702"/>
            <a:ext cx="3081020" cy="1024683"/>
          </a:xfrm>
          <a:prstGeom prst="rect">
            <a:avLst/>
          </a:prstGeom>
        </p:spPr>
      </p:pic>
      <p:sp>
        <p:nvSpPr>
          <p:cNvPr id="10" name="Title 9"/>
          <p:cNvSpPr>
            <a:spLocks noGrp="1"/>
          </p:cNvSpPr>
          <p:nvPr>
            <p:ph type="title"/>
          </p:nvPr>
        </p:nvSpPr>
        <p:spPr>
          <a:xfrm>
            <a:off x="685800" y="907774"/>
            <a:ext cx="8001000" cy="1292086"/>
          </a:xfrm>
        </p:spPr>
        <p:txBody>
          <a:bodyPr/>
          <a:lstStyle>
            <a:lvl1pPr>
              <a:defRPr sz="4400" b="1">
                <a:solidFill>
                  <a:schemeClr val="tx1"/>
                </a:solidFill>
              </a:defRPr>
            </a:lvl1pPr>
          </a:lstStyle>
          <a:p>
            <a:r>
              <a:rPr lang="en-US"/>
              <a:t>Click to edit Master title style</a:t>
            </a:r>
            <a:endParaRPr lang="en-US" dirty="0"/>
          </a:p>
        </p:txBody>
      </p:sp>
      <p:sp>
        <p:nvSpPr>
          <p:cNvPr id="17" name="Date Placeholder 16"/>
          <p:cNvSpPr>
            <a:spLocks noGrp="1"/>
          </p:cNvSpPr>
          <p:nvPr>
            <p:ph type="dt" sz="half" idx="10"/>
          </p:nvPr>
        </p:nvSpPr>
        <p:spPr/>
        <p:txBody>
          <a:bodyPr/>
          <a:lstStyle>
            <a:lvl1pPr>
              <a:defRPr>
                <a:noFill/>
              </a:defRPr>
            </a:lvl1pPr>
          </a:lstStyle>
          <a:p>
            <a:r>
              <a:rPr lang="en-US" dirty="0"/>
              <a:t>CONFIDENTIAL</a:t>
            </a:r>
          </a:p>
        </p:txBody>
      </p:sp>
      <p:sp>
        <p:nvSpPr>
          <p:cNvPr id="18" name="Slide Number Placeholder 17"/>
          <p:cNvSpPr>
            <a:spLocks noGrp="1"/>
          </p:cNvSpPr>
          <p:nvPr>
            <p:ph type="sldNum" sz="quarter" idx="11"/>
          </p:nvPr>
        </p:nvSpPr>
        <p:spPr/>
        <p:txBody>
          <a:bodyPr/>
          <a:lstStyle>
            <a:lvl1pPr>
              <a:defRPr>
                <a:noFill/>
              </a:defRPr>
            </a:lvl1pPr>
          </a:lstStyle>
          <a:p>
            <a:r>
              <a:rPr lang="en-US" dirty="0"/>
              <a:t>Page </a:t>
            </a:r>
            <a:fld id="{73607773-A6B5-8544-9F0A-69AD4E78D96A}" type="slidenum">
              <a:rPr lang="en-US" smtClean="0"/>
              <a:pPr/>
              <a:t>‹#›</a:t>
            </a:fld>
            <a:endParaRPr lang="en-US" dirty="0"/>
          </a:p>
        </p:txBody>
      </p:sp>
      <p:sp>
        <p:nvSpPr>
          <p:cNvPr id="19" name="Footer Placeholder 18"/>
          <p:cNvSpPr>
            <a:spLocks noGrp="1"/>
          </p:cNvSpPr>
          <p:nvPr>
            <p:ph type="ftr" sz="quarter" idx="12"/>
          </p:nvPr>
        </p:nvSpPr>
        <p:spPr>
          <a:xfrm>
            <a:off x="2971802" y="6544738"/>
            <a:ext cx="2895600" cy="296005"/>
          </a:xfrm>
        </p:spPr>
        <p:txBody>
          <a:bodyPr/>
          <a:lstStyle>
            <a:lvl1pPr>
              <a:defRPr>
                <a:noFill/>
              </a:defRPr>
            </a:lvl1pPr>
          </a:lstStyle>
          <a:p>
            <a:r>
              <a:rPr lang="en-US" dirty="0"/>
              <a:t>COMPANY Corporation</a:t>
            </a:r>
          </a:p>
        </p:txBody>
      </p:sp>
    </p:spTree>
    <p:extLst>
      <p:ext uri="{BB962C8B-B14F-4D97-AF65-F5344CB8AC3E}">
        <p14:creationId xmlns:p14="http://schemas.microsoft.com/office/powerpoint/2010/main" val="227207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pic>
        <p:nvPicPr>
          <p:cNvPr id="9" name="Picture 8"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
        <p:nvSpPr>
          <p:cNvPr id="10" name="TextBox 9"/>
          <p:cNvSpPr txBox="1"/>
          <p:nvPr userDrawn="1"/>
        </p:nvSpPr>
        <p:spPr>
          <a:xfrm>
            <a:off x="457200" y="6553200"/>
            <a:ext cx="2057400" cy="230832"/>
          </a:xfrm>
          <a:prstGeom prst="rect">
            <a:avLst/>
          </a:prstGeom>
          <a:noFill/>
        </p:spPr>
        <p:txBody>
          <a:bodyPr wrap="square" rtlCol="0">
            <a:spAutoFit/>
          </a:bodyPr>
          <a:lstStyle/>
          <a:p>
            <a:r>
              <a:rPr lang="en-US" sz="900" b="0" dirty="0">
                <a:solidFill>
                  <a:schemeClr val="tx1">
                    <a:lumMod val="50000"/>
                    <a:lumOff val="50000"/>
                  </a:schemeClr>
                </a:solidFill>
              </a:rPr>
              <a:t>CONFIDENTIAL</a:t>
            </a:r>
          </a:p>
        </p:txBody>
      </p:sp>
      <p:sp>
        <p:nvSpPr>
          <p:cNvPr id="11" name="TextBox 10"/>
          <p:cNvSpPr txBox="1"/>
          <p:nvPr userDrawn="1"/>
        </p:nvSpPr>
        <p:spPr>
          <a:xfrm>
            <a:off x="3581400" y="6553200"/>
            <a:ext cx="2057400" cy="230832"/>
          </a:xfrm>
          <a:prstGeom prst="rect">
            <a:avLst/>
          </a:prstGeom>
          <a:noFill/>
        </p:spPr>
        <p:txBody>
          <a:bodyPr wrap="square" rtlCol="0">
            <a:spAutoFit/>
          </a:bodyPr>
          <a:lstStyle/>
          <a:p>
            <a:pPr algn="ctr"/>
            <a:r>
              <a:rPr lang="en-US" sz="900" b="0" dirty="0">
                <a:solidFill>
                  <a:schemeClr val="tx1">
                    <a:lumMod val="50000"/>
                    <a:lumOff val="50000"/>
                  </a:schemeClr>
                </a:solidFill>
              </a:rPr>
              <a:t>COMPANY Corporation</a:t>
            </a:r>
          </a:p>
        </p:txBody>
      </p:sp>
      <p:sp>
        <p:nvSpPr>
          <p:cNvPr id="14" name="TextBox 13"/>
          <p:cNvSpPr txBox="1"/>
          <p:nvPr userDrawn="1"/>
        </p:nvSpPr>
        <p:spPr>
          <a:xfrm>
            <a:off x="8153400" y="6564868"/>
            <a:ext cx="627095" cy="369332"/>
          </a:xfrm>
          <a:prstGeom prst="rect">
            <a:avLst/>
          </a:prstGeom>
          <a:noFill/>
        </p:spPr>
        <p:txBody>
          <a:bodyPr wrap="square" rtlCol="0">
            <a:spAutoFit/>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900" b="0" kern="1200" dirty="0">
                <a:solidFill>
                  <a:schemeClr val="tx1">
                    <a:lumMod val="50000"/>
                    <a:lumOff val="50000"/>
                  </a:schemeClr>
                </a:solidFill>
                <a:latin typeface="Arial" charset="0"/>
                <a:ea typeface="+mn-ea"/>
                <a:cs typeface="+mn-cs"/>
              </a:rPr>
              <a:t>Page </a:t>
            </a:r>
            <a:fld id="{704B1C55-9552-412D-98E7-E33D3616F632}" type="slidenum">
              <a:rPr lang="en-US" sz="900" b="0" kern="1200" smtClean="0">
                <a:solidFill>
                  <a:schemeClr val="tx1">
                    <a:lumMod val="50000"/>
                    <a:lumOff val="50000"/>
                  </a:schemeClr>
                </a:solidFill>
                <a:latin typeface="Arial" charset="0"/>
                <a:ea typeface="+mn-ea"/>
                <a:cs typeface="+mn-cs"/>
              </a:rPr>
              <a:pPr marL="0" marR="0" indent="0" algn="ctr" defTabSz="914400" rtl="0" eaLnBrk="1" fontAlgn="base" latinLnBrk="0" hangingPunct="1">
                <a:lnSpc>
                  <a:spcPct val="100000"/>
                </a:lnSpc>
                <a:spcBef>
                  <a:spcPct val="0"/>
                </a:spcBef>
                <a:spcAft>
                  <a:spcPct val="0"/>
                </a:spcAft>
                <a:buClrTx/>
                <a:buSzTx/>
                <a:buFontTx/>
                <a:buNone/>
                <a:tabLst/>
                <a:defRPr/>
              </a:pPr>
              <a:t>‹#›</a:t>
            </a:fld>
            <a:endParaRPr lang="en-US" sz="900" b="0" kern="1200" dirty="0">
              <a:solidFill>
                <a:schemeClr val="tx1">
                  <a:lumMod val="50000"/>
                  <a:lumOff val="50000"/>
                </a:schemeClr>
              </a:solidFill>
              <a:latin typeface="Arial" charset="0"/>
              <a:ea typeface="+mn-ea"/>
              <a:cs typeface="+mn-cs"/>
            </a:endParaRPr>
          </a:p>
          <a:p>
            <a:pPr algn="ctr" rtl="0" fontAlgn="base">
              <a:spcBef>
                <a:spcPct val="0"/>
              </a:spcBef>
              <a:spcAft>
                <a:spcPct val="0"/>
              </a:spcAft>
            </a:pPr>
            <a:endParaRPr lang="en-US" sz="900" b="0" kern="1200" dirty="0">
              <a:solidFill>
                <a:schemeClr val="tx1">
                  <a:lumMod val="50000"/>
                  <a:lumOff val="50000"/>
                </a:schemeClr>
              </a:solidFill>
              <a:latin typeface="Arial"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CONFIDENTIAL</a:t>
            </a:r>
          </a:p>
        </p:txBody>
      </p:sp>
      <p:sp>
        <p:nvSpPr>
          <p:cNvPr id="5" name="Footer Placeholder 4"/>
          <p:cNvSpPr>
            <a:spLocks noGrp="1"/>
          </p:cNvSpPr>
          <p:nvPr>
            <p:ph type="ftr" sz="quarter" idx="11"/>
          </p:nvPr>
        </p:nvSpPr>
        <p:spPr/>
        <p:txBody>
          <a:bodyPr/>
          <a:lstStyle/>
          <a:p>
            <a:r>
              <a:rPr lang="en-US" dirty="0"/>
              <a:t>COMPANY Corporation</a:t>
            </a:r>
          </a:p>
        </p:txBody>
      </p:sp>
      <p:sp>
        <p:nvSpPr>
          <p:cNvPr id="6" name="Slide Number Placeholder 5"/>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pic>
        <p:nvPicPr>
          <p:cNvPr id="7" name="Picture 6"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13184"/>
            <a:ext cx="4038600" cy="5012980"/>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113184"/>
            <a:ext cx="4038600" cy="5012980"/>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CONFIDENTIAL</a:t>
            </a:r>
          </a:p>
        </p:txBody>
      </p:sp>
      <p:sp>
        <p:nvSpPr>
          <p:cNvPr id="6" name="Footer Placeholder 5"/>
          <p:cNvSpPr>
            <a:spLocks noGrp="1"/>
          </p:cNvSpPr>
          <p:nvPr>
            <p:ph type="ftr" sz="quarter" idx="11"/>
          </p:nvPr>
        </p:nvSpPr>
        <p:spPr/>
        <p:txBody>
          <a:bodyPr/>
          <a:lstStyle/>
          <a:p>
            <a:r>
              <a:rPr lang="en-US" dirty="0"/>
              <a:t>COMPANY Corporation</a:t>
            </a:r>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a:t>Page </a:t>
            </a:r>
            <a:fld id="{73607773-A6B5-8544-9F0A-69AD4E78D96A}" type="slidenum">
              <a:rPr lang="en-US" smtClean="0"/>
              <a:pPr/>
              <a:t>‹#›</a:t>
            </a:fld>
            <a:endParaRPr lang="en-US" dirty="0"/>
          </a:p>
        </p:txBody>
      </p:sp>
      <p:cxnSp>
        <p:nvCxnSpPr>
          <p:cNvPr id="8" name="Straight Connector 7"/>
          <p:cNvCxnSpPr/>
          <p:nvPr/>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pic>
        <p:nvPicPr>
          <p:cNvPr id="9" name="Picture 8"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cxnSp>
        <p:nvCxnSpPr>
          <p:cNvPr id="10" name="Straight Connector 9"/>
          <p:cNvCxnSpPr/>
          <p:nvPr userDrawn="1"/>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CONFIDENTIAL</a:t>
            </a:r>
          </a:p>
        </p:txBody>
      </p:sp>
      <p:sp>
        <p:nvSpPr>
          <p:cNvPr id="8" name="Footer Placeholder 7"/>
          <p:cNvSpPr>
            <a:spLocks noGrp="1"/>
          </p:cNvSpPr>
          <p:nvPr>
            <p:ph type="ftr" sz="quarter" idx="11"/>
          </p:nvPr>
        </p:nvSpPr>
        <p:spPr/>
        <p:txBody>
          <a:bodyPr/>
          <a:lstStyle/>
          <a:p>
            <a:r>
              <a:rPr lang="en-US" dirty="0"/>
              <a:t>COMPANY Corporation</a:t>
            </a:r>
          </a:p>
        </p:txBody>
      </p:sp>
      <p:sp>
        <p:nvSpPr>
          <p:cNvPr id="9" name="Slide Number Placeholder 8"/>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cxnSp>
        <p:nvCxnSpPr>
          <p:cNvPr id="10" name="Straight Connector 9"/>
          <p:cNvCxnSpPr/>
          <p:nvPr/>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pic>
        <p:nvPicPr>
          <p:cNvPr id="11" name="Picture 10"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CONFIDENTIAL</a:t>
            </a:r>
          </a:p>
        </p:txBody>
      </p:sp>
      <p:sp>
        <p:nvSpPr>
          <p:cNvPr id="4" name="Footer Placeholder 3"/>
          <p:cNvSpPr>
            <a:spLocks noGrp="1"/>
          </p:cNvSpPr>
          <p:nvPr>
            <p:ph type="ftr" sz="quarter" idx="11"/>
          </p:nvPr>
        </p:nvSpPr>
        <p:spPr/>
        <p:txBody>
          <a:bodyPr/>
          <a:lstStyle/>
          <a:p>
            <a:r>
              <a:rPr lang="en-US" dirty="0"/>
              <a:t>COMPANY Corporation</a:t>
            </a:r>
          </a:p>
        </p:txBody>
      </p:sp>
      <p:sp>
        <p:nvSpPr>
          <p:cNvPr id="5" name="Slide Number Placeholder 4"/>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cxnSp>
        <p:nvCxnSpPr>
          <p:cNvPr id="6" name="Straight Connector 5"/>
          <p:cNvCxnSpPr/>
          <p:nvPr/>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pic>
        <p:nvPicPr>
          <p:cNvPr id="7" name="Picture 6"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cxnSp>
        <p:nvCxnSpPr>
          <p:cNvPr id="8" name="Straight Connector 7"/>
          <p:cNvCxnSpPr/>
          <p:nvPr userDrawn="1"/>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CONFIDENTIAL</a:t>
            </a:r>
          </a:p>
        </p:txBody>
      </p:sp>
      <p:sp>
        <p:nvSpPr>
          <p:cNvPr id="6" name="Footer Placeholder 5"/>
          <p:cNvSpPr>
            <a:spLocks noGrp="1"/>
          </p:cNvSpPr>
          <p:nvPr>
            <p:ph type="ftr" sz="quarter" idx="11"/>
          </p:nvPr>
        </p:nvSpPr>
        <p:spPr/>
        <p:txBody>
          <a:bodyPr/>
          <a:lstStyle/>
          <a:p>
            <a:r>
              <a:rPr lang="en-US" dirty="0"/>
              <a:t>COMPANY Corporation</a:t>
            </a:r>
          </a:p>
        </p:txBody>
      </p:sp>
      <p:sp>
        <p:nvSpPr>
          <p:cNvPr id="7" name="Slide Number Placeholder 6"/>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pic>
        <p:nvPicPr>
          <p:cNvPr id="8" name="Picture 7"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CONFIDENTIAL</a:t>
            </a:r>
          </a:p>
        </p:txBody>
      </p:sp>
      <p:sp>
        <p:nvSpPr>
          <p:cNvPr id="6" name="Footer Placeholder 5"/>
          <p:cNvSpPr>
            <a:spLocks noGrp="1"/>
          </p:cNvSpPr>
          <p:nvPr>
            <p:ph type="ftr" sz="quarter" idx="11"/>
          </p:nvPr>
        </p:nvSpPr>
        <p:spPr/>
        <p:txBody>
          <a:bodyPr/>
          <a:lstStyle/>
          <a:p>
            <a:r>
              <a:rPr lang="en-US" dirty="0"/>
              <a:t>COMPANY Corporation</a:t>
            </a:r>
          </a:p>
        </p:txBody>
      </p:sp>
      <p:sp>
        <p:nvSpPr>
          <p:cNvPr id="7" name="Slide Number Placeholder 6"/>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pic>
        <p:nvPicPr>
          <p:cNvPr id="8" name="Picture 7"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CONFIDENTIAL</a:t>
            </a:r>
          </a:p>
        </p:txBody>
      </p:sp>
      <p:sp>
        <p:nvSpPr>
          <p:cNvPr id="5" name="Footer Placeholder 4"/>
          <p:cNvSpPr>
            <a:spLocks noGrp="1"/>
          </p:cNvSpPr>
          <p:nvPr>
            <p:ph type="ftr" sz="quarter" idx="11"/>
          </p:nvPr>
        </p:nvSpPr>
        <p:spPr/>
        <p:txBody>
          <a:bodyPr/>
          <a:lstStyle/>
          <a:p>
            <a:r>
              <a:rPr lang="en-US" dirty="0"/>
              <a:t>COMPANY Corporation</a:t>
            </a:r>
          </a:p>
        </p:txBody>
      </p:sp>
      <p:sp>
        <p:nvSpPr>
          <p:cNvPr id="6" name="Slide Number Placeholder 5"/>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cxnSp>
        <p:nvCxnSpPr>
          <p:cNvPr id="7" name="Straight Connector 6"/>
          <p:cNvCxnSpPr/>
          <p:nvPr/>
        </p:nvCxnSpPr>
        <p:spPr>
          <a:xfrm>
            <a:off x="457199" y="948267"/>
            <a:ext cx="8229601" cy="0"/>
          </a:xfrm>
          <a:prstGeom prst="line">
            <a:avLst/>
          </a:prstGeom>
          <a:ln w="25400">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pic>
        <p:nvPicPr>
          <p:cNvPr id="8" name="Picture 7"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CONFIDENTIAL</a:t>
            </a:r>
          </a:p>
        </p:txBody>
      </p:sp>
      <p:sp>
        <p:nvSpPr>
          <p:cNvPr id="5" name="Footer Placeholder 4"/>
          <p:cNvSpPr>
            <a:spLocks noGrp="1"/>
          </p:cNvSpPr>
          <p:nvPr>
            <p:ph type="ftr" sz="quarter" idx="11"/>
          </p:nvPr>
        </p:nvSpPr>
        <p:spPr/>
        <p:txBody>
          <a:bodyPr/>
          <a:lstStyle/>
          <a:p>
            <a:r>
              <a:rPr lang="en-US" dirty="0"/>
              <a:t>COMPANY Corporation</a:t>
            </a:r>
          </a:p>
        </p:txBody>
      </p:sp>
      <p:sp>
        <p:nvSpPr>
          <p:cNvPr id="6" name="Slide Number Placeholder 5"/>
          <p:cNvSpPr>
            <a:spLocks noGrp="1"/>
          </p:cNvSpPr>
          <p:nvPr>
            <p:ph type="sldNum" sz="quarter" idx="12"/>
          </p:nvPr>
        </p:nvSpPr>
        <p:spPr/>
        <p:txBody>
          <a:bodyPr/>
          <a:lstStyle/>
          <a:p>
            <a:r>
              <a:rPr lang="en-US" dirty="0"/>
              <a:t>Page </a:t>
            </a:r>
            <a:fld id="{73607773-A6B5-8544-9F0A-69AD4E78D96A}" type="slidenum">
              <a:rPr lang="en-US" smtClean="0"/>
              <a:pPr/>
              <a:t>‹#›</a:t>
            </a:fld>
            <a:endParaRPr lang="en-US" dirty="0"/>
          </a:p>
        </p:txBody>
      </p:sp>
      <p:pic>
        <p:nvPicPr>
          <p:cNvPr id="7" name="Picture 6"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72692"/>
            <a:ext cx="7772400" cy="1801516"/>
          </a:xfrm>
        </p:spPr>
        <p:txBody>
          <a:bodyPr>
            <a:noAutofit/>
          </a:bodyPr>
          <a:lstStyle>
            <a:lvl1pPr>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2865967"/>
            <a:ext cx="4827618"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descr="P1 logo color.jpg"/>
          <p:cNvPicPr>
            <a:picLocks noChangeAspect="1"/>
          </p:cNvPicPr>
          <p:nvPr userDrawn="1"/>
        </p:nvPicPr>
        <p:blipFill>
          <a:blip r:embed="rId2" cstate="screen"/>
          <a:srcRect/>
          <a:stretch>
            <a:fillRect/>
          </a:stretch>
        </p:blipFill>
        <p:spPr>
          <a:xfrm>
            <a:off x="7756358" y="88231"/>
            <a:ext cx="994609" cy="292230"/>
          </a:xfrm>
          <a:prstGeom prst="rect">
            <a:avLst/>
          </a:prstGeom>
        </p:spPr>
      </p:pic>
    </p:spTree>
    <p:extLst>
      <p:ext uri="{BB962C8B-B14F-4D97-AF65-F5344CB8AC3E}">
        <p14:creationId xmlns:p14="http://schemas.microsoft.com/office/powerpoint/2010/main" val="2272078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125B62F-973B-42AA-99F4-27985BF7B80C}" type="datetimeFigureOut">
              <a:rPr lang="en-US" smtClean="0"/>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22610684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5B62F-973B-42AA-99F4-27985BF7B80C}" type="datetimeFigureOut">
              <a:rPr lang="en-US" smtClean="0"/>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16333665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5B62F-973B-42AA-99F4-27985BF7B80C}" type="datetimeFigureOut">
              <a:rPr lang="en-US" smtClean="0"/>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34349796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5B62F-973B-42AA-99F4-27985BF7B80C}" type="datetimeFigureOut">
              <a:rPr lang="en-US" smtClean="0"/>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1704865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5B62F-973B-42AA-99F4-27985BF7B80C}" type="datetimeFigureOut">
              <a:rPr lang="en-US" smtClean="0"/>
              <a:t>3/9/2018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37010527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5B62F-973B-42AA-99F4-27985BF7B80C}" type="datetimeFigureOut">
              <a:rPr lang="en-US" smtClean="0"/>
              <a:t>3/9/2018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2763322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5B62F-973B-42AA-99F4-27985BF7B80C}" type="datetimeFigureOut">
              <a:rPr lang="en-US" smtClean="0"/>
              <a:t>3/9/2018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3205598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125B62F-973B-42AA-99F4-27985BF7B80C}" type="datetimeFigureOut">
              <a:rPr lang="en-US" smtClean="0"/>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28062795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125B62F-973B-42AA-99F4-27985BF7B80C}" type="datetimeFigureOut">
              <a:rPr lang="en-US" smtClean="0"/>
              <a:t>3/9/2018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18773631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5B62F-973B-42AA-99F4-27985BF7B80C}" type="datetimeFigureOut">
              <a:rPr lang="en-US" smtClean="0"/>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17086669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5B62F-973B-42AA-99F4-27985BF7B80C}" type="datetimeFigureOut">
              <a:rPr lang="en-US" smtClean="0"/>
              <a:t>3/9/2018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C1EB5-D1F5-4796-BA40-AE59A4506357}" type="slidenum">
              <a:rPr lang="en-US" smtClean="0"/>
              <a:t>‹#›</a:t>
            </a:fld>
            <a:endParaRPr lang="en-US"/>
          </a:p>
        </p:txBody>
      </p:sp>
    </p:spTree>
    <p:extLst>
      <p:ext uri="{BB962C8B-B14F-4D97-AF65-F5344CB8AC3E}">
        <p14:creationId xmlns:p14="http://schemas.microsoft.com/office/powerpoint/2010/main" val="20734024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799" y="2471530"/>
            <a:ext cx="5105421" cy="1752600"/>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itle 9"/>
          <p:cNvSpPr>
            <a:spLocks noGrp="1"/>
          </p:cNvSpPr>
          <p:nvPr>
            <p:ph type="title"/>
          </p:nvPr>
        </p:nvSpPr>
        <p:spPr>
          <a:xfrm>
            <a:off x="685800" y="907774"/>
            <a:ext cx="8001000" cy="1292086"/>
          </a:xfrm>
        </p:spPr>
        <p:txBody>
          <a:bodyPr/>
          <a:lstStyle>
            <a:lvl1pPr>
              <a:defRPr sz="4400" b="1">
                <a:solidFill>
                  <a:schemeClr val="tx1"/>
                </a:solidFill>
              </a:defRPr>
            </a:lvl1pPr>
          </a:lstStyle>
          <a:p>
            <a:r>
              <a:rPr lang="en-US"/>
              <a:t>Click to edit Master title style</a:t>
            </a:r>
            <a:endParaRPr lang="en-US" dirty="0"/>
          </a:p>
        </p:txBody>
      </p:sp>
      <p:sp>
        <p:nvSpPr>
          <p:cNvPr id="17" name="Date Placeholder 16"/>
          <p:cNvSpPr>
            <a:spLocks noGrp="1"/>
          </p:cNvSpPr>
          <p:nvPr>
            <p:ph type="dt" sz="half" idx="10"/>
          </p:nvPr>
        </p:nvSpPr>
        <p:spPr/>
        <p:txBody>
          <a:bodyPr/>
          <a:lstStyle>
            <a:lvl1pPr>
              <a:defRPr>
                <a:noFill/>
              </a:defRPr>
            </a:lvl1pPr>
          </a:lstStyle>
          <a:p>
            <a:r>
              <a:rPr lang="en-US" dirty="0"/>
              <a:t>CONFIDENTIAL</a:t>
            </a:r>
          </a:p>
        </p:txBody>
      </p:sp>
      <p:sp>
        <p:nvSpPr>
          <p:cNvPr id="18" name="Slide Number Placeholder 17"/>
          <p:cNvSpPr>
            <a:spLocks noGrp="1"/>
          </p:cNvSpPr>
          <p:nvPr>
            <p:ph type="sldNum" sz="quarter" idx="11"/>
          </p:nvPr>
        </p:nvSpPr>
        <p:spPr/>
        <p:txBody>
          <a:bodyPr/>
          <a:lstStyle>
            <a:lvl1pPr>
              <a:defRPr>
                <a:noFill/>
              </a:defRPr>
            </a:lvl1pPr>
          </a:lstStyle>
          <a:p>
            <a:r>
              <a:rPr lang="en-US" dirty="0"/>
              <a:t>Page </a:t>
            </a:r>
            <a:fld id="{73607773-A6B5-8544-9F0A-69AD4E78D96A}" type="slidenum">
              <a:rPr lang="en-US" smtClean="0"/>
              <a:pPr/>
              <a:t>‹#›</a:t>
            </a:fld>
            <a:endParaRPr lang="en-US" dirty="0"/>
          </a:p>
        </p:txBody>
      </p:sp>
      <p:sp>
        <p:nvSpPr>
          <p:cNvPr id="19" name="Footer Placeholder 18"/>
          <p:cNvSpPr>
            <a:spLocks noGrp="1"/>
          </p:cNvSpPr>
          <p:nvPr>
            <p:ph type="ftr" sz="quarter" idx="12"/>
          </p:nvPr>
        </p:nvSpPr>
        <p:spPr>
          <a:xfrm>
            <a:off x="2971802" y="6544738"/>
            <a:ext cx="2895600" cy="296005"/>
          </a:xfrm>
        </p:spPr>
        <p:txBody>
          <a:bodyPr/>
          <a:lstStyle>
            <a:lvl1pPr>
              <a:defRPr>
                <a:noFill/>
              </a:defRPr>
            </a:lvl1pPr>
          </a:lstStyle>
          <a:p>
            <a:r>
              <a:rPr lang="en-US" dirty="0"/>
              <a:t>COMPANY Corporation</a:t>
            </a:r>
          </a:p>
        </p:txBody>
      </p:sp>
    </p:spTree>
    <p:extLst>
      <p:ext uri="{BB962C8B-B14F-4D97-AF65-F5344CB8AC3E}">
        <p14:creationId xmlns:p14="http://schemas.microsoft.com/office/powerpoint/2010/main" val="335487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3962400"/>
            <a:ext cx="2552700" cy="53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3500" y="3962400"/>
            <a:ext cx="2552700" cy="53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58404" name="Rectangle 4"/>
          <p:cNvSpPr>
            <a:spLocks noGrp="1" noChangeArrowheads="1"/>
          </p:cNvSpPr>
          <p:nvPr>
            <p:ph type="title"/>
          </p:nvPr>
        </p:nvSpPr>
        <p:spPr bwMode="auto">
          <a:xfrm>
            <a:off x="457200" y="3124200"/>
            <a:ext cx="8229600" cy="8382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58405" name="Rectangle 5"/>
          <p:cNvSpPr>
            <a:spLocks noGrp="1" noChangeArrowheads="1"/>
          </p:cNvSpPr>
          <p:nvPr>
            <p:ph type="body" idx="1"/>
          </p:nvPr>
        </p:nvSpPr>
        <p:spPr bwMode="auto">
          <a:xfrm>
            <a:off x="2438400" y="3962400"/>
            <a:ext cx="5257800" cy="5334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t" anchorCtr="0" compatLnSpc="1">
            <a:prstTxWarp prst="textNoShape">
              <a:avLst/>
            </a:prstTxWarp>
          </a:bodyPr>
          <a:lstStyle/>
          <a:p>
            <a:pPr lvl="0"/>
            <a:r>
              <a:rPr lang="en-US"/>
              <a:t>Click to edit Master text styles</a:t>
            </a:r>
          </a:p>
        </p:txBody>
      </p:sp>
      <p:pic>
        <p:nvPicPr>
          <p:cNvPr id="1028" name="Picture 7" descr="confidentialpng"/>
          <p:cNvPicPr>
            <a:picLocks noChangeAspect="1" noChangeArrowheads="1"/>
          </p:cNvPicPr>
          <p:nvPr/>
        </p:nvPicPr>
        <p:blipFill>
          <a:blip r:embed="rId14" cstate="print"/>
          <a:srcRect/>
          <a:stretch>
            <a:fillRect/>
          </a:stretch>
        </p:blipFill>
        <p:spPr bwMode="auto">
          <a:xfrm>
            <a:off x="6381750" y="0"/>
            <a:ext cx="2762250" cy="381000"/>
          </a:xfrm>
          <a:prstGeom prst="rect">
            <a:avLst/>
          </a:prstGeom>
          <a:noFill/>
          <a:ln w="9525">
            <a:noFill/>
            <a:miter lim="800000"/>
            <a:headEnd/>
            <a:tailEnd/>
          </a:ln>
        </p:spPr>
      </p:pic>
      <p:pic>
        <p:nvPicPr>
          <p:cNvPr id="1029" name="Picture 11" descr="Title"/>
          <p:cNvPicPr>
            <a:picLocks noChangeAspect="1" noChangeArrowheads="1"/>
          </p:cNvPicPr>
          <p:nvPr userDrawn="1"/>
        </p:nvPicPr>
        <p:blipFill>
          <a:blip r:embed="rId15" cstate="print"/>
          <a:srcRect/>
          <a:stretch>
            <a:fillRect/>
          </a:stretch>
        </p:blipFill>
        <p:spPr bwMode="auto">
          <a:xfrm>
            <a:off x="7772400" y="1219200"/>
            <a:ext cx="1371600" cy="5638800"/>
          </a:xfrm>
          <a:prstGeom prst="rect">
            <a:avLst/>
          </a:prstGeom>
          <a:noFill/>
          <a:ln w="9525">
            <a:noFill/>
            <a:miter lim="800000"/>
            <a:headEnd/>
            <a:tailEnd/>
          </a:ln>
        </p:spPr>
      </p:pic>
      <p:pic>
        <p:nvPicPr>
          <p:cNvPr id="1030" name="Picture 12" descr="TitleSlideSmall"/>
          <p:cNvPicPr>
            <a:picLocks noChangeAspect="1" noChangeArrowheads="1"/>
          </p:cNvPicPr>
          <p:nvPr userDrawn="1"/>
        </p:nvPicPr>
        <p:blipFill>
          <a:blip r:embed="rId16" cstate="print"/>
          <a:srcRect/>
          <a:stretch>
            <a:fillRect/>
          </a:stretch>
        </p:blipFill>
        <p:spPr bwMode="auto">
          <a:xfrm>
            <a:off x="7543800" y="5422900"/>
            <a:ext cx="1597025" cy="1435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67" r:id="rId12"/>
  </p:sldLayoutIdLst>
  <p:txStyles>
    <p:titleStyle>
      <a:lvl1pPr algn="r" rtl="0" eaLnBrk="0" fontAlgn="base" hangingPunct="0">
        <a:spcBef>
          <a:spcPct val="0"/>
        </a:spcBef>
        <a:spcAft>
          <a:spcPct val="0"/>
        </a:spcAft>
        <a:defRPr sz="3600">
          <a:solidFill>
            <a:schemeClr val="tx1"/>
          </a:solidFill>
          <a:latin typeface="+mj-lt"/>
          <a:ea typeface="+mj-ea"/>
          <a:cs typeface="+mj-cs"/>
        </a:defRPr>
      </a:lvl1pPr>
      <a:lvl2pPr algn="r" rtl="0" eaLnBrk="0" fontAlgn="base" hangingPunct="0">
        <a:spcBef>
          <a:spcPct val="0"/>
        </a:spcBef>
        <a:spcAft>
          <a:spcPct val="0"/>
        </a:spcAft>
        <a:defRPr sz="3600">
          <a:solidFill>
            <a:schemeClr val="tx1"/>
          </a:solidFill>
          <a:latin typeface="Arial" charset="0"/>
        </a:defRPr>
      </a:lvl2pPr>
      <a:lvl3pPr algn="r" rtl="0" eaLnBrk="0" fontAlgn="base" hangingPunct="0">
        <a:spcBef>
          <a:spcPct val="0"/>
        </a:spcBef>
        <a:spcAft>
          <a:spcPct val="0"/>
        </a:spcAft>
        <a:defRPr sz="3600">
          <a:solidFill>
            <a:schemeClr val="tx1"/>
          </a:solidFill>
          <a:latin typeface="Arial" charset="0"/>
        </a:defRPr>
      </a:lvl3pPr>
      <a:lvl4pPr algn="r" rtl="0" eaLnBrk="0" fontAlgn="base" hangingPunct="0">
        <a:spcBef>
          <a:spcPct val="0"/>
        </a:spcBef>
        <a:spcAft>
          <a:spcPct val="0"/>
        </a:spcAft>
        <a:defRPr sz="3600">
          <a:solidFill>
            <a:schemeClr val="tx1"/>
          </a:solidFill>
          <a:latin typeface="Arial" charset="0"/>
        </a:defRPr>
      </a:lvl4pPr>
      <a:lvl5pPr algn="r" rtl="0" eaLnBrk="0" fontAlgn="base" hangingPunct="0">
        <a:spcBef>
          <a:spcPct val="0"/>
        </a:spcBef>
        <a:spcAft>
          <a:spcPct val="0"/>
        </a:spcAft>
        <a:defRPr sz="3600">
          <a:solidFill>
            <a:schemeClr val="tx1"/>
          </a:solidFill>
          <a:latin typeface="Arial" charset="0"/>
        </a:defRPr>
      </a:lvl5pPr>
      <a:lvl6pPr marL="457200" algn="r" rtl="0" fontAlgn="base">
        <a:spcBef>
          <a:spcPct val="0"/>
        </a:spcBef>
        <a:spcAft>
          <a:spcPct val="0"/>
        </a:spcAft>
        <a:defRPr sz="3600">
          <a:solidFill>
            <a:schemeClr val="tx1"/>
          </a:solidFill>
          <a:latin typeface="Arial" charset="0"/>
        </a:defRPr>
      </a:lvl6pPr>
      <a:lvl7pPr marL="914400" algn="r" rtl="0" fontAlgn="base">
        <a:spcBef>
          <a:spcPct val="0"/>
        </a:spcBef>
        <a:spcAft>
          <a:spcPct val="0"/>
        </a:spcAft>
        <a:defRPr sz="3600">
          <a:solidFill>
            <a:schemeClr val="tx1"/>
          </a:solidFill>
          <a:latin typeface="Arial" charset="0"/>
        </a:defRPr>
      </a:lvl7pPr>
      <a:lvl8pPr marL="1371600" algn="r" rtl="0" fontAlgn="base">
        <a:spcBef>
          <a:spcPct val="0"/>
        </a:spcBef>
        <a:spcAft>
          <a:spcPct val="0"/>
        </a:spcAft>
        <a:defRPr sz="3600">
          <a:solidFill>
            <a:schemeClr val="tx1"/>
          </a:solidFill>
          <a:latin typeface="Arial" charset="0"/>
        </a:defRPr>
      </a:lvl8pPr>
      <a:lvl9pPr marL="1828800" algn="r" rtl="0" fontAlgn="base">
        <a:spcBef>
          <a:spcPct val="0"/>
        </a:spcBef>
        <a:spcAft>
          <a:spcPct val="0"/>
        </a:spcAft>
        <a:defRPr sz="3600">
          <a:solidFill>
            <a:schemeClr val="tx1"/>
          </a:solidFill>
          <a:latin typeface="Arial" charset="0"/>
        </a:defRPr>
      </a:lvl9pPr>
    </p:titleStyle>
    <p:bodyStyle>
      <a:lvl1pPr marL="342900" indent="-342900" algn="r" rtl="0" eaLnBrk="0" fontAlgn="base" hangingPunct="0">
        <a:spcBef>
          <a:spcPct val="20000"/>
        </a:spcBef>
        <a:spcAft>
          <a:spcPct val="0"/>
        </a:spcAft>
        <a:buClr>
          <a:schemeClr val="tx1"/>
        </a:buClr>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1600">
          <a:solidFill>
            <a:schemeClr val="tx1"/>
          </a:solidFill>
          <a:latin typeface="+mn-lt"/>
        </a:defRPr>
      </a:lvl2pPr>
      <a:lvl3pPr marL="1143000" indent="-228600" algn="l" rtl="0" eaLnBrk="0" fontAlgn="base" hangingPunct="0">
        <a:spcBef>
          <a:spcPct val="20000"/>
        </a:spcBef>
        <a:spcAft>
          <a:spcPct val="0"/>
        </a:spcAft>
        <a:buClr>
          <a:schemeClr val="tx1"/>
        </a:buClr>
        <a:buChar char="•"/>
        <a:defRPr sz="1600">
          <a:solidFill>
            <a:schemeClr val="tx1"/>
          </a:solidFill>
          <a:latin typeface="+mn-lt"/>
        </a:defRPr>
      </a:lvl3pPr>
      <a:lvl4pPr marL="1600200" indent="-228600" algn="l" rtl="0" eaLnBrk="0" fontAlgn="base" hangingPunct="0">
        <a:spcBef>
          <a:spcPct val="20000"/>
        </a:spcBef>
        <a:spcAft>
          <a:spcPct val="0"/>
        </a:spcAft>
        <a:buClr>
          <a:schemeClr val="tx1"/>
        </a:buClr>
        <a:buChar char="–"/>
        <a:defRPr sz="1600">
          <a:solidFill>
            <a:schemeClr val="tx1"/>
          </a:solidFill>
          <a:latin typeface="+mn-lt"/>
        </a:defRPr>
      </a:lvl4pPr>
      <a:lvl5pPr marL="2057400" indent="-228600" algn="l" rtl="0" eaLnBrk="0" fontAlgn="base" hangingPunct="0">
        <a:spcBef>
          <a:spcPct val="20000"/>
        </a:spcBef>
        <a:spcAft>
          <a:spcPct val="0"/>
        </a:spcAft>
        <a:buClr>
          <a:schemeClr val="tx1"/>
        </a:buClr>
        <a:buChar char="»"/>
        <a:defRPr sz="1600">
          <a:solidFill>
            <a:schemeClr val="tx1"/>
          </a:solidFill>
          <a:latin typeface="+mn-lt"/>
        </a:defRPr>
      </a:lvl5pPr>
      <a:lvl6pPr marL="2514600" indent="-228600" algn="l" rtl="0" fontAlgn="base">
        <a:spcBef>
          <a:spcPct val="20000"/>
        </a:spcBef>
        <a:spcAft>
          <a:spcPct val="0"/>
        </a:spcAft>
        <a:buClr>
          <a:schemeClr val="tx1"/>
        </a:buClr>
        <a:buChar char="»"/>
        <a:defRPr sz="1600">
          <a:solidFill>
            <a:schemeClr val="tx1"/>
          </a:solidFill>
          <a:latin typeface="+mn-lt"/>
        </a:defRPr>
      </a:lvl6pPr>
      <a:lvl7pPr marL="2971800" indent="-228600" algn="l" rtl="0" fontAlgn="base">
        <a:spcBef>
          <a:spcPct val="20000"/>
        </a:spcBef>
        <a:spcAft>
          <a:spcPct val="0"/>
        </a:spcAft>
        <a:buClr>
          <a:schemeClr val="tx1"/>
        </a:buClr>
        <a:buChar char="»"/>
        <a:defRPr sz="1600">
          <a:solidFill>
            <a:schemeClr val="tx1"/>
          </a:solidFill>
          <a:latin typeface="+mn-lt"/>
        </a:defRPr>
      </a:lvl7pPr>
      <a:lvl8pPr marL="3429000" indent="-228600" algn="l" rtl="0" fontAlgn="base">
        <a:spcBef>
          <a:spcPct val="20000"/>
        </a:spcBef>
        <a:spcAft>
          <a:spcPct val="0"/>
        </a:spcAft>
        <a:buClr>
          <a:schemeClr val="tx1"/>
        </a:buClr>
        <a:buChar char="»"/>
        <a:defRPr sz="1600">
          <a:solidFill>
            <a:schemeClr val="tx1"/>
          </a:solidFill>
          <a:latin typeface="+mn-lt"/>
        </a:defRPr>
      </a:lvl8pPr>
      <a:lvl9pPr marL="3886200" indent="-228600" algn="l" rtl="0" fontAlgn="base">
        <a:spcBef>
          <a:spcPct val="20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9058"/>
            <a:ext cx="8229600" cy="5984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086678"/>
            <a:ext cx="8229600" cy="5039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544738"/>
            <a:ext cx="2133600" cy="296005"/>
          </a:xfrm>
          <a:prstGeom prst="rect">
            <a:avLst/>
          </a:prstGeom>
        </p:spPr>
        <p:txBody>
          <a:bodyPr vert="horz" lIns="91440" tIns="45720" rIns="91440" bIns="45720" rtlCol="0" anchor="ctr"/>
          <a:lstStyle>
            <a:lvl1pPr algn="l">
              <a:defRPr sz="900" b="0">
                <a:solidFill>
                  <a:schemeClr val="tx1">
                    <a:tint val="75000"/>
                  </a:schemeClr>
                </a:solidFill>
                <a:latin typeface="Arial" pitchFamily="34" charset="0"/>
                <a:cs typeface="Arial" pitchFamily="34" charset="0"/>
              </a:defRPr>
            </a:lvl1pPr>
          </a:lstStyle>
          <a:p>
            <a:r>
              <a:rPr lang="en-US" dirty="0"/>
              <a:t>CONFIDENTIAL</a:t>
            </a:r>
          </a:p>
        </p:txBody>
      </p:sp>
      <p:sp>
        <p:nvSpPr>
          <p:cNvPr id="5" name="Footer Placeholder 4"/>
          <p:cNvSpPr>
            <a:spLocks noGrp="1"/>
          </p:cNvSpPr>
          <p:nvPr>
            <p:ph type="ftr" sz="quarter" idx="3"/>
          </p:nvPr>
        </p:nvSpPr>
        <p:spPr>
          <a:xfrm>
            <a:off x="3124200" y="6544738"/>
            <a:ext cx="2895600" cy="296005"/>
          </a:xfrm>
          <a:prstGeom prst="rect">
            <a:avLst/>
          </a:prstGeom>
        </p:spPr>
        <p:txBody>
          <a:bodyPr vert="horz" lIns="91440" tIns="45720" rIns="91440" bIns="45720" rtlCol="0" anchor="ctr"/>
          <a:lstStyle>
            <a:lvl1pPr algn="ctr">
              <a:defRPr sz="900" b="0">
                <a:solidFill>
                  <a:schemeClr val="tx1">
                    <a:tint val="75000"/>
                  </a:schemeClr>
                </a:solidFill>
                <a:latin typeface="Arial" pitchFamily="34" charset="0"/>
                <a:cs typeface="Arial" pitchFamily="34" charset="0"/>
              </a:defRPr>
            </a:lvl1pPr>
          </a:lstStyle>
          <a:p>
            <a:r>
              <a:rPr lang="en-US" dirty="0"/>
              <a:t>COMPANY Corporation</a:t>
            </a:r>
          </a:p>
        </p:txBody>
      </p:sp>
      <p:sp>
        <p:nvSpPr>
          <p:cNvPr id="6" name="Slide Number Placeholder 5"/>
          <p:cNvSpPr>
            <a:spLocks noGrp="1"/>
          </p:cNvSpPr>
          <p:nvPr>
            <p:ph type="sldNum" sz="quarter" idx="4"/>
          </p:nvPr>
        </p:nvSpPr>
        <p:spPr>
          <a:xfrm>
            <a:off x="6553200" y="6544738"/>
            <a:ext cx="2133600" cy="296005"/>
          </a:xfrm>
          <a:prstGeom prst="rect">
            <a:avLst/>
          </a:prstGeom>
        </p:spPr>
        <p:txBody>
          <a:bodyPr vert="horz" lIns="91440" tIns="45720" rIns="91440" bIns="45720" rtlCol="0" anchor="ctr"/>
          <a:lstStyle>
            <a:lvl1pPr algn="r">
              <a:defRPr sz="900" b="0">
                <a:solidFill>
                  <a:schemeClr val="tx1">
                    <a:tint val="75000"/>
                  </a:schemeClr>
                </a:solidFill>
                <a:latin typeface="Arial" pitchFamily="34" charset="0"/>
                <a:cs typeface="Arial" pitchFamily="34" charset="0"/>
              </a:defRPr>
            </a:lvl1pPr>
          </a:lstStyle>
          <a:p>
            <a:r>
              <a:rPr lang="en-US" dirty="0"/>
              <a:t>Page </a:t>
            </a:r>
            <a:fld id="{73607773-A6B5-8544-9F0A-69AD4E78D96A}" type="slidenum">
              <a:rPr lang="en-US" smtClean="0"/>
              <a:pPr/>
              <a:t>‹#›</a:t>
            </a:fld>
            <a:endParaRPr lang="en-US" dirty="0"/>
          </a:p>
        </p:txBody>
      </p:sp>
      <p:cxnSp>
        <p:nvCxnSpPr>
          <p:cNvPr id="9" name="Straight Connector 8"/>
          <p:cNvCxnSpPr/>
          <p:nvPr/>
        </p:nvCxnSpPr>
        <p:spPr>
          <a:xfrm>
            <a:off x="457199" y="6544738"/>
            <a:ext cx="8229601" cy="0"/>
          </a:xfrm>
          <a:prstGeom prst="line">
            <a:avLst/>
          </a:prstGeom>
          <a:ln w="25400">
            <a:solidFill>
              <a:srgbClr val="7F7F7F"/>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400" kern="1200">
          <a:solidFill>
            <a:srgbClr val="D02124"/>
          </a:solidFill>
          <a:latin typeface="Arial Black" pitchFamily="34" charset="0"/>
          <a:ea typeface="+mj-ea"/>
          <a:cs typeface="+mj-cs"/>
        </a:defRPr>
      </a:lvl1pPr>
    </p:titleStyle>
    <p:bodyStyle>
      <a:lvl1pPr marL="342900" indent="-342900" algn="l" defTabSz="914400" rtl="0" eaLnBrk="1" latinLnBrk="0" hangingPunct="1">
        <a:spcBef>
          <a:spcPct val="20000"/>
        </a:spcBef>
        <a:buFont typeface="Arial" pitchFamily="34" charset="0"/>
        <a:buNone/>
        <a:defRPr sz="2400" b="1" kern="1200">
          <a:solidFill>
            <a:schemeClr val="bg1">
              <a:lumMod val="50000"/>
            </a:schemeClr>
          </a:solidFill>
          <a:latin typeface="Arial" pitchFamily="34" charset="0"/>
          <a:ea typeface="+mn-ea"/>
          <a:cs typeface="Arial" pitchFamily="34" charset="0"/>
        </a:defRPr>
      </a:lvl1pPr>
      <a:lvl2pPr marL="742950" indent="-285750" algn="l" defTabSz="914400" rtl="0" eaLnBrk="1" latinLnBrk="0" hangingPunct="1">
        <a:spcBef>
          <a:spcPct val="20000"/>
        </a:spcBef>
        <a:buClr>
          <a:srgbClr val="D02124"/>
        </a:buClr>
        <a:buFont typeface="Wingdings" pitchFamily="2" charset="2"/>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rgbClr val="D02124"/>
        </a:buClr>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D02124"/>
        </a:buClr>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D02124"/>
        </a:buClr>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125B62F-973B-42AA-99F4-27985BF7B80C}" type="datetimeFigureOut">
              <a:rPr lang="en-US" smtClean="0"/>
              <a:t>3/9/2018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9C1EB5-D1F5-4796-BA40-AE59A4506357}" type="slidenum">
              <a:rPr lang="en-US" smtClean="0"/>
              <a:t>‹#›</a:t>
            </a:fld>
            <a:endParaRPr lang="en-US"/>
          </a:p>
        </p:txBody>
      </p:sp>
    </p:spTree>
    <p:extLst>
      <p:ext uri="{BB962C8B-B14F-4D97-AF65-F5344CB8AC3E}">
        <p14:creationId xmlns:p14="http://schemas.microsoft.com/office/powerpoint/2010/main" val="1127492050"/>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9.png"/><Relationship Id="rId1" Type="http://schemas.openxmlformats.org/officeDocument/2006/relationships/slideLayout" Target="../slideLayouts/slideLayout28.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5.emf"/><Relationship Id="rId1" Type="http://schemas.openxmlformats.org/officeDocument/2006/relationships/slideLayout" Target="../slideLayouts/slideLayout28.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Best Practices and Benchmarking</a:t>
            </a:r>
          </a:p>
          <a:p>
            <a:endParaRPr lang="en-US" dirty="0"/>
          </a:p>
          <a:p>
            <a:r>
              <a:rPr lang="en-US" sz="1600" dirty="0"/>
              <a:t>United States and Canada</a:t>
            </a:r>
          </a:p>
        </p:txBody>
      </p:sp>
      <p:sp>
        <p:nvSpPr>
          <p:cNvPr id="4" name="Title 3"/>
          <p:cNvSpPr>
            <a:spLocks noGrp="1"/>
          </p:cNvSpPr>
          <p:nvPr>
            <p:ph type="title"/>
          </p:nvPr>
        </p:nvSpPr>
        <p:spPr/>
        <p:txBody>
          <a:bodyPr>
            <a:normAutofit fontScale="90000"/>
          </a:bodyPr>
          <a:lstStyle/>
          <a:p>
            <a:pPr algn="ctr"/>
            <a:r>
              <a:rPr lang="en-US" sz="4800" dirty="0">
                <a:latin typeface="Footlight MT Light" pitchFamily="18" charset="0"/>
              </a:rPr>
              <a:t>Global Trade Management</a:t>
            </a:r>
            <a:br>
              <a:rPr lang="en-US" sz="4800" dirty="0">
                <a:latin typeface="Footlight MT Light" pitchFamily="18" charset="0"/>
              </a:rPr>
            </a:br>
            <a:r>
              <a:rPr lang="en-US" sz="4800" dirty="0">
                <a:latin typeface="Footlight MT Light" pitchFamily="18" charset="0"/>
              </a:rPr>
              <a:t> </a:t>
            </a:r>
            <a:r>
              <a:rPr lang="en-US" sz="3600" b="0" dirty="0">
                <a:latin typeface="Footlight MT Light" pitchFamily="18" charset="0"/>
              </a:rPr>
              <a:t>(GTM)</a:t>
            </a:r>
            <a:endParaRPr lang="en-US" sz="4800" b="0" dirty="0">
              <a:latin typeface="Footlight MT Ligh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a:t>
            </a:r>
          </a:p>
        </p:txBody>
      </p:sp>
      <p:sp>
        <p:nvSpPr>
          <p:cNvPr id="3" name="Text Placeholder 2"/>
          <p:cNvSpPr>
            <a:spLocks noGrp="1"/>
          </p:cNvSpPr>
          <p:nvPr>
            <p:ph type="body" idx="1"/>
          </p:nvPr>
        </p:nvSpPr>
        <p:spPr>
          <a:xfrm>
            <a:off x="457200" y="990600"/>
            <a:ext cx="4040188"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rPr>
              <a:t>Best Practices / Benchmarking</a:t>
            </a:r>
          </a:p>
        </p:txBody>
      </p:sp>
      <p:sp>
        <p:nvSpPr>
          <p:cNvPr id="4" name="Content Placeholder 3"/>
          <p:cNvSpPr>
            <a:spLocks noGrp="1"/>
          </p:cNvSpPr>
          <p:nvPr>
            <p:ph sz="half" idx="2"/>
          </p:nvPr>
        </p:nvSpPr>
        <p:spPr>
          <a:xfrm>
            <a:off x="457200" y="1630362"/>
            <a:ext cx="4040188" cy="4846638"/>
          </a:xfrm>
        </p:spPr>
        <p:txBody>
          <a:bodyPr/>
          <a:lstStyle/>
          <a:p>
            <a:pPr marL="457200" indent="-457200">
              <a:buFont typeface="+mj-lt"/>
              <a:buAutoNum type="arabicPeriod"/>
            </a:pPr>
            <a:r>
              <a:rPr lang="en-US" dirty="0"/>
              <a:t>Mandatory customs education training </a:t>
            </a:r>
            <a:r>
              <a:rPr lang="en-US" sz="1200" dirty="0">
                <a:solidFill>
                  <a:prstClr val="white">
                    <a:lumMod val="50000"/>
                  </a:prstClr>
                </a:solidFill>
              </a:rPr>
              <a:t>(ref. #1)</a:t>
            </a:r>
            <a:endParaRPr lang="en-US" dirty="0"/>
          </a:p>
        </p:txBody>
      </p:sp>
      <p:sp>
        <p:nvSpPr>
          <p:cNvPr id="5" name="Text Placeholder 4"/>
          <p:cNvSpPr>
            <a:spLocks noGrp="1"/>
          </p:cNvSpPr>
          <p:nvPr>
            <p:ph type="body" sz="quarter" idx="3"/>
          </p:nvPr>
        </p:nvSpPr>
        <p:spPr>
          <a:xfrm>
            <a:off x="4645025" y="990600"/>
            <a:ext cx="4041775"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ea typeface="+mj-ea"/>
                <a:cs typeface="+mj-cs"/>
              </a:rPr>
              <a:t>COMPANY</a:t>
            </a:r>
          </a:p>
        </p:txBody>
      </p:sp>
      <p:sp>
        <p:nvSpPr>
          <p:cNvPr id="6" name="Content Placeholder 5"/>
          <p:cNvSpPr>
            <a:spLocks noGrp="1"/>
          </p:cNvSpPr>
          <p:nvPr>
            <p:ph sz="quarter" idx="4"/>
          </p:nvPr>
        </p:nvSpPr>
        <p:spPr>
          <a:xfrm>
            <a:off x="4645025" y="1630362"/>
            <a:ext cx="4041775" cy="4846638"/>
          </a:xfrm>
        </p:spPr>
        <p:txBody>
          <a:bodyPr/>
          <a:lstStyle/>
          <a:p>
            <a:pPr marL="457200" indent="-457200">
              <a:buAutoNum type="arabicPeriod"/>
            </a:pPr>
            <a:r>
              <a:rPr lang="en-US" dirty="0"/>
              <a:t>Training performed at request or to resolve issues</a:t>
            </a:r>
          </a:p>
        </p:txBody>
      </p:sp>
      <p:pic>
        <p:nvPicPr>
          <p:cNvPr id="8" name="Picture 6" descr="C:\Users\youngm\AppData\Local\Microsoft\Windows\Temporary Internet Files\Content.IE5\32M4FE1I\MC900439584[1].png"/>
          <p:cNvPicPr>
            <a:picLocks noChangeAspect="1" noChangeArrowheads="1"/>
          </p:cNvPicPr>
          <p:nvPr/>
        </p:nvPicPr>
        <p:blipFill>
          <a:blip r:embed="rId2" cstate="print"/>
          <a:srcRect/>
          <a:stretch>
            <a:fillRect/>
          </a:stretch>
        </p:blipFill>
        <p:spPr bwMode="auto">
          <a:xfrm>
            <a:off x="8378838" y="1828800"/>
            <a:ext cx="765162" cy="647746"/>
          </a:xfrm>
          <a:prstGeom prst="rect">
            <a:avLst/>
          </a:prstGeom>
          <a:noFill/>
        </p:spPr>
      </p:pic>
      <p:pic>
        <p:nvPicPr>
          <p:cNvPr id="2050" name="Picture 2"/>
          <p:cNvPicPr>
            <a:picLocks noChangeAspect="1" noChangeArrowheads="1"/>
          </p:cNvPicPr>
          <p:nvPr/>
        </p:nvPicPr>
        <p:blipFill>
          <a:blip r:embed="rId3" cstate="print"/>
          <a:srcRect/>
          <a:stretch>
            <a:fillRect/>
          </a:stretch>
        </p:blipFill>
        <p:spPr bwMode="auto">
          <a:xfrm>
            <a:off x="990600" y="2819400"/>
            <a:ext cx="7220516" cy="3276600"/>
          </a:xfrm>
          <a:prstGeom prst="rect">
            <a:avLst/>
          </a:prstGeom>
          <a:noFill/>
          <a:ln w="9525">
            <a:noFill/>
            <a:miter lim="800000"/>
            <a:headEnd/>
            <a:tailEnd/>
          </a:ln>
        </p:spPr>
      </p:pic>
      <p:sp>
        <p:nvSpPr>
          <p:cNvPr id="12" name="TextBox 11"/>
          <p:cNvSpPr txBox="1"/>
          <p:nvPr/>
        </p:nvSpPr>
        <p:spPr>
          <a:xfrm>
            <a:off x="4038600" y="6172200"/>
            <a:ext cx="5124095" cy="369332"/>
          </a:xfrm>
          <a:prstGeom prst="rect">
            <a:avLst/>
          </a:prstGeom>
          <a:noFill/>
        </p:spPr>
        <p:txBody>
          <a:bodyPr wrap="none" rtlCol="0">
            <a:spAutoFit/>
          </a:bodyPr>
          <a:lstStyle/>
          <a:p>
            <a:r>
              <a:rPr lang="en-US" b="1" i="1" dirty="0">
                <a:solidFill>
                  <a:srgbClr val="FF0000"/>
                </a:solidFill>
              </a:rPr>
              <a:t>Action required by COMPANY to close the gaps? Yes</a:t>
            </a:r>
          </a:p>
        </p:txBody>
      </p:sp>
      <p:sp>
        <p:nvSpPr>
          <p:cNvPr id="13" name="TextBox 12"/>
          <p:cNvSpPr txBox="1"/>
          <p:nvPr/>
        </p:nvSpPr>
        <p:spPr>
          <a:xfrm>
            <a:off x="7772400" y="35052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#1)</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792" y="-31335"/>
            <a:ext cx="7886700" cy="1325563"/>
          </a:xfrm>
        </p:spPr>
        <p:txBody>
          <a:bodyPr/>
          <a:lstStyle/>
          <a:p>
            <a:r>
              <a:rPr lang="en-US" dirty="0"/>
              <a:t>Duty Avoidance Programs</a:t>
            </a:r>
          </a:p>
        </p:txBody>
      </p:sp>
      <p:sp>
        <p:nvSpPr>
          <p:cNvPr id="3" name="Text Placeholder 2"/>
          <p:cNvSpPr>
            <a:spLocks noGrp="1"/>
          </p:cNvSpPr>
          <p:nvPr>
            <p:ph type="body" idx="1"/>
          </p:nvPr>
        </p:nvSpPr>
        <p:spPr>
          <a:xfrm>
            <a:off x="457200" y="914400"/>
            <a:ext cx="4040188" cy="639762"/>
          </a:xfrm>
        </p:spPr>
        <p:txBody>
          <a:bodyPr vert="horz" lIns="91440" tIns="45720" rIns="91440" bIns="45720" rtlCol="0" anchor="ctr">
            <a:noAutofit/>
          </a:bodyPr>
          <a:lstStyle/>
          <a:p>
            <a:pPr algn="ctr">
              <a:spcBef>
                <a:spcPct val="0"/>
              </a:spcBef>
            </a:pPr>
            <a:r>
              <a:rPr lang="en-US" sz="2000" b="0" dirty="0">
                <a:solidFill>
                  <a:srgbClr val="D02124"/>
                </a:solidFill>
                <a:latin typeface="Elephant" pitchFamily="18" charset="0"/>
              </a:rPr>
              <a:t>Best Practices / Benchmarking</a:t>
            </a:r>
          </a:p>
        </p:txBody>
      </p:sp>
      <p:sp>
        <p:nvSpPr>
          <p:cNvPr id="4" name="Content Placeholder 3"/>
          <p:cNvSpPr>
            <a:spLocks noGrp="1"/>
          </p:cNvSpPr>
          <p:nvPr>
            <p:ph sz="half" idx="2"/>
          </p:nvPr>
        </p:nvSpPr>
        <p:spPr>
          <a:xfrm>
            <a:off x="457200" y="1447800"/>
            <a:ext cx="4040188" cy="4694238"/>
          </a:xfrm>
        </p:spPr>
        <p:txBody>
          <a:bodyPr/>
          <a:lstStyle/>
          <a:p>
            <a:pPr marL="457200" indent="-457200">
              <a:buFont typeface="+mj-lt"/>
              <a:buAutoNum type="arabicPeriod"/>
            </a:pPr>
            <a:r>
              <a:rPr lang="en-US" sz="1800" dirty="0"/>
              <a:t>Participation in duty avoidance programs; retaining all applicable records and declarations </a:t>
            </a:r>
            <a:r>
              <a:rPr lang="en-US" sz="1200" dirty="0">
                <a:solidFill>
                  <a:prstClr val="white">
                    <a:lumMod val="50000"/>
                  </a:prstClr>
                </a:solidFill>
              </a:rPr>
              <a:t>(ref. #1)</a:t>
            </a:r>
            <a:endParaRPr lang="en-US" sz="1800" dirty="0"/>
          </a:p>
        </p:txBody>
      </p:sp>
      <p:sp>
        <p:nvSpPr>
          <p:cNvPr id="5" name="Text Placeholder 4"/>
          <p:cNvSpPr>
            <a:spLocks noGrp="1"/>
          </p:cNvSpPr>
          <p:nvPr>
            <p:ph type="body" sz="quarter" idx="3"/>
          </p:nvPr>
        </p:nvSpPr>
        <p:spPr>
          <a:xfrm>
            <a:off x="4645025" y="914400"/>
            <a:ext cx="4041775" cy="639762"/>
          </a:xfrm>
        </p:spPr>
        <p:txBody>
          <a:bodyPr vert="horz" lIns="91440" tIns="45720" rIns="91440" bIns="45720" rtlCol="0" anchor="ctr">
            <a:noAutofit/>
          </a:bodyPr>
          <a:lstStyle/>
          <a:p>
            <a:pPr algn="ctr">
              <a:spcBef>
                <a:spcPct val="0"/>
              </a:spcBef>
            </a:pPr>
            <a:r>
              <a:rPr lang="en-US" sz="2000" b="0" dirty="0">
                <a:solidFill>
                  <a:srgbClr val="D02124"/>
                </a:solidFill>
                <a:latin typeface="Elephant" pitchFamily="18" charset="0"/>
                <a:ea typeface="+mj-ea"/>
                <a:cs typeface="+mj-cs"/>
              </a:rPr>
              <a:t>COMPANY</a:t>
            </a:r>
          </a:p>
        </p:txBody>
      </p:sp>
      <p:sp>
        <p:nvSpPr>
          <p:cNvPr id="6" name="Content Placeholder 5"/>
          <p:cNvSpPr>
            <a:spLocks noGrp="1"/>
          </p:cNvSpPr>
          <p:nvPr>
            <p:ph sz="quarter" idx="4"/>
          </p:nvPr>
        </p:nvSpPr>
        <p:spPr>
          <a:xfrm>
            <a:off x="4645025" y="1371600"/>
            <a:ext cx="4041775" cy="4770438"/>
          </a:xfrm>
        </p:spPr>
        <p:txBody>
          <a:bodyPr>
            <a:normAutofit/>
          </a:bodyPr>
          <a:lstStyle/>
          <a:p>
            <a:pPr marL="457200" indent="-457200">
              <a:buFont typeface="+mj-lt"/>
              <a:buAutoNum type="arabicPeriod"/>
            </a:pPr>
            <a:r>
              <a:rPr lang="en-US" sz="1800" dirty="0"/>
              <a:t>Participates in applicable duty avoidance programs with strong record retention practices</a:t>
            </a:r>
          </a:p>
        </p:txBody>
      </p:sp>
      <p:pic>
        <p:nvPicPr>
          <p:cNvPr id="8"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8305800" y="1524000"/>
            <a:ext cx="838200" cy="838200"/>
          </a:xfrm>
          <a:prstGeom prst="rect">
            <a:avLst/>
          </a:prstGeom>
          <a:noFill/>
        </p:spPr>
      </p:pic>
      <p:pic>
        <p:nvPicPr>
          <p:cNvPr id="3075" name="Picture 3"/>
          <p:cNvPicPr>
            <a:picLocks noChangeAspect="1" noChangeArrowheads="1"/>
          </p:cNvPicPr>
          <p:nvPr/>
        </p:nvPicPr>
        <p:blipFill>
          <a:blip r:embed="rId3" cstate="print"/>
          <a:srcRect/>
          <a:stretch>
            <a:fillRect/>
          </a:stretch>
        </p:blipFill>
        <p:spPr bwMode="auto">
          <a:xfrm>
            <a:off x="2133600" y="2575916"/>
            <a:ext cx="4927846" cy="3965377"/>
          </a:xfrm>
          <a:prstGeom prst="rect">
            <a:avLst/>
          </a:prstGeom>
          <a:noFill/>
          <a:ln w="9525">
            <a:noFill/>
            <a:miter lim="800000"/>
            <a:headEnd/>
            <a:tailEnd/>
          </a:ln>
        </p:spPr>
      </p:pic>
      <p:pic>
        <p:nvPicPr>
          <p:cNvPr id="10"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316480" y="2971800"/>
            <a:ext cx="274320" cy="274320"/>
          </a:xfrm>
          <a:prstGeom prst="rect">
            <a:avLst/>
          </a:prstGeom>
          <a:noFill/>
        </p:spPr>
      </p:pic>
      <p:pic>
        <p:nvPicPr>
          <p:cNvPr id="11"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209800" y="3352800"/>
            <a:ext cx="274320" cy="274320"/>
          </a:xfrm>
          <a:prstGeom prst="rect">
            <a:avLst/>
          </a:prstGeom>
          <a:noFill/>
        </p:spPr>
      </p:pic>
      <p:pic>
        <p:nvPicPr>
          <p:cNvPr id="12"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392680" y="4145280"/>
            <a:ext cx="274320" cy="274320"/>
          </a:xfrm>
          <a:prstGeom prst="rect">
            <a:avLst/>
          </a:prstGeom>
          <a:noFill/>
        </p:spPr>
      </p:pic>
      <p:pic>
        <p:nvPicPr>
          <p:cNvPr id="13"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773680" y="4526280"/>
            <a:ext cx="274320" cy="274320"/>
          </a:xfrm>
          <a:prstGeom prst="rect">
            <a:avLst/>
          </a:prstGeom>
          <a:noFill/>
        </p:spPr>
      </p:pic>
      <p:sp>
        <p:nvSpPr>
          <p:cNvPr id="14" name="TextBox 13"/>
          <p:cNvSpPr txBox="1"/>
          <p:nvPr/>
        </p:nvSpPr>
        <p:spPr>
          <a:xfrm>
            <a:off x="6705600" y="42672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#1)</a:t>
            </a:r>
            <a:endParaRPr lang="en-US" dirty="0"/>
          </a:p>
        </p:txBody>
      </p:sp>
      <p:sp>
        <p:nvSpPr>
          <p:cNvPr id="16" name="TextBox 15"/>
          <p:cNvSpPr txBox="1"/>
          <p:nvPr/>
        </p:nvSpPr>
        <p:spPr>
          <a:xfrm>
            <a:off x="3962400" y="6488668"/>
            <a:ext cx="5090624" cy="369332"/>
          </a:xfrm>
          <a:prstGeom prst="rect">
            <a:avLst/>
          </a:prstGeom>
          <a:noFill/>
        </p:spPr>
        <p:txBody>
          <a:bodyPr wrap="none" rtlCol="0">
            <a:spAutoFit/>
          </a:bodyPr>
          <a:lstStyle/>
          <a:p>
            <a:r>
              <a:rPr lang="en-US" b="1" i="1" dirty="0">
                <a:solidFill>
                  <a:srgbClr val="FF0000"/>
                </a:solidFill>
              </a:rPr>
              <a:t>Action required by COMPANY to close the gaps? No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282" y="-18812"/>
            <a:ext cx="7886700" cy="1325563"/>
          </a:xfrm>
        </p:spPr>
        <p:txBody>
          <a:bodyPr/>
          <a:lstStyle/>
          <a:p>
            <a:r>
              <a:rPr lang="en-US" dirty="0"/>
              <a:t>GTM Freight Payment</a:t>
            </a:r>
          </a:p>
        </p:txBody>
      </p:sp>
      <p:sp>
        <p:nvSpPr>
          <p:cNvPr id="3" name="Text Placeholder 2"/>
          <p:cNvSpPr>
            <a:spLocks noGrp="1"/>
          </p:cNvSpPr>
          <p:nvPr>
            <p:ph type="body" idx="1"/>
          </p:nvPr>
        </p:nvSpPr>
        <p:spPr>
          <a:xfrm>
            <a:off x="457200" y="990600"/>
            <a:ext cx="4040188" cy="563562"/>
          </a:xfrm>
        </p:spPr>
        <p:txBody>
          <a:bodyPr vert="horz" lIns="91440" tIns="45720" rIns="91440" bIns="45720" rtlCol="0" anchor="ctr">
            <a:noAutofit/>
          </a:bodyPr>
          <a:lstStyle/>
          <a:p>
            <a:pPr algn="ctr">
              <a:spcBef>
                <a:spcPct val="0"/>
              </a:spcBef>
            </a:pPr>
            <a:r>
              <a:rPr lang="en-US" sz="2000" b="0" dirty="0">
                <a:solidFill>
                  <a:srgbClr val="D02124"/>
                </a:solidFill>
                <a:latin typeface="Elephant" pitchFamily="18" charset="0"/>
              </a:rPr>
              <a:t>Best Practices / Benchmarking</a:t>
            </a:r>
          </a:p>
        </p:txBody>
      </p:sp>
      <p:sp>
        <p:nvSpPr>
          <p:cNvPr id="4" name="Content Placeholder 3"/>
          <p:cNvSpPr>
            <a:spLocks noGrp="1"/>
          </p:cNvSpPr>
          <p:nvPr>
            <p:ph sz="half" idx="2"/>
          </p:nvPr>
        </p:nvSpPr>
        <p:spPr>
          <a:xfrm>
            <a:off x="457200" y="1524000"/>
            <a:ext cx="4040188" cy="4618038"/>
          </a:xfrm>
        </p:spPr>
        <p:txBody>
          <a:bodyPr>
            <a:normAutofit/>
          </a:bodyPr>
          <a:lstStyle/>
          <a:p>
            <a:pPr marL="457200" indent="-457200">
              <a:buFont typeface="+mj-lt"/>
              <a:buAutoNum type="arabicPeriod"/>
            </a:pPr>
            <a:r>
              <a:rPr lang="en-US" sz="1800" dirty="0"/>
              <a:t>Centrally manage contracts and offer “total rate searches”</a:t>
            </a:r>
          </a:p>
          <a:p>
            <a:pPr marL="457200" indent="-457200">
              <a:buFont typeface="+mj-lt"/>
              <a:buAutoNum type="arabicPeriod"/>
            </a:pPr>
            <a:r>
              <a:rPr lang="en-US" sz="1800" dirty="0"/>
              <a:t>Optimize carrier selection prior to booking</a:t>
            </a:r>
          </a:p>
          <a:p>
            <a:pPr marL="457200" indent="-457200">
              <a:buFont typeface="+mj-lt"/>
              <a:buAutoNum type="arabicPeriod"/>
            </a:pPr>
            <a:r>
              <a:rPr lang="en-US" sz="1800" dirty="0"/>
              <a:t>Audit and correctly pay freight bills of lading</a:t>
            </a:r>
          </a:p>
          <a:p>
            <a:pPr marL="457200" indent="-457200">
              <a:buFont typeface="+mj-lt"/>
              <a:buAutoNum type="arabicPeriod"/>
            </a:pPr>
            <a:r>
              <a:rPr lang="en-US" sz="1800" dirty="0"/>
              <a:t>Automate payment process; tolerances and metrics</a:t>
            </a:r>
          </a:p>
        </p:txBody>
      </p:sp>
      <p:sp>
        <p:nvSpPr>
          <p:cNvPr id="5" name="Text Placeholder 4"/>
          <p:cNvSpPr>
            <a:spLocks noGrp="1"/>
          </p:cNvSpPr>
          <p:nvPr>
            <p:ph type="body" sz="quarter" idx="3"/>
          </p:nvPr>
        </p:nvSpPr>
        <p:spPr>
          <a:xfrm>
            <a:off x="4645025" y="838200"/>
            <a:ext cx="4041775" cy="639762"/>
          </a:xfrm>
        </p:spPr>
        <p:txBody>
          <a:bodyPr vert="horz" lIns="91440" tIns="45720" rIns="91440" bIns="45720" rtlCol="0" anchor="ctr">
            <a:noAutofit/>
          </a:bodyPr>
          <a:lstStyle/>
          <a:p>
            <a:pPr algn="ctr">
              <a:spcBef>
                <a:spcPct val="0"/>
              </a:spcBef>
            </a:pPr>
            <a:r>
              <a:rPr lang="en-US" sz="2000" b="0" dirty="0">
                <a:solidFill>
                  <a:srgbClr val="D02124"/>
                </a:solidFill>
                <a:latin typeface="Elephant" pitchFamily="18" charset="0"/>
                <a:ea typeface="+mj-ea"/>
                <a:cs typeface="+mj-cs"/>
              </a:rPr>
              <a:t>COMPANY</a:t>
            </a:r>
          </a:p>
        </p:txBody>
      </p:sp>
      <p:sp>
        <p:nvSpPr>
          <p:cNvPr id="6" name="Content Placeholder 5"/>
          <p:cNvSpPr>
            <a:spLocks noGrp="1"/>
          </p:cNvSpPr>
          <p:nvPr>
            <p:ph sz="quarter" idx="4"/>
          </p:nvPr>
        </p:nvSpPr>
        <p:spPr>
          <a:xfrm>
            <a:off x="4495800" y="1295400"/>
            <a:ext cx="4343400" cy="4846638"/>
          </a:xfrm>
        </p:spPr>
        <p:txBody>
          <a:bodyPr>
            <a:normAutofit/>
          </a:bodyPr>
          <a:lstStyle/>
          <a:p>
            <a:pPr marL="457200" indent="-457200">
              <a:buFont typeface="+mj-lt"/>
              <a:buAutoNum type="arabicPeriod"/>
            </a:pPr>
            <a:r>
              <a:rPr lang="en-US" sz="1800" dirty="0"/>
              <a:t>Corporate logistics manages all suppliers &amp; provides all freight quotes</a:t>
            </a:r>
          </a:p>
          <a:p>
            <a:pPr marL="457200" indent="-457200">
              <a:buFont typeface="+mj-lt"/>
              <a:buAutoNum type="arabicPeriod"/>
            </a:pPr>
            <a:r>
              <a:rPr lang="en-US" sz="1800" dirty="0"/>
              <a:t>Rate shells with standard lanes and preferred carriers</a:t>
            </a:r>
          </a:p>
          <a:p>
            <a:pPr marL="457200" indent="-457200">
              <a:buFont typeface="+mj-lt"/>
              <a:buAutoNum type="arabicPeriod"/>
            </a:pPr>
            <a:r>
              <a:rPr lang="en-US" sz="1800" dirty="0"/>
              <a:t>Corporate logistics audits and approves all GTM invoices</a:t>
            </a:r>
          </a:p>
          <a:p>
            <a:pPr marL="457200" indent="-457200">
              <a:buFont typeface="+mj-lt"/>
              <a:buAutoNum type="arabicPeriod"/>
            </a:pPr>
            <a:r>
              <a:rPr lang="en-US" sz="1800" dirty="0"/>
              <a:t>Manual pay process</a:t>
            </a:r>
          </a:p>
        </p:txBody>
      </p:sp>
      <p:sp>
        <p:nvSpPr>
          <p:cNvPr id="7" name="TextBox 6"/>
          <p:cNvSpPr txBox="1"/>
          <p:nvPr/>
        </p:nvSpPr>
        <p:spPr>
          <a:xfrm>
            <a:off x="7315200" y="47244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#3)</a:t>
            </a:r>
            <a:endParaRPr lang="en-US" dirty="0"/>
          </a:p>
        </p:txBody>
      </p:sp>
      <p:pic>
        <p:nvPicPr>
          <p:cNvPr id="6147" name="Picture 3"/>
          <p:cNvPicPr>
            <a:picLocks noChangeAspect="1" noChangeArrowheads="1"/>
          </p:cNvPicPr>
          <p:nvPr/>
        </p:nvPicPr>
        <p:blipFill>
          <a:blip r:embed="rId2" cstate="print"/>
          <a:srcRect/>
          <a:stretch>
            <a:fillRect/>
          </a:stretch>
        </p:blipFill>
        <p:spPr bwMode="auto">
          <a:xfrm>
            <a:off x="1452601" y="3886200"/>
            <a:ext cx="5786399" cy="2593782"/>
          </a:xfrm>
          <a:prstGeom prst="rect">
            <a:avLst/>
          </a:prstGeom>
          <a:noFill/>
          <a:ln w="9525">
            <a:noFill/>
            <a:miter lim="800000"/>
            <a:headEnd/>
            <a:tailEnd/>
          </a:ln>
        </p:spPr>
      </p:pic>
      <p:pic>
        <p:nvPicPr>
          <p:cNvPr id="10" name="Picture 4" descr="C:\Users\youngm\AppData\Local\Microsoft\Windows\Temporary Internet Files\Content.IE5\32M4FE1I\MC900441310[1].png"/>
          <p:cNvPicPr>
            <a:picLocks noChangeAspect="1" noChangeArrowheads="1"/>
          </p:cNvPicPr>
          <p:nvPr/>
        </p:nvPicPr>
        <p:blipFill>
          <a:blip r:embed="rId3" cstate="print"/>
          <a:srcRect/>
          <a:stretch>
            <a:fillRect/>
          </a:stretch>
        </p:blipFill>
        <p:spPr bwMode="auto">
          <a:xfrm>
            <a:off x="8305800" y="1295400"/>
            <a:ext cx="838200" cy="838200"/>
          </a:xfrm>
          <a:prstGeom prst="rect">
            <a:avLst/>
          </a:prstGeom>
          <a:noFill/>
        </p:spPr>
      </p:pic>
      <p:pic>
        <p:nvPicPr>
          <p:cNvPr id="11" name="Picture 4" descr="C:\Users\youngm\AppData\Local\Microsoft\Windows\Temporary Internet Files\Content.IE5\32M4FE1I\MC900441310[1].png"/>
          <p:cNvPicPr>
            <a:picLocks noChangeAspect="1" noChangeArrowheads="1"/>
          </p:cNvPicPr>
          <p:nvPr/>
        </p:nvPicPr>
        <p:blipFill>
          <a:blip r:embed="rId3" cstate="print"/>
          <a:srcRect/>
          <a:stretch>
            <a:fillRect/>
          </a:stretch>
        </p:blipFill>
        <p:spPr bwMode="auto">
          <a:xfrm>
            <a:off x="8305800" y="2133600"/>
            <a:ext cx="838200" cy="838200"/>
          </a:xfrm>
          <a:prstGeom prst="rect">
            <a:avLst/>
          </a:prstGeom>
          <a:noFill/>
        </p:spPr>
      </p:pic>
      <p:pic>
        <p:nvPicPr>
          <p:cNvPr id="12" name="Picture 4" descr="C:\Users\youngm\AppData\Local\Microsoft\Windows\Temporary Internet Files\Content.IE5\32M4FE1I\MC900441310[1].png"/>
          <p:cNvPicPr>
            <a:picLocks noChangeAspect="1" noChangeArrowheads="1"/>
          </p:cNvPicPr>
          <p:nvPr/>
        </p:nvPicPr>
        <p:blipFill>
          <a:blip r:embed="rId3" cstate="print"/>
          <a:srcRect/>
          <a:stretch>
            <a:fillRect/>
          </a:stretch>
        </p:blipFill>
        <p:spPr bwMode="auto">
          <a:xfrm>
            <a:off x="8305800" y="2743200"/>
            <a:ext cx="838200" cy="838200"/>
          </a:xfrm>
          <a:prstGeom prst="rect">
            <a:avLst/>
          </a:prstGeom>
          <a:noFill/>
        </p:spPr>
      </p:pic>
      <p:sp>
        <p:nvSpPr>
          <p:cNvPr id="13" name="TextBox 12"/>
          <p:cNvSpPr txBox="1"/>
          <p:nvPr/>
        </p:nvSpPr>
        <p:spPr>
          <a:xfrm>
            <a:off x="3962400" y="6488668"/>
            <a:ext cx="5124095" cy="369332"/>
          </a:xfrm>
          <a:prstGeom prst="rect">
            <a:avLst/>
          </a:prstGeom>
          <a:noFill/>
        </p:spPr>
        <p:txBody>
          <a:bodyPr wrap="none" rtlCol="0">
            <a:spAutoFit/>
          </a:bodyPr>
          <a:lstStyle/>
          <a:p>
            <a:r>
              <a:rPr lang="en-US" b="1" i="1" dirty="0">
                <a:solidFill>
                  <a:srgbClr val="FF0000"/>
                </a:solidFill>
              </a:rPr>
              <a:t>Action required by COMPANY to close the gaps? Yes</a:t>
            </a:r>
          </a:p>
        </p:txBody>
      </p:sp>
      <p:pic>
        <p:nvPicPr>
          <p:cNvPr id="14" name="Picture 6" descr="C:\Users\youngm\AppData\Local\Microsoft\Windows\Temporary Internet Files\Content.IE5\32M4FE1I\MC900439584[1].png"/>
          <p:cNvPicPr>
            <a:picLocks noChangeAspect="1" noChangeArrowheads="1"/>
          </p:cNvPicPr>
          <p:nvPr/>
        </p:nvPicPr>
        <p:blipFill>
          <a:blip r:embed="rId4" cstate="print"/>
          <a:srcRect/>
          <a:stretch>
            <a:fillRect/>
          </a:stretch>
        </p:blipFill>
        <p:spPr bwMode="auto">
          <a:xfrm>
            <a:off x="7467600" y="3429000"/>
            <a:ext cx="765162" cy="64774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169"/>
            <a:ext cx="7886700" cy="1325563"/>
          </a:xfrm>
        </p:spPr>
        <p:txBody>
          <a:bodyPr/>
          <a:lstStyle/>
          <a:p>
            <a:r>
              <a:rPr lang="en-US" dirty="0"/>
              <a:t>References</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000" dirty="0"/>
              <a:t>“Import Operations and Compliance Benchmark Study: Chasing a Moving Target”, American Shipper, July 2014</a:t>
            </a:r>
          </a:p>
          <a:p>
            <a:pPr marL="457200" indent="-457200">
              <a:buFont typeface="+mj-lt"/>
              <a:buAutoNum type="arabicPeriod"/>
            </a:pPr>
            <a:r>
              <a:rPr lang="en-US" sz="2000" dirty="0"/>
              <a:t>“2014 American Shipper GTM Landscape Report: Sharpening Trade Compliance through Improved Automation and Data Quality”, American Shipper, Feb 2014</a:t>
            </a:r>
          </a:p>
          <a:p>
            <a:pPr marL="457200" indent="-457200">
              <a:buFont typeface="+mj-lt"/>
              <a:buAutoNum type="arabicPeriod"/>
            </a:pPr>
            <a:r>
              <a:rPr lang="en-US" sz="2000" dirty="0"/>
              <a:t>“Best Practices to Reduce International Freight Costs: A Guide for Global Logistics Managers”, Amber Road featuring research from Aberdeen,  Feb 2014</a:t>
            </a:r>
          </a:p>
          <a:p>
            <a:pPr marL="457200" indent="-457200">
              <a:buFont typeface="+mj-lt"/>
              <a:buAutoNum type="arabicPeriod"/>
            </a:pPr>
            <a:r>
              <a:rPr lang="en-US" sz="2000" dirty="0"/>
              <a:t>“Global Transportation Management Benchmark Study: Building the Business Case for Better Visibility”, American Shipper with CSCMP, May 2014</a:t>
            </a:r>
          </a:p>
          <a:p>
            <a:pPr marL="457200" indent="-457200">
              <a:buFont typeface="+mj-lt"/>
              <a:buAutoNum type="arabicPeriod"/>
            </a:pPr>
            <a:r>
              <a:rPr lang="en-US" sz="2000" dirty="0"/>
              <a:t>“The Role of the Global Logistics Manager”, American Shipper with CSCMP, September 2013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Benchmarking of Auditing Accuracy</a:t>
            </a:r>
          </a:p>
        </p:txBody>
      </p:sp>
      <p:pic>
        <p:nvPicPr>
          <p:cNvPr id="4098" name="Picture 2"/>
          <p:cNvPicPr>
            <a:picLocks noGrp="1" noChangeAspect="1" noChangeArrowheads="1"/>
          </p:cNvPicPr>
          <p:nvPr>
            <p:ph idx="1"/>
          </p:nvPr>
        </p:nvPicPr>
        <p:blipFill>
          <a:blip r:embed="rId2" cstate="print"/>
          <a:srcRect/>
          <a:stretch>
            <a:fillRect/>
          </a:stretch>
        </p:blipFill>
        <p:spPr bwMode="auto">
          <a:xfrm>
            <a:off x="609600" y="1143000"/>
            <a:ext cx="8051493" cy="3930650"/>
          </a:xfrm>
          <a:prstGeom prst="rect">
            <a:avLst/>
          </a:prstGeom>
          <a:noFill/>
          <a:ln w="9525">
            <a:noFill/>
            <a:miter lim="800000"/>
            <a:headEnd/>
            <a:tailEnd/>
          </a:ln>
        </p:spPr>
      </p:pic>
      <p:sp>
        <p:nvSpPr>
          <p:cNvPr id="5" name="TextBox 4"/>
          <p:cNvSpPr txBox="1"/>
          <p:nvPr/>
        </p:nvSpPr>
        <p:spPr>
          <a:xfrm>
            <a:off x="7620000" y="48006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065" y="29308"/>
            <a:ext cx="7886700" cy="1325563"/>
          </a:xfrm>
        </p:spPr>
        <p:txBody>
          <a:bodyPr/>
          <a:lstStyle/>
          <a:p>
            <a:r>
              <a:rPr lang="en-US" dirty="0"/>
              <a:t>Overview</a:t>
            </a:r>
          </a:p>
        </p:txBody>
      </p:sp>
      <p:sp>
        <p:nvSpPr>
          <p:cNvPr id="3" name="Content Placeholder 2"/>
          <p:cNvSpPr>
            <a:spLocks noGrp="1"/>
          </p:cNvSpPr>
          <p:nvPr>
            <p:ph idx="1"/>
          </p:nvPr>
        </p:nvSpPr>
        <p:spPr/>
        <p:txBody>
          <a:bodyPr/>
          <a:lstStyle/>
          <a:p>
            <a:pPr>
              <a:buFont typeface="Arial" pitchFamily="34" charset="0"/>
              <a:buChar char="•"/>
            </a:pPr>
            <a:r>
              <a:rPr lang="en-US" dirty="0"/>
              <a:t>What is Global Trade Management?</a:t>
            </a:r>
          </a:p>
          <a:p>
            <a:pPr lvl="1">
              <a:buFont typeface="Arial" pitchFamily="34" charset="0"/>
              <a:buChar char="•"/>
            </a:pPr>
            <a:r>
              <a:rPr lang="en-US" dirty="0"/>
              <a:t>“This is the practice of streamlining the entire life cycle of global trade across order, logistics, compliance, and settlement activities to significantly improve operating efficiencies and cash flow, while reducing risk. GTM includes, but is not limited to, trade compliance, visibility to shipments, total landed cost, trade security, and trade finance.” </a:t>
            </a:r>
            <a:r>
              <a:rPr lang="en-US" sz="1100" b="1" dirty="0">
                <a:solidFill>
                  <a:prstClr val="white">
                    <a:lumMod val="50000"/>
                  </a:prstClr>
                </a:solidFill>
              </a:rPr>
              <a:t>(ref. #1)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Structure</a:t>
            </a:r>
          </a:p>
        </p:txBody>
      </p:sp>
      <p:sp>
        <p:nvSpPr>
          <p:cNvPr id="3" name="Text Placeholder 2"/>
          <p:cNvSpPr>
            <a:spLocks noGrp="1"/>
          </p:cNvSpPr>
          <p:nvPr>
            <p:ph type="body" idx="1"/>
          </p:nvPr>
        </p:nvSpPr>
        <p:spPr>
          <a:xfrm>
            <a:off x="457200" y="990600"/>
            <a:ext cx="4040188"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rPr>
              <a:t>Best Practices / Benchmarking</a:t>
            </a:r>
          </a:p>
        </p:txBody>
      </p:sp>
      <p:sp>
        <p:nvSpPr>
          <p:cNvPr id="4" name="Content Placeholder 3"/>
          <p:cNvSpPr>
            <a:spLocks noGrp="1"/>
          </p:cNvSpPr>
          <p:nvPr>
            <p:ph sz="half" idx="2"/>
          </p:nvPr>
        </p:nvSpPr>
        <p:spPr>
          <a:xfrm>
            <a:off x="457200" y="1524000"/>
            <a:ext cx="4040188" cy="3875088"/>
          </a:xfrm>
        </p:spPr>
        <p:txBody>
          <a:bodyPr/>
          <a:lstStyle/>
          <a:p>
            <a:pPr marL="457200" indent="-457200">
              <a:buFont typeface="+mj-lt"/>
              <a:buAutoNum type="arabicPeriod"/>
            </a:pPr>
            <a:r>
              <a:rPr lang="en-US" sz="2000" dirty="0"/>
              <a:t>No one size fits all best practice; depends on size of company, strategy, and global trade profile</a:t>
            </a:r>
          </a:p>
        </p:txBody>
      </p:sp>
      <p:sp>
        <p:nvSpPr>
          <p:cNvPr id="5" name="Text Placeholder 4"/>
          <p:cNvSpPr>
            <a:spLocks noGrp="1"/>
          </p:cNvSpPr>
          <p:nvPr>
            <p:ph type="body" sz="quarter" idx="3"/>
          </p:nvPr>
        </p:nvSpPr>
        <p:spPr>
          <a:xfrm>
            <a:off x="4645025" y="990600"/>
            <a:ext cx="4041775"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ea typeface="+mj-ea"/>
                <a:cs typeface="+mj-cs"/>
              </a:rPr>
              <a:t>COMPANY</a:t>
            </a:r>
          </a:p>
        </p:txBody>
      </p:sp>
      <p:sp>
        <p:nvSpPr>
          <p:cNvPr id="6" name="Content Placeholder 5"/>
          <p:cNvSpPr>
            <a:spLocks noGrp="1"/>
          </p:cNvSpPr>
          <p:nvPr>
            <p:ph sz="quarter" idx="4"/>
          </p:nvPr>
        </p:nvSpPr>
        <p:spPr>
          <a:xfrm>
            <a:off x="4645025" y="1447800"/>
            <a:ext cx="4041775" cy="3951288"/>
          </a:xfrm>
        </p:spPr>
        <p:txBody>
          <a:bodyPr>
            <a:normAutofit/>
          </a:bodyPr>
          <a:lstStyle/>
          <a:p>
            <a:pPr marL="457200" indent="-457200">
              <a:buFont typeface="+mj-lt"/>
              <a:buAutoNum type="arabicPeriod"/>
            </a:pPr>
            <a:r>
              <a:rPr lang="en-US" sz="2000" dirty="0"/>
              <a:t>Separation of duties between domestic and global transportation management</a:t>
            </a:r>
          </a:p>
        </p:txBody>
      </p:sp>
      <p:pic>
        <p:nvPicPr>
          <p:cNvPr id="7170" name="Picture 2"/>
          <p:cNvPicPr>
            <a:picLocks noChangeAspect="1" noChangeArrowheads="1"/>
          </p:cNvPicPr>
          <p:nvPr/>
        </p:nvPicPr>
        <p:blipFill>
          <a:blip r:embed="rId2" cstate="print"/>
          <a:srcRect/>
          <a:stretch>
            <a:fillRect/>
          </a:stretch>
        </p:blipFill>
        <p:spPr bwMode="auto">
          <a:xfrm>
            <a:off x="838200" y="2743200"/>
            <a:ext cx="7353300" cy="3333750"/>
          </a:xfrm>
          <a:prstGeom prst="rect">
            <a:avLst/>
          </a:prstGeom>
          <a:noFill/>
          <a:ln w="9525">
            <a:noFill/>
            <a:miter lim="800000"/>
            <a:headEnd/>
            <a:tailEnd/>
          </a:ln>
        </p:spPr>
      </p:pic>
      <p:sp>
        <p:nvSpPr>
          <p:cNvPr id="9" name="TextBox 8"/>
          <p:cNvSpPr txBox="1"/>
          <p:nvPr/>
        </p:nvSpPr>
        <p:spPr>
          <a:xfrm>
            <a:off x="3962400" y="6172200"/>
            <a:ext cx="4816511" cy="369332"/>
          </a:xfrm>
          <a:prstGeom prst="rect">
            <a:avLst/>
          </a:prstGeom>
          <a:noFill/>
        </p:spPr>
        <p:txBody>
          <a:bodyPr wrap="none" rtlCol="0">
            <a:spAutoFit/>
          </a:bodyPr>
          <a:lstStyle/>
          <a:p>
            <a:r>
              <a:rPr lang="en-US" b="1" i="1" dirty="0">
                <a:solidFill>
                  <a:srgbClr val="FF0000"/>
                </a:solidFill>
              </a:rPr>
              <a:t>Action required by COMPANY to close the gaps? </a:t>
            </a:r>
          </a:p>
        </p:txBody>
      </p:sp>
      <p:sp>
        <p:nvSpPr>
          <p:cNvPr id="10" name="TextBox 9"/>
          <p:cNvSpPr txBox="1"/>
          <p:nvPr/>
        </p:nvSpPr>
        <p:spPr>
          <a:xfrm>
            <a:off x="7086600" y="54102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#4)</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Outsourcing Trends</a:t>
            </a:r>
          </a:p>
        </p:txBody>
      </p:sp>
      <p:sp>
        <p:nvSpPr>
          <p:cNvPr id="3" name="Text Placeholder 2"/>
          <p:cNvSpPr>
            <a:spLocks noGrp="1"/>
          </p:cNvSpPr>
          <p:nvPr>
            <p:ph type="body" idx="1"/>
          </p:nvPr>
        </p:nvSpPr>
        <p:spPr>
          <a:xfrm>
            <a:off x="457200" y="990601"/>
            <a:ext cx="4040188" cy="609600"/>
          </a:xfrm>
        </p:spPr>
        <p:txBody>
          <a:bodyPr vert="horz" lIns="91440" tIns="45720" rIns="91440" bIns="45720" rtlCol="0" anchor="ctr">
            <a:noAutofit/>
          </a:bodyPr>
          <a:lstStyle/>
          <a:p>
            <a:pPr algn="ctr">
              <a:spcBef>
                <a:spcPct val="0"/>
              </a:spcBef>
            </a:pPr>
            <a:r>
              <a:rPr lang="en-US" sz="1800" b="0" dirty="0">
                <a:solidFill>
                  <a:srgbClr val="D02124"/>
                </a:solidFill>
                <a:latin typeface="Elephant" pitchFamily="18" charset="0"/>
              </a:rPr>
              <a:t>Best Practices / Benchmarking</a:t>
            </a:r>
          </a:p>
        </p:txBody>
      </p:sp>
      <p:sp>
        <p:nvSpPr>
          <p:cNvPr id="4" name="Content Placeholder 3"/>
          <p:cNvSpPr>
            <a:spLocks noGrp="1"/>
          </p:cNvSpPr>
          <p:nvPr>
            <p:ph sz="half" idx="2"/>
          </p:nvPr>
        </p:nvSpPr>
        <p:spPr>
          <a:xfrm>
            <a:off x="457200" y="1447800"/>
            <a:ext cx="4040188" cy="4572000"/>
          </a:xfrm>
        </p:spPr>
        <p:txBody>
          <a:bodyPr>
            <a:normAutofit/>
          </a:bodyPr>
          <a:lstStyle/>
          <a:p>
            <a:pPr marL="457200" indent="-457200">
              <a:buFont typeface="+mj-lt"/>
              <a:buAutoNum type="arabicPeriod"/>
            </a:pPr>
            <a:r>
              <a:rPr lang="en-US" sz="1800" dirty="0"/>
              <a:t>Best in class companies more likely to outsource functions related to global trade management</a:t>
            </a:r>
          </a:p>
        </p:txBody>
      </p:sp>
      <p:sp>
        <p:nvSpPr>
          <p:cNvPr id="5" name="Text Placeholder 4"/>
          <p:cNvSpPr>
            <a:spLocks noGrp="1"/>
          </p:cNvSpPr>
          <p:nvPr>
            <p:ph type="body" sz="quarter" idx="3"/>
          </p:nvPr>
        </p:nvSpPr>
        <p:spPr>
          <a:xfrm>
            <a:off x="4645025" y="990601"/>
            <a:ext cx="4041775" cy="609600"/>
          </a:xfrm>
        </p:spPr>
        <p:txBody>
          <a:bodyPr vert="horz" lIns="91440" tIns="45720" rIns="91440" bIns="45720" rtlCol="0" anchor="ctr">
            <a:noAutofit/>
          </a:bodyPr>
          <a:lstStyle/>
          <a:p>
            <a:pPr algn="ctr">
              <a:spcBef>
                <a:spcPct val="0"/>
              </a:spcBef>
            </a:pPr>
            <a:r>
              <a:rPr lang="en-US" sz="1800" b="0" dirty="0">
                <a:solidFill>
                  <a:srgbClr val="D02124"/>
                </a:solidFill>
                <a:latin typeface="Elephant" pitchFamily="18" charset="0"/>
              </a:rPr>
              <a:t>COMPANY</a:t>
            </a:r>
          </a:p>
        </p:txBody>
      </p:sp>
      <p:sp>
        <p:nvSpPr>
          <p:cNvPr id="6" name="Content Placeholder 5"/>
          <p:cNvSpPr>
            <a:spLocks noGrp="1"/>
          </p:cNvSpPr>
          <p:nvPr>
            <p:ph sz="quarter" idx="4"/>
          </p:nvPr>
        </p:nvSpPr>
        <p:spPr>
          <a:xfrm>
            <a:off x="4419601" y="1447800"/>
            <a:ext cx="4267200" cy="4572000"/>
          </a:xfrm>
        </p:spPr>
        <p:txBody>
          <a:bodyPr/>
          <a:lstStyle/>
          <a:p>
            <a:pPr marL="457200" indent="-457200">
              <a:buFont typeface="+mj-lt"/>
              <a:buAutoNum type="arabicPeriod"/>
            </a:pPr>
            <a:r>
              <a:rPr lang="en-US" sz="1800" dirty="0"/>
              <a:t>COMPANY outsources the majority of its GTM activities that require specialized knowledge</a:t>
            </a:r>
          </a:p>
        </p:txBody>
      </p:sp>
      <p:pic>
        <p:nvPicPr>
          <p:cNvPr id="7"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8305800" y="1752600"/>
            <a:ext cx="838200" cy="838200"/>
          </a:xfrm>
          <a:prstGeom prst="rect">
            <a:avLst/>
          </a:prstGeom>
          <a:noFill/>
        </p:spPr>
      </p:pic>
      <p:pic>
        <p:nvPicPr>
          <p:cNvPr id="3074" name="Picture 2"/>
          <p:cNvPicPr>
            <a:picLocks noChangeAspect="1" noChangeArrowheads="1"/>
          </p:cNvPicPr>
          <p:nvPr/>
        </p:nvPicPr>
        <p:blipFill>
          <a:blip r:embed="rId3" cstate="print"/>
          <a:srcRect/>
          <a:stretch>
            <a:fillRect/>
          </a:stretch>
        </p:blipFill>
        <p:spPr bwMode="auto">
          <a:xfrm>
            <a:off x="2514600" y="2362200"/>
            <a:ext cx="5376863" cy="4311345"/>
          </a:xfrm>
          <a:prstGeom prst="rect">
            <a:avLst/>
          </a:prstGeom>
          <a:noFill/>
          <a:ln w="9525">
            <a:noFill/>
            <a:miter lim="800000"/>
            <a:headEnd/>
            <a:tailEnd/>
          </a:ln>
        </p:spPr>
      </p:pic>
      <p:sp>
        <p:nvSpPr>
          <p:cNvPr id="9" name="TextBox 8"/>
          <p:cNvSpPr txBox="1"/>
          <p:nvPr/>
        </p:nvSpPr>
        <p:spPr>
          <a:xfrm>
            <a:off x="7010400" y="36576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#5)</a:t>
            </a:r>
            <a:endParaRPr lang="en-US" dirty="0"/>
          </a:p>
        </p:txBody>
      </p:sp>
      <p:pic>
        <p:nvPicPr>
          <p:cNvPr id="10"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743200" y="2743200"/>
            <a:ext cx="274320" cy="274320"/>
          </a:xfrm>
          <a:prstGeom prst="rect">
            <a:avLst/>
          </a:prstGeom>
          <a:noFill/>
        </p:spPr>
      </p:pic>
      <p:pic>
        <p:nvPicPr>
          <p:cNvPr id="11"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667000" y="3505200"/>
            <a:ext cx="274320" cy="274320"/>
          </a:xfrm>
          <a:prstGeom prst="rect">
            <a:avLst/>
          </a:prstGeom>
          <a:noFill/>
        </p:spPr>
      </p:pic>
      <p:pic>
        <p:nvPicPr>
          <p:cNvPr id="12"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743200" y="3962400"/>
            <a:ext cx="274320" cy="274320"/>
          </a:xfrm>
          <a:prstGeom prst="rect">
            <a:avLst/>
          </a:prstGeom>
          <a:noFill/>
        </p:spPr>
      </p:pic>
      <p:pic>
        <p:nvPicPr>
          <p:cNvPr id="13" name="Picture 4" descr="C:\Users\youngm\AppData\Local\Microsoft\Windows\Temporary Internet Files\Content.IE5\32M4FE1I\MC900441310[1].png"/>
          <p:cNvPicPr>
            <a:picLocks noChangeAspect="1" noChangeArrowheads="1"/>
          </p:cNvPicPr>
          <p:nvPr/>
        </p:nvPicPr>
        <p:blipFill>
          <a:blip r:embed="rId2" cstate="print"/>
          <a:srcRect/>
          <a:stretch>
            <a:fillRect/>
          </a:stretch>
        </p:blipFill>
        <p:spPr bwMode="auto">
          <a:xfrm>
            <a:off x="2667000" y="4267200"/>
            <a:ext cx="274320" cy="274320"/>
          </a:xfrm>
          <a:prstGeom prst="rect">
            <a:avLst/>
          </a:prstGeom>
          <a:noFill/>
        </p:spPr>
      </p:pic>
      <p:sp>
        <p:nvSpPr>
          <p:cNvPr id="15" name="TextBox 14"/>
          <p:cNvSpPr txBox="1"/>
          <p:nvPr/>
        </p:nvSpPr>
        <p:spPr>
          <a:xfrm>
            <a:off x="4343400" y="6488668"/>
            <a:ext cx="4816511" cy="369332"/>
          </a:xfrm>
          <a:prstGeom prst="rect">
            <a:avLst/>
          </a:prstGeom>
          <a:noFill/>
        </p:spPr>
        <p:txBody>
          <a:bodyPr wrap="none" rtlCol="0">
            <a:spAutoFit/>
          </a:bodyPr>
          <a:lstStyle/>
          <a:p>
            <a:r>
              <a:rPr lang="en-US" b="1" i="1" dirty="0">
                <a:solidFill>
                  <a:srgbClr val="FF0000"/>
                </a:solidFill>
              </a:rPr>
              <a:t>Action required by COMPANY to close the gaps?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64"/>
            <a:ext cx="7886700" cy="1325563"/>
          </a:xfrm>
        </p:spPr>
        <p:txBody>
          <a:bodyPr/>
          <a:lstStyle/>
          <a:p>
            <a:r>
              <a:rPr lang="en-US" dirty="0"/>
              <a:t>Outsourcing Benefits and Challenges</a:t>
            </a:r>
          </a:p>
        </p:txBody>
      </p:sp>
      <p:pic>
        <p:nvPicPr>
          <p:cNvPr id="4098" name="Picture 2"/>
          <p:cNvPicPr>
            <a:picLocks noChangeAspect="1" noChangeArrowheads="1"/>
          </p:cNvPicPr>
          <p:nvPr/>
        </p:nvPicPr>
        <p:blipFill>
          <a:blip r:embed="rId2" cstate="print"/>
          <a:srcRect/>
          <a:stretch>
            <a:fillRect/>
          </a:stretch>
        </p:blipFill>
        <p:spPr bwMode="auto">
          <a:xfrm>
            <a:off x="1397793" y="1105614"/>
            <a:ext cx="6348413" cy="2854993"/>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1600200" y="3839104"/>
            <a:ext cx="5943600" cy="2744788"/>
          </a:xfrm>
          <a:prstGeom prst="rect">
            <a:avLst/>
          </a:prstGeom>
          <a:noFill/>
          <a:ln w="9525">
            <a:noFill/>
            <a:miter lim="800000"/>
            <a:headEnd/>
            <a:tailEnd/>
          </a:ln>
        </p:spPr>
      </p:pic>
      <p:cxnSp>
        <p:nvCxnSpPr>
          <p:cNvPr id="11" name="Straight Connector 10"/>
          <p:cNvCxnSpPr/>
          <p:nvPr/>
        </p:nvCxnSpPr>
        <p:spPr>
          <a:xfrm>
            <a:off x="228600" y="3733800"/>
            <a:ext cx="86106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248400" y="48768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#5)</a:t>
            </a:r>
            <a:endParaRPr lang="en-US" dirty="0"/>
          </a:p>
        </p:txBody>
      </p:sp>
      <p:sp>
        <p:nvSpPr>
          <p:cNvPr id="13" name="TextBox 12"/>
          <p:cNvSpPr txBox="1"/>
          <p:nvPr/>
        </p:nvSpPr>
        <p:spPr>
          <a:xfrm>
            <a:off x="6400800" y="21336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#5)</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457200" y="152400"/>
            <a:ext cx="5715000" cy="6297083"/>
          </a:xfrm>
          <a:prstGeom prst="rect">
            <a:avLst/>
          </a:prstGeom>
          <a:noFill/>
          <a:ln w="9525">
            <a:noFill/>
            <a:miter lim="800000"/>
            <a:headEnd/>
            <a:tailEnd/>
          </a:ln>
        </p:spPr>
      </p:pic>
      <p:sp>
        <p:nvSpPr>
          <p:cNvPr id="10" name="TextBox 9"/>
          <p:cNvSpPr txBox="1"/>
          <p:nvPr/>
        </p:nvSpPr>
        <p:spPr>
          <a:xfrm>
            <a:off x="5181600" y="19050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#5)</a:t>
            </a:r>
            <a:endParaRPr lang="en-US" dirty="0"/>
          </a:p>
        </p:txBody>
      </p:sp>
      <p:sp>
        <p:nvSpPr>
          <p:cNvPr id="11" name="Content Placeholder 2"/>
          <p:cNvSpPr>
            <a:spLocks noGrp="1"/>
          </p:cNvSpPr>
          <p:nvPr>
            <p:ph sz="half" idx="2"/>
          </p:nvPr>
        </p:nvSpPr>
        <p:spPr>
          <a:xfrm>
            <a:off x="5257800" y="2743200"/>
            <a:ext cx="3582988" cy="3779838"/>
          </a:xfrm>
        </p:spPr>
        <p:txBody>
          <a:bodyPr>
            <a:normAutofit/>
          </a:bodyPr>
          <a:lstStyle/>
          <a:p>
            <a:pPr marL="457200" indent="-457200">
              <a:buFont typeface="Arial" pitchFamily="34" charset="0"/>
              <a:buChar char="•"/>
            </a:pPr>
            <a:r>
              <a:rPr lang="en-US" sz="2000" dirty="0"/>
              <a:t>Winners are 25% more likely than laggards to have a global role</a:t>
            </a:r>
          </a:p>
          <a:p>
            <a:pPr marL="457200" indent="-457200">
              <a:buFont typeface="Arial" pitchFamily="34" charset="0"/>
              <a:buChar char="•"/>
            </a:pPr>
            <a:r>
              <a:rPr lang="en-US" sz="2000" dirty="0"/>
              <a:t>Winners entrust logistics staff with a broader scope of responsibilities</a:t>
            </a:r>
          </a:p>
        </p:txBody>
      </p:sp>
      <p:sp>
        <p:nvSpPr>
          <p:cNvPr id="13" name="TextBox 12"/>
          <p:cNvSpPr txBox="1"/>
          <p:nvPr/>
        </p:nvSpPr>
        <p:spPr>
          <a:xfrm>
            <a:off x="4038600" y="6488668"/>
            <a:ext cx="4816511" cy="369332"/>
          </a:xfrm>
          <a:prstGeom prst="rect">
            <a:avLst/>
          </a:prstGeom>
          <a:noFill/>
        </p:spPr>
        <p:txBody>
          <a:bodyPr wrap="none" rtlCol="0">
            <a:spAutoFit/>
          </a:bodyPr>
          <a:lstStyle/>
          <a:p>
            <a:r>
              <a:rPr lang="en-US" b="1" i="1" dirty="0">
                <a:solidFill>
                  <a:srgbClr val="FF0000"/>
                </a:solidFill>
              </a:rPr>
              <a:t>Action required by COMPANY to close the gaps?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533400" y="0"/>
            <a:ext cx="7886700" cy="1325563"/>
          </a:xfrm>
        </p:spPr>
        <p:txBody>
          <a:bodyPr/>
          <a:lstStyle/>
          <a:p>
            <a:r>
              <a:rPr lang="en-US" dirty="0"/>
              <a:t>Opportunity for Improvement</a:t>
            </a:r>
          </a:p>
        </p:txBody>
      </p:sp>
      <p:sp>
        <p:nvSpPr>
          <p:cNvPr id="4" name="Content Placeholder 3"/>
          <p:cNvSpPr>
            <a:spLocks noGrp="1"/>
          </p:cNvSpPr>
          <p:nvPr>
            <p:ph idx="1"/>
          </p:nvPr>
        </p:nvSpPr>
        <p:spPr/>
        <p:txBody>
          <a:bodyPr>
            <a:normAutofit/>
          </a:bodyPr>
          <a:lstStyle/>
          <a:p>
            <a:pPr marL="457200" indent="-457200">
              <a:buFont typeface="+mj-lt"/>
              <a:buAutoNum type="arabicPeriod"/>
            </a:pPr>
            <a:r>
              <a:rPr lang="en-US" sz="2000" dirty="0"/>
              <a:t>Large shippers more likely to have more service disruptions; attributed to more complex supply chain with higher activity levels</a:t>
            </a:r>
          </a:p>
          <a:p>
            <a:pPr marL="857250" lvl="1" indent="-457200"/>
            <a:r>
              <a:rPr lang="en-US" sz="1600" dirty="0"/>
              <a:t>Retailers experience lower levels of supply chain disruptions</a:t>
            </a:r>
          </a:p>
          <a:p>
            <a:pPr marL="1257300" lvl="2" indent="-457200"/>
            <a:r>
              <a:rPr lang="en-US" sz="1400" dirty="0"/>
              <a:t>Managed by supply chain managers</a:t>
            </a:r>
          </a:p>
          <a:p>
            <a:pPr marL="1257300" lvl="2" indent="-457200"/>
            <a:r>
              <a:rPr lang="en-US" sz="1400" dirty="0"/>
              <a:t>Early adopters of sophisticated supply chain principles and practices</a:t>
            </a:r>
          </a:p>
          <a:p>
            <a:pPr marL="1257300" lvl="2" indent="-457200"/>
            <a:r>
              <a:rPr lang="en-US" sz="1400" dirty="0"/>
              <a:t>Hold suppliers accountable via service level agreements; will penalize poor performing suppliers</a:t>
            </a:r>
          </a:p>
        </p:txBody>
      </p:sp>
      <p:pic>
        <p:nvPicPr>
          <p:cNvPr id="2051" name="Picture 3"/>
          <p:cNvPicPr>
            <a:picLocks noChangeAspect="1" noChangeArrowheads="1"/>
          </p:cNvPicPr>
          <p:nvPr/>
        </p:nvPicPr>
        <p:blipFill>
          <a:blip r:embed="rId2" cstate="print"/>
          <a:srcRect/>
          <a:stretch>
            <a:fillRect/>
          </a:stretch>
        </p:blipFill>
        <p:spPr bwMode="auto">
          <a:xfrm>
            <a:off x="1600200" y="3352800"/>
            <a:ext cx="7105650" cy="3202984"/>
          </a:xfrm>
          <a:prstGeom prst="rect">
            <a:avLst/>
          </a:prstGeom>
          <a:noFill/>
          <a:ln w="9525">
            <a:noFill/>
            <a:miter lim="800000"/>
            <a:headEnd/>
            <a:tailEnd/>
          </a:ln>
        </p:spPr>
      </p:pic>
      <p:sp>
        <p:nvSpPr>
          <p:cNvPr id="10" name="TextBox 9"/>
          <p:cNvSpPr txBox="1"/>
          <p:nvPr/>
        </p:nvSpPr>
        <p:spPr>
          <a:xfrm>
            <a:off x="6400800" y="33528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#5)</a:t>
            </a:r>
            <a:endParaRPr lang="en-US" dirty="0"/>
          </a:p>
        </p:txBody>
      </p:sp>
      <p:sp>
        <p:nvSpPr>
          <p:cNvPr id="13" name="TextBox 12"/>
          <p:cNvSpPr txBox="1"/>
          <p:nvPr/>
        </p:nvSpPr>
        <p:spPr>
          <a:xfrm>
            <a:off x="4038600" y="6488668"/>
            <a:ext cx="5124095" cy="369332"/>
          </a:xfrm>
          <a:prstGeom prst="rect">
            <a:avLst/>
          </a:prstGeom>
          <a:solidFill>
            <a:schemeClr val="bg1"/>
          </a:solidFill>
        </p:spPr>
        <p:txBody>
          <a:bodyPr wrap="none" rtlCol="0">
            <a:spAutoFit/>
          </a:bodyPr>
          <a:lstStyle/>
          <a:p>
            <a:r>
              <a:rPr lang="en-US" b="1" i="1" dirty="0">
                <a:solidFill>
                  <a:srgbClr val="FF0000"/>
                </a:solidFill>
              </a:rPr>
              <a:t>Action required by COMPANY to close the gaps? Yes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9631" y="-45244"/>
            <a:ext cx="7886700" cy="1325563"/>
          </a:xfrm>
        </p:spPr>
        <p:txBody>
          <a:bodyPr/>
          <a:lstStyle/>
          <a:p>
            <a:r>
              <a:rPr lang="en-US" dirty="0"/>
              <a:t>Imports into United States and Canada 2014</a:t>
            </a:r>
          </a:p>
        </p:txBody>
      </p:sp>
      <p:sp>
        <p:nvSpPr>
          <p:cNvPr id="5" name="Content Placeholder 4"/>
          <p:cNvSpPr>
            <a:spLocks noGrp="1"/>
          </p:cNvSpPr>
          <p:nvPr>
            <p:ph idx="1"/>
          </p:nvPr>
        </p:nvSpPr>
        <p:spPr>
          <a:xfrm>
            <a:off x="304800" y="914400"/>
            <a:ext cx="8686800" cy="5039485"/>
          </a:xfrm>
        </p:spPr>
        <p:txBody>
          <a:bodyPr>
            <a:normAutofit/>
          </a:bodyPr>
          <a:lstStyle/>
          <a:p>
            <a:pPr>
              <a:buFont typeface="Arial" pitchFamily="34" charset="0"/>
              <a:buChar char="•"/>
            </a:pPr>
            <a:r>
              <a:rPr lang="en-US" sz="2000" dirty="0"/>
              <a:t>Importing has continued to become more complex. Best practices are a moving target. </a:t>
            </a:r>
            <a:r>
              <a:rPr lang="en-US" sz="1100" dirty="0"/>
              <a:t>(ref. #1)</a:t>
            </a:r>
          </a:p>
          <a:p>
            <a:pPr>
              <a:buFont typeface="Arial" pitchFamily="34" charset="0"/>
              <a:buChar char="•"/>
            </a:pPr>
            <a:r>
              <a:rPr lang="en-US" sz="2000" dirty="0"/>
              <a:t>Best practice to have a systems-based approach for imports; allows for more flexibility in decision of whether to outsource </a:t>
            </a:r>
            <a:r>
              <a:rPr lang="en-US" sz="1100" dirty="0"/>
              <a:t>(ref #2)</a:t>
            </a:r>
          </a:p>
          <a:p>
            <a:endParaRPr lang="en-US" sz="2000" dirty="0"/>
          </a:p>
        </p:txBody>
      </p:sp>
      <p:pic>
        <p:nvPicPr>
          <p:cNvPr id="5122" name="Picture 2"/>
          <p:cNvPicPr>
            <a:picLocks noChangeAspect="1" noChangeArrowheads="1"/>
          </p:cNvPicPr>
          <p:nvPr/>
        </p:nvPicPr>
        <p:blipFill>
          <a:blip r:embed="rId3" cstate="print"/>
          <a:srcRect/>
          <a:stretch>
            <a:fillRect/>
          </a:stretch>
        </p:blipFill>
        <p:spPr bwMode="auto">
          <a:xfrm>
            <a:off x="1524001" y="2273760"/>
            <a:ext cx="5029200" cy="4449409"/>
          </a:xfrm>
          <a:prstGeom prst="rect">
            <a:avLst/>
          </a:prstGeom>
          <a:noFill/>
          <a:ln w="9525">
            <a:noFill/>
            <a:miter lim="800000"/>
            <a:headEnd/>
            <a:tailEnd/>
          </a:ln>
        </p:spPr>
      </p:pic>
      <p:sp>
        <p:nvSpPr>
          <p:cNvPr id="7" name="Oval 6"/>
          <p:cNvSpPr/>
          <p:nvPr/>
        </p:nvSpPr>
        <p:spPr>
          <a:xfrm>
            <a:off x="1828800" y="4800600"/>
            <a:ext cx="1600200" cy="3048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a:stCxn id="12" idx="1"/>
          </p:cNvCxnSpPr>
          <p:nvPr/>
        </p:nvCxnSpPr>
        <p:spPr>
          <a:xfrm flipH="1">
            <a:off x="3505200" y="4070866"/>
            <a:ext cx="3962400" cy="88213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467600" y="3886200"/>
            <a:ext cx="1151469" cy="369332"/>
          </a:xfrm>
          <a:prstGeom prst="rect">
            <a:avLst/>
          </a:prstGeom>
          <a:noFill/>
        </p:spPr>
        <p:txBody>
          <a:bodyPr wrap="none" rtlCol="0">
            <a:spAutoFit/>
          </a:bodyPr>
          <a:lstStyle/>
          <a:p>
            <a:r>
              <a:rPr lang="en-US" dirty="0"/>
              <a:t>COMPANY</a:t>
            </a:r>
          </a:p>
        </p:txBody>
      </p:sp>
      <p:sp>
        <p:nvSpPr>
          <p:cNvPr id="13" name="Oval 12"/>
          <p:cNvSpPr/>
          <p:nvPr/>
        </p:nvSpPr>
        <p:spPr>
          <a:xfrm>
            <a:off x="5486400" y="2819400"/>
            <a:ext cx="914400" cy="30480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a:stCxn id="12" idx="0"/>
          </p:cNvCxnSpPr>
          <p:nvPr/>
        </p:nvCxnSpPr>
        <p:spPr>
          <a:xfrm flipH="1" flipV="1">
            <a:off x="6400800" y="2971800"/>
            <a:ext cx="1642535" cy="914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038600" y="6019800"/>
            <a:ext cx="5124095" cy="369332"/>
          </a:xfrm>
          <a:prstGeom prst="rect">
            <a:avLst/>
          </a:prstGeom>
          <a:noFill/>
        </p:spPr>
        <p:txBody>
          <a:bodyPr wrap="none" rtlCol="0">
            <a:spAutoFit/>
          </a:bodyPr>
          <a:lstStyle/>
          <a:p>
            <a:r>
              <a:rPr lang="en-US" b="1" i="1" dirty="0">
                <a:solidFill>
                  <a:srgbClr val="FF0000"/>
                </a:solidFill>
              </a:rPr>
              <a:t>Action required by COMPANY to close the gaps? Yes</a:t>
            </a:r>
          </a:p>
        </p:txBody>
      </p:sp>
      <p:sp>
        <p:nvSpPr>
          <p:cNvPr id="21" name="TextBox 20"/>
          <p:cNvSpPr txBox="1"/>
          <p:nvPr/>
        </p:nvSpPr>
        <p:spPr>
          <a:xfrm>
            <a:off x="6553200" y="2590800"/>
            <a:ext cx="739305" cy="276999"/>
          </a:xfrm>
          <a:prstGeom prst="rect">
            <a:avLst/>
          </a:prstGeom>
          <a:noFill/>
        </p:spPr>
        <p:txBody>
          <a:bodyPr wrap="none" rtlCol="0">
            <a:spAutoFit/>
          </a:bodyPr>
          <a:lstStyle/>
          <a:p>
            <a:r>
              <a:rPr lang="en-US" sz="1200" b="1" dirty="0">
                <a:solidFill>
                  <a:prstClr val="white">
                    <a:lumMod val="50000"/>
                  </a:prstClr>
                </a:solidFill>
                <a:latin typeface="Arial" pitchFamily="34" charset="0"/>
                <a:cs typeface="Arial" pitchFamily="34" charset="0"/>
              </a:rPr>
              <a:t>(ref. #1)</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Autofit/>
          </a:bodyPr>
          <a:lstStyle/>
          <a:p>
            <a:r>
              <a:rPr lang="en-US" dirty="0"/>
              <a:t>Compliance</a:t>
            </a:r>
          </a:p>
        </p:txBody>
      </p:sp>
      <p:sp>
        <p:nvSpPr>
          <p:cNvPr id="5" name="Text Placeholder 4"/>
          <p:cNvSpPr>
            <a:spLocks noGrp="1"/>
          </p:cNvSpPr>
          <p:nvPr>
            <p:ph type="body" idx="1"/>
          </p:nvPr>
        </p:nvSpPr>
        <p:spPr>
          <a:xfrm>
            <a:off x="457200" y="990600"/>
            <a:ext cx="4040188"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rPr>
              <a:t>Best Practices / Benchmarking</a:t>
            </a:r>
          </a:p>
        </p:txBody>
      </p:sp>
      <p:sp>
        <p:nvSpPr>
          <p:cNvPr id="3" name="Content Placeholder 2"/>
          <p:cNvSpPr>
            <a:spLocks noGrp="1"/>
          </p:cNvSpPr>
          <p:nvPr>
            <p:ph sz="half" idx="2"/>
          </p:nvPr>
        </p:nvSpPr>
        <p:spPr>
          <a:xfrm>
            <a:off x="457200" y="1630362"/>
            <a:ext cx="4040188" cy="4846638"/>
          </a:xfrm>
        </p:spPr>
        <p:txBody>
          <a:bodyPr>
            <a:normAutofit/>
          </a:bodyPr>
          <a:lstStyle/>
          <a:p>
            <a:pPr marL="457200" indent="-457200">
              <a:buFont typeface="+mj-lt"/>
              <a:buAutoNum type="arabicPeriod"/>
            </a:pPr>
            <a:r>
              <a:rPr lang="en-US" dirty="0"/>
              <a:t>Regularly audit filings to customs	</a:t>
            </a:r>
          </a:p>
          <a:p>
            <a:pPr marL="914400" lvl="1" indent="-457200"/>
            <a:r>
              <a:rPr lang="en-US" dirty="0"/>
              <a:t>Root cause identification and resolution</a:t>
            </a:r>
          </a:p>
          <a:p>
            <a:pPr marL="914400" lvl="1" indent="-457200">
              <a:buNone/>
            </a:pPr>
            <a:endParaRPr lang="en-US" dirty="0"/>
          </a:p>
          <a:p>
            <a:pPr marL="457200" indent="-457200">
              <a:buFont typeface="+mj-lt"/>
              <a:buAutoNum type="arabicPeriod"/>
            </a:pPr>
            <a:r>
              <a:rPr lang="en-US" dirty="0"/>
              <a:t>Classification performed internally by importer of record, as opposed to customs broker</a:t>
            </a:r>
          </a:p>
          <a:p>
            <a:pPr marL="457200" indent="-457200">
              <a:buFont typeface="+mj-lt"/>
              <a:buAutoNum type="arabicPeriod"/>
            </a:pPr>
            <a:r>
              <a:rPr lang="en-US" dirty="0"/>
              <a:t>Record keeping and retention owned by importer of record in order to ensure the meeting of regulatory requirements</a:t>
            </a:r>
          </a:p>
        </p:txBody>
      </p:sp>
      <p:sp>
        <p:nvSpPr>
          <p:cNvPr id="6" name="Text Placeholder 5"/>
          <p:cNvSpPr>
            <a:spLocks noGrp="1"/>
          </p:cNvSpPr>
          <p:nvPr>
            <p:ph type="body" sz="quarter" idx="3"/>
          </p:nvPr>
        </p:nvSpPr>
        <p:spPr>
          <a:xfrm>
            <a:off x="4645025" y="990600"/>
            <a:ext cx="4041775" cy="639762"/>
          </a:xfrm>
        </p:spPr>
        <p:txBody>
          <a:bodyPr vert="horz" lIns="91440" tIns="45720" rIns="91440" bIns="45720" rtlCol="0" anchor="ctr">
            <a:noAutofit/>
          </a:bodyPr>
          <a:lstStyle/>
          <a:p>
            <a:pPr algn="ctr">
              <a:spcBef>
                <a:spcPct val="0"/>
              </a:spcBef>
            </a:pPr>
            <a:r>
              <a:rPr lang="en-US" b="0" dirty="0">
                <a:solidFill>
                  <a:srgbClr val="D02124"/>
                </a:solidFill>
                <a:latin typeface="Elephant" pitchFamily="18" charset="0"/>
                <a:ea typeface="+mj-ea"/>
                <a:cs typeface="+mj-cs"/>
              </a:rPr>
              <a:t>COMPANY</a:t>
            </a:r>
          </a:p>
        </p:txBody>
      </p:sp>
      <p:sp>
        <p:nvSpPr>
          <p:cNvPr id="7" name="Content Placeholder 6"/>
          <p:cNvSpPr>
            <a:spLocks noGrp="1"/>
          </p:cNvSpPr>
          <p:nvPr>
            <p:ph sz="quarter" idx="4"/>
          </p:nvPr>
        </p:nvSpPr>
        <p:spPr>
          <a:xfrm>
            <a:off x="4572000" y="1630362"/>
            <a:ext cx="4190999" cy="4846638"/>
          </a:xfrm>
        </p:spPr>
        <p:txBody>
          <a:bodyPr>
            <a:normAutofit/>
          </a:bodyPr>
          <a:lstStyle/>
          <a:p>
            <a:pPr marL="457200" indent="-457200">
              <a:buFont typeface="+mj-lt"/>
              <a:buAutoNum type="arabicPeriod"/>
            </a:pPr>
            <a:r>
              <a:rPr lang="en-US" sz="2200" dirty="0"/>
              <a:t>Sample auditing; BP &gt;95%</a:t>
            </a:r>
          </a:p>
          <a:p>
            <a:pPr marL="457200" indent="-457200">
              <a:buFont typeface="+mj-lt"/>
              <a:buAutoNum type="arabicPeriod"/>
            </a:pPr>
            <a:endParaRPr lang="en-US" sz="2200" dirty="0"/>
          </a:p>
          <a:p>
            <a:pPr marL="457200" indent="-457200">
              <a:buFont typeface="+mj-lt"/>
              <a:buAutoNum type="arabicPeriod"/>
            </a:pPr>
            <a:endParaRPr lang="en-US" sz="2200" dirty="0"/>
          </a:p>
          <a:p>
            <a:pPr marL="457200" indent="-457200">
              <a:buFont typeface="+mj-lt"/>
              <a:buAutoNum type="arabicPeriod"/>
            </a:pPr>
            <a:endParaRPr lang="en-US" sz="2200" dirty="0"/>
          </a:p>
          <a:p>
            <a:pPr marL="457200" indent="-457200">
              <a:buFont typeface="+mj-lt"/>
              <a:buAutoNum type="arabicPeriod"/>
            </a:pPr>
            <a:r>
              <a:rPr lang="en-US" sz="2200" dirty="0"/>
              <a:t>Classification by Star</a:t>
            </a:r>
          </a:p>
          <a:p>
            <a:pPr marL="457200" indent="-457200"/>
            <a:r>
              <a:rPr lang="en-US" sz="2200" dirty="0"/>
              <a:t> USA</a:t>
            </a:r>
          </a:p>
          <a:p>
            <a:pPr marL="457200" indent="-457200">
              <a:buFont typeface="+mj-lt"/>
              <a:buAutoNum type="arabicPeriod"/>
            </a:pPr>
            <a:endParaRPr lang="en-US" sz="2200" dirty="0"/>
          </a:p>
          <a:p>
            <a:pPr marL="457200" indent="-457200">
              <a:buFont typeface="+mj-lt"/>
              <a:buAutoNum type="arabicPeriod" startAt="3"/>
            </a:pPr>
            <a:r>
              <a:rPr lang="en-US" sz="2200" dirty="0"/>
              <a:t>Record keeping and retention by Star USA</a:t>
            </a:r>
          </a:p>
        </p:txBody>
      </p:sp>
      <p:pic>
        <p:nvPicPr>
          <p:cNvPr id="1027" name="Picture 3"/>
          <p:cNvPicPr>
            <a:picLocks noChangeAspect="1" noChangeArrowheads="1"/>
          </p:cNvPicPr>
          <p:nvPr/>
        </p:nvPicPr>
        <p:blipFill>
          <a:blip r:embed="rId2" cstate="print"/>
          <a:srcRect/>
          <a:stretch>
            <a:fillRect/>
          </a:stretch>
        </p:blipFill>
        <p:spPr bwMode="auto">
          <a:xfrm>
            <a:off x="4800600" y="2010995"/>
            <a:ext cx="3705225" cy="1265605"/>
          </a:xfrm>
          <a:prstGeom prst="rect">
            <a:avLst/>
          </a:prstGeom>
          <a:noFill/>
          <a:ln w="9525">
            <a:noFill/>
            <a:miter lim="800000"/>
            <a:headEnd/>
            <a:tailEnd/>
          </a:ln>
          <a:effectLst/>
        </p:spPr>
      </p:pic>
      <p:pic>
        <p:nvPicPr>
          <p:cNvPr id="1028" name="Picture 4" descr="C:\Users\youngm\AppData\Local\Microsoft\Windows\Temporary Internet Files\Content.IE5\32M4FE1I\MC900441310[1].png"/>
          <p:cNvPicPr>
            <a:picLocks noChangeAspect="1" noChangeArrowheads="1"/>
          </p:cNvPicPr>
          <p:nvPr/>
        </p:nvPicPr>
        <p:blipFill>
          <a:blip r:embed="rId3" cstate="print"/>
          <a:srcRect/>
          <a:stretch>
            <a:fillRect/>
          </a:stretch>
        </p:blipFill>
        <p:spPr bwMode="auto">
          <a:xfrm>
            <a:off x="8382000" y="1752600"/>
            <a:ext cx="838200" cy="838200"/>
          </a:xfrm>
          <a:prstGeom prst="rect">
            <a:avLst/>
          </a:prstGeom>
          <a:noFill/>
        </p:spPr>
      </p:pic>
      <p:pic>
        <p:nvPicPr>
          <p:cNvPr id="1030" name="Picture 6" descr="C:\Users\youngm\AppData\Local\Microsoft\Windows\Temporary Internet Files\Content.IE5\32M4FE1I\MC900439584[1].png"/>
          <p:cNvPicPr>
            <a:picLocks noChangeAspect="1" noChangeArrowheads="1"/>
          </p:cNvPicPr>
          <p:nvPr/>
        </p:nvPicPr>
        <p:blipFill>
          <a:blip r:embed="rId4" cstate="print"/>
          <a:srcRect/>
          <a:stretch>
            <a:fillRect/>
          </a:stretch>
        </p:blipFill>
        <p:spPr bwMode="auto">
          <a:xfrm>
            <a:off x="8229600" y="3352800"/>
            <a:ext cx="765162" cy="647746"/>
          </a:xfrm>
          <a:prstGeom prst="rect">
            <a:avLst/>
          </a:prstGeom>
          <a:noFill/>
        </p:spPr>
      </p:pic>
      <p:pic>
        <p:nvPicPr>
          <p:cNvPr id="14" name="Picture 6" descr="C:\Users\youngm\AppData\Local\Microsoft\Windows\Temporary Internet Files\Content.IE5\32M4FE1I\MC900439584[1].png"/>
          <p:cNvPicPr>
            <a:picLocks noChangeAspect="1" noChangeArrowheads="1"/>
          </p:cNvPicPr>
          <p:nvPr/>
        </p:nvPicPr>
        <p:blipFill>
          <a:blip r:embed="rId4" cstate="print"/>
          <a:srcRect/>
          <a:stretch>
            <a:fillRect/>
          </a:stretch>
        </p:blipFill>
        <p:spPr bwMode="auto">
          <a:xfrm>
            <a:off x="8229600" y="4343400"/>
            <a:ext cx="765162" cy="647746"/>
          </a:xfrm>
          <a:prstGeom prst="rect">
            <a:avLst/>
          </a:prstGeom>
          <a:noFill/>
        </p:spPr>
      </p:pic>
      <p:sp>
        <p:nvSpPr>
          <p:cNvPr id="15" name="TextBox 14"/>
          <p:cNvSpPr txBox="1"/>
          <p:nvPr/>
        </p:nvSpPr>
        <p:spPr>
          <a:xfrm>
            <a:off x="4038600" y="6183868"/>
            <a:ext cx="5090624" cy="369332"/>
          </a:xfrm>
          <a:prstGeom prst="rect">
            <a:avLst/>
          </a:prstGeom>
          <a:noFill/>
        </p:spPr>
        <p:txBody>
          <a:bodyPr wrap="none" rtlCol="0">
            <a:spAutoFit/>
          </a:bodyPr>
          <a:lstStyle/>
          <a:p>
            <a:r>
              <a:rPr lang="en-US" b="1" i="1" dirty="0">
                <a:solidFill>
                  <a:srgbClr val="FF0000"/>
                </a:solidFill>
              </a:rPr>
              <a:t>Action required by COMPANY to close the gaps? No</a:t>
            </a:r>
          </a:p>
        </p:txBody>
      </p:sp>
    </p:spTree>
  </p:cSld>
  <p:clrMapOvr>
    <a:masterClrMapping/>
  </p:clrMapOvr>
</p:sld>
</file>

<file path=ppt/theme/theme1.xml><?xml version="1.0" encoding="utf-8"?>
<a:theme xmlns:a="http://schemas.openxmlformats.org/drawingml/2006/main" name="PolyOne PPT Template - CORPORATE">
  <a:themeElements>
    <a:clrScheme name="PolyOne PPT Template - CORPO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lyOne PPT Template - CORPOR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solidFill>
            <a:srgbClr val="FFFF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99"/>
        </a:solidFill>
        <a:ln w="9525" cap="flat" cmpd="sng" algn="ctr">
          <a:solidFill>
            <a:srgbClr val="FFFF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olyOne PPT Template - CORPO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lyOne PPT Template - CORPO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lyOne PPT Template - CORPO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lyOne PPT Template - CORPO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lyOne PPT Template - CORPO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lyOne PPT Template - CORPO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lyOne PPT Template - CORPO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lyOne PPT Template - CORPO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lyOne PPT Template - CORPO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lyOne PPT Template - CORPO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lyOne PPT Template - CORPO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lyOne PPT Template - CORPO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3510</TotalTime>
  <Words>768</Words>
  <Application>Microsoft Office PowerPoint</Application>
  <PresentationFormat>On-screen Show (4:3)</PresentationFormat>
  <Paragraphs>99</Paragraphs>
  <Slides>14</Slides>
  <Notes>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14</vt:i4>
      </vt:variant>
    </vt:vector>
  </HeadingPairs>
  <TitlesOfParts>
    <vt:vector size="24" baseType="lpstr">
      <vt:lpstr>Arial</vt:lpstr>
      <vt:lpstr>Arial Black</vt:lpstr>
      <vt:lpstr>Calibri</vt:lpstr>
      <vt:lpstr>Calibri Light</vt:lpstr>
      <vt:lpstr>Elephant</vt:lpstr>
      <vt:lpstr>Footlight MT Light</vt:lpstr>
      <vt:lpstr>Wingdings</vt:lpstr>
      <vt:lpstr>PolyOne PPT Template - CORPORATE</vt:lpstr>
      <vt:lpstr>Custom Design</vt:lpstr>
      <vt:lpstr>Office Theme</vt:lpstr>
      <vt:lpstr>Global Trade Management  (GTM)</vt:lpstr>
      <vt:lpstr>Overview</vt:lpstr>
      <vt:lpstr>Organizational Structure</vt:lpstr>
      <vt:lpstr>Outsourcing Trends</vt:lpstr>
      <vt:lpstr>Outsourcing Benefits and Challenges</vt:lpstr>
      <vt:lpstr>PowerPoint Presentation</vt:lpstr>
      <vt:lpstr>Opportunity for Improvement</vt:lpstr>
      <vt:lpstr>Imports into United States and Canada 2014</vt:lpstr>
      <vt:lpstr>Compliance</vt:lpstr>
      <vt:lpstr>Training</vt:lpstr>
      <vt:lpstr>Duty Avoidance Programs</vt:lpstr>
      <vt:lpstr>GTM Freight Payment</vt:lpstr>
      <vt:lpstr>References</vt:lpstr>
      <vt:lpstr>Appendix: Benchmarking of Auditing Accuracy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youngm</dc:creator>
  <cp:lastModifiedBy>Haynes, Victoria</cp:lastModifiedBy>
  <cp:revision>106</cp:revision>
  <dcterms:created xsi:type="dcterms:W3CDTF">2014-07-28T13:24:38Z</dcterms:created>
  <dcterms:modified xsi:type="dcterms:W3CDTF">2018-03-09T21:22:45Z</dcterms:modified>
</cp:coreProperties>
</file>