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70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1" r:id="rId15"/>
    <p:sldId id="26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-416" y="-1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E91AB0-FDD5-45BA-A5CF-4E13E7625050}" type="datetimeFigureOut">
              <a:rPr lang="en-US" smtClean="0"/>
              <a:t>10/31/18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933368-E516-4BEB-A907-D5400E9514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206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 defTabSz="985072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85372" indent="-302066" algn="ctr" defTabSz="985072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08265" indent="-241653" algn="ctr" defTabSz="985072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91571" indent="-241653" algn="ctr" defTabSz="985072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4878" indent="-241653" algn="ctr" defTabSz="985072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58184" indent="-241653" algn="ctr" defTabSz="98507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41490" indent="-241653" algn="ctr" defTabSz="98507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24796" indent="-241653" algn="ctr" defTabSz="98507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08102" indent="-241653" algn="ctr" defTabSz="98507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850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CC4E93-0002-40FE-8614-014480CFC66C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8507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50005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Tuttle Law Offices (c) 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CBFANC April 2018 -- Valuation Seminar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8B219-959E-4BBE-A4EB-22CCF1E47B3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1776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Tuttle Law Offices (c) 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CBFANC April 2018 -- Valuation Seminar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8B219-959E-4BBE-A4EB-22CCF1E47B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528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Tuttle Law Offices (c) 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CBFANC April 2018 -- Valuation Seminar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8B219-959E-4BBE-A4EB-22CCF1E47B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7710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Online Image Placeholder 3"/>
          <p:cNvSpPr>
            <a:spLocks noGrp="1"/>
          </p:cNvSpPr>
          <p:nvPr>
            <p:ph type="clipArt"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Tuttle Law Offices (c) 2018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en-US"/>
              <a:t>CBFANC April 2018 -- Valuation Seminar</a:t>
            </a: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CE3258-B548-49DA-BC13-269113740B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74258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719263"/>
            <a:ext cx="10972800" cy="4411662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Tuttle Law Offices (c) 2018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altLang="en-US"/>
              <a:t>CBFANC April 2018 -- Valuation Seminar</a:t>
            </a: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DD6D2-0669-40AF-B85D-0CFDE749AC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1208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L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097280" y="1870744"/>
            <a:ext cx="10026522" cy="4072855"/>
          </a:xfrm>
        </p:spPr>
        <p:txBody>
          <a:bodyPr/>
          <a:lstStyle>
            <a:lvl1pPr>
              <a:buClr>
                <a:srgbClr val="005E92"/>
              </a:buClr>
              <a:buSzPct val="80000"/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84048" indent="-182880"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66928" indent="-182880">
              <a:buFont typeface="Courier New" panose="02070309020205020404" pitchFamily="49" charset="0"/>
              <a:buChar char="o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/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>
                <a:latin typeface="Arial" panose="020B0604020202020204" pitchFamily="34" charset="0"/>
                <a:cs typeface="Arial" panose="020B0604020202020204" pitchFamily="34" charset="0"/>
              </a:defRPr>
            </a:lvl6pPr>
          </a:lstStyle>
          <a:p>
            <a:pPr lvl="0"/>
            <a:r>
              <a:rPr lang="en-US" dirty="0"/>
              <a:t> Click to edit Master text styles</a:t>
            </a:r>
          </a:p>
          <a:p>
            <a:pPr lvl="1"/>
            <a:r>
              <a:rPr lang="en-US" dirty="0"/>
              <a:t> Second level</a:t>
            </a:r>
          </a:p>
          <a:p>
            <a:pPr lvl="2"/>
            <a:r>
              <a:rPr lang="en-US" dirty="0"/>
              <a:t> 	Third level</a:t>
            </a:r>
          </a:p>
          <a:p>
            <a:pPr lvl="4"/>
            <a:r>
              <a:rPr lang="en-US" dirty="0"/>
              <a:t>   Fourth level</a:t>
            </a:r>
          </a:p>
          <a:p>
            <a:pPr lvl="5"/>
            <a:r>
              <a:rPr lang="en-US" dirty="0"/>
              <a:t>   Fifth level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097280" y="654341"/>
            <a:ext cx="9934243" cy="1006679"/>
          </a:xfr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/>
              <a:t>Tuttle Law Offices (c) 2018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1000"/>
            </a:lvl1pPr>
          </a:lstStyle>
          <a:p>
            <a:r>
              <a:rPr lang="en-US" altLang="en-US" dirty="0"/>
              <a:t>Page </a:t>
            </a:r>
            <a:fld id="{7E2C89F8-99DD-4051-AB11-23F93D848639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4666963" y="6519236"/>
            <a:ext cx="28871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Tuttle Law Offices</a:t>
            </a:r>
          </a:p>
        </p:txBody>
      </p:sp>
    </p:spTree>
    <p:extLst>
      <p:ext uri="{BB962C8B-B14F-4D97-AF65-F5344CB8AC3E}">
        <p14:creationId xmlns:p14="http://schemas.microsoft.com/office/powerpoint/2010/main" val="14149887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ent (2 Col) E/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3013" y="170174"/>
            <a:ext cx="10757333" cy="978729"/>
          </a:xfrm>
        </p:spPr>
        <p:txBody>
          <a:bodyPr anchor="ctr" anchorCtr="0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  <a:br>
              <a:rPr lang="en-US" dirty="0"/>
            </a:br>
            <a:r>
              <a:rPr lang="en-US" dirty="0"/>
              <a:t>(You can also add a second line)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sz="half" idx="1"/>
          </p:nvPr>
        </p:nvSpPr>
        <p:spPr>
          <a:xfrm>
            <a:off x="475488" y="1916112"/>
            <a:ext cx="11237136" cy="1789208"/>
          </a:xfrm>
        </p:spPr>
        <p:txBody>
          <a:bodyPr/>
          <a:lstStyle>
            <a:lvl1pPr marL="457200" indent="-457200">
              <a:buClr>
                <a:schemeClr val="accent1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v"/>
              <a:defRPr sz="2400"/>
            </a:lvl1pPr>
            <a:lvl2pPr marL="685800" indent="-228600">
              <a:buClr>
                <a:schemeClr val="accent1">
                  <a:lumMod val="60000"/>
                  <a:lumOff val="40000"/>
                </a:schemeClr>
              </a:buClr>
              <a:buSzPct val="100000"/>
              <a:buFont typeface="Courier New" panose="02070309020205020404" pitchFamily="49" charset="0"/>
              <a:buChar char="o"/>
              <a:defRPr/>
            </a:lvl2pPr>
            <a:lvl3pPr marL="1143000" indent="-228600">
              <a:buClr>
                <a:schemeClr val="accent1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lvl3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Slide Number Placeholder 36"/>
          <p:cNvSpPr>
            <a:spLocks noGrp="1"/>
          </p:cNvSpPr>
          <p:nvPr>
            <p:ph type="sldNum" sz="quarter" idx="18"/>
          </p:nvPr>
        </p:nvSpPr>
        <p:spPr>
          <a:xfrm>
            <a:off x="5918710" y="6367849"/>
            <a:ext cx="365937" cy="292258"/>
          </a:xfrm>
        </p:spPr>
        <p:txBody>
          <a:bodyPr anchor="ctr"/>
          <a:lstStyle>
            <a:lvl1pPr algn="ctr">
              <a:defRPr sz="1100">
                <a:solidFill>
                  <a:schemeClr val="accent1"/>
                </a:solidFill>
              </a:defRPr>
            </a:lvl1pPr>
          </a:lstStyle>
          <a:p>
            <a:fld id="{8E22A6E6-357A-204A-8141-87424A8157F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83068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1207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8190155" cy="1450757"/>
          </a:xfrm>
        </p:spPr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91440" indent="-91440">
              <a:buFont typeface="Wingdings" panose="05000000000000000000" pitchFamily="2" charset="2"/>
              <a:buChar char="v"/>
              <a:defRPr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Tuttle Law Offices (c) 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CBFANC April 2018 -- Valuation Seminar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8B219-959E-4BBE-A4EB-22CCF1E47B3B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091986" y="286603"/>
            <a:ext cx="2063694" cy="1282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660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Tuttle Law Offices (c) 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CBFANC April 2018 -- Valuation Seminar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8B219-959E-4BBE-A4EB-22CCF1E47B3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4069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8226014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Tuttle Law Offices (c) 2018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CBFANC April 2018 -- Valuation Seminar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8B219-959E-4BBE-A4EB-22CCF1E47B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333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8181191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Tuttle Law Offices (c) 2018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CBFANC April 2018 -- Valuation Seminar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8B219-959E-4BBE-A4EB-22CCF1E47B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813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7477" y="181096"/>
            <a:ext cx="7526215" cy="145075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Tuttle Law Offices (c) 2018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CBFANC April 2018 -- Valuation Seminar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8B219-959E-4BBE-A4EB-22CCF1E47B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Tuttle Law Offices (c) 2018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sv-SE"/>
              <a:t>CBFANC April 2018 -- Valuation Seminar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8B219-959E-4BBE-A4EB-22CCF1E47B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808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Tuttle Law Offices (c) 2018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sv-SE"/>
              <a:t>CBFANC April 2018 -- Valuation Seminar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8E8B219-959E-4BBE-A4EB-22CCF1E47B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845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Tuttle Law Offices (c) 2018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CBFANC April 2018 -- Valuation Seminar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8B219-959E-4BBE-A4EB-22CCF1E47B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434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7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r>
              <a:rPr lang="en-US"/>
              <a:t>Tuttle Law Offices (c) 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sv-SE"/>
              <a:t>CBFANC April 2018 -- Valuation Seminar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8E8B219-959E-4BBE-A4EB-22CCF1E47B3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7"/>
          <a:stretch>
            <a:fillRect/>
          </a:stretch>
        </p:blipFill>
        <p:spPr>
          <a:xfrm>
            <a:off x="9091986" y="286603"/>
            <a:ext cx="2063694" cy="1282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355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03287" y="452673"/>
            <a:ext cx="8911145" cy="1461997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176" tIns="45588" rIns="91176" bIns="45588" rtlCol="0" anchor="ctr">
            <a:noAutofit/>
          </a:bodyPr>
          <a:lstStyle/>
          <a:p>
            <a:pPr algn="ctr" eaLnBrk="1" hangingPunct="1">
              <a:lnSpc>
                <a:spcPct val="100000"/>
              </a:lnSpc>
              <a:spcBef>
                <a:spcPts val="1200"/>
              </a:spcBef>
            </a:pPr>
            <a:r>
              <a:rPr lang="en-US" altLang="en-US" sz="3600" dirty="0">
                <a:solidFill>
                  <a:srgbClr val="0070C0"/>
                </a:solidFill>
              </a:rPr>
              <a:t>CBFANC </a:t>
            </a:r>
            <a:r>
              <a:rPr lang="en-US" altLang="en-US" sz="3600">
                <a:solidFill>
                  <a:srgbClr val="0070C0"/>
                </a:solidFill>
              </a:rPr>
              <a:t>Seminar April 18, 2018</a:t>
            </a:r>
            <a:r>
              <a:rPr lang="en-US" altLang="en-US" sz="3600" dirty="0">
                <a:solidFill>
                  <a:srgbClr val="0070C0"/>
                </a:solidFill>
              </a:rPr>
              <a:t/>
            </a:r>
            <a:br>
              <a:rPr lang="en-US" altLang="en-US" sz="3600" dirty="0">
                <a:solidFill>
                  <a:srgbClr val="0070C0"/>
                </a:solidFill>
              </a:rPr>
            </a:br>
            <a:r>
              <a:rPr lang="en-US" altLang="en-US" sz="3600" dirty="0">
                <a:solidFill>
                  <a:srgbClr val="0070C0"/>
                </a:solidFill>
              </a:rPr>
              <a:t>Fundamentals of Customs Valuation:  </a:t>
            </a:r>
            <a:r>
              <a:rPr lang="en-US" altLang="en-US" sz="3600" dirty="0">
                <a:solidFill>
                  <a:srgbClr val="FF0000"/>
                </a:solidFill>
              </a:rPr>
              <a:t>First Sale 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287" y="4590106"/>
            <a:ext cx="4345663" cy="1692999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176" tIns="45588" rIns="91176" bIns="45588" rtlCol="0">
            <a:normAutofit/>
          </a:bodyPr>
          <a:lstStyle/>
          <a:p>
            <a:pPr marL="377825" indent="-377825" defTabSz="1006475">
              <a:spcBef>
                <a:spcPts val="0"/>
              </a:spcBef>
            </a:pPr>
            <a:r>
              <a:rPr lang="en-US" altLang="en-US" sz="1600" dirty="0"/>
              <a:t>by</a:t>
            </a:r>
          </a:p>
          <a:p>
            <a:pPr marL="377825" indent="-377825" defTabSz="1006475">
              <a:spcBef>
                <a:spcPts val="0"/>
              </a:spcBef>
            </a:pPr>
            <a:r>
              <a:rPr lang="en-US" altLang="en-US" sz="1600" dirty="0"/>
              <a:t>George R. Tuttle, III</a:t>
            </a:r>
          </a:p>
          <a:p>
            <a:pPr marL="377825" indent="-377825" defTabSz="1006475">
              <a:spcBef>
                <a:spcPts val="0"/>
              </a:spcBef>
            </a:pPr>
            <a:r>
              <a:rPr lang="en-US" altLang="en-US" sz="1600" dirty="0"/>
              <a:t>George R. Tuttle Law Offices</a:t>
            </a:r>
          </a:p>
          <a:p>
            <a:pPr marL="377825" indent="-377825" defTabSz="1006475">
              <a:spcBef>
                <a:spcPts val="0"/>
              </a:spcBef>
            </a:pPr>
            <a:r>
              <a:rPr lang="en-US" altLang="en-US" sz="1600" dirty="0"/>
              <a:t>Phone (415) 288-0428</a:t>
            </a:r>
          </a:p>
          <a:p>
            <a:pPr marL="377825" indent="-377825" defTabSz="1006475">
              <a:spcBef>
                <a:spcPts val="0"/>
              </a:spcBef>
            </a:pPr>
            <a:r>
              <a:rPr lang="en-US" altLang="en-US" sz="1600" dirty="0"/>
              <a:t>mobile: (415)254-5986</a:t>
            </a:r>
          </a:p>
          <a:p>
            <a:pPr marL="377825" indent="-377825" defTabSz="1006475">
              <a:spcBef>
                <a:spcPts val="0"/>
              </a:spcBef>
            </a:pPr>
            <a:r>
              <a:rPr lang="en-US" altLang="en-US" sz="1600" dirty="0"/>
              <a:t>E-mail: geo@tuttlelaw.com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900" b="0" i="0" u="none" strike="noStrike" kern="1200" cap="all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CBFANC April 2018 -- Valuation Seminar</a:t>
            </a:r>
            <a:endParaRPr kumimoji="0" lang="en-US" sz="900" b="0" i="0" u="none" strike="noStrike" kern="1200" cap="all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8E8B219-959E-4BBE-A4EB-22CCF1E47B3B}" type="slidenum">
              <a:rPr kumimoji="0" lang="en-US" sz="105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Tuttle Law Offices (c) 2018</a:t>
            </a:r>
          </a:p>
        </p:txBody>
      </p:sp>
    </p:spTree>
    <p:extLst>
      <p:ext uri="{BB962C8B-B14F-4D97-AF65-F5344CB8AC3E}">
        <p14:creationId xmlns:p14="http://schemas.microsoft.com/office/powerpoint/2010/main" val="3667245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80533" y="1862667"/>
            <a:ext cx="10331949" cy="4343400"/>
          </a:xfrm>
        </p:spPr>
        <p:txBody>
          <a:bodyPr/>
          <a:lstStyle/>
          <a:p>
            <a:r>
              <a:rPr lang="en-US" dirty="0"/>
              <a:t> </a:t>
            </a:r>
            <a:r>
              <a:rPr lang="en-US" sz="2400" dirty="0"/>
              <a:t>information and Documentation Requirements</a:t>
            </a:r>
          </a:p>
          <a:p>
            <a:pPr lvl="1"/>
            <a:r>
              <a:rPr lang="en-US" sz="2000" dirty="0"/>
              <a:t>Importer must describe</a:t>
            </a:r>
          </a:p>
          <a:p>
            <a:pPr lvl="2">
              <a:spcBef>
                <a:spcPts val="1200"/>
              </a:spcBef>
            </a:pPr>
            <a:r>
              <a:rPr lang="en-US" sz="1800" dirty="0"/>
              <a:t>Roles of all parties and furnish relevant documents pertaining to each transaction that was involved in the exportation of the merchandise to the United States. </a:t>
            </a:r>
          </a:p>
          <a:p>
            <a:pPr lvl="2">
              <a:spcBef>
                <a:spcPts val="1200"/>
              </a:spcBef>
            </a:pPr>
            <a:r>
              <a:rPr lang="en-US" sz="1800" dirty="0"/>
              <a:t>Relevant documents include:</a:t>
            </a:r>
          </a:p>
          <a:p>
            <a:pPr lvl="3">
              <a:spcBef>
                <a:spcPts val="1200"/>
              </a:spcBef>
            </a:pPr>
            <a:r>
              <a:rPr lang="en-US" sz="2000" dirty="0"/>
              <a:t>purchase orders, invoices, proof of payment, contracts and any additional documents (e.g. correspondence), demonstrating how the parties dealt with one another and which support the claim that the merchandise was </a:t>
            </a:r>
            <a:r>
              <a:rPr lang="en-US" sz="2000" b="1" u="sng" dirty="0">
                <a:solidFill>
                  <a:schemeClr val="accent1">
                    <a:lumMod val="75000"/>
                  </a:schemeClr>
                </a:solidFill>
              </a:rPr>
              <a:t>clearly destined</a:t>
            </a:r>
            <a:r>
              <a:rPr lang="en-US" sz="2000" dirty="0"/>
              <a:t> to the United States. </a:t>
            </a:r>
          </a:p>
          <a:p>
            <a:pPr lvl="2">
              <a:spcBef>
                <a:spcPts val="1200"/>
              </a:spcBef>
            </a:pPr>
            <a:r>
              <a:rPr lang="en-US" sz="1800" dirty="0"/>
              <a:t>CBP looking for complete paper trail of the imported merchandise showing the structure of the entire transaction</a:t>
            </a:r>
          </a:p>
          <a:p>
            <a:pPr lvl="1">
              <a:spcBef>
                <a:spcPts val="1200"/>
              </a:spcBef>
            </a:pPr>
            <a:r>
              <a:rPr lang="en-US" sz="2200" dirty="0"/>
              <a:t>HQ H246429,  January 7, 2014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97281" y="654342"/>
            <a:ext cx="7917766" cy="846212"/>
          </a:xfrm>
        </p:spPr>
        <p:txBody>
          <a:bodyPr>
            <a:normAutofit/>
          </a:bodyPr>
          <a:lstStyle/>
          <a:p>
            <a:r>
              <a:rPr lang="en-US" sz="4000" dirty="0"/>
              <a:t>“First Sale” For Customs Valuation</a:t>
            </a:r>
            <a:endParaRPr lang="en-US" sz="6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Page </a:t>
            </a:r>
            <a:fld id="{7E2C89F8-99DD-4051-AB11-23F93D848639}" type="slidenum">
              <a:rPr kumimoji="0" lang="en-US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en-US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Tuttle Law Offices (c) 2018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CBFANC April 2018 -- Valuation Seminar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688144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Transaction Value: First Sale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5224" y="1845734"/>
            <a:ext cx="10440456" cy="4023360"/>
          </a:xfrm>
        </p:spPr>
        <p:txBody>
          <a:bodyPr>
            <a:normAutofit/>
          </a:bodyPr>
          <a:lstStyle/>
          <a:p>
            <a:pPr marL="625475" indent="-454025"/>
            <a:r>
              <a:rPr lang="en-US" sz="2400" dirty="0">
                <a:solidFill>
                  <a:srgbClr val="FF0000"/>
                </a:solidFill>
              </a:rPr>
              <a:t>Treasury Decision (T.D.) 96-87, dated January 2, 1997:</a:t>
            </a:r>
            <a:r>
              <a:rPr lang="en-US" sz="2400" dirty="0"/>
              <a:t> </a:t>
            </a:r>
          </a:p>
          <a:p>
            <a:pPr marL="918083" lvl="1" indent="-454025"/>
            <a:r>
              <a:rPr lang="en-US" sz="2000" dirty="0"/>
              <a:t>importer must provide a description of the roles of the parties involved and must supply relevant documentation addressing each transaction that was involved in the exportation of the merchandise to the United States.  </a:t>
            </a:r>
          </a:p>
          <a:p>
            <a:pPr marL="918083" lvl="1" indent="-454025"/>
            <a:r>
              <a:rPr lang="en-US" sz="2000" dirty="0"/>
              <a:t>The documents may include, but are not limited to purchase orders, invoices, proof of payments, contracts, and any additional documents that establishes how the parties deal with one another.  </a:t>
            </a:r>
          </a:p>
          <a:p>
            <a:pPr marL="918083" lvl="1" indent="-454025"/>
            <a:r>
              <a:rPr lang="en-US" sz="2000" dirty="0"/>
              <a:t>The objective is to provide CBP with "a complete paper trail of the imported merchandise showing the structure of the entire transaction." </a:t>
            </a:r>
          </a:p>
          <a:p>
            <a:pPr marL="918083" lvl="1" indent="-454025"/>
            <a:r>
              <a:rPr lang="en-US" sz="2000" dirty="0"/>
              <a:t>Importer must also inform CBP of any statutory additions and their amounts.  </a:t>
            </a:r>
          </a:p>
          <a:p>
            <a:pPr marL="918083" lvl="1" indent="-454025"/>
            <a:r>
              <a:rPr lang="en-US" sz="2000" dirty="0"/>
              <a:t>If unable to do so, the sale between the middleman and the manufacturer cannot form the basis of transaction value.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900" b="0" i="0" u="none" strike="noStrike" kern="1200" cap="all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CBFANC April 2018 -- Valuation Seminar</a:t>
            </a:r>
            <a:endParaRPr kumimoji="0" lang="en-US" sz="900" b="0" i="0" u="none" strike="noStrike" kern="1200" cap="all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8E8B219-959E-4BBE-A4EB-22CCF1E47B3B}" type="slidenum">
              <a:rPr kumimoji="0" lang="en-US" sz="105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0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Tuttle Law Offices (c) 2018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1402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Transaction Value: First Sale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2919" y="1845734"/>
            <a:ext cx="10322761" cy="4419264"/>
          </a:xfrm>
        </p:spPr>
        <p:txBody>
          <a:bodyPr>
            <a:normAutofit/>
          </a:bodyPr>
          <a:lstStyle/>
          <a:p>
            <a:pPr marL="461963" indent="-398463"/>
            <a:r>
              <a:rPr lang="en-US" sz="2400" dirty="0"/>
              <a:t>If the foreign manufacturer and the reseller are </a:t>
            </a:r>
            <a:r>
              <a:rPr lang="en-US" sz="2400" dirty="0">
                <a:solidFill>
                  <a:srgbClr val="FF0000"/>
                </a:solidFill>
              </a:rPr>
              <a:t>related</a:t>
            </a:r>
            <a:r>
              <a:rPr lang="en-US" sz="2400" dirty="0"/>
              <a:t>, the sale will not be acceptable to CBP unless the </a:t>
            </a:r>
            <a:r>
              <a:rPr lang="en-US" sz="2400" dirty="0">
                <a:solidFill>
                  <a:srgbClr val="FF0000"/>
                </a:solidFill>
              </a:rPr>
              <a:t>intercompany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FF0000"/>
                </a:solidFill>
              </a:rPr>
              <a:t>sale</a:t>
            </a:r>
            <a:r>
              <a:rPr lang="en-US" sz="2400" dirty="0"/>
              <a:t> transaction is a </a:t>
            </a:r>
            <a:r>
              <a:rPr lang="en-US" sz="2400" dirty="0">
                <a:solidFill>
                  <a:srgbClr val="FF0000"/>
                </a:solidFill>
              </a:rPr>
              <a:t>valid transaction value</a:t>
            </a:r>
            <a:r>
              <a:rPr lang="en-US" sz="2400" dirty="0"/>
              <a:t>. </a:t>
            </a:r>
          </a:p>
          <a:p>
            <a:pPr marL="742950" lvl="1" indent="-398463">
              <a:spcBef>
                <a:spcPts val="1200"/>
              </a:spcBef>
            </a:pPr>
            <a:r>
              <a:rPr lang="en-US" sz="2000" dirty="0"/>
              <a:t>HQ H256779, January 20, 2016</a:t>
            </a:r>
          </a:p>
          <a:p>
            <a:pPr marL="461963" lvl="2" indent="-398463">
              <a:buFont typeface="Wingdings" panose="05000000000000000000" pitchFamily="2" charset="2"/>
              <a:buChar char="§"/>
            </a:pPr>
            <a:endParaRPr lang="en-US" sz="1600" dirty="0"/>
          </a:p>
          <a:p>
            <a:pPr marL="754571" lvl="1" indent="-398463"/>
            <a:r>
              <a:rPr lang="pt-BR" sz="2000" dirty="0"/>
              <a:t>HQ H255028, November 21, 2014:</a:t>
            </a:r>
            <a:endParaRPr lang="en-US" sz="2000" dirty="0"/>
          </a:p>
          <a:p>
            <a:pPr marL="0" indent="0" algn="ctr">
              <a:buNone/>
            </a:pPr>
            <a:r>
              <a:rPr lang="en-US" dirty="0"/>
              <a:t>. . . we note that an importer </a:t>
            </a:r>
            <a:r>
              <a:rPr lang="en-US" dirty="0">
                <a:solidFill>
                  <a:srgbClr val="FF0000"/>
                </a:solidFill>
              </a:rPr>
              <a:t>may request appraisement </a:t>
            </a:r>
            <a:r>
              <a:rPr lang="en-US" dirty="0"/>
              <a:t>based on the price paid by the middleman to the foreign manufacturer in situations where the middleman is not the importer.  </a:t>
            </a:r>
          </a:p>
          <a:p>
            <a:pPr marL="0" indent="0" algn="ctr">
              <a:buNone/>
            </a:pPr>
            <a:r>
              <a:rPr lang="en-US" dirty="0"/>
              <a:t>. . . it is the importer's responsibility … to show that the "first sale" price is acceptable under the standard set forth in Nissho Iwai.  </a:t>
            </a:r>
            <a:r>
              <a:rPr lang="en-US" u="sng" dirty="0">
                <a:solidFill>
                  <a:srgbClr val="0070C0"/>
                </a:solidFill>
              </a:rPr>
              <a:t>That is, the importer must present sufficient evidence that the alleged sale was a bona fide "arm's length sale," and that it was "a sale for export to the United States</a:t>
            </a:r>
            <a:r>
              <a:rPr lang="en-US" dirty="0"/>
              <a:t>" within the meaning of 19 U.S.C.  1401a.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900" b="0" i="0" u="none" strike="noStrike" kern="1200" cap="all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CBFANC April 2018 -- Valuation Seminar</a:t>
            </a:r>
            <a:endParaRPr kumimoji="0" lang="en-US" sz="900" b="0" i="0" u="none" strike="noStrike" kern="1200" cap="all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8E8B219-959E-4BBE-A4EB-22CCF1E47B3B}" type="slidenum">
              <a:rPr kumimoji="0" lang="en-US" sz="105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0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Tuttle Law Offices (c) 2018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7179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8190155" cy="1370181"/>
          </a:xfrm>
        </p:spPr>
        <p:txBody>
          <a:bodyPr/>
          <a:lstStyle/>
          <a:p>
            <a:r>
              <a:rPr lang="en-US" altLang="en-US" dirty="0"/>
              <a:t>Transaction Value:  </a:t>
            </a:r>
            <a:br>
              <a:rPr lang="en-US" altLang="en-US" dirty="0"/>
            </a:br>
            <a:r>
              <a:rPr lang="en-US" altLang="en-US" dirty="0"/>
              <a:t>First Sale Issues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5347" y="1845734"/>
            <a:ext cx="10250333" cy="4392104"/>
          </a:xfrm>
        </p:spPr>
        <p:txBody>
          <a:bodyPr>
            <a:normAutofit fontScale="85000" lnSpcReduction="20000"/>
          </a:bodyPr>
          <a:lstStyle/>
          <a:p>
            <a:pPr marL="569913" indent="-452438"/>
            <a:r>
              <a:rPr lang="en-US" sz="2800" dirty="0"/>
              <a:t>Incoterms:  </a:t>
            </a:r>
            <a:r>
              <a:rPr lang="en-US" sz="2600" dirty="0"/>
              <a:t>Risk of loss and the simultaneous (back-to-back) transfer of title</a:t>
            </a:r>
          </a:p>
          <a:p>
            <a:pPr marL="862521" lvl="1" indent="-452438">
              <a:spcBef>
                <a:spcPts val="1200"/>
              </a:spcBef>
            </a:pPr>
            <a:r>
              <a:rPr lang="en-US" sz="2600" dirty="0"/>
              <a:t>Middleman should possess merchandise or risk of loss:</a:t>
            </a:r>
          </a:p>
          <a:p>
            <a:pPr marL="862521" lvl="1" indent="-452438">
              <a:spcBef>
                <a:spcPts val="1200"/>
              </a:spcBef>
            </a:pPr>
            <a:r>
              <a:rPr lang="en-US" sz="2600" dirty="0"/>
              <a:t>In HQ H016966, dated December 17, 2007, CBP stated that:</a:t>
            </a:r>
          </a:p>
          <a:p>
            <a:pPr marL="117475" indent="0" algn="ctr">
              <a:buNone/>
            </a:pPr>
            <a:r>
              <a:rPr lang="en-US" sz="2400" dirty="0"/>
              <a:t> </a:t>
            </a:r>
            <a:r>
              <a:rPr lang="en-US" sz="2400" dirty="0">
                <a:solidFill>
                  <a:srgbClr val="0070C0"/>
                </a:solidFill>
              </a:rPr>
              <a:t>"Whenever there is a purported series of sales, and the same terms of sale are used in both transactions, there is a concern that the middleman obtains risk of loss and title only momentarily or never at all, and thus has nothing to sell to the ultimate purchaser. </a:t>
            </a:r>
          </a:p>
          <a:p>
            <a:pPr marL="117475" indent="0" algn="ctr">
              <a:buNone/>
            </a:pPr>
            <a:r>
              <a:rPr lang="en-US" sz="2400" dirty="0">
                <a:solidFill>
                  <a:srgbClr val="0070C0"/>
                </a:solidFill>
              </a:rPr>
              <a:t>… the use of identical terms of sale suggested that there was only one sale.  Based on that and other factors, CBP concluded that there was not a bona fide sale between the manufacturer and the middleman. </a:t>
            </a:r>
          </a:p>
          <a:p>
            <a:pPr marL="914400" indent="-342900">
              <a:spcBef>
                <a:spcPts val="2400"/>
              </a:spcBef>
              <a:buFont typeface="Wingdings" panose="05000000000000000000" pitchFamily="2" charset="2"/>
              <a:buChar char="q"/>
            </a:pPr>
            <a:r>
              <a:rPr lang="en-US" sz="2400" dirty="0"/>
              <a:t>See HQ H236428, September 8, 2014; HQ 546192, February 23, 1996</a:t>
            </a:r>
          </a:p>
          <a:p>
            <a:pPr marL="914400" indent="-342900">
              <a:buFont typeface="Wingdings" panose="05000000000000000000" pitchFamily="2" charset="2"/>
              <a:buChar char="q"/>
            </a:pPr>
            <a:r>
              <a:rPr lang="en-US" sz="2400" dirty="0"/>
              <a:t> HQ H272113, March 9, 2016 – rejects "First Sale" appraisement of merchandise</a:t>
            </a:r>
          </a:p>
          <a:p>
            <a:pPr marL="914400" indent="-342900">
              <a:buFont typeface="Wingdings" panose="05000000000000000000" pitchFamily="2" charset="2"/>
              <a:buChar char="q"/>
            </a:pPr>
            <a:r>
              <a:rPr lang="sv-SE" sz="2400" dirty="0"/>
              <a:t>HQ H224598, December 30, 2014– accepts </a:t>
            </a:r>
            <a:r>
              <a:rPr lang="en-US" sz="2400" dirty="0"/>
              <a:t>First Sale" appraisement of merchandise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900" b="0" i="0" u="none" strike="noStrike" kern="1200" cap="all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CBFANC April 2018 -- Valuation Seminar</a:t>
            </a:r>
            <a:endParaRPr kumimoji="0" lang="en-US" sz="900" b="0" i="0" u="none" strike="noStrike" kern="1200" cap="all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8E8B219-959E-4BBE-A4EB-22CCF1E47B3B}" type="slidenum">
              <a:rPr kumimoji="0" lang="en-US" sz="105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0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Tuttle Law Offices (c) 2018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5238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xmlns="" id="{F14BA6C0-4CB6-40EC-8880-76691B4CE9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1" y="286603"/>
            <a:ext cx="7790688" cy="1277021"/>
          </a:xfrm>
        </p:spPr>
        <p:txBody>
          <a:bodyPr/>
          <a:lstStyle/>
          <a:p>
            <a:r>
              <a:rPr lang="en-US" dirty="0"/>
              <a:t>Simultaneous Transfer of Title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xmlns="" id="{8B691A12-04CF-4082-A3F5-6C9D5C7395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2400"/>
              </a:spcBef>
            </a:pPr>
            <a:r>
              <a:rPr lang="en-US" dirty="0"/>
              <a:t>By itself, simultaneous or flash transfer of title does not equate to failure to show a bona fide sale.  However, it may cause CBP to more closely scrutinize a transaction</a:t>
            </a:r>
          </a:p>
          <a:p>
            <a:pPr marL="457200" indent="-457200">
              <a:spcBef>
                <a:spcPts val="2400"/>
              </a:spcBef>
            </a:pPr>
            <a:r>
              <a:rPr lang="en-US" dirty="0"/>
              <a:t>In determining whether a bona fide sale occurs, Customs will consider other pertinent evidence or documentation if made available.  Specifically, Customs considers as evidence of a buyer-seller relationship whether the “middleman”:</a:t>
            </a:r>
          </a:p>
          <a:p>
            <a:pPr marL="914400" lvl="1" indent="-338138">
              <a:spcBef>
                <a:spcPts val="1200"/>
              </a:spcBef>
            </a:pPr>
            <a:r>
              <a:rPr lang="en-US" dirty="0"/>
              <a:t>a. provided (or could provide) instructions to the seller;</a:t>
            </a:r>
          </a:p>
          <a:p>
            <a:pPr marL="914400" lvl="1" indent="-338138">
              <a:spcBef>
                <a:spcPts val="1200"/>
              </a:spcBef>
            </a:pPr>
            <a:r>
              <a:rPr lang="en-US" dirty="0"/>
              <a:t>b. was free to sell the items at any price he or she desired;</a:t>
            </a:r>
          </a:p>
          <a:p>
            <a:pPr marL="914400" lvl="1" indent="-338138">
              <a:spcBef>
                <a:spcPts val="1200"/>
              </a:spcBef>
            </a:pPr>
            <a:r>
              <a:rPr lang="en-US" dirty="0"/>
              <a:t>c. selected (or could select) his or her own customers without consulting the seller; and</a:t>
            </a:r>
          </a:p>
          <a:p>
            <a:pPr marL="914400" lvl="1" indent="-338138">
              <a:spcBef>
                <a:spcPts val="1200"/>
              </a:spcBef>
            </a:pPr>
            <a:r>
              <a:rPr lang="en-US" dirty="0"/>
              <a:t>d. could order the imported merchandise and have it delivered for his or her own inventory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BBB1211-79DD-49CA-A251-9249351E0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Tuttle Law Offices (c) 2018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D54AAF0-A7D2-406D-BF64-E3E85EE73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CBFANC April 2018 -- Valuation Seminar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59BD363-901C-4547-B2CE-BC63B7C8F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8B219-959E-4BBE-A4EB-22CCF1E47B3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0062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A909B7B-E3B6-4D40-BFD4-2BAE8827C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Tuttle Law Offices (c) 2018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9B03862-4859-46DE-A752-94F125836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5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Page </a:t>
            </a:r>
            <a:fld id="{7E2C89F8-99DD-4051-AB11-23F93D848639}" type="slidenum">
              <a:rPr kumimoji="0" lang="en-US" altLang="en-US" sz="105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altLang="en-US" sz="105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E4781927-2510-4778-9E0C-FC2F86068C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199" y="236466"/>
            <a:ext cx="7816361" cy="5887759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9D5162F1-91E1-46D8-BB04-4AAFA850E32E}"/>
              </a:ext>
            </a:extLst>
          </p:cNvPr>
          <p:cNvSpPr/>
          <p:nvPr/>
        </p:nvSpPr>
        <p:spPr>
          <a:xfrm>
            <a:off x="4182970" y="1192795"/>
            <a:ext cx="653192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https://www.irs.gov/pub/irs-wd/1043028.pdf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1895A7C9-DC6F-4D7A-B6DA-9C2910D9F9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9304" y="1815451"/>
            <a:ext cx="7439025" cy="1590675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CBE863FC-0A64-4155-8A8D-D1929F2DC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900" b="0" i="0" u="none" strike="noStrike" kern="1200" cap="all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CBFANC April 2018 -- Valuation Seminar</a:t>
            </a:r>
            <a:endParaRPr kumimoji="0" lang="en-US" sz="900" b="0" i="0" u="none" strike="noStrike" kern="1200" cap="all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6215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096933" y="1857906"/>
            <a:ext cx="6019800" cy="44196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000" u="sng" dirty="0"/>
              <a:t>Nissho Iwai American Corporation vs. U.S</a:t>
            </a:r>
            <a:r>
              <a:rPr lang="en-US" altLang="en-US" sz="2000" dirty="0"/>
              <a:t>., 982 F.2d 505 (1992)</a:t>
            </a:r>
          </a:p>
          <a:p>
            <a:pPr lvl="1"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altLang="en-US" sz="1800" dirty="0"/>
              <a:t>Court held that </a:t>
            </a:r>
            <a:r>
              <a:rPr lang="en-US" altLang="en-US" sz="1800" dirty="0" err="1"/>
              <a:t>Mfg</a:t>
            </a:r>
            <a:r>
              <a:rPr lang="en-US" altLang="en-US" sz="1800" dirty="0"/>
              <a:t> selling price to middleman is an acceptable “TV” when:</a:t>
            </a:r>
            <a:r>
              <a:rPr lang="en-US" altLang="en-US" sz="1500" dirty="0"/>
              <a:t> </a:t>
            </a:r>
          </a:p>
          <a:p>
            <a:pPr lvl="2"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altLang="en-US" sz="1600" dirty="0"/>
              <a:t>There is a </a:t>
            </a:r>
            <a:r>
              <a:rPr lang="en-US" altLang="en-US" sz="1600" b="1" u="sng" dirty="0">
                <a:solidFill>
                  <a:schemeClr val="accent1">
                    <a:lumMod val="75000"/>
                  </a:schemeClr>
                </a:solidFill>
              </a:rPr>
              <a:t>sale</a:t>
            </a:r>
            <a:r>
              <a:rPr lang="en-US" altLang="en-US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en-US" sz="1600" dirty="0"/>
              <a:t>(I.e., transfer of ownership of the goods)</a:t>
            </a:r>
          </a:p>
          <a:p>
            <a:pPr lvl="2"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altLang="en-US" sz="1600" dirty="0"/>
              <a:t>negotiated at arm's length, free from any non-market influences</a:t>
            </a:r>
          </a:p>
          <a:p>
            <a:pPr lvl="2"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altLang="en-US" sz="1600" dirty="0"/>
              <a:t>goods are </a:t>
            </a:r>
            <a:r>
              <a:rPr lang="en-US" altLang="en-US" sz="1600" b="1" u="sng" dirty="0">
                <a:solidFill>
                  <a:schemeClr val="accent1">
                    <a:lumMod val="75000"/>
                  </a:schemeClr>
                </a:solidFill>
              </a:rPr>
              <a:t>clearly destined for export </a:t>
            </a:r>
            <a:r>
              <a:rPr lang="en-US" altLang="en-US" sz="1600" dirty="0"/>
              <a:t>to United States</a:t>
            </a:r>
          </a:p>
          <a:p>
            <a:r>
              <a:rPr lang="en-US" sz="1800" dirty="0"/>
              <a:t>Reaffirmed in  </a:t>
            </a:r>
            <a:r>
              <a:rPr lang="en-US" sz="1800" u="sng" dirty="0"/>
              <a:t>Target Stores v. United States</a:t>
            </a:r>
            <a:r>
              <a:rPr lang="en-US" sz="1800" dirty="0"/>
              <a:t>, 31 CIT 154, 157, 471 F. Supp. 2d 1344, 1347 (2007). </a:t>
            </a:r>
          </a:p>
          <a:p>
            <a:r>
              <a:rPr lang="en-US" sz="1800" u="sng" dirty="0">
                <a:solidFill>
                  <a:schemeClr val="accent1">
                    <a:lumMod val="75000"/>
                  </a:schemeClr>
                </a:solidFill>
              </a:rPr>
              <a:t>CBP Informed Compliance Publication</a:t>
            </a:r>
            <a:r>
              <a:rPr lang="en-US" sz="1800" dirty="0"/>
              <a:t>: "Bona Fide Sales and Sales for Exportation."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Use of the “First Sale” For Customs Valuation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57906"/>
            <a:ext cx="4269177" cy="388520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97280" y="5105400"/>
            <a:ext cx="17417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(Drop-shipment)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Page </a:t>
            </a:r>
            <a:fld id="{7E2C89F8-99DD-4051-AB11-23F93D848639}" type="slidenum">
              <a:rPr kumimoji="0" lang="en-US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Tuttle Law Offices (c) 2018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CBFANC April 2018 -- Valuation Seminar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30891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48267" y="1938866"/>
            <a:ext cx="10264216" cy="4343400"/>
          </a:xfrm>
        </p:spPr>
        <p:txBody>
          <a:bodyPr/>
          <a:lstStyle/>
          <a:p>
            <a:r>
              <a:rPr lang="en-US" dirty="0"/>
              <a:t>“Clearly destined for export to the United States”</a:t>
            </a:r>
          </a:p>
          <a:p>
            <a:pPr lvl="1">
              <a:spcBef>
                <a:spcPts val="1800"/>
              </a:spcBef>
            </a:pPr>
            <a:r>
              <a:rPr lang="en-US" sz="2000" dirty="0"/>
              <a:t>Goods shipped directly to the United States. HQ 547382, February 14, 2002.</a:t>
            </a:r>
          </a:p>
          <a:p>
            <a:pPr lvl="1">
              <a:spcBef>
                <a:spcPts val="1800"/>
              </a:spcBef>
            </a:pPr>
            <a:r>
              <a:rPr lang="en-US" sz="2000" dirty="0"/>
              <a:t>Purchase order and invoices specify the goods are for/destined to the U.S.</a:t>
            </a:r>
          </a:p>
          <a:p>
            <a:pPr lvl="1">
              <a:spcBef>
                <a:spcPts val="1800"/>
              </a:spcBef>
            </a:pPr>
            <a:r>
              <a:rPr lang="en-US" sz="2000" dirty="0"/>
              <a:t>Manufacture, design, and other unique specifications or characteristics of the merchandise; labels, logos, stock numbers, or unique marks are in conformity with U.S. buyer's standards; </a:t>
            </a:r>
          </a:p>
          <a:p>
            <a:pPr lvl="1">
              <a:spcBef>
                <a:spcPts val="1800"/>
              </a:spcBef>
            </a:pPr>
            <a:r>
              <a:rPr lang="en-US" sz="2000" dirty="0"/>
              <a:t>Marking, visas, warranties or other types of certification or characteristics required for entry or operation in the U.S.</a:t>
            </a:r>
          </a:p>
          <a:p>
            <a:pPr lvl="1">
              <a:spcBef>
                <a:spcPts val="1800"/>
              </a:spcBef>
            </a:pPr>
            <a:r>
              <a:rPr lang="en-US" sz="2000" dirty="0"/>
              <a:t>Avoid simultaneous transfers of title or passage of risk of loss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97281" y="654342"/>
            <a:ext cx="7894320" cy="881382"/>
          </a:xfrm>
        </p:spPr>
        <p:txBody>
          <a:bodyPr>
            <a:normAutofit/>
          </a:bodyPr>
          <a:lstStyle/>
          <a:p>
            <a:r>
              <a:rPr lang="en-US" sz="4000" dirty="0"/>
              <a:t>“First Sale” For Customs Valuation</a:t>
            </a:r>
            <a:endParaRPr lang="en-US" sz="6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Page </a:t>
            </a:r>
            <a:fld id="{7E2C89F8-99DD-4051-AB11-23F93D848639}" type="slidenum">
              <a:rPr kumimoji="0" lang="en-US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Tuttle Law Offices (c) 2018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CBFANC April 2018 -- Valuation Seminar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9356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37846" y="2203938"/>
            <a:ext cx="10185956" cy="3739661"/>
          </a:xfrm>
        </p:spPr>
        <p:txBody>
          <a:bodyPr/>
          <a:lstStyle/>
          <a:p>
            <a:r>
              <a:rPr lang="en-US" sz="2000" dirty="0"/>
              <a:t>T.D. 96-87, Determining Transaction Value in Multi-Tiered Transactions, Vol. 30/31, Customs Bulletin No. 52/1 (January 2, 1997)</a:t>
            </a:r>
          </a:p>
          <a:p>
            <a:r>
              <a:rPr lang="en-US" sz="2000" dirty="0"/>
              <a:t>CBP presumes that transaction value is based on the price paid by the importer</a:t>
            </a:r>
          </a:p>
          <a:p>
            <a:r>
              <a:rPr lang="en-US" sz="2000" dirty="0"/>
              <a:t>Importer must request appraisement based on the price paid by the middleman to the foreign Manufacturer</a:t>
            </a:r>
          </a:p>
          <a:p>
            <a:r>
              <a:rPr lang="en-US" sz="2000" dirty="0"/>
              <a:t>Importer must present sufficient evidence that:</a:t>
            </a:r>
          </a:p>
          <a:p>
            <a:pPr lvl="1">
              <a:spcBef>
                <a:spcPts val="1200"/>
              </a:spcBef>
            </a:pPr>
            <a:r>
              <a:rPr lang="en-US" sz="1800" dirty="0"/>
              <a:t>First sale was a bona fide "arm's length sale;" and</a:t>
            </a:r>
          </a:p>
          <a:p>
            <a:pPr lvl="1">
              <a:spcBef>
                <a:spcPts val="1200"/>
              </a:spcBef>
            </a:pPr>
            <a:r>
              <a:rPr lang="en-US" sz="1800" dirty="0"/>
              <a:t>clearly destined for export to the United States at the time it was sold to the middleman.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97280" y="654341"/>
            <a:ext cx="9934243" cy="799321"/>
          </a:xfrm>
        </p:spPr>
        <p:txBody>
          <a:bodyPr>
            <a:normAutofit/>
          </a:bodyPr>
          <a:lstStyle/>
          <a:p>
            <a:r>
              <a:rPr lang="en-US" sz="4000" dirty="0"/>
              <a:t>“First Sale” For Customs Valuation</a:t>
            </a:r>
            <a:endParaRPr lang="en-US" sz="6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Page </a:t>
            </a:r>
            <a:fld id="{7E2C89F8-99DD-4051-AB11-23F93D848639}" type="slidenum">
              <a:rPr kumimoji="0" lang="en-US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Tuttle Law Offices (c) 2018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CBFANC April 2018 -- Valuation Seminar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14426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29733" y="1828800"/>
            <a:ext cx="10382750" cy="4377267"/>
          </a:xfrm>
        </p:spPr>
        <p:txBody>
          <a:bodyPr>
            <a:noAutofit/>
          </a:bodyPr>
          <a:lstStyle/>
          <a:p>
            <a:r>
              <a:rPr lang="en-US" dirty="0">
                <a:latin typeface="+mn-lt"/>
              </a:rPr>
              <a:t>Simultaneous or flash transfer of Title</a:t>
            </a:r>
          </a:p>
          <a:p>
            <a:pPr lvl="1">
              <a:spcBef>
                <a:spcPts val="1200"/>
              </a:spcBef>
            </a:pPr>
            <a:r>
              <a:rPr lang="en-US" dirty="0">
                <a:latin typeface="+mn-lt"/>
              </a:rPr>
              <a:t>where the middleman and the buyer obtain 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title at virtually the same moment</a:t>
            </a:r>
            <a:r>
              <a:rPr lang="en-US" dirty="0">
                <a:latin typeface="+mn-lt"/>
              </a:rPr>
              <a:t>, as evidenced by both parties having the </a:t>
            </a:r>
            <a:r>
              <a:rPr lang="en-US" b="1" u="sng" dirty="0">
                <a:latin typeface="+mn-lt"/>
              </a:rPr>
              <a:t>same terms of sale</a:t>
            </a:r>
            <a:r>
              <a:rPr lang="en-US" dirty="0">
                <a:latin typeface="+mn-lt"/>
              </a:rPr>
              <a:t> may cause CBP to more closely scrutinize a transaction.  </a:t>
            </a:r>
          </a:p>
          <a:p>
            <a:pPr lvl="1">
              <a:spcBef>
                <a:spcPts val="1200"/>
              </a:spcBef>
            </a:pPr>
            <a:r>
              <a:rPr lang="en-US" dirty="0">
                <a:latin typeface="+mn-lt"/>
              </a:rPr>
              <a:t>By itself, flash transfer of title does not equate to a failure to show a bona fide sale (for instance, see HRL W563605, dated November 19, 2009) </a:t>
            </a:r>
          </a:p>
          <a:p>
            <a:pPr lvl="1">
              <a:spcBef>
                <a:spcPts val="1200"/>
              </a:spcBef>
            </a:pPr>
            <a:r>
              <a:rPr lang="en-US" dirty="0">
                <a:latin typeface="+mn-lt"/>
              </a:rPr>
              <a:t>but this factor along with who carries </a:t>
            </a:r>
            <a:r>
              <a:rPr lang="en-US" b="1" u="sng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the risk of loss </a:t>
            </a:r>
            <a:r>
              <a:rPr lang="en-US" dirty="0">
                <a:latin typeface="+mn-lt"/>
              </a:rPr>
              <a:t>are considered by CBP in its determination of whether or not a bona fide sale has occurred. 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Title and Transfer Issues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Page </a:t>
            </a:r>
            <a:fld id="{7E2C89F8-99DD-4051-AB11-23F93D848639}" type="slidenum">
              <a:rPr kumimoji="0" lang="en-US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Tuttle Law Offices (c) 2018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CBFANC April 2018 -- Valuation Seminar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14219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B559592E-2A5C-4106-9AA4-3A91D8B19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385" y="1870744"/>
            <a:ext cx="10420417" cy="4072855"/>
          </a:xfrm>
        </p:spPr>
        <p:txBody>
          <a:bodyPr/>
          <a:lstStyle/>
          <a:p>
            <a:r>
              <a:rPr lang="en-US" dirty="0">
                <a:latin typeface="+mn-lt"/>
              </a:rPr>
              <a:t>HRL H016966, dated December 17, 2007</a:t>
            </a:r>
          </a:p>
          <a:p>
            <a:pPr lvl="1">
              <a:spcBef>
                <a:spcPts val="1200"/>
              </a:spcBef>
            </a:pPr>
            <a:r>
              <a:rPr lang="en-US" sz="2000" dirty="0">
                <a:latin typeface="+mn-lt"/>
              </a:rPr>
              <a:t>"Whenever there is a purported series of sales, and the same terms of sale are used in both transactions, there is a concern that the middleman obtains risk of loss and title only momentarily or never at all, </a:t>
            </a:r>
            <a:r>
              <a:rPr lang="en-US" sz="2000" u="sng" dirty="0">
                <a:latin typeface="+mn-lt"/>
              </a:rPr>
              <a:t>and thus has nothing to sell</a:t>
            </a:r>
            <a:r>
              <a:rPr lang="en-US" sz="2000" dirty="0">
                <a:latin typeface="+mn-lt"/>
              </a:rPr>
              <a:t> to the ultimate purchaser.” </a:t>
            </a:r>
          </a:p>
          <a:p>
            <a:pPr lvl="1">
              <a:spcBef>
                <a:spcPts val="1200"/>
              </a:spcBef>
            </a:pPr>
            <a:r>
              <a:rPr lang="en-US" sz="2000" dirty="0">
                <a:latin typeface="+mn-lt"/>
              </a:rPr>
              <a:t>“In such situations the middleman </a:t>
            </a:r>
            <a:r>
              <a:rPr lang="en-US" sz="2000" u="sng" dirty="0">
                <a:latin typeface="+mn-lt"/>
              </a:rPr>
              <a:t>may be a buying or selling agent</a:t>
            </a:r>
            <a:r>
              <a:rPr lang="en-US" sz="2000" dirty="0">
                <a:latin typeface="+mn-lt"/>
              </a:rPr>
              <a:t> rather than an independent buyer/seller and the sale will be said to occur between the party identified as the first seller and the ultimate U.S. purchaser."  </a:t>
            </a:r>
          </a:p>
          <a:p>
            <a:pPr lvl="1">
              <a:spcBef>
                <a:spcPts val="1200"/>
              </a:spcBef>
            </a:pPr>
            <a:r>
              <a:rPr lang="en-US" sz="2000" dirty="0">
                <a:latin typeface="+mn-lt"/>
              </a:rPr>
              <a:t>A determination of when title and risk of loss pass from the seller to the buyer in a particular transaction depends on whether the applicable contract is a "shipment" or "destination" contract</a:t>
            </a:r>
            <a:r>
              <a:rPr lang="en-US" dirty="0">
                <a:latin typeface="+mn-lt"/>
              </a:rPr>
              <a:t>. HQ H246429, January 7, 2014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xmlns="" id="{E0AF7058-5A98-4DBF-BEC3-87D457577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 and Transfer Issues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A13B27C-C363-4422-B4C1-E39A01628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Tuttle Law Offices (c) 2018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2B9D696-9A6F-43DC-B949-FB6110398D7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Page </a:t>
            </a:r>
            <a:fld id="{7E2C89F8-99DD-4051-AB11-23F93D848639}" type="slidenum">
              <a:rPr kumimoji="0" lang="en-US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75221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21267" y="1870744"/>
            <a:ext cx="10302535" cy="4072855"/>
          </a:xfrm>
        </p:spPr>
        <p:txBody>
          <a:bodyPr>
            <a:normAutofit/>
          </a:bodyPr>
          <a:lstStyle/>
          <a:p>
            <a:r>
              <a:rPr lang="en-US" dirty="0"/>
              <a:t>Title transfers </a:t>
            </a:r>
          </a:p>
          <a:p>
            <a:pPr lvl="1">
              <a:spcBef>
                <a:spcPts val="1200"/>
              </a:spcBef>
              <a:spcAft>
                <a:spcPts val="600"/>
              </a:spcAft>
            </a:pPr>
            <a:r>
              <a:rPr lang="en-US" dirty="0"/>
              <a:t>In a shipment contract, when Seller completes physical delivery to the carrier </a:t>
            </a:r>
          </a:p>
          <a:p>
            <a:pPr lvl="2"/>
            <a:r>
              <a:rPr lang="en-US" dirty="0"/>
              <a:t>Ex works</a:t>
            </a:r>
          </a:p>
          <a:p>
            <a:pPr lvl="2"/>
            <a:r>
              <a:rPr lang="en-US" dirty="0"/>
              <a:t>F-terms (FCA, FAS, FOB, etc.</a:t>
            </a:r>
          </a:p>
          <a:p>
            <a:pPr lvl="2"/>
            <a:r>
              <a:rPr lang="en-US" dirty="0"/>
              <a:t>C-terms (CIF, C &amp; F, etc.)</a:t>
            </a:r>
          </a:p>
          <a:p>
            <a:pPr lvl="1">
              <a:spcBef>
                <a:spcPts val="1800"/>
              </a:spcBef>
            </a:pPr>
            <a:r>
              <a:rPr lang="en-US" dirty="0"/>
              <a:t>In a destination contract, when goods are physically delivered to the location required</a:t>
            </a:r>
          </a:p>
          <a:p>
            <a:pPr lvl="2"/>
            <a:r>
              <a:rPr lang="en-US" dirty="0"/>
              <a:t> D-Terms (i.e., DDU and DDP)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 and Transfer Issues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Page </a:t>
            </a:r>
            <a:fld id="{7E2C89F8-99DD-4051-AB11-23F93D848639}" type="slidenum">
              <a:rPr kumimoji="0" lang="en-US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Tuttle Law Offices (c) 2018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CBFANC April 2018 -- Valuation Seminar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20039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7683305" cy="1450757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Simultaneous or Flash Transfer of Title</a:t>
            </a:r>
          </a:p>
        </p:txBody>
      </p:sp>
      <p:sp>
        <p:nvSpPr>
          <p:cNvPr id="6" name="Rectangle 5"/>
          <p:cNvSpPr/>
          <p:nvPr/>
        </p:nvSpPr>
        <p:spPr>
          <a:xfrm>
            <a:off x="1677791" y="3719088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MFG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2892977" y="4042349"/>
            <a:ext cx="920497" cy="3640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114260" y="3681276"/>
            <a:ext cx="143142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Middleman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356174" y="3681276"/>
            <a:ext cx="107001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Importer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5974026" y="4071540"/>
            <a:ext cx="730210" cy="3348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Arc 13"/>
          <p:cNvSpPr/>
          <p:nvPr/>
        </p:nvSpPr>
        <p:spPr>
          <a:xfrm>
            <a:off x="2010742" y="3407212"/>
            <a:ext cx="2883008" cy="440033"/>
          </a:xfrm>
          <a:prstGeom prst="arc">
            <a:avLst>
              <a:gd name="adj1" fmla="val 10919944"/>
              <a:gd name="adj2" fmla="val 2158035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474043" y="2247654"/>
            <a:ext cx="175836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Sale 1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Terms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“FCA Shenzhen”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030611" y="2247653"/>
            <a:ext cx="201426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Sale 2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Terms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“FCA Shenzhen” 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9246" y="3407212"/>
            <a:ext cx="2859272" cy="225572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2661672" y="5207368"/>
            <a:ext cx="47551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Middleman does not have “possession of goods”</a:t>
            </a:r>
          </a:p>
        </p:txBody>
      </p:sp>
      <p:sp>
        <p:nvSpPr>
          <p:cNvPr id="25" name="Footer Placeholder 2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900" b="0" i="0" u="none" strike="noStrike" kern="1200" cap="all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CBFANC April 2018 -- Valuation Seminar</a:t>
            </a:r>
            <a:endParaRPr kumimoji="0" lang="en-US" sz="900" b="0" i="0" u="none" strike="noStrike" kern="1200" cap="all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F525B8-397B-453B-B94C-4B0122B2FD14}" type="slidenum">
              <a:rPr kumimoji="0" lang="en-US" sz="105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Tuttle Law Offices (c) 2018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591188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7706751" cy="1450757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Consecutive transfer of Title</a:t>
            </a:r>
          </a:p>
        </p:txBody>
      </p:sp>
      <p:sp>
        <p:nvSpPr>
          <p:cNvPr id="6" name="Rectangle 5"/>
          <p:cNvSpPr/>
          <p:nvPr/>
        </p:nvSpPr>
        <p:spPr>
          <a:xfrm>
            <a:off x="1677791" y="3719088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MFG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2892977" y="4042349"/>
            <a:ext cx="920497" cy="3640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264183" y="3681276"/>
            <a:ext cx="151482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Middleman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356174" y="3681276"/>
            <a:ext cx="107001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Importer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5974026" y="4071540"/>
            <a:ext cx="730210" cy="3348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Arc 13"/>
          <p:cNvSpPr/>
          <p:nvPr/>
        </p:nvSpPr>
        <p:spPr>
          <a:xfrm>
            <a:off x="2010742" y="3407212"/>
            <a:ext cx="2883008" cy="440033"/>
          </a:xfrm>
          <a:prstGeom prst="arc">
            <a:avLst>
              <a:gd name="adj1" fmla="val 10919944"/>
              <a:gd name="adj2" fmla="val 2158035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442274" y="2247654"/>
            <a:ext cx="182190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Sale 1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Terms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“EX Works-MFG”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039078" y="2051669"/>
            <a:ext cx="201426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Sale 2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Terms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“FCA Shenzhen” or “CIF San Francisco” 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9246" y="3407212"/>
            <a:ext cx="2859272" cy="22557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181205" y="5224353"/>
            <a:ext cx="4126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Middleman has “possession of the goods”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900" b="0" i="0" u="none" strike="noStrike" kern="1200" cap="all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CBFANC April 2018 -- Valuation Seminar</a:t>
            </a:r>
            <a:endParaRPr kumimoji="0" lang="en-US" sz="900" b="0" i="0" u="none" strike="noStrike" kern="1200" cap="all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F525B8-397B-453B-B94C-4B0122B2FD14}" type="slidenum">
              <a:rPr kumimoji="0" lang="en-US" sz="105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Tuttle Law Offices (c) 2018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7102097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1783</Words>
  <Application>Microsoft Macintosh PowerPoint</Application>
  <PresentationFormat>Custom</PresentationFormat>
  <Paragraphs>154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Retrospect</vt:lpstr>
      <vt:lpstr>CBFANC Seminar April 18, 2018 Fundamentals of Customs Valuation:  First Sale  </vt:lpstr>
      <vt:lpstr>Use of the “First Sale” For Customs Valuation</vt:lpstr>
      <vt:lpstr>“First Sale” For Customs Valuation</vt:lpstr>
      <vt:lpstr>“First Sale” For Customs Valuation</vt:lpstr>
      <vt:lpstr>Title and Transfer Issues</vt:lpstr>
      <vt:lpstr>Title and Transfer Issues</vt:lpstr>
      <vt:lpstr>Title and Transfer Issues</vt:lpstr>
      <vt:lpstr>Simultaneous or Flash Transfer of Title</vt:lpstr>
      <vt:lpstr>Consecutive transfer of Title</vt:lpstr>
      <vt:lpstr>“First Sale” For Customs Valuation</vt:lpstr>
      <vt:lpstr>Transaction Value: First Sale Issues</vt:lpstr>
      <vt:lpstr>Transaction Value: First Sale Issues</vt:lpstr>
      <vt:lpstr>Transaction Value:   First Sale Issues </vt:lpstr>
      <vt:lpstr>Simultaneous Transfer of Title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CBFANC Seminar  Fundamentals of Customs Valuation:  First Sale</dc:title>
  <dc:creator>George Tuttle III</dc:creator>
  <cp:lastModifiedBy>Melanie Elmore</cp:lastModifiedBy>
  <cp:revision>6</cp:revision>
  <dcterms:created xsi:type="dcterms:W3CDTF">2018-04-17T22:06:14Z</dcterms:created>
  <dcterms:modified xsi:type="dcterms:W3CDTF">2018-10-31T20:25:14Z</dcterms:modified>
</cp:coreProperties>
</file>