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1400"/>
    <a:srgbClr val="663300"/>
    <a:srgbClr val="64A70B"/>
    <a:srgbClr val="D9D9D6"/>
    <a:srgbClr val="E1C8B0"/>
    <a:srgbClr val="F68B20"/>
    <a:srgbClr val="40C1AC"/>
    <a:srgbClr val="FFB500"/>
    <a:srgbClr val="351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3" autoAdjust="0"/>
    <p:restoredTop sz="94660"/>
  </p:normalViewPr>
  <p:slideViewPr>
    <p:cSldViewPr snapToGrid="0">
      <p:cViewPr varScale="1">
        <p:scale>
          <a:sx n="53" d="100"/>
          <a:sy n="53" d="100"/>
        </p:scale>
        <p:origin x="21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28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2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0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8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2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5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09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0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81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0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8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D6099-35A0-4F1D-8654-F04BFCDD9393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2813D-1204-4372-814F-5F0C7EF91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6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ps.webex.com/ups/onstage/g.php?MTID=ef35551dc5e8fa242c1d45755d87cd094&amp;SourceId=ICPA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6469186"/>
          </a:xfrm>
          <a:prstGeom prst="rect">
            <a:avLst/>
          </a:prstGeom>
          <a:solidFill>
            <a:srgbClr val="371400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3" descr="ups_2013_primary_rgb_halfin.ai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054" y="341681"/>
            <a:ext cx="1298987" cy="1545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1244933" y="473338"/>
            <a:ext cx="6872385" cy="902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3600" dirty="0" smtClean="0">
                <a:solidFill>
                  <a:srgbClr val="FFB500"/>
                </a:solidFill>
                <a:latin typeface="Guardian Egyp Light" panose="02060403050503060803" pitchFamily="18" charset="0"/>
              </a:rPr>
              <a:t>2017 UPS   </a:t>
            </a:r>
            <a:br>
              <a:rPr lang="en-US" sz="3600" dirty="0" smtClean="0">
                <a:solidFill>
                  <a:srgbClr val="FFB500"/>
                </a:solidFill>
                <a:latin typeface="Guardian Egyp Light" panose="02060403050503060803" pitchFamily="18" charset="0"/>
              </a:rPr>
            </a:br>
            <a:endParaRPr lang="en-US" sz="3600" dirty="0" smtClean="0">
              <a:solidFill>
                <a:srgbClr val="FFB500"/>
              </a:solidFill>
              <a:latin typeface="Guardian Egyp Light" panose="02060403050503060803" pitchFamily="18" charset="0"/>
            </a:endParaRPr>
          </a:p>
          <a:p>
            <a:pPr>
              <a:lnSpc>
                <a:spcPts val="2000"/>
              </a:lnSpc>
            </a:pPr>
            <a:r>
              <a:rPr lang="en-US" sz="3600" dirty="0" smtClean="0">
                <a:solidFill>
                  <a:srgbClr val="FFB500"/>
                </a:solidFill>
                <a:latin typeface="Guardian Egyp Light" panose="02060403050503060803" pitchFamily="18" charset="0"/>
              </a:rPr>
              <a:t>Customs Brokerage </a:t>
            </a:r>
            <a:endParaRPr lang="en-US" sz="1200" dirty="0">
              <a:solidFill>
                <a:srgbClr val="FFB500"/>
              </a:solidFill>
              <a:latin typeface="Guardian Egyp Light" panose="02060403050503060803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8987" y="1497572"/>
            <a:ext cx="6872385" cy="389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3600" dirty="0" smtClean="0">
                <a:solidFill>
                  <a:schemeClr val="bg1"/>
                </a:solidFill>
                <a:latin typeface="Guardian Egyp Light" panose="02060403050503060803" pitchFamily="18" charset="0"/>
              </a:rPr>
              <a:t>Webinar Series</a:t>
            </a:r>
            <a:endParaRPr lang="en-US" sz="1200" dirty="0">
              <a:solidFill>
                <a:schemeClr val="bg1"/>
              </a:solidFill>
              <a:latin typeface="Guardian Egyp Light" panose="020604030505030608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71092" y="262354"/>
            <a:ext cx="35939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B500"/>
                </a:solidFill>
                <a:latin typeface="Guardian Egyp Light" panose="02060403050503060803" pitchFamily="18" charset="0"/>
              </a:rPr>
              <a:t>®</a:t>
            </a:r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21392" y="2626317"/>
            <a:ext cx="6752387" cy="1917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t" compatLnSpc="1">
            <a:prstTxWarp prst="textNoShape">
              <a:avLst/>
            </a:prstTxWarp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solidFill>
                  <a:schemeClr val="bg1"/>
                </a:solidFill>
                <a:latin typeface="Guardian Egyp Light" panose="02060403050503060803"/>
              </a:rPr>
              <a:t>The </a:t>
            </a:r>
            <a:r>
              <a:rPr lang="en-US" sz="1800" dirty="0">
                <a:solidFill>
                  <a:schemeClr val="bg1"/>
                </a:solidFill>
                <a:latin typeface="Guardian Egyp Light" panose="02060403050503060803"/>
              </a:rPr>
              <a:t>Automated Commercial Environment (“ACE”) has become a powerful tool for customs and other government </a:t>
            </a:r>
            <a:r>
              <a:rPr lang="en-US" sz="1800" dirty="0" smtClean="0">
                <a:solidFill>
                  <a:schemeClr val="bg1"/>
                </a:solidFill>
                <a:latin typeface="Guardian Egyp Light" panose="02060403050503060803"/>
              </a:rPr>
              <a:t>agency post </a:t>
            </a:r>
            <a:r>
              <a:rPr lang="en-US" sz="1800" dirty="0">
                <a:solidFill>
                  <a:schemeClr val="bg1"/>
                </a:solidFill>
                <a:latin typeface="Guardian Egyp Light" panose="02060403050503060803"/>
              </a:rPr>
              <a:t>entry </a:t>
            </a:r>
            <a:r>
              <a:rPr lang="en-US" sz="1800" dirty="0" smtClean="0">
                <a:solidFill>
                  <a:schemeClr val="bg1"/>
                </a:solidFill>
                <a:latin typeface="Guardian Egyp Light" panose="02060403050503060803"/>
              </a:rPr>
              <a:t>transactions. It's </a:t>
            </a:r>
            <a:r>
              <a:rPr lang="en-US" sz="1800" dirty="0">
                <a:solidFill>
                  <a:schemeClr val="bg1"/>
                </a:solidFill>
                <a:latin typeface="Guardian Egyp Light" panose="02060403050503060803"/>
              </a:rPr>
              <a:t>no longer the old manual processes of yesteryear.  </a:t>
            </a:r>
            <a:r>
              <a:rPr lang="en-US" sz="1800" dirty="0" smtClean="0">
                <a:solidFill>
                  <a:schemeClr val="bg1"/>
                </a:solidFill>
                <a:latin typeface="Guardian Egyp Light" panose="02060403050503060803"/>
              </a:rPr>
              <a:t/>
            </a:r>
            <a:br>
              <a:rPr lang="en-US" sz="1800" dirty="0" smtClean="0">
                <a:solidFill>
                  <a:schemeClr val="bg1"/>
                </a:solidFill>
                <a:latin typeface="Guardian Egyp Light" panose="02060403050503060803"/>
              </a:rPr>
            </a:br>
            <a:r>
              <a:rPr lang="en-US" sz="1800" dirty="0" smtClean="0">
                <a:solidFill>
                  <a:schemeClr val="bg1"/>
                </a:solidFill>
                <a:latin typeface="Guardian Egyp Light" panose="02060403050503060803"/>
              </a:rPr>
              <a:t>It </a:t>
            </a:r>
            <a:r>
              <a:rPr lang="en-US" sz="1800" dirty="0">
                <a:solidFill>
                  <a:schemeClr val="bg1"/>
                </a:solidFill>
                <a:latin typeface="Guardian Egyp Light" panose="02060403050503060803"/>
              </a:rPr>
              <a:t>is now more automated and robust, providing new features for traders to streamline their customs transactions and a more sophisticated way for Customs to monitor levels of compliance</a:t>
            </a:r>
            <a:r>
              <a:rPr lang="en-US" sz="1800" dirty="0" smtClean="0">
                <a:solidFill>
                  <a:schemeClr val="bg1"/>
                </a:solidFill>
                <a:latin typeface="Guardian Egyp Light" panose="02060403050503060803"/>
              </a:rPr>
              <a:t>.</a:t>
            </a:r>
            <a:endParaRPr lang="en-US" sz="1050" dirty="0" smtClean="0">
              <a:solidFill>
                <a:schemeClr val="bg1"/>
              </a:solidFill>
              <a:latin typeface="Guardian Egyp Light" panose="02060403050503060803"/>
            </a:endParaRPr>
          </a:p>
          <a:p>
            <a:pPr algn="l"/>
            <a:endParaRPr lang="en-US" sz="1050" dirty="0" smtClean="0">
              <a:solidFill>
                <a:schemeClr val="bg1"/>
              </a:solidFill>
              <a:latin typeface="Guardian Egyp Light" panose="02060403050503060803"/>
            </a:endParaRPr>
          </a:p>
          <a:p>
            <a:pPr algn="l"/>
            <a:r>
              <a:rPr lang="en-US" sz="1800" dirty="0" smtClean="0">
                <a:solidFill>
                  <a:schemeClr val="bg1"/>
                </a:solidFill>
                <a:latin typeface="Guardian Egyp Light" panose="02060403050503060803"/>
              </a:rPr>
              <a:t>We </a:t>
            </a:r>
            <a:r>
              <a:rPr lang="en-US" sz="1800" dirty="0">
                <a:solidFill>
                  <a:schemeClr val="bg1"/>
                </a:solidFill>
                <a:latin typeface="Guardian Egyp Light" panose="02060403050503060803"/>
              </a:rPr>
              <a:t>will pay special attention to ACE requirements pertaining to Post Summary Clearance and Drawback, where significant changes are slotted to take effect. </a:t>
            </a:r>
          </a:p>
          <a:p>
            <a:pPr algn="l"/>
            <a:endParaRPr lang="en-US" sz="1800" dirty="0">
              <a:solidFill>
                <a:schemeClr val="bg1"/>
              </a:solidFill>
              <a:latin typeface="Guardian Egyp Light" panose="02060403050503060803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426182" y="5535967"/>
            <a:ext cx="4659733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000" dirty="0" smtClean="0">
                <a:solidFill>
                  <a:srgbClr val="FFB5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March </a:t>
            </a:r>
            <a:r>
              <a:rPr lang="en-US" sz="2000" dirty="0" smtClean="0">
                <a:solidFill>
                  <a:srgbClr val="FFB5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29</a:t>
            </a:r>
            <a:r>
              <a:rPr lang="en-US" sz="2000" dirty="0" smtClean="0">
                <a:solidFill>
                  <a:srgbClr val="FFB5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2017, 3:00 – 3:45 pm ET </a:t>
            </a:r>
            <a:endParaRPr lang="en-US" sz="2000" dirty="0">
              <a:solidFill>
                <a:srgbClr val="FFB5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392" y="5927027"/>
            <a:ext cx="4659733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chemeClr val="bg1"/>
                </a:solidFill>
              </a:rPr>
              <a:t>To register click </a:t>
            </a:r>
            <a:r>
              <a:rPr lang="en-US" sz="2000" b="1" u="sng" dirty="0">
                <a:solidFill>
                  <a:schemeClr val="bg1"/>
                </a:solidFill>
                <a:hlinkClick r:id="rId3"/>
              </a:rPr>
              <a:t>here</a:t>
            </a:r>
            <a:endParaRPr lang="en-US" sz="2000" b="1" u="sng" dirty="0">
              <a:solidFill>
                <a:schemeClr val="bg1"/>
              </a:solidFill>
            </a:endParaRPr>
          </a:p>
        </p:txBody>
      </p:sp>
      <p:pic>
        <p:nvPicPr>
          <p:cNvPr id="1026" name="Picture 2" descr="Resultado de imagem para custom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13"/>
          <a:stretch/>
        </p:blipFill>
        <p:spPr bwMode="auto">
          <a:xfrm>
            <a:off x="0" y="6469186"/>
            <a:ext cx="6858000" cy="2674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1099133" y="2055365"/>
            <a:ext cx="4659733" cy="407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000" b="1" u="sng" dirty="0" smtClean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New Post Entry</a:t>
            </a:r>
            <a:endParaRPr lang="en-US" sz="2000" b="1" u="sng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392" y="5146979"/>
            <a:ext cx="4659733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dirty="0" smtClean="0">
                <a:solidFill>
                  <a:schemeClr val="bg1"/>
                </a:solidFill>
                <a:latin typeface="Guardian Egyp Light" panose="02060403050503060803"/>
                <a:ea typeface="+mj-ea"/>
                <a:cs typeface="+mj-cs"/>
              </a:rPr>
              <a:t>Please </a:t>
            </a:r>
            <a:r>
              <a:rPr lang="en-US" dirty="0">
                <a:solidFill>
                  <a:schemeClr val="bg1"/>
                </a:solidFill>
                <a:latin typeface="Guardian Egyp Light" panose="02060403050503060803"/>
                <a:ea typeface="+mj-ea"/>
                <a:cs typeface="+mj-cs"/>
              </a:rPr>
              <a:t>join us!</a:t>
            </a:r>
            <a:endParaRPr lang="en-US" dirty="0">
              <a:solidFill>
                <a:schemeClr val="bg1"/>
              </a:solidFill>
              <a:latin typeface="Guardian Egyp Light" panose="02060403050503060803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3377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</TotalTime>
  <Words>59</Words>
  <Application>Microsoft Office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Guardian Egyp Light</vt:lpstr>
      <vt:lpstr>Times New Roman</vt:lpstr>
      <vt:lpstr>Office Theme</vt:lpstr>
      <vt:lpstr>PowerPoint Presentation</vt:lpstr>
    </vt:vector>
  </TitlesOfParts>
  <Company>UPS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Zhang Michael (PJS6JPP)</dc:creator>
  <cp:lastModifiedBy>Barros Bruno (QMJ9TYF)</cp:lastModifiedBy>
  <cp:revision>48</cp:revision>
  <cp:lastPrinted>2016-06-03T20:26:13Z</cp:lastPrinted>
  <dcterms:created xsi:type="dcterms:W3CDTF">2016-06-03T19:11:02Z</dcterms:created>
  <dcterms:modified xsi:type="dcterms:W3CDTF">2017-03-20T19:16:10Z</dcterms:modified>
</cp:coreProperties>
</file>