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804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6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0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13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9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5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8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43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1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9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1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8E497-8290-4F2C-AC27-3B1DD610E9BB}" type="datetimeFigureOut">
              <a:rPr lang="en-US" smtClean="0"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7CC58-CDC5-425D-AC94-A3A24041F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94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3552825"/>
            <a:ext cx="3895725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ine Callout 2 (No Border) 5"/>
          <p:cNvSpPr/>
          <p:nvPr/>
        </p:nvSpPr>
        <p:spPr>
          <a:xfrm>
            <a:off x="228600" y="3616325"/>
            <a:ext cx="2355215" cy="2327275"/>
          </a:xfrm>
          <a:prstGeom prst="callout2">
            <a:avLst>
              <a:gd name="adj1" fmla="val 56886"/>
              <a:gd name="adj2" fmla="val 100017"/>
              <a:gd name="adj3" fmla="val 54935"/>
              <a:gd name="adj4" fmla="val 106318"/>
              <a:gd name="adj5" fmla="val 56184"/>
              <a:gd name="adj6" fmla="val 9951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sz="800" dirty="0" smtClean="0">
              <a:effectLst/>
              <a:ea typeface="Calibri"/>
              <a:cs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endParaRPr lang="en-US" sz="800" dirty="0" smtClean="0">
              <a:effectLst/>
              <a:ea typeface="Calibri"/>
              <a:cs typeface="Calibri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 smtClean="0">
                <a:ea typeface="Calibri"/>
                <a:cs typeface="Calibri"/>
              </a:rPr>
              <a:t>6. 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 smtClean="0">
                <a:ea typeface="Calibri"/>
                <a:cs typeface="Calibri"/>
              </a:rPr>
              <a:t>Requirements: </a:t>
            </a:r>
            <a:endParaRPr lang="en-US" sz="800" b="1" dirty="0">
              <a:ea typeface="Calibri"/>
              <a:cs typeface="Calibri"/>
            </a:endParaRPr>
          </a:p>
          <a:p>
            <a:pPr marL="171450" marR="0" lvl="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 smtClean="0">
                <a:effectLst/>
                <a:ea typeface="Calibri"/>
                <a:cs typeface="Calibri"/>
              </a:rPr>
              <a:t>ERP - CPN File - Customer </a:t>
            </a:r>
            <a:r>
              <a:rPr lang="en-US" sz="800" dirty="0">
                <a:effectLst/>
                <a:ea typeface="Calibri"/>
                <a:cs typeface="Calibri"/>
              </a:rPr>
              <a:t>cross-reference part numbers</a:t>
            </a:r>
            <a:endParaRPr lang="en-US" sz="800" dirty="0">
              <a:effectLst/>
              <a:ea typeface="Calibri"/>
            </a:endParaRPr>
          </a:p>
          <a:p>
            <a:pPr marL="171450" marR="0" lvl="0" indent="-171450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800" dirty="0" smtClean="0">
                <a:effectLst/>
                <a:ea typeface="Calibri"/>
                <a:cs typeface="Calibri"/>
              </a:rPr>
              <a:t>Customer data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</a:pPr>
            <a:r>
              <a:rPr lang="en-US" sz="800" b="1" dirty="0" smtClean="0">
                <a:effectLst/>
                <a:ea typeface="Calibri"/>
                <a:cs typeface="Calibri"/>
              </a:rPr>
              <a:t>Issues:</a:t>
            </a:r>
            <a:endParaRPr lang="en-US" sz="800" dirty="0">
              <a:effectLst/>
              <a:ea typeface="Calibri"/>
              <a:cs typeface="Times New Roman"/>
            </a:endParaRPr>
          </a:p>
          <a:p>
            <a:pPr marL="171450" marR="0" lvl="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b="1" dirty="0" smtClean="0">
                <a:effectLst/>
                <a:ea typeface="Calibri"/>
                <a:cs typeface="Calibri"/>
              </a:rPr>
              <a:t>Data/Predecessor </a:t>
            </a:r>
            <a:r>
              <a:rPr lang="en-US" sz="800" dirty="0" smtClean="0">
                <a:effectLst/>
                <a:ea typeface="Calibri"/>
                <a:cs typeface="Calibri"/>
              </a:rPr>
              <a:t>- If </a:t>
            </a:r>
            <a:r>
              <a:rPr lang="en-US" sz="800" dirty="0">
                <a:effectLst/>
                <a:ea typeface="Calibri"/>
                <a:cs typeface="Calibri"/>
              </a:rPr>
              <a:t>there </a:t>
            </a:r>
            <a:r>
              <a:rPr lang="en-US" sz="800" dirty="0" smtClean="0">
                <a:effectLst/>
                <a:ea typeface="Calibri"/>
                <a:cs typeface="Calibri"/>
              </a:rPr>
              <a:t> are missing </a:t>
            </a:r>
            <a:r>
              <a:rPr lang="en-US" sz="800" dirty="0">
                <a:effectLst/>
                <a:ea typeface="Calibri"/>
                <a:cs typeface="Calibri"/>
              </a:rPr>
              <a:t>customer cross-reference part </a:t>
            </a:r>
            <a:r>
              <a:rPr lang="en-US" sz="800" dirty="0" smtClean="0">
                <a:effectLst/>
                <a:ea typeface="Calibri"/>
                <a:cs typeface="Calibri"/>
              </a:rPr>
              <a:t>numbers in  </a:t>
            </a:r>
            <a:r>
              <a:rPr lang="en-US" sz="800" dirty="0">
                <a:effectLst/>
                <a:ea typeface="Calibri"/>
                <a:cs typeface="Calibri"/>
              </a:rPr>
              <a:t>the </a:t>
            </a:r>
            <a:r>
              <a:rPr lang="en-US" sz="800" dirty="0" smtClean="0">
                <a:effectLst/>
                <a:ea typeface="Calibri"/>
                <a:cs typeface="Calibri"/>
              </a:rPr>
              <a:t>system, GTS </a:t>
            </a:r>
            <a:r>
              <a:rPr lang="en-US" sz="800" dirty="0">
                <a:effectLst/>
                <a:ea typeface="Calibri"/>
                <a:cs typeface="Calibri"/>
              </a:rPr>
              <a:t>will create the certificate of origin with EATON parts. Most </a:t>
            </a:r>
            <a:r>
              <a:rPr lang="en-US" sz="800" dirty="0" smtClean="0">
                <a:effectLst/>
                <a:ea typeface="Calibri"/>
                <a:cs typeface="Calibri"/>
              </a:rPr>
              <a:t>customers require </a:t>
            </a:r>
            <a:r>
              <a:rPr lang="en-US" sz="800" dirty="0">
                <a:effectLst/>
                <a:ea typeface="Calibri"/>
                <a:cs typeface="Calibri"/>
              </a:rPr>
              <a:t>certificate of origin with their part number codes. </a:t>
            </a:r>
            <a:r>
              <a:rPr lang="en-US" sz="800" dirty="0" smtClean="0">
                <a:effectLst/>
                <a:ea typeface="Calibri"/>
                <a:cs typeface="Calibri"/>
              </a:rPr>
              <a:t>(Ex. Navistar </a:t>
            </a:r>
            <a:r>
              <a:rPr lang="en-US" sz="800" dirty="0">
                <a:effectLst/>
                <a:ea typeface="Calibri"/>
                <a:cs typeface="Calibri"/>
              </a:rPr>
              <a:t>does not accept </a:t>
            </a:r>
            <a:r>
              <a:rPr lang="en-US" sz="800" dirty="0" smtClean="0">
                <a:effectLst/>
                <a:ea typeface="Calibri"/>
                <a:cs typeface="Calibri"/>
              </a:rPr>
              <a:t>Certificate of Origin </a:t>
            </a:r>
            <a:r>
              <a:rPr lang="en-US" sz="800" dirty="0">
                <a:effectLst/>
                <a:ea typeface="Calibri"/>
                <a:cs typeface="Calibri"/>
              </a:rPr>
              <a:t>with EATON parts)</a:t>
            </a:r>
            <a:endParaRPr lang="en-US" sz="800" dirty="0">
              <a:effectLst/>
              <a:ea typeface="Calibri"/>
            </a:endParaRPr>
          </a:p>
          <a:p>
            <a:pPr marL="171450" marR="0" lvl="0" indent="-1714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effectLst/>
                <a:ea typeface="Calibri"/>
                <a:cs typeface="Calibri"/>
              </a:rPr>
              <a:t>Customer information is needed to issue a valid NAFTA certificate of origin.</a:t>
            </a:r>
            <a:endParaRPr lang="en-US" sz="800" dirty="0">
              <a:effectLst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ea typeface="Calibri"/>
                <a:cs typeface="Times New Roman"/>
              </a:rPr>
              <a:t> </a:t>
            </a:r>
          </a:p>
        </p:txBody>
      </p:sp>
      <p:sp>
        <p:nvSpPr>
          <p:cNvPr id="7" name="Line Callout 2 (No Border) 6"/>
          <p:cNvSpPr/>
          <p:nvPr/>
        </p:nvSpPr>
        <p:spPr>
          <a:xfrm>
            <a:off x="3429000" y="1254125"/>
            <a:ext cx="2355215" cy="2174875"/>
          </a:xfrm>
          <a:prstGeom prst="callout2">
            <a:avLst>
              <a:gd name="adj1" fmla="val 100275"/>
              <a:gd name="adj2" fmla="val 49700"/>
              <a:gd name="adj3" fmla="val 100972"/>
              <a:gd name="adj4" fmla="val 49622"/>
              <a:gd name="adj5" fmla="val 105661"/>
              <a:gd name="adj6" fmla="val 5039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>
                <a:effectLst/>
                <a:ea typeface="Calibri"/>
                <a:cs typeface="Times New Roman"/>
              </a:rPr>
              <a:t>1</a:t>
            </a:r>
            <a:r>
              <a:rPr lang="en-US" sz="800" b="1" dirty="0" smtClean="0">
                <a:effectLst/>
                <a:ea typeface="Calibri"/>
                <a:cs typeface="Times New Roman"/>
              </a:rPr>
              <a:t>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 smtClean="0">
                <a:effectLst/>
                <a:ea typeface="Calibri"/>
                <a:cs typeface="Times New Roman"/>
              </a:rPr>
              <a:t>Requirements:</a:t>
            </a:r>
            <a:endParaRPr lang="en-US" sz="800" dirty="0">
              <a:effectLst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dirty="0" smtClean="0">
                <a:effectLst/>
                <a:ea typeface="Calibri"/>
              </a:rPr>
              <a:t>WISPER - PUPD </a:t>
            </a:r>
            <a:r>
              <a:rPr lang="en-US" sz="800" dirty="0">
                <a:effectLst/>
                <a:ea typeface="Calibri"/>
              </a:rPr>
              <a:t>file – Part Supplier </a:t>
            </a:r>
            <a:r>
              <a:rPr lang="en-US" sz="800" dirty="0" smtClean="0">
                <a:effectLst/>
                <a:ea typeface="Calibri"/>
              </a:rPr>
              <a:t>Data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dirty="0" smtClean="0">
                <a:effectLst/>
                <a:ea typeface="Calibri"/>
              </a:rPr>
              <a:t>ERP - CBM </a:t>
            </a:r>
            <a:r>
              <a:rPr lang="en-US" sz="800" dirty="0">
                <a:effectLst/>
                <a:ea typeface="Calibri"/>
              </a:rPr>
              <a:t>file – Costed </a:t>
            </a:r>
            <a:r>
              <a:rPr lang="en-US" sz="800" dirty="0" smtClean="0">
                <a:effectLst/>
                <a:ea typeface="Calibri"/>
              </a:rPr>
              <a:t>BOM Data</a:t>
            </a:r>
            <a:endParaRPr lang="en-US" sz="800" dirty="0">
              <a:effectLst/>
              <a:ea typeface="Calibri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 smtClean="0">
                <a:effectLst/>
                <a:ea typeface="Calibri"/>
                <a:cs typeface="Times New Roman"/>
              </a:rPr>
              <a:t>Issues:</a:t>
            </a:r>
            <a:endParaRPr lang="en-US" sz="800" dirty="0">
              <a:effectLst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u="sng" dirty="0" smtClean="0">
                <a:effectLst/>
                <a:ea typeface="Calibri"/>
              </a:rPr>
              <a:t>Data </a:t>
            </a:r>
            <a:r>
              <a:rPr lang="en-US" sz="800" b="1" dirty="0" smtClean="0">
                <a:effectLst/>
                <a:ea typeface="Calibri"/>
              </a:rPr>
              <a:t>- Data </a:t>
            </a:r>
            <a:r>
              <a:rPr lang="en-US" sz="800" b="1" dirty="0">
                <a:effectLst/>
                <a:ea typeface="Calibri"/>
              </a:rPr>
              <a:t>integrity  </a:t>
            </a:r>
            <a:r>
              <a:rPr lang="en-US" sz="800" dirty="0">
                <a:ea typeface="Calibri"/>
              </a:rPr>
              <a:t> S</a:t>
            </a:r>
            <a:r>
              <a:rPr lang="en-US" sz="800" dirty="0" smtClean="0">
                <a:effectLst/>
                <a:ea typeface="Calibri"/>
              </a:rPr>
              <a:t>upplier zip and </a:t>
            </a:r>
            <a:r>
              <a:rPr lang="en-US" sz="800" dirty="0">
                <a:effectLst/>
                <a:ea typeface="Calibri"/>
              </a:rPr>
              <a:t>country </a:t>
            </a:r>
            <a:r>
              <a:rPr lang="en-US" sz="800" dirty="0" smtClean="0">
                <a:effectLst/>
                <a:ea typeface="Calibri"/>
              </a:rPr>
              <a:t>code poorly formatted or missing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u="sng" dirty="0" smtClean="0">
                <a:effectLst/>
                <a:ea typeface="Calibri"/>
              </a:rPr>
              <a:t>Data </a:t>
            </a:r>
            <a:r>
              <a:rPr lang="en-US" sz="800" b="1" dirty="0" smtClean="0">
                <a:effectLst/>
                <a:ea typeface="Calibri"/>
              </a:rPr>
              <a:t>- Supplier </a:t>
            </a:r>
            <a:r>
              <a:rPr lang="en-US" sz="800" b="1" dirty="0">
                <a:effectLst/>
                <a:ea typeface="Calibri"/>
              </a:rPr>
              <a:t>Email </a:t>
            </a:r>
            <a:r>
              <a:rPr lang="en-US" sz="800" b="1" dirty="0" smtClean="0">
                <a:effectLst/>
                <a:ea typeface="Calibri"/>
              </a:rPr>
              <a:t>Address  - N</a:t>
            </a:r>
            <a:r>
              <a:rPr lang="en-US" sz="800" dirty="0" smtClean="0">
                <a:effectLst/>
                <a:ea typeface="Calibri"/>
              </a:rPr>
              <a:t>eed </a:t>
            </a:r>
            <a:r>
              <a:rPr lang="en-US" sz="800" dirty="0">
                <a:effectLst/>
                <a:ea typeface="Calibri"/>
              </a:rPr>
              <a:t>to be maintained to execute solicitation process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u="sng" dirty="0" smtClean="0">
                <a:effectLst/>
                <a:ea typeface="Calibri"/>
              </a:rPr>
              <a:t>Interface </a:t>
            </a:r>
            <a:r>
              <a:rPr lang="en-US" sz="800" b="1" dirty="0" smtClean="0">
                <a:effectLst/>
                <a:ea typeface="Calibri"/>
              </a:rPr>
              <a:t>- Intercompany </a:t>
            </a:r>
            <a:r>
              <a:rPr lang="en-US" sz="800" b="1" dirty="0">
                <a:effectLst/>
                <a:ea typeface="Calibri"/>
              </a:rPr>
              <a:t>transfers </a:t>
            </a:r>
            <a:r>
              <a:rPr lang="en-US" sz="800" dirty="0">
                <a:effectLst/>
                <a:ea typeface="Calibri"/>
              </a:rPr>
              <a:t>(</a:t>
            </a:r>
            <a:r>
              <a:rPr lang="en-US" sz="800" dirty="0" err="1">
                <a:effectLst/>
                <a:ea typeface="Calibri"/>
              </a:rPr>
              <a:t>eg</a:t>
            </a:r>
            <a:r>
              <a:rPr lang="en-US" sz="800" dirty="0">
                <a:effectLst/>
                <a:ea typeface="Calibri"/>
              </a:rPr>
              <a:t>: </a:t>
            </a:r>
            <a:r>
              <a:rPr lang="en-US" sz="800" dirty="0" smtClean="0">
                <a:effectLst/>
                <a:ea typeface="Calibri"/>
              </a:rPr>
              <a:t>Eaton Logistics Center) </a:t>
            </a:r>
            <a:r>
              <a:rPr lang="en-US" sz="800" dirty="0" smtClean="0">
                <a:ea typeface="Calibri"/>
              </a:rPr>
              <a:t>Not showing </a:t>
            </a:r>
            <a:r>
              <a:rPr lang="en-US" sz="800" dirty="0" smtClean="0">
                <a:effectLst/>
                <a:ea typeface="Calibri"/>
              </a:rPr>
              <a:t>up </a:t>
            </a:r>
            <a:r>
              <a:rPr lang="en-US" sz="800" dirty="0">
                <a:effectLst/>
                <a:ea typeface="Calibri"/>
              </a:rPr>
              <a:t>as </a:t>
            </a:r>
            <a:r>
              <a:rPr lang="en-US" sz="800" dirty="0" smtClean="0">
                <a:effectLst/>
                <a:ea typeface="Calibri"/>
              </a:rPr>
              <a:t> a  supplier of a purchase  that </a:t>
            </a:r>
            <a:r>
              <a:rPr lang="en-US" sz="800" dirty="0">
                <a:effectLst/>
                <a:ea typeface="Calibri"/>
              </a:rPr>
              <a:t>will be reflected in the Parts / Supplier Data  file</a:t>
            </a:r>
            <a:r>
              <a:rPr lang="en-US" sz="800" dirty="0" smtClean="0">
                <a:effectLst/>
                <a:ea typeface="Calibri"/>
              </a:rPr>
              <a:t>.</a:t>
            </a:r>
            <a:endParaRPr lang="en-US" sz="800" dirty="0">
              <a:effectLst/>
              <a:ea typeface="Calibri"/>
            </a:endParaRPr>
          </a:p>
        </p:txBody>
      </p:sp>
      <p:sp>
        <p:nvSpPr>
          <p:cNvPr id="8" name="Line Callout 2 (No Border) 7"/>
          <p:cNvSpPr/>
          <p:nvPr/>
        </p:nvSpPr>
        <p:spPr>
          <a:xfrm>
            <a:off x="6629400" y="3124200"/>
            <a:ext cx="2355215" cy="3505200"/>
          </a:xfrm>
          <a:prstGeom prst="callout2">
            <a:avLst>
              <a:gd name="adj1" fmla="val 48863"/>
              <a:gd name="adj2" fmla="val -737"/>
              <a:gd name="adj3" fmla="val 49532"/>
              <a:gd name="adj4" fmla="val -71"/>
              <a:gd name="adj5" fmla="val 68540"/>
              <a:gd name="adj6" fmla="val -3399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</a:pPr>
            <a:r>
              <a:rPr lang="en-US" sz="800" b="1" dirty="0" smtClean="0">
                <a:effectLst/>
                <a:ea typeface="Calibri"/>
                <a:cs typeface="Times New Roman"/>
              </a:rPr>
              <a:t>4.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800" b="1" dirty="0" smtClean="0">
                <a:effectLst/>
                <a:ea typeface="Calibri"/>
                <a:cs typeface="Times New Roman"/>
              </a:rPr>
              <a:t>Requirements</a:t>
            </a:r>
            <a:r>
              <a:rPr lang="en-US" sz="800" b="1" dirty="0">
                <a:effectLst/>
                <a:ea typeface="Calibri"/>
                <a:cs typeface="Times New Roman"/>
              </a:rPr>
              <a:t>: </a:t>
            </a:r>
            <a:endParaRPr lang="en-US" sz="800" dirty="0">
              <a:effectLst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dirty="0" smtClean="0">
                <a:effectLst/>
                <a:ea typeface="Calibri"/>
              </a:rPr>
              <a:t>WISPER - PUPD </a:t>
            </a:r>
            <a:r>
              <a:rPr lang="en-US" sz="800" dirty="0">
                <a:effectLst/>
                <a:ea typeface="Calibri"/>
              </a:rPr>
              <a:t>file – Part Supplier </a:t>
            </a:r>
            <a:r>
              <a:rPr lang="en-US" sz="800" dirty="0" smtClean="0">
                <a:effectLst/>
                <a:ea typeface="Calibri"/>
              </a:rPr>
              <a:t>Data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dirty="0" smtClean="0">
                <a:effectLst/>
                <a:ea typeface="Calibri"/>
              </a:rPr>
              <a:t>ERP - CBM </a:t>
            </a:r>
            <a:r>
              <a:rPr lang="en-US" sz="800" dirty="0">
                <a:effectLst/>
                <a:ea typeface="Calibri"/>
              </a:rPr>
              <a:t>file – Costed </a:t>
            </a:r>
            <a:r>
              <a:rPr lang="en-US" sz="800" dirty="0" smtClean="0">
                <a:effectLst/>
                <a:ea typeface="Calibri"/>
              </a:rPr>
              <a:t>BOM Data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dirty="0">
                <a:effectLst/>
                <a:ea typeface="Calibri"/>
              </a:rPr>
              <a:t>Must have classification codes assigned to parts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dirty="0" smtClean="0">
                <a:effectLst/>
                <a:ea typeface="Calibri"/>
                <a:cs typeface="Times New Roman"/>
              </a:rPr>
              <a:t>Issues:</a:t>
            </a:r>
            <a:endParaRPr lang="en-US" sz="800" dirty="0"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u="sng" dirty="0" smtClean="0">
                <a:effectLst/>
                <a:ea typeface="Calibri"/>
              </a:rPr>
              <a:t>Data</a:t>
            </a:r>
            <a:r>
              <a:rPr lang="en-US" sz="800" dirty="0" smtClean="0">
                <a:effectLst/>
                <a:ea typeface="Calibri"/>
              </a:rPr>
              <a:t> - Leading </a:t>
            </a:r>
            <a:r>
              <a:rPr lang="en-US" sz="800" dirty="0">
                <a:effectLst/>
                <a:ea typeface="Calibri"/>
              </a:rPr>
              <a:t>0, </a:t>
            </a:r>
            <a:r>
              <a:rPr lang="en-US" sz="800" dirty="0" smtClean="0">
                <a:effectLst/>
                <a:ea typeface="Calibri"/>
              </a:rPr>
              <a:t>leading spaces</a:t>
            </a:r>
            <a:r>
              <a:rPr lang="en-US" sz="800" dirty="0">
                <a:effectLst/>
                <a:ea typeface="Calibri"/>
              </a:rPr>
              <a:t>, trailing spaces – </a:t>
            </a:r>
            <a:r>
              <a:rPr lang="en-US" sz="800" b="1" u="sng" dirty="0" smtClean="0">
                <a:solidFill>
                  <a:srgbClr val="00B050"/>
                </a:solidFill>
                <a:effectLst/>
                <a:ea typeface="Calibri"/>
              </a:rPr>
              <a:t>Temporary </a:t>
            </a:r>
            <a:r>
              <a:rPr lang="en-US" sz="800" b="1" u="sng" dirty="0">
                <a:solidFill>
                  <a:srgbClr val="00B050"/>
                </a:solidFill>
                <a:effectLst/>
                <a:ea typeface="Calibri"/>
              </a:rPr>
              <a:t>solution deployed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u="sng" dirty="0" smtClean="0">
                <a:ea typeface="Calibri"/>
              </a:rPr>
              <a:t>Interface</a:t>
            </a:r>
            <a:r>
              <a:rPr lang="en-US" sz="800" dirty="0" smtClean="0">
                <a:ea typeface="Calibri"/>
              </a:rPr>
              <a:t> - </a:t>
            </a:r>
            <a:r>
              <a:rPr lang="en-US" sz="800" dirty="0" smtClean="0">
                <a:effectLst/>
                <a:ea typeface="Calibri"/>
              </a:rPr>
              <a:t>Items </a:t>
            </a:r>
            <a:r>
              <a:rPr lang="en-US" sz="800" dirty="0">
                <a:effectLst/>
                <a:ea typeface="Calibri"/>
              </a:rPr>
              <a:t>being reflected as purchased but </a:t>
            </a:r>
            <a:r>
              <a:rPr lang="en-US" sz="800" dirty="0" smtClean="0">
                <a:effectLst/>
                <a:ea typeface="Calibri"/>
              </a:rPr>
              <a:t>contains  a </a:t>
            </a:r>
            <a:r>
              <a:rPr lang="en-US" sz="800" dirty="0">
                <a:effectLst/>
                <a:ea typeface="Calibri"/>
              </a:rPr>
              <a:t>structure as a make item. – </a:t>
            </a:r>
            <a:r>
              <a:rPr lang="en-US" sz="800" b="1" u="sng" dirty="0" smtClean="0">
                <a:solidFill>
                  <a:srgbClr val="00B050"/>
                </a:solidFill>
                <a:effectLst/>
                <a:ea typeface="Calibri"/>
              </a:rPr>
              <a:t>Interim solution </a:t>
            </a:r>
            <a:r>
              <a:rPr lang="en-US" sz="800" b="1" u="sng" dirty="0">
                <a:solidFill>
                  <a:srgbClr val="00B050"/>
                </a:solidFill>
                <a:effectLst/>
                <a:ea typeface="Calibri"/>
              </a:rPr>
              <a:t>deployed in </a:t>
            </a:r>
            <a:r>
              <a:rPr lang="en-US" sz="800" b="1" u="sng" dirty="0" smtClean="0">
                <a:solidFill>
                  <a:srgbClr val="00B050"/>
                </a:solidFill>
                <a:effectLst/>
                <a:ea typeface="Calibri"/>
              </a:rPr>
              <a:t>PI/GTS </a:t>
            </a:r>
            <a:r>
              <a:rPr lang="en-US" sz="800" dirty="0" smtClean="0">
                <a:effectLst/>
                <a:ea typeface="Calibri"/>
              </a:rPr>
              <a:t>. Must be fixed in the </a:t>
            </a:r>
            <a:r>
              <a:rPr lang="en-US" sz="800" dirty="0">
                <a:effectLst/>
                <a:ea typeface="Calibri"/>
              </a:rPr>
              <a:t>ERP </a:t>
            </a:r>
            <a:r>
              <a:rPr lang="en-US" sz="800" dirty="0" smtClean="0">
                <a:effectLst/>
                <a:ea typeface="Calibri"/>
              </a:rPr>
              <a:t>interface </a:t>
            </a:r>
            <a:r>
              <a:rPr lang="en-US" sz="800" dirty="0" smtClean="0">
                <a:ea typeface="Calibri"/>
              </a:rPr>
              <a:t>with </a:t>
            </a:r>
            <a:r>
              <a:rPr lang="en-US" sz="800" dirty="0" smtClean="0">
                <a:effectLst/>
                <a:ea typeface="Calibri"/>
              </a:rPr>
              <a:t>a permanent solution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dirty="0" smtClean="0">
                <a:effectLst/>
                <a:ea typeface="Calibri"/>
              </a:rPr>
              <a:t>Interface/Data</a:t>
            </a:r>
            <a:r>
              <a:rPr lang="en-US" sz="800" dirty="0" smtClean="0">
                <a:effectLst/>
                <a:ea typeface="Calibri"/>
              </a:rPr>
              <a:t> - Missing </a:t>
            </a:r>
            <a:r>
              <a:rPr lang="en-US" sz="800" dirty="0">
                <a:effectLst/>
                <a:ea typeface="Calibri"/>
              </a:rPr>
              <a:t>lines </a:t>
            </a:r>
            <a:r>
              <a:rPr lang="en-US" sz="800" dirty="0" smtClean="0">
                <a:effectLst/>
                <a:ea typeface="Calibri"/>
              </a:rPr>
              <a:t>in BOM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dirty="0">
                <a:ea typeface="Calibri"/>
              </a:rPr>
              <a:t>Interface/Data </a:t>
            </a:r>
            <a:r>
              <a:rPr lang="en-US" sz="800" b="1" dirty="0" smtClean="0">
                <a:ea typeface="Calibri"/>
              </a:rPr>
              <a:t>- </a:t>
            </a:r>
            <a:r>
              <a:rPr lang="en-US" sz="800" dirty="0" smtClean="0">
                <a:effectLst/>
                <a:ea typeface="Calibri"/>
              </a:rPr>
              <a:t>Missing </a:t>
            </a:r>
            <a:r>
              <a:rPr lang="en-US" sz="800" dirty="0">
                <a:effectLst/>
                <a:ea typeface="Calibri"/>
              </a:rPr>
              <a:t>cost </a:t>
            </a:r>
            <a:r>
              <a:rPr lang="en-US" sz="800" dirty="0" smtClean="0">
                <a:effectLst/>
                <a:ea typeface="Calibri"/>
              </a:rPr>
              <a:t>in BOM</a:t>
            </a:r>
            <a:endParaRPr lang="en-US" sz="800" dirty="0">
              <a:effectLst/>
              <a:ea typeface="Calibri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800" b="1" dirty="0">
                <a:ea typeface="Calibri"/>
              </a:rPr>
              <a:t>Interface/Data </a:t>
            </a:r>
            <a:r>
              <a:rPr lang="en-US" sz="800" b="1" dirty="0" smtClean="0">
                <a:ea typeface="Calibri"/>
              </a:rPr>
              <a:t>- </a:t>
            </a:r>
            <a:r>
              <a:rPr lang="en-US" sz="800" dirty="0" smtClean="0">
                <a:effectLst/>
                <a:ea typeface="Calibri"/>
              </a:rPr>
              <a:t>Level </a:t>
            </a:r>
            <a:r>
              <a:rPr lang="en-US" sz="800" dirty="0">
                <a:effectLst/>
                <a:ea typeface="Calibri"/>
              </a:rPr>
              <a:t>0 cost </a:t>
            </a:r>
            <a:r>
              <a:rPr lang="en-US" sz="800" dirty="0" smtClean="0">
                <a:effectLst/>
                <a:ea typeface="Calibri"/>
              </a:rPr>
              <a:t>not </a:t>
            </a:r>
            <a:r>
              <a:rPr lang="en-US" sz="800" dirty="0">
                <a:effectLst/>
                <a:ea typeface="Calibri"/>
              </a:rPr>
              <a:t>matching </a:t>
            </a:r>
            <a:r>
              <a:rPr lang="en-US" sz="800" dirty="0" smtClean="0">
                <a:effectLst/>
                <a:ea typeface="Calibri"/>
              </a:rPr>
              <a:t>ERP </a:t>
            </a:r>
            <a:r>
              <a:rPr lang="en-US" sz="800" dirty="0">
                <a:effectLst/>
                <a:ea typeface="Calibri"/>
              </a:rPr>
              <a:t>cost calculation</a:t>
            </a:r>
          </a:p>
          <a:p>
            <a:pPr marL="342900" indent="-342900">
              <a:lnSpc>
                <a:spcPct val="115000"/>
              </a:lnSpc>
              <a:buFont typeface="Symbol"/>
              <a:buChar char=""/>
            </a:pPr>
            <a:r>
              <a:rPr lang="en-US" sz="800" b="1" dirty="0">
                <a:ea typeface="Calibri"/>
              </a:rPr>
              <a:t>Interface/Data </a:t>
            </a:r>
            <a:r>
              <a:rPr lang="en-US" sz="800" b="1" dirty="0" smtClean="0">
                <a:ea typeface="Calibri"/>
              </a:rPr>
              <a:t> - </a:t>
            </a:r>
            <a:r>
              <a:rPr lang="en-US" sz="800" dirty="0" smtClean="0">
                <a:effectLst/>
                <a:ea typeface="Calibri"/>
              </a:rPr>
              <a:t>Receiving component data </a:t>
            </a:r>
            <a:r>
              <a:rPr lang="en-US" sz="800" dirty="0">
                <a:effectLst/>
                <a:ea typeface="Calibri"/>
              </a:rPr>
              <a:t>which shouldn’t be transferred from </a:t>
            </a:r>
            <a:r>
              <a:rPr lang="en-US" sz="800" dirty="0" smtClean="0">
                <a:effectLst/>
                <a:ea typeface="Calibri"/>
              </a:rPr>
              <a:t>ERP. </a:t>
            </a:r>
            <a:r>
              <a:rPr lang="en-US" sz="800" dirty="0" smtClean="0">
                <a:ea typeface="Calibri"/>
              </a:rPr>
              <a:t>Causes</a:t>
            </a:r>
            <a:r>
              <a:rPr lang="en-US" sz="800" dirty="0" smtClean="0">
                <a:effectLst/>
                <a:ea typeface="Calibri"/>
              </a:rPr>
              <a:t> wrong </a:t>
            </a:r>
            <a:r>
              <a:rPr lang="en-US" sz="800" dirty="0">
                <a:effectLst/>
                <a:ea typeface="Calibri"/>
              </a:rPr>
              <a:t>BOM Calculation </a:t>
            </a:r>
            <a:r>
              <a:rPr lang="en-US" sz="800" dirty="0" smtClean="0">
                <a:effectLst/>
                <a:ea typeface="Calibri"/>
              </a:rPr>
              <a:t>(EX. Components for purchased</a:t>
            </a:r>
            <a:r>
              <a:rPr lang="en-US" sz="800" dirty="0">
                <a:effectLst/>
                <a:ea typeface="Calibri"/>
              </a:rPr>
              <a:t> items</a:t>
            </a:r>
            <a:r>
              <a:rPr lang="en-US" sz="800" dirty="0" smtClean="0">
                <a:effectLst/>
                <a:ea typeface="Calibri"/>
              </a:rPr>
              <a:t>) </a:t>
            </a:r>
            <a:r>
              <a:rPr lang="en-US" sz="800" b="1" u="sng" dirty="0">
                <a:solidFill>
                  <a:srgbClr val="00B050"/>
                </a:solidFill>
                <a:ea typeface="Calibri"/>
              </a:rPr>
              <a:t>Temporary solution </a:t>
            </a:r>
            <a:r>
              <a:rPr lang="en-US" sz="800" b="1" u="sng" dirty="0" smtClean="0">
                <a:solidFill>
                  <a:srgbClr val="00B050"/>
                </a:solidFill>
                <a:ea typeface="Calibri"/>
              </a:rPr>
              <a:t>deployed</a:t>
            </a:r>
            <a:endParaRPr lang="en-US" sz="800" b="1" u="sng" dirty="0">
              <a:solidFill>
                <a:srgbClr val="00B050"/>
              </a:solidFill>
              <a:ea typeface="Calibri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13771" y="152400"/>
            <a:ext cx="4958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u="sng" dirty="0" smtClean="0"/>
              <a:t>Classification &amp; Qualification Process</a:t>
            </a:r>
          </a:p>
          <a:p>
            <a:pPr algn="ctr"/>
            <a:r>
              <a:rPr lang="en-US" sz="2400" b="1" dirty="0" smtClean="0"/>
              <a:t> </a:t>
            </a:r>
            <a:r>
              <a:rPr lang="en-US" sz="2400" dirty="0" smtClean="0"/>
              <a:t>Requirements and Issues</a:t>
            </a:r>
            <a:endParaRPr lang="en-US" sz="2400" dirty="0"/>
          </a:p>
        </p:txBody>
      </p:sp>
      <p:sp>
        <p:nvSpPr>
          <p:cNvPr id="3" name="Oval 2"/>
          <p:cNvSpPr/>
          <p:nvPr/>
        </p:nvSpPr>
        <p:spPr>
          <a:xfrm>
            <a:off x="3048000" y="5181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ine Callout 1 8"/>
          <p:cNvSpPr/>
          <p:nvPr/>
        </p:nvSpPr>
        <p:spPr>
          <a:xfrm>
            <a:off x="2389892" y="6172200"/>
            <a:ext cx="1544815" cy="457200"/>
          </a:xfrm>
          <a:prstGeom prst="borderCallout1">
            <a:avLst>
              <a:gd name="adj1" fmla="val -3891"/>
              <a:gd name="adj2" fmla="val 48625"/>
              <a:gd name="adj3" fmla="val -164859"/>
              <a:gd name="adj4" fmla="val 4933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Customer Requests Certificate of Origin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297298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b="1" u="sng" dirty="0">
                <a:latin typeface="+mn-lt"/>
                <a:ea typeface="+mn-ea"/>
                <a:cs typeface="+mn-cs"/>
              </a:rPr>
              <a:t>Current Planned Process </a:t>
            </a:r>
            <a:br>
              <a:rPr lang="en-US" sz="2400" b="1" u="sng" dirty="0">
                <a:latin typeface="+mn-lt"/>
                <a:ea typeface="+mn-ea"/>
                <a:cs typeface="+mn-cs"/>
              </a:rPr>
            </a:br>
            <a:r>
              <a:rPr lang="en-US" sz="2400" b="1" dirty="0" smtClean="0">
                <a:latin typeface="+mn-lt"/>
                <a:ea typeface="+mn-ea"/>
                <a:cs typeface="+mn-cs"/>
              </a:rPr>
              <a:t>One </a:t>
            </a:r>
            <a:r>
              <a:rPr lang="en-US" sz="2400" b="1" dirty="0">
                <a:latin typeface="+mn-lt"/>
                <a:ea typeface="+mn-ea"/>
                <a:cs typeface="+mn-cs"/>
              </a:rPr>
              <a:t>plant at a </a:t>
            </a:r>
            <a:r>
              <a:rPr lang="en-US" sz="2400" b="1" dirty="0" smtClean="0">
                <a:latin typeface="+mn-lt"/>
                <a:ea typeface="+mn-ea"/>
                <a:cs typeface="+mn-cs"/>
              </a:rPr>
              <a:t>time</a:t>
            </a:r>
            <a:r>
              <a:rPr lang="en-US" sz="2400" b="1" dirty="0">
                <a:latin typeface="+mn-lt"/>
                <a:ea typeface="+mn-ea"/>
                <a:cs typeface="+mn-cs"/>
              </a:rPr>
              <a:t/>
            </a:r>
            <a:br>
              <a:rPr lang="en-US" sz="2400" b="1" dirty="0">
                <a:latin typeface="+mn-lt"/>
                <a:ea typeface="+mn-ea"/>
                <a:cs typeface="+mn-cs"/>
              </a:rPr>
            </a:br>
            <a:endParaRPr lang="en-US" sz="24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300" b="1" dirty="0" smtClean="0"/>
              <a:t>Classification</a:t>
            </a:r>
            <a:endParaRPr lang="en-US" sz="1300" b="1" dirty="0"/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Part/Supplier file (PUPD) loads to GTS. This </a:t>
            </a:r>
            <a:r>
              <a:rPr lang="en-US" sz="1200" dirty="0" smtClean="0"/>
              <a:t>creates the </a:t>
            </a:r>
            <a:r>
              <a:rPr lang="en-US" sz="1200" dirty="0"/>
              <a:t>vendor </a:t>
            </a:r>
            <a:r>
              <a:rPr lang="en-US" sz="1200" dirty="0" smtClean="0"/>
              <a:t>in </a:t>
            </a:r>
            <a:r>
              <a:rPr lang="en-US" sz="1200" dirty="0"/>
              <a:t>the GTS partner </a:t>
            </a:r>
            <a:r>
              <a:rPr lang="en-US" sz="1200" dirty="0" smtClean="0"/>
              <a:t>master </a:t>
            </a:r>
            <a:r>
              <a:rPr lang="en-US" sz="1200" i="1" dirty="0" smtClean="0"/>
              <a:t>(Note: If </a:t>
            </a:r>
            <a:r>
              <a:rPr lang="en-US" sz="1200" i="1" dirty="0"/>
              <a:t>the vendor is </a:t>
            </a:r>
            <a:r>
              <a:rPr lang="en-US" sz="1200" i="1" u="sng" dirty="0"/>
              <a:t>intercompany</a:t>
            </a:r>
            <a:r>
              <a:rPr lang="en-US" sz="1200" i="1" dirty="0"/>
              <a:t>, no supplier link is included in the ERP file. This has no impact on part </a:t>
            </a:r>
            <a:r>
              <a:rPr lang="en-US" sz="1200" i="1" dirty="0" smtClean="0"/>
              <a:t>classification, </a:t>
            </a:r>
            <a:r>
              <a:rPr lang="en-US" sz="1200" i="1" dirty="0"/>
              <a:t>but will affect qualification of the product later in the process</a:t>
            </a:r>
            <a:r>
              <a:rPr lang="en-US" sz="1200" i="1" dirty="0" smtClean="0"/>
              <a:t>.)</a:t>
            </a:r>
            <a:endParaRPr lang="en-US" sz="1200" i="1" dirty="0"/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BOM file is loaded to </a:t>
            </a:r>
            <a:r>
              <a:rPr lang="en-US" sz="1200" dirty="0" smtClean="0"/>
              <a:t>GTS - Data </a:t>
            </a:r>
            <a:r>
              <a:rPr lang="en-US" sz="1200" dirty="0"/>
              <a:t>is ready to be classified for </a:t>
            </a:r>
            <a:r>
              <a:rPr lang="en-US" sz="1200" dirty="0" smtClean="0"/>
              <a:t>a specific plant. </a:t>
            </a:r>
            <a:endParaRPr lang="en-US" sz="1200" dirty="0"/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Extract from GTS will load all parts into GTD (Global Trade Desktop) for classification.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CoE to provide spreadsheet data of all classified parts for this plant to Customs Info.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Customs info can do a one-time load </a:t>
            </a:r>
            <a:r>
              <a:rPr lang="en-US" sz="1200" dirty="0" smtClean="0"/>
              <a:t>for each set of </a:t>
            </a:r>
            <a:r>
              <a:rPr lang="en-US" sz="1200" dirty="0"/>
              <a:t>classified parts (from spreadsheet data) to GTD.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Classification team is now able to classify all products that were not classified by one-time load.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1200" dirty="0"/>
              <a:t>Completed classifications will flow back into GTS on a regular schedule.</a:t>
            </a:r>
          </a:p>
          <a:p>
            <a:pPr marL="0" indent="0">
              <a:buNone/>
            </a:pPr>
            <a:r>
              <a:rPr lang="en-US" sz="1300" b="1" dirty="0"/>
              <a:t>Qualification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Qualification team can run the process to generate LTVDs for all vendors/products loaded.  This will generate emails to be sent to the vendor to solicit the country of origin information for their products</a:t>
            </a:r>
            <a:r>
              <a:rPr lang="en-US" sz="1200" i="1" dirty="0"/>
              <a:t>. </a:t>
            </a:r>
            <a:r>
              <a:rPr lang="en-US" sz="1200" i="1" dirty="0" smtClean="0"/>
              <a:t>(Note</a:t>
            </a:r>
            <a:r>
              <a:rPr lang="en-US" sz="1200" i="1" dirty="0"/>
              <a:t>: LTVD emails can’t be sent out to vendors without email addresses in the vendor records. These email addresses are currently not being loaded in the PUPD load</a:t>
            </a:r>
            <a:r>
              <a:rPr lang="en-US" sz="1200" i="1" dirty="0" smtClean="0"/>
              <a:t>.)</a:t>
            </a:r>
            <a:endParaRPr lang="en-US" sz="1200" dirty="0"/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 smtClean="0"/>
              <a:t>Customer </a:t>
            </a:r>
            <a:r>
              <a:rPr lang="en-US" sz="1200" dirty="0"/>
              <a:t>part number file is loaded to GTS. </a:t>
            </a:r>
            <a:endParaRPr lang="en-US" sz="1200" dirty="0" smtClean="0"/>
          </a:p>
          <a:p>
            <a:pPr marL="514350" indent="-514350">
              <a:buFont typeface="+mj-lt"/>
              <a:buAutoNum type="arabicPeriod" startAt="8"/>
            </a:pPr>
            <a:r>
              <a:rPr lang="en-US" sz="1200" dirty="0"/>
              <a:t>UPS Solicitation file loads to GTS for this plant. </a:t>
            </a:r>
            <a:r>
              <a:rPr lang="en-US" sz="1200" dirty="0" smtClean="0"/>
              <a:t>(</a:t>
            </a:r>
            <a:r>
              <a:rPr lang="en-US" sz="1200" i="1" dirty="0" smtClean="0"/>
              <a:t>This </a:t>
            </a:r>
            <a:r>
              <a:rPr lang="en-US" sz="1200" i="1" dirty="0"/>
              <a:t>allows the long term vendor declaration to be updated with the solicitation results from UPS</a:t>
            </a:r>
            <a:r>
              <a:rPr lang="en-US" sz="1200" i="1" dirty="0" smtClean="0"/>
              <a:t>.)</a:t>
            </a:r>
            <a:endParaRPr lang="en-US" sz="1200" i="1" dirty="0"/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Qualification team will manually maintain any LTVD’s that remain.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Qualification team will aggregate the data in the product master.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Run preference determination to qualify the goods for NAFTA.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Evaluate results and determine if there are still parts to be classified. </a:t>
            </a:r>
            <a:endParaRPr lang="en-US" sz="1200" dirty="0" smtClean="0"/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 smtClean="0"/>
              <a:t>Send results to </a:t>
            </a:r>
            <a:r>
              <a:rPr lang="en-US" sz="1200" dirty="0"/>
              <a:t>classification team.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Run custom transaction to print certificates of origin for customers.</a:t>
            </a:r>
          </a:p>
          <a:p>
            <a:pPr marL="514350" lvl="0" indent="-514350">
              <a:buFont typeface="+mj-lt"/>
              <a:buAutoNum type="arabicPeriod" startAt="8"/>
            </a:pPr>
            <a:r>
              <a:rPr lang="en-US" sz="1200" dirty="0"/>
              <a:t>Issue vendor declarations to customers.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3262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628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Current Planned Process  One plant at a time </vt:lpstr>
    </vt:vector>
  </TitlesOfParts>
  <Company>Eaton Corp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Avila, Gustavo</dc:creator>
  <cp:lastModifiedBy>Goldfarb, Seth</cp:lastModifiedBy>
  <cp:revision>21</cp:revision>
  <dcterms:created xsi:type="dcterms:W3CDTF">2014-07-23T19:49:10Z</dcterms:created>
  <dcterms:modified xsi:type="dcterms:W3CDTF">2014-07-25T15:32:03Z</dcterms:modified>
</cp:coreProperties>
</file>