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271" r:id="rId4"/>
    <p:sldId id="272" r:id="rId5"/>
    <p:sldId id="280" r:id="rId6"/>
    <p:sldId id="273" r:id="rId7"/>
    <p:sldId id="274" r:id="rId8"/>
    <p:sldId id="275" r:id="rId9"/>
    <p:sldId id="276" r:id="rId10"/>
    <p:sldId id="279" r:id="rId11"/>
    <p:sldId id="277" r:id="rId12"/>
    <p:sldId id="282" r:id="rId13"/>
    <p:sldId id="283" r:id="rId14"/>
    <p:sldId id="281" r:id="rId15"/>
    <p:sldId id="278" r:id="rId16"/>
    <p:sldId id="270" r:id="rId17"/>
  </p:sldIdLst>
  <p:sldSz cx="9144000" cy="6858000" type="screen4x3"/>
  <p:notesSz cx="7004050" cy="92900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3183" autoAdjust="0"/>
    <p:restoredTop sz="94693" autoAdjust="0"/>
  </p:normalViewPr>
  <p:slideViewPr>
    <p:cSldViewPr>
      <p:cViewPr>
        <p:scale>
          <a:sx n="60" d="100"/>
          <a:sy n="60" d="100"/>
        </p:scale>
        <p:origin x="-610" y="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696" y="-90"/>
      </p:cViewPr>
      <p:guideLst>
        <p:guide orient="horz" pos="2926"/>
        <p:guide pos="220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BE9CDFAD-8625-4DE1-A782-37A5AC6F1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1850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3250"/>
            <a:ext cx="5603875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836C3509-2895-4851-A2C8-5A0FE17A8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5EFA86-7E48-4091-91F7-99340F27065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A93056-DCDA-42DA-8729-66D19D87827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9DB02-63A8-4394-8799-53EC141B77C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9DB02-63A8-4394-8799-53EC141B77C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9DB02-63A8-4394-8799-53EC141B77C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9DB02-63A8-4394-8799-53EC141B77C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77B5E8-B8FD-461A-A1F0-3441C8B7E28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98BBAE-AFED-4D22-8E1A-98410661A06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E24EE5-E3D5-45FD-944A-D5872BC80D2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BD276F-F62F-4179-8186-1CFFA84053A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735B1F-941D-49A4-A2B5-A2A91F89750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735B1F-941D-49A4-A2B5-A2A91F89750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6789F8-7403-47B1-89B1-CB2CB5A3EB6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1A77E-189D-4280-99B5-BB24FFE7EA8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16E38-DA2F-4773-BD8C-5674712B2CD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A93056-DCDA-42DA-8729-66D19D87827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682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682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>
          <a:xfrm>
            <a:off x="914400" y="6248400"/>
            <a:ext cx="7467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8976-2FBA-45F8-8F5A-1E9AEBE12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02A06-5150-4D2D-90F9-3CA2CBEA5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9310C-EA7C-4AB8-928D-16517F5D8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9498E-39E5-4079-9C50-6080C4BD5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01CB7-DBCA-41BE-88B8-132D02633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24158-5912-41E9-A5C0-C6F235FD9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1A36C-1A95-4B0F-8D3A-F646AC223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83E3D-83CB-4EA2-895E-D32594B73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4BFFF-2D34-4B5B-A018-9360CA691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FD501-7EDA-4629-BA7D-182840116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8FA96-CA86-4B51-B828-2C5C504D4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4576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6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6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7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8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9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4579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9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9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9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79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579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79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579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4580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172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24580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AACDEC3-013A-4382-8FC5-4AB2B2CC3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whanson@lwhansonassociates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28600"/>
            <a:ext cx="8610600" cy="2057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solidFill>
                  <a:srgbClr val="FFFF00"/>
                </a:solidFill>
              </a:rPr>
              <a:t>Understanding </a:t>
            </a:r>
          </a:p>
          <a:p>
            <a:pPr eaLnBrk="1" hangingPunct="1">
              <a:defRPr/>
            </a:pPr>
            <a:r>
              <a:rPr lang="en-US" sz="4800" b="1" dirty="0" smtClean="0">
                <a:solidFill>
                  <a:srgbClr val="FFFF00"/>
                </a:solidFill>
              </a:rPr>
              <a:t>US Import Regulations</a:t>
            </a:r>
            <a:endParaRPr kumimoji="1" lang="en-US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0" y="2286000"/>
            <a:ext cx="91440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latin typeface="+mn-lt"/>
              </a:rPr>
              <a:t>ICPA Asia Conference 2013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latin typeface="+mn-lt"/>
              </a:rPr>
              <a:t>November 12, 2013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latin typeface="+mn-lt"/>
              </a:rPr>
              <a:t>by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latin typeface="+mn-lt"/>
              </a:rPr>
              <a:t>Lawrence W. Hanson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i="1" dirty="0">
                <a:solidFill>
                  <a:srgbClr val="00CC00"/>
                </a:solidFill>
                <a:latin typeface="+mn-lt"/>
              </a:rPr>
              <a:t>The Law Office of Lawrence W. Hanson, P.C.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b="1" i="1" dirty="0">
                <a:solidFill>
                  <a:srgbClr val="00CC00"/>
                </a:solidFill>
                <a:latin typeface="+mn-lt"/>
              </a:rPr>
              <a:t>The Center for Global Trade Education and Compliance,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Basic Import Issues</a:t>
            </a:r>
          </a:p>
          <a:p>
            <a:r>
              <a:rPr lang="en-US" dirty="0"/>
              <a:t>	</a:t>
            </a:r>
            <a:r>
              <a:rPr lang="en-US" dirty="0" smtClean="0"/>
              <a:t>Saving Money</a:t>
            </a:r>
          </a:p>
          <a:p>
            <a:endParaRPr lang="en-US" dirty="0" smtClean="0"/>
          </a:p>
          <a:p>
            <a:r>
              <a:rPr lang="en-US" dirty="0" smtClean="0"/>
              <a:t>		Location based savings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Timing of entry savings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Free Trade Agreements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Refund of US Duties</a:t>
            </a:r>
          </a:p>
          <a:p>
            <a:endParaRPr lang="en-US" dirty="0" smtClean="0"/>
          </a:p>
          <a:p>
            <a:r>
              <a:rPr lang="en-US" dirty="0" smtClean="0"/>
              <a:t>		Customs planning opportunities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US Import Enforcement</a:t>
            </a:r>
          </a:p>
          <a:p>
            <a:endParaRPr lang="en-US"/>
          </a:p>
          <a:p>
            <a:r>
              <a:rPr lang="en-US"/>
              <a:t>	Detention of Merchandise</a:t>
            </a:r>
          </a:p>
          <a:p>
            <a:r>
              <a:rPr lang="en-US"/>
              <a:t>	Seizure and forfeiture of merchandise</a:t>
            </a:r>
          </a:p>
          <a:p>
            <a:endParaRPr lang="en-US"/>
          </a:p>
          <a:p>
            <a:r>
              <a:rPr lang="en-US"/>
              <a:t>	Fines and Penalties</a:t>
            </a:r>
          </a:p>
          <a:p>
            <a:r>
              <a:rPr lang="en-US"/>
              <a:t>	Liquidated Damages</a:t>
            </a:r>
          </a:p>
          <a:p>
            <a:endParaRPr lang="en-US"/>
          </a:p>
          <a:p>
            <a:r>
              <a:rPr lang="en-US"/>
              <a:t>	Criminal Sanctions</a:t>
            </a:r>
          </a:p>
          <a:p>
            <a:endParaRPr lang="en-US"/>
          </a:p>
          <a:p>
            <a:r>
              <a:rPr lang="en-US"/>
              <a:t>	Customs Audits</a:t>
            </a:r>
          </a:p>
          <a:p>
            <a:endParaRPr lang="en-US"/>
          </a:p>
          <a:p>
            <a:r>
              <a:rPr lang="en-US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US Import Enforcement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Who enforces Customs Laws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Import Specialists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Inspectors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Auditors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Immigration and Customs 				Enforcement  (ICE)</a:t>
            </a:r>
          </a:p>
          <a:p>
            <a:r>
              <a:rPr lang="en-US" dirty="0" smtClean="0"/>
              <a:t>	</a:t>
            </a:r>
            <a:r>
              <a:rPr lang="en-US" dirty="0" smtClean="0"/>
              <a:t>Customs and the Department of Justice</a:t>
            </a:r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US Import Enforcement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What does enforcement look like?</a:t>
            </a:r>
          </a:p>
          <a:p>
            <a:r>
              <a:rPr lang="en-US" dirty="0" smtClean="0"/>
              <a:t>	</a:t>
            </a:r>
            <a:r>
              <a:rPr lang="en-US" dirty="0" smtClean="0"/>
              <a:t>	Request for Information (CF 28)</a:t>
            </a:r>
          </a:p>
          <a:p>
            <a:r>
              <a:rPr lang="en-US" dirty="0" smtClean="0"/>
              <a:t>	</a:t>
            </a:r>
            <a:r>
              <a:rPr lang="en-US" dirty="0" smtClean="0"/>
              <a:t>	Notice of Action (CF 29)</a:t>
            </a:r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Reliquidation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</a:p>
          <a:p>
            <a:r>
              <a:rPr lang="en-US" dirty="0" smtClean="0"/>
              <a:t>	</a:t>
            </a:r>
            <a:r>
              <a:rPr lang="en-US" dirty="0" smtClean="0"/>
              <a:t>	Audit Notification</a:t>
            </a:r>
          </a:p>
          <a:p>
            <a:endParaRPr lang="en-US" dirty="0" smtClean="0"/>
          </a:p>
          <a:p>
            <a:r>
              <a:rPr lang="en-US" dirty="0" smtClean="0"/>
              <a:t>		</a:t>
            </a:r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8382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US Import Enforcement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Hot enforcement issues for Chinese exporters</a:t>
            </a:r>
          </a:p>
          <a:p>
            <a:endParaRPr lang="en-US" dirty="0" smtClean="0"/>
          </a:p>
          <a:p>
            <a:r>
              <a:rPr lang="en-US" dirty="0" smtClean="0"/>
              <a:t>		Intellectual Property Rights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Anti-dumping, Countervailing Duties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Lacey Act and the War on Wood</a:t>
            </a:r>
          </a:p>
          <a:p>
            <a:r>
              <a:rPr lang="en-US" dirty="0" smtClean="0"/>
              <a:t>	</a:t>
            </a:r>
            <a:r>
              <a:rPr lang="en-US" dirty="0" smtClean="0"/>
              <a:t>	Recordkeeping</a:t>
            </a:r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smtClean="0"/>
              <a:t>Other Governmental Agencies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	FDA, CPSC and 50 more</a:t>
            </a:r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smtClean="0"/>
              <a:t> Revenue </a:t>
            </a:r>
            <a:r>
              <a:rPr lang="en-US" dirty="0" smtClean="0"/>
              <a:t>enhancement </a:t>
            </a:r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Import Regulatory Compliance</a:t>
            </a:r>
          </a:p>
          <a:p>
            <a:endParaRPr lang="en-US" dirty="0"/>
          </a:p>
          <a:p>
            <a:r>
              <a:rPr lang="en-US" dirty="0"/>
              <a:t>	Anticipation of regulatory issues</a:t>
            </a:r>
          </a:p>
          <a:p>
            <a:endParaRPr lang="en-US" dirty="0"/>
          </a:p>
          <a:p>
            <a:r>
              <a:rPr lang="en-US" dirty="0"/>
              <a:t>	Development of compliance </a:t>
            </a:r>
            <a:r>
              <a:rPr lang="en-US" dirty="0" smtClean="0"/>
              <a:t>procedures</a:t>
            </a:r>
          </a:p>
          <a:p>
            <a:r>
              <a:rPr lang="en-US" dirty="0" smtClean="0"/>
              <a:t>	</a:t>
            </a:r>
            <a:r>
              <a:rPr lang="en-US" dirty="0" smtClean="0"/>
              <a:t>	Internal audit, external disclosure</a:t>
            </a:r>
            <a:endParaRPr lang="en-US" dirty="0"/>
          </a:p>
          <a:p>
            <a:endParaRPr lang="en-US" dirty="0"/>
          </a:p>
          <a:p>
            <a:r>
              <a:rPr lang="en-US" dirty="0"/>
              <a:t>	Training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9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sz="2400" b="1" dirty="0">
              <a:latin typeface="Verdana" pitchFamily="34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>
                <a:latin typeface="Verdana" pitchFamily="34" charset="0"/>
              </a:rPr>
              <a:t>Further Questions: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sz="2400" b="1" dirty="0">
              <a:latin typeface="Verdana" pitchFamily="34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>
                <a:latin typeface="Verdana" pitchFamily="34" charset="0"/>
              </a:rPr>
              <a:t>Larry Hanson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sz="2400" b="1" dirty="0">
              <a:latin typeface="Verdana" pitchFamily="34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The Law Office of Lawrence W. Hanson, P.C.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000" b="1" i="1" dirty="0">
                <a:solidFill>
                  <a:srgbClr val="FFFF00"/>
                </a:solidFill>
                <a:latin typeface="Verdana" pitchFamily="34" charset="0"/>
                <a:hlinkClick r:id="rId3"/>
              </a:rPr>
              <a:t>lwhanson@lwhansonassociates.com</a:t>
            </a:r>
            <a:endParaRPr lang="en-US" sz="2000" b="1" i="1" dirty="0">
              <a:solidFill>
                <a:srgbClr val="FFFF00"/>
              </a:solidFill>
              <a:latin typeface="Verdana" pitchFamily="34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sz="2400" b="1" i="1" dirty="0">
              <a:solidFill>
                <a:srgbClr val="FFFF00"/>
              </a:solidFill>
              <a:latin typeface="Verdana" pitchFamily="34" charset="0"/>
            </a:endParaRP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i="1" dirty="0">
                <a:solidFill>
                  <a:srgbClr val="00CC00"/>
                </a:solidFill>
                <a:latin typeface="Verdana" pitchFamily="34" charset="0"/>
              </a:rPr>
              <a:t>713 961 8000 (telephone)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i="1" dirty="0">
                <a:solidFill>
                  <a:srgbClr val="00CC00"/>
                </a:solidFill>
                <a:latin typeface="Verdana" pitchFamily="34" charset="0"/>
              </a:rPr>
              <a:t>713 961 8022 (facsimile)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1800" b="1" i="1" dirty="0">
                <a:solidFill>
                  <a:srgbClr val="FFFF00"/>
                </a:solidFill>
                <a:latin typeface="Verdana" pitchFamily="34" charset="0"/>
              </a:rPr>
              <a:t>The Center for Global Trade Education and Compliance, Inc.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2013 Center for Global Trade Education and Compliance Inc.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What does US Customs want and need?</a:t>
            </a:r>
          </a:p>
          <a:p>
            <a:r>
              <a:rPr lang="en-US" dirty="0"/>
              <a:t>Basic Import Procedures</a:t>
            </a:r>
          </a:p>
          <a:p>
            <a:r>
              <a:rPr lang="en-US" dirty="0"/>
              <a:t>Basic Import Issues</a:t>
            </a:r>
          </a:p>
          <a:p>
            <a:r>
              <a:rPr lang="en-US" dirty="0"/>
              <a:t>	Classification</a:t>
            </a:r>
          </a:p>
          <a:p>
            <a:r>
              <a:rPr lang="en-US" dirty="0"/>
              <a:t>	Valuation</a:t>
            </a:r>
          </a:p>
          <a:p>
            <a:r>
              <a:rPr lang="en-US" dirty="0"/>
              <a:t>	Country of </a:t>
            </a:r>
            <a:r>
              <a:rPr lang="en-US" dirty="0" smtClean="0"/>
              <a:t>Origin</a:t>
            </a:r>
          </a:p>
          <a:p>
            <a:r>
              <a:rPr lang="en-US" dirty="0" smtClean="0"/>
              <a:t>	</a:t>
            </a:r>
            <a:r>
              <a:rPr lang="en-US" dirty="0" smtClean="0"/>
              <a:t>Saving money</a:t>
            </a:r>
            <a:endParaRPr lang="en-US" dirty="0"/>
          </a:p>
          <a:p>
            <a:r>
              <a:rPr lang="en-US" dirty="0"/>
              <a:t>US Import Enforcement</a:t>
            </a:r>
          </a:p>
          <a:p>
            <a:r>
              <a:rPr lang="en-US" dirty="0"/>
              <a:t>Import Regulatory Compliance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2013 Center for Global Trade Education and Compliance Inc.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What does US Customs want and need?</a:t>
            </a:r>
          </a:p>
          <a:p>
            <a:r>
              <a:rPr lang="en-US"/>
              <a:t>	</a:t>
            </a:r>
          </a:p>
          <a:p>
            <a:r>
              <a:rPr lang="en-US"/>
              <a:t>	Bureaucratic  Management</a:t>
            </a:r>
          </a:p>
          <a:p>
            <a:r>
              <a:rPr lang="en-US"/>
              <a:t>		Trade Volume vs Staffing</a:t>
            </a:r>
          </a:p>
          <a:p>
            <a:endParaRPr lang="en-US"/>
          </a:p>
          <a:p>
            <a:r>
              <a:rPr lang="en-US"/>
              <a:t>	Statutory Goals</a:t>
            </a:r>
          </a:p>
          <a:p>
            <a:r>
              <a:rPr lang="en-US"/>
              <a:t>		Protect Statistics</a:t>
            </a:r>
          </a:p>
          <a:p>
            <a:r>
              <a:rPr lang="en-US"/>
              <a:t>		Protect Revenue</a:t>
            </a:r>
          </a:p>
          <a:p>
            <a:r>
              <a:rPr lang="en-US"/>
              <a:t>		Protect Country</a:t>
            </a:r>
          </a:p>
          <a:p>
            <a:r>
              <a:rPr lang="en-US"/>
              <a:t>		Protect Uniformity</a:t>
            </a:r>
          </a:p>
          <a:p>
            <a:r>
              <a:rPr lang="en-US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Basic Import Procedures</a:t>
            </a:r>
          </a:p>
          <a:p>
            <a:endParaRPr lang="en-US"/>
          </a:p>
          <a:p>
            <a:r>
              <a:rPr lang="en-US"/>
              <a:t>	Entry of Goods </a:t>
            </a:r>
          </a:p>
          <a:p>
            <a:endParaRPr lang="en-US"/>
          </a:p>
          <a:p>
            <a:r>
              <a:rPr lang="en-US"/>
              <a:t>	Conditional Entry of Goods</a:t>
            </a:r>
          </a:p>
          <a:p>
            <a:r>
              <a:rPr lang="en-US"/>
              <a:t>		Temporary Importations</a:t>
            </a:r>
          </a:p>
          <a:p>
            <a:r>
              <a:rPr lang="en-US"/>
              <a:t>		</a:t>
            </a:r>
          </a:p>
          <a:p>
            <a:r>
              <a:rPr lang="en-US"/>
              <a:t>	Postponed Formal Entry</a:t>
            </a:r>
          </a:p>
          <a:p>
            <a:r>
              <a:rPr lang="en-US"/>
              <a:t>		Bonded Warehouse</a:t>
            </a:r>
          </a:p>
          <a:p>
            <a:r>
              <a:rPr lang="en-US"/>
              <a:t>		Foreign Trade Zones</a:t>
            </a:r>
          </a:p>
          <a:p>
            <a:r>
              <a:rPr lang="en-US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Basic Import Procedures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The Role of the US Customhouse Broker</a:t>
            </a:r>
          </a:p>
          <a:p>
            <a:endParaRPr lang="en-US" dirty="0" smtClean="0"/>
          </a:p>
          <a:p>
            <a:r>
              <a:rPr lang="en-US" dirty="0" smtClean="0"/>
              <a:t>		Your agent, good or bad</a:t>
            </a:r>
          </a:p>
          <a:p>
            <a:r>
              <a:rPr lang="en-US" dirty="0" smtClean="0"/>
              <a:t>	</a:t>
            </a:r>
            <a:r>
              <a:rPr lang="en-US" dirty="0" smtClean="0"/>
              <a:t>	What they do</a:t>
            </a:r>
          </a:p>
          <a:p>
            <a:r>
              <a:rPr lang="en-US" dirty="0" smtClean="0"/>
              <a:t>	</a:t>
            </a:r>
            <a:r>
              <a:rPr lang="en-US" dirty="0" smtClean="0"/>
              <a:t>	What they don’t do</a:t>
            </a:r>
          </a:p>
          <a:p>
            <a:endParaRPr lang="en-US" dirty="0" smtClean="0"/>
          </a:p>
          <a:p>
            <a:r>
              <a:rPr lang="en-US" dirty="0" smtClean="0"/>
              <a:t>		How to maximize your relationship 		with a Customhouse Broker</a:t>
            </a:r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Basic Import Issues</a:t>
            </a:r>
          </a:p>
          <a:p>
            <a:r>
              <a:rPr lang="en-US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Basic Import Issues</a:t>
            </a:r>
          </a:p>
          <a:p>
            <a:r>
              <a:rPr lang="en-US" dirty="0"/>
              <a:t>	Classification</a:t>
            </a:r>
          </a:p>
          <a:p>
            <a:r>
              <a:rPr lang="en-US" dirty="0"/>
              <a:t>		Harmonize Tariff Schedule of the US</a:t>
            </a:r>
          </a:p>
          <a:p>
            <a:r>
              <a:rPr lang="en-US" dirty="0"/>
              <a:t>		Importance of statistics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Knowing your product</a:t>
            </a:r>
          </a:p>
          <a:p>
            <a:r>
              <a:rPr lang="en-US" dirty="0"/>
              <a:t>	Knowing the </a:t>
            </a:r>
            <a:r>
              <a:rPr lang="en-US" dirty="0" smtClean="0"/>
              <a:t>HTSUS</a:t>
            </a:r>
          </a:p>
          <a:p>
            <a:r>
              <a:rPr lang="en-US" dirty="0" smtClean="0"/>
              <a:t>	</a:t>
            </a:r>
            <a:r>
              <a:rPr lang="en-US" dirty="0" smtClean="0"/>
              <a:t>Proving </a:t>
            </a:r>
            <a:r>
              <a:rPr lang="en-US" dirty="0" smtClean="0"/>
              <a:t>Classification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	Reading the HTSUS from left to right</a:t>
            </a:r>
          </a:p>
          <a:p>
            <a:r>
              <a:rPr lang="en-US" dirty="0"/>
              <a:t>		NOT right to </a:t>
            </a:r>
            <a:r>
              <a:rPr lang="en-US" dirty="0" smtClean="0"/>
              <a:t>left</a:t>
            </a:r>
          </a:p>
          <a:p>
            <a:r>
              <a:rPr lang="en-US" dirty="0" smtClean="0"/>
              <a:t>	</a:t>
            </a:r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Basic Import Issues</a:t>
            </a:r>
          </a:p>
          <a:p>
            <a:r>
              <a:rPr lang="en-US" dirty="0"/>
              <a:t>	Valuation</a:t>
            </a:r>
          </a:p>
          <a:p>
            <a:r>
              <a:rPr lang="en-US" dirty="0"/>
              <a:t>		Necessary for statistical reasons</a:t>
            </a:r>
          </a:p>
          <a:p>
            <a:r>
              <a:rPr lang="en-US" dirty="0"/>
              <a:t>		Necessary for duty collection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“Price Paid or Payable” (most of the time)</a:t>
            </a:r>
          </a:p>
          <a:p>
            <a:r>
              <a:rPr lang="en-US" dirty="0"/>
              <a:t>	Other Methods of valuation</a:t>
            </a:r>
          </a:p>
          <a:p>
            <a:endParaRPr lang="en-US" dirty="0"/>
          </a:p>
          <a:p>
            <a:r>
              <a:rPr lang="en-US" dirty="0"/>
              <a:t>	Transfer pricing issues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	Proving Value</a:t>
            </a:r>
            <a:endParaRPr lang="en-US" dirty="0"/>
          </a:p>
          <a:p>
            <a:r>
              <a:rPr lang="en-US" dirty="0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457200" y="685800"/>
            <a:ext cx="82296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en-US" sz="2400" b="1">
              <a:latin typeface="Verdan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Understanding US Import Regulations</a:t>
            </a:r>
            <a:endParaRPr kumimoji="1"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2013 Center for Global Trade Education and Compliance Inc.</a:t>
            </a: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762000" y="1371600"/>
            <a:ext cx="7772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Basic Import Issues</a:t>
            </a:r>
          </a:p>
          <a:p>
            <a:r>
              <a:rPr lang="en-US" dirty="0"/>
              <a:t>	Country of Origin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Necessary for statistics</a:t>
            </a:r>
          </a:p>
          <a:p>
            <a:r>
              <a:rPr lang="en-US" dirty="0"/>
              <a:t>		Other origin based issues</a:t>
            </a:r>
          </a:p>
          <a:p>
            <a:r>
              <a:rPr lang="en-US" dirty="0"/>
              <a:t>			Free Trade Agreements</a:t>
            </a:r>
          </a:p>
          <a:p>
            <a:r>
              <a:rPr lang="en-US" dirty="0"/>
              <a:t>			AD /CVD</a:t>
            </a:r>
          </a:p>
          <a:p>
            <a:r>
              <a:rPr lang="en-US" dirty="0"/>
              <a:t>		Country of Origin </a:t>
            </a:r>
            <a:r>
              <a:rPr lang="en-US" dirty="0" smtClean="0"/>
              <a:t>Marking</a:t>
            </a:r>
          </a:p>
          <a:p>
            <a:r>
              <a:rPr lang="en-US" dirty="0" smtClean="0"/>
              <a:t>	</a:t>
            </a:r>
            <a:r>
              <a:rPr lang="en-US" dirty="0" smtClean="0"/>
              <a:t>	</a:t>
            </a:r>
          </a:p>
          <a:p>
            <a:r>
              <a:rPr lang="en-US" dirty="0" smtClean="0"/>
              <a:t>	</a:t>
            </a:r>
            <a:r>
              <a:rPr lang="en-US" dirty="0" smtClean="0"/>
              <a:t>	Proving Origin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4219</TotalTime>
  <Words>378</Words>
  <Application>Microsoft Office PowerPoint</Application>
  <PresentationFormat>On-screen Show (4:3)</PresentationFormat>
  <Paragraphs>209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Globe</vt:lpstr>
      <vt:lpstr>Slide 1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  <vt:lpstr>Understanding US Import Regulations</vt:lpstr>
    </vt:vector>
  </TitlesOfParts>
  <Company>The Law Office of Lawrence W. Hanson, P.C.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Lawrence W. Hanson</dc:creator>
  <cp:lastModifiedBy>Larry's Laptop</cp:lastModifiedBy>
  <cp:revision>294</cp:revision>
  <dcterms:created xsi:type="dcterms:W3CDTF">2002-02-25T19:02:07Z</dcterms:created>
  <dcterms:modified xsi:type="dcterms:W3CDTF">2013-11-13T02:15:41Z</dcterms:modified>
</cp:coreProperties>
</file>