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95" r:id="rId2"/>
    <p:sldId id="433" r:id="rId3"/>
    <p:sldId id="378" r:id="rId4"/>
    <p:sldId id="379" r:id="rId5"/>
    <p:sldId id="412" r:id="rId6"/>
    <p:sldId id="413" r:id="rId7"/>
    <p:sldId id="414" r:id="rId8"/>
    <p:sldId id="400" r:id="rId9"/>
    <p:sldId id="434" r:id="rId10"/>
    <p:sldId id="417" r:id="rId11"/>
    <p:sldId id="439" r:id="rId12"/>
    <p:sldId id="321" r:id="rId13"/>
    <p:sldId id="440" r:id="rId14"/>
    <p:sldId id="373" r:id="rId15"/>
    <p:sldId id="374" r:id="rId16"/>
    <p:sldId id="446" r:id="rId17"/>
    <p:sldId id="442" r:id="rId18"/>
    <p:sldId id="443" r:id="rId19"/>
    <p:sldId id="330" r:id="rId20"/>
    <p:sldId id="389" r:id="rId21"/>
    <p:sldId id="390" r:id="rId22"/>
    <p:sldId id="299" r:id="rId2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A5002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A5002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A5002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A5002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A5002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A5002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A5002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A5002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A5002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B2"/>
    <a:srgbClr val="002F80"/>
    <a:srgbClr val="A50021"/>
    <a:srgbClr val="333333"/>
    <a:srgbClr val="000063"/>
    <a:srgbClr val="000066"/>
    <a:srgbClr val="003399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350" autoAdjust="0"/>
    <p:restoredTop sz="92422" autoAdjust="0"/>
  </p:normalViewPr>
  <p:slideViewPr>
    <p:cSldViewPr snapToGrid="0">
      <p:cViewPr varScale="1">
        <p:scale>
          <a:sx n="87" d="100"/>
          <a:sy n="87" d="100"/>
        </p:scale>
        <p:origin x="-1254" y="-78"/>
      </p:cViewPr>
      <p:guideLst>
        <p:guide orient="horz" pos="912"/>
        <p:guide orient="horz" pos="1056"/>
        <p:guide pos="5520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54"/>
    </p:cViewPr>
  </p:sorterViewPr>
  <p:notesViewPr>
    <p:cSldViewPr snapToGrid="0">
      <p:cViewPr>
        <p:scale>
          <a:sx n="100" d="100"/>
          <a:sy n="100" d="100"/>
        </p:scale>
        <p:origin x="-768" y="72"/>
      </p:cViewPr>
      <p:guideLst>
        <p:guide orient="horz" pos="2640"/>
        <p:guide pos="5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14841090-CBAA-475F-9AB7-117D193F8D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vmlDrawing" Target="../drawings/vmlDrawing3.v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827213" y="488950"/>
            <a:ext cx="3103562" cy="232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2750" y="3067050"/>
            <a:ext cx="607536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0"/>
            <a:endParaRPr lang="en-US" smtClean="0"/>
          </a:p>
          <a:p>
            <a:pPr lvl="0"/>
            <a:r>
              <a:rPr lang="en-US" smtClean="0"/>
              <a:t>  </a:t>
            </a:r>
          </a:p>
          <a:p>
            <a:pPr lvl="0"/>
            <a:endParaRPr lang="en-US" smtClean="0"/>
          </a:p>
          <a:p>
            <a:pPr lvl="0"/>
            <a:endParaRPr lang="en-US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85250"/>
            <a:ext cx="29829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0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April 2008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985250"/>
            <a:ext cx="29829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000" b="1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Page </a:t>
            </a:r>
            <a:fld id="{456437E4-7093-42F0-8533-5A307A09FB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8100" y="9064625"/>
            <a:ext cx="6729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76200" y="366713"/>
            <a:ext cx="6729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323850" y="609600"/>
          <a:ext cx="476250" cy="455613"/>
        </p:xfrm>
        <a:graphic>
          <a:graphicData uri="http://schemas.openxmlformats.org/presentationml/2006/ole">
            <p:oleObj spid="_x0000_s3074" name="Document" r:id="rId3" imgW="469800" imgH="449640" progId="Word.Document.8">
              <p:embed/>
            </p:oleObj>
          </a:graphicData>
        </a:graphic>
      </p:graphicFrame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30188" y="1019175"/>
            <a:ext cx="9175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437" tIns="46219" rIns="92437" bIns="46219">
            <a:spAutoFit/>
          </a:bodyPr>
          <a:lstStyle/>
          <a:p>
            <a:pPr defTabSz="923925">
              <a:spcBef>
                <a:spcPct val="50000"/>
              </a:spcBef>
            </a:pPr>
            <a:r>
              <a:rPr lang="en-US" sz="1100" b="1">
                <a:solidFill>
                  <a:schemeClr val="tx1"/>
                </a:solidFill>
                <a:latin typeface="Arial" charset="0"/>
              </a:rPr>
              <a:t>Display the Visual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390525" y="2930525"/>
            <a:ext cx="6196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buFont typeface="Wingdings" pitchFamily="2" charset="2"/>
      <a:buChar char="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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ADE7EDCC-C410-4AA6-82C7-DA50B8B17223}" type="slidenum">
              <a:rPr lang="en-US"/>
              <a:pPr/>
              <a:t>1</a:t>
            </a:fld>
            <a:endParaRPr lang="en-US"/>
          </a:p>
        </p:txBody>
      </p:sp>
      <p:sp>
        <p:nvSpPr>
          <p:cNvPr id="2765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912938" y="498475"/>
            <a:ext cx="3017837" cy="2263775"/>
          </a:xfrm>
          <a:ln/>
        </p:spPr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115020E7-6738-425F-8953-25D0C2DD4F4F}" type="slidenum">
              <a:rPr lang="en-US"/>
              <a:pPr/>
              <a:t>10</a:t>
            </a:fld>
            <a:endParaRPr lang="en-US"/>
          </a:p>
        </p:txBody>
      </p:sp>
      <p:sp>
        <p:nvSpPr>
          <p:cNvPr id="3686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905000" y="460375"/>
            <a:ext cx="2967038" cy="2225675"/>
          </a:xfrm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5254C3C5-5BC1-47FB-A64B-8791E97C0E8A}" type="slidenum">
              <a:rPr lang="en-US"/>
              <a:pPr/>
              <a:t>11</a:t>
            </a:fld>
            <a:endParaRPr lang="en-US"/>
          </a:p>
        </p:txBody>
      </p:sp>
      <p:sp>
        <p:nvSpPr>
          <p:cNvPr id="3789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076450" y="527050"/>
            <a:ext cx="2863850" cy="2147888"/>
          </a:xfrm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A802740-788D-49E6-8F36-1C2CA37C0814}" type="slidenum">
              <a:rPr lang="en-US"/>
              <a:pPr/>
              <a:t>12</a:t>
            </a:fld>
            <a:endParaRPr lang="en-US"/>
          </a:p>
        </p:txBody>
      </p:sp>
      <p:sp>
        <p:nvSpPr>
          <p:cNvPr id="389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C2962DE2-99A2-4246-984C-36FFBF9ECA3E}" type="slidenum">
              <a:rPr lang="en-US"/>
              <a:pPr/>
              <a:t>13</a:t>
            </a:fld>
            <a:endParaRPr lang="en-US"/>
          </a:p>
        </p:txBody>
      </p:sp>
      <p:sp>
        <p:nvSpPr>
          <p:cNvPr id="399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CB12E095-75CB-47D2-BE25-A44F653D40F6}" type="slidenum">
              <a:rPr lang="en-US"/>
              <a:pPr/>
              <a:t>14</a:t>
            </a:fld>
            <a:endParaRPr lang="en-US"/>
          </a:p>
        </p:txBody>
      </p:sp>
      <p:sp>
        <p:nvSpPr>
          <p:cNvPr id="4096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608138" y="460375"/>
            <a:ext cx="3140075" cy="2355850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81500"/>
            <a:ext cx="5106987" cy="4232275"/>
          </a:xfrm>
          <a:noFill/>
          <a:ln/>
        </p:spPr>
        <p:txBody>
          <a:bodyPr lIns="92439" tIns="46220" rIns="92439" bIns="46220"/>
          <a:lstStyle/>
          <a:p>
            <a:pPr marL="228600" indent="-228600" eaLnBrk="1" hangingPunct="1">
              <a:buFontTx/>
              <a:buNone/>
            </a:pPr>
            <a:r>
              <a:rPr lang="en-US" smtClean="0"/>
              <a:t>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E87CC752-C323-4F08-9746-9B179B0F0DCA}" type="slidenum">
              <a:rPr lang="en-US"/>
              <a:pPr/>
              <a:t>15</a:t>
            </a:fld>
            <a:endParaRPr lang="en-US"/>
          </a:p>
        </p:txBody>
      </p:sp>
      <p:sp>
        <p:nvSpPr>
          <p:cNvPr id="419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903413" y="460375"/>
            <a:ext cx="2863850" cy="2147888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81500"/>
            <a:ext cx="5106987" cy="4232275"/>
          </a:xfrm>
          <a:noFill/>
          <a:ln/>
        </p:spPr>
        <p:txBody>
          <a:bodyPr lIns="92439" tIns="46220" rIns="92439" bIns="46220"/>
          <a:lstStyle/>
          <a:p>
            <a:pPr marL="228600" indent="-228600" eaLnBrk="1" hangingPunct="1">
              <a:buFontTx/>
              <a:buNone/>
            </a:pPr>
            <a:r>
              <a:rPr lang="en-US" smtClean="0"/>
              <a:t>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939919FD-986F-46AB-8D05-130015A185EC}" type="slidenum">
              <a:rPr lang="en-US"/>
              <a:pPr/>
              <a:t>16</a:t>
            </a:fld>
            <a:endParaRPr lang="en-US"/>
          </a:p>
        </p:txBody>
      </p:sp>
      <p:sp>
        <p:nvSpPr>
          <p:cNvPr id="430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C18408E5-2969-42BE-B8FD-EBB6EC7F88C0}" type="slidenum">
              <a:rPr lang="en-US"/>
              <a:pPr/>
              <a:t>17</a:t>
            </a:fld>
            <a:endParaRPr lang="en-US"/>
          </a:p>
        </p:txBody>
      </p:sp>
      <p:sp>
        <p:nvSpPr>
          <p:cNvPr id="4403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931988" y="460375"/>
            <a:ext cx="2960687" cy="2220913"/>
          </a:xfrm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6886D088-6263-43D0-B4FE-D00731618D14}" type="slidenum">
              <a:rPr lang="en-US"/>
              <a:pPr/>
              <a:t>18</a:t>
            </a:fld>
            <a:endParaRPr lang="en-US"/>
          </a:p>
        </p:txBody>
      </p:sp>
      <p:sp>
        <p:nvSpPr>
          <p:cNvPr id="450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B06C90A0-5B80-4CF7-AB35-E75165265594}" type="slidenum">
              <a:rPr lang="en-US"/>
              <a:pPr/>
              <a:t>19</a:t>
            </a:fld>
            <a:endParaRPr lang="en-US"/>
          </a:p>
        </p:txBody>
      </p:sp>
      <p:sp>
        <p:nvSpPr>
          <p:cNvPr id="460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1EECAA9-7961-412E-8925-B243AC840DF8}" type="slidenum">
              <a:rPr lang="en-US"/>
              <a:pPr/>
              <a:t>2</a:t>
            </a:fld>
            <a:endParaRPr lang="en-US"/>
          </a:p>
        </p:txBody>
      </p:sp>
      <p:sp>
        <p:nvSpPr>
          <p:cNvPr id="286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7200765-5D17-469F-AF14-5F5CC90C9ECA}" type="slidenum">
              <a:rPr lang="en-US"/>
              <a:pPr/>
              <a:t>20</a:t>
            </a:fld>
            <a:endParaRPr lang="en-US"/>
          </a:p>
        </p:txBody>
      </p:sp>
      <p:sp>
        <p:nvSpPr>
          <p:cNvPr id="4710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933575" y="488950"/>
            <a:ext cx="2911475" cy="2184400"/>
          </a:xfrm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A4946EEC-7253-47F7-97BA-D01488F3E249}" type="slidenum">
              <a:rPr lang="en-US"/>
              <a:pPr/>
              <a:t>21</a:t>
            </a:fld>
            <a:endParaRPr lang="en-US"/>
          </a:p>
        </p:txBody>
      </p:sp>
      <p:sp>
        <p:nvSpPr>
          <p:cNvPr id="4813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841500" y="488950"/>
            <a:ext cx="3009900" cy="2257425"/>
          </a:xfrm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DB0DDA9-0790-494A-A9DA-1C432ED1EEB7}" type="slidenum">
              <a:rPr lang="en-US"/>
              <a:pPr/>
              <a:t>22</a:t>
            </a:fld>
            <a:endParaRPr lang="en-US"/>
          </a:p>
        </p:txBody>
      </p:sp>
      <p:sp>
        <p:nvSpPr>
          <p:cNvPr id="4915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260600" y="565150"/>
            <a:ext cx="2524125" cy="1893888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2971800"/>
            <a:ext cx="6348413" cy="6172200"/>
          </a:xfrm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1400" smtClean="0"/>
              <a:t>. 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400" smtClean="0"/>
          </a:p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6E6CF559-2E6E-4200-9732-82DCCDCD387A}" type="slidenum">
              <a:rPr lang="en-US"/>
              <a:pPr/>
              <a:t>3</a:t>
            </a:fld>
            <a:endParaRPr lang="en-US"/>
          </a:p>
        </p:txBody>
      </p:sp>
      <p:sp>
        <p:nvSpPr>
          <p:cNvPr id="2970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628775" y="450850"/>
            <a:ext cx="3024188" cy="2268538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83088"/>
            <a:ext cx="5106987" cy="4232275"/>
          </a:xfrm>
          <a:noFill/>
          <a:ln/>
        </p:spPr>
        <p:txBody>
          <a:bodyPr/>
          <a:lstStyle/>
          <a:p>
            <a:pPr marL="228600" indent="-228600" eaLnBrk="1" hangingPunct="1"/>
            <a:endParaRPr lang="en-US" smtClean="0">
              <a:solidFill>
                <a:srgbClr val="003366"/>
              </a:solidFill>
            </a:endParaRPr>
          </a:p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CB5695F0-C276-400D-94BB-C1C6A615249B}" type="slidenum">
              <a:rPr lang="en-US"/>
              <a:pPr/>
              <a:t>4</a:t>
            </a:fld>
            <a:endParaRPr lang="en-US"/>
          </a:p>
        </p:txBody>
      </p:sp>
      <p:sp>
        <p:nvSpPr>
          <p:cNvPr id="307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933575" y="479425"/>
            <a:ext cx="2930525" cy="2198688"/>
          </a:xfrm>
          <a:ln/>
        </p:spPr>
      </p:sp>
      <p:sp>
        <p:nvSpPr>
          <p:cNvPr id="3072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4555F02-7CE1-4ED1-861B-887D16A8D6DC}" type="slidenum">
              <a:rPr lang="en-US"/>
              <a:pPr/>
              <a:t>5</a:t>
            </a:fld>
            <a:endParaRPr lang="en-US"/>
          </a:p>
        </p:txBody>
      </p:sp>
      <p:sp>
        <p:nvSpPr>
          <p:cNvPr id="3174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762125" y="508000"/>
            <a:ext cx="2968625" cy="2227263"/>
          </a:xfrm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265D42E4-DCD5-4ED9-99FB-8674B2D6DE16}" type="slidenum">
              <a:rPr lang="en-US"/>
              <a:pPr/>
              <a:t>6</a:t>
            </a:fld>
            <a:endParaRPr lang="en-US"/>
          </a:p>
        </p:txBody>
      </p:sp>
      <p:sp>
        <p:nvSpPr>
          <p:cNvPr id="3277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809750" y="498475"/>
            <a:ext cx="2805113" cy="2103438"/>
          </a:xfrm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C94CF11A-4E6A-4014-B559-E1A08B5D7A55}" type="slidenum">
              <a:rPr lang="en-US"/>
              <a:pPr/>
              <a:t>7</a:t>
            </a:fld>
            <a:endParaRPr lang="en-US"/>
          </a:p>
        </p:txBody>
      </p:sp>
      <p:sp>
        <p:nvSpPr>
          <p:cNvPr id="3379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885950" y="517525"/>
            <a:ext cx="2824163" cy="2117725"/>
          </a:xfrm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54404BB-0E03-4650-B765-CAE1F57BF75A}" type="slidenum">
              <a:rPr lang="en-US"/>
              <a:pPr/>
              <a:t>8</a:t>
            </a:fld>
            <a:endParaRPr lang="en-US"/>
          </a:p>
        </p:txBody>
      </p:sp>
      <p:sp>
        <p:nvSpPr>
          <p:cNvPr id="348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2008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5CA45EBC-F2A1-44C4-BE01-CBEFD927E9B8}" type="slidenum">
              <a:rPr lang="en-US"/>
              <a:pPr/>
              <a:t>9</a:t>
            </a:fld>
            <a:endParaRPr lang="en-US"/>
          </a:p>
        </p:txBody>
      </p:sp>
      <p:sp>
        <p:nvSpPr>
          <p:cNvPr id="358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6827838" y="6002338"/>
          <a:ext cx="2005012" cy="725487"/>
        </p:xfrm>
        <a:graphic>
          <a:graphicData uri="http://schemas.openxmlformats.org/presentationml/2006/ole">
            <p:oleObj spid="_x0000_s62466" r:id="rId3" imgW="2647619" imgH="961905" progId="Paint.Picture">
              <p:embed/>
            </p:oleObj>
          </a:graphicData>
        </a:graphic>
      </p:graphicFrame>
      <p:pic>
        <p:nvPicPr>
          <p:cNvPr id="5" name="Picture 13" descr="DHS_cbp_S3"/>
          <p:cNvPicPr>
            <a:picLocks noChangeAspect="1" noChangeArrowheads="1"/>
          </p:cNvPicPr>
          <p:nvPr userDrawn="1"/>
        </p:nvPicPr>
        <p:blipFill>
          <a:blip r:embed="rId4" cstate="print"/>
          <a:srcRect l="41016" t="42406" r="41016" b="42404"/>
          <a:stretch>
            <a:fillRect/>
          </a:stretch>
        </p:blipFill>
        <p:spPr bwMode="auto">
          <a:xfrm>
            <a:off x="228600" y="5983288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08" name="Line 8"/>
          <p:cNvSpPr>
            <a:spLocks noChangeShapeType="1"/>
          </p:cNvSpPr>
          <p:nvPr userDrawn="1"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6827838" y="6002338"/>
          <a:ext cx="2005012" cy="725487"/>
        </p:xfrm>
        <a:graphic>
          <a:graphicData uri="http://schemas.openxmlformats.org/presentationml/2006/ole">
            <p:oleObj spid="_x0000_s1026" r:id="rId15" imgW="2647619" imgH="961905" progId="Paint.Picture">
              <p:embed/>
            </p:oleObj>
          </a:graphicData>
        </a:graphic>
      </p:graphicFrame>
      <p:pic>
        <p:nvPicPr>
          <p:cNvPr id="1031" name="Picture 15" descr="DHS_cbp_S3"/>
          <p:cNvPicPr>
            <a:picLocks noChangeAspect="1" noChangeArrowheads="1"/>
          </p:cNvPicPr>
          <p:nvPr userDrawn="1"/>
        </p:nvPicPr>
        <p:blipFill>
          <a:blip r:embed="rId16" cstate="print"/>
          <a:srcRect l="41016" t="42406" r="41016" b="42404"/>
          <a:stretch>
            <a:fillRect/>
          </a:stretch>
        </p:blipFill>
        <p:spPr bwMode="auto">
          <a:xfrm>
            <a:off x="228600" y="5983288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99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3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3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3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3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3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3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3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3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wellma.gov/newsitems/dhs-seal.jpg/image_view_fullscree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6067425" y="5675313"/>
            <a:ext cx="3076575" cy="1182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>
            <p:ph idx="1"/>
          </p:nvPr>
        </p:nvGraphicFramePr>
        <p:xfrm>
          <a:off x="6745288" y="5697538"/>
          <a:ext cx="2062162" cy="749300"/>
        </p:xfrm>
        <a:graphic>
          <a:graphicData uri="http://schemas.openxmlformats.org/presentationml/2006/ole">
            <p:oleObj spid="_x0000_s4098" r:id="rId4" imgW="2647619" imgH="961905" progId="Paint.Picture">
              <p:embed/>
            </p:oleObj>
          </a:graphicData>
        </a:graphic>
      </p:graphicFrame>
      <p:pic>
        <p:nvPicPr>
          <p:cNvPr id="4100" name="Picture 12" descr="DHS_cbp_S-BLUE2"/>
          <p:cNvPicPr>
            <a:picLocks noChangeAspect="1" noChangeArrowheads="1"/>
          </p:cNvPicPr>
          <p:nvPr/>
        </p:nvPicPr>
        <p:blipFill>
          <a:blip r:embed="rId5" cstate="print"/>
          <a:srcRect l="17058" t="24178" r="17656" b="24178"/>
          <a:stretch>
            <a:fillRect/>
          </a:stretch>
        </p:blipFill>
        <p:spPr bwMode="auto">
          <a:xfrm>
            <a:off x="0" y="0"/>
            <a:ext cx="7145338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5791200"/>
            <a:ext cx="2598738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8423" name="Text Box 1127"/>
          <p:cNvSpPr txBox="1">
            <a:spLocks noChangeArrowheads="1"/>
          </p:cNvSpPr>
          <p:nvPr/>
        </p:nvSpPr>
        <p:spPr bwMode="auto">
          <a:xfrm>
            <a:off x="1087438" y="2325688"/>
            <a:ext cx="70977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u="sng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Organization of American States</a:t>
            </a:r>
          </a:p>
          <a:p>
            <a:pPr algn="ctr"/>
            <a:r>
              <a:rPr 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Inter-American Committee on Ports</a:t>
            </a:r>
          </a:p>
          <a:p>
            <a:pPr algn="ctr"/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3rd Hemispheric Conference on Port Security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</a:p>
          <a:p>
            <a:pPr algn="ctr"/>
            <a:endParaRPr lang="en-US" sz="1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Punta Cana</a:t>
            </a:r>
          </a:p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Dominican Republic</a:t>
            </a:r>
          </a:p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April 8, 2008</a:t>
            </a:r>
          </a:p>
        </p:txBody>
      </p:sp>
      <p:pic>
        <p:nvPicPr>
          <p:cNvPr id="4103" name="Picture 1129" descr="logo_oas_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413" y="5254625"/>
            <a:ext cx="12954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1130"/>
          <p:cNvSpPr txBox="1">
            <a:spLocks noChangeArrowheads="1"/>
          </p:cNvSpPr>
          <p:nvPr/>
        </p:nvSpPr>
        <p:spPr bwMode="auto">
          <a:xfrm>
            <a:off x="7097713" y="465138"/>
            <a:ext cx="20462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469188" cy="822325"/>
          </a:xfrm>
        </p:spPr>
        <p:txBody>
          <a:bodyPr/>
          <a:lstStyle/>
          <a:p>
            <a:pPr eaLnBrk="1" hangingPunct="1"/>
            <a:r>
              <a:rPr lang="en-US" smtClean="0"/>
              <a:t>Benefits of SAFE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800000"/>
              </a:buClr>
              <a:buSzPct val="75000"/>
            </a:pPr>
            <a:r>
              <a:rPr lang="en-US" b="1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Nations:</a:t>
            </a:r>
          </a:p>
          <a:p>
            <a:pPr lvl="1" eaLnBrk="1" hangingPunct="1">
              <a:lnSpc>
                <a:spcPct val="90000"/>
              </a:lnSpc>
              <a:buClr>
                <a:srgbClr val="800000"/>
              </a:buClr>
              <a:buSzPct val="75000"/>
            </a:pPr>
            <a:r>
              <a:rPr lang="en-US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Security and facilitation of trade</a:t>
            </a:r>
          </a:p>
          <a:p>
            <a:pPr lvl="1" eaLnBrk="1" hangingPunct="1">
              <a:lnSpc>
                <a:spcPct val="90000"/>
              </a:lnSpc>
              <a:buClr>
                <a:srgbClr val="800000"/>
              </a:buClr>
              <a:buSzPct val="75000"/>
            </a:pPr>
            <a:r>
              <a:rPr lang="en-US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Economic growth and development</a:t>
            </a:r>
          </a:p>
          <a:p>
            <a:pPr lvl="1" eaLnBrk="1" hangingPunct="1">
              <a:lnSpc>
                <a:spcPct val="90000"/>
              </a:lnSpc>
              <a:buClr>
                <a:srgbClr val="800000"/>
              </a:buClr>
              <a:buSzPct val="75000"/>
            </a:pPr>
            <a:r>
              <a:rPr lang="en-US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revenue collection</a:t>
            </a:r>
          </a:p>
          <a:p>
            <a:pPr lvl="1" eaLnBrk="1" hangingPunct="1">
              <a:lnSpc>
                <a:spcPct val="90000"/>
              </a:lnSpc>
              <a:buClr>
                <a:srgbClr val="800000"/>
              </a:buClr>
              <a:buSzPct val="75000"/>
            </a:pPr>
            <a:r>
              <a:rPr lang="en-US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Economic and social protection</a:t>
            </a:r>
          </a:p>
          <a:p>
            <a:pPr lvl="1" eaLnBrk="1" hangingPunct="1">
              <a:lnSpc>
                <a:spcPct val="90000"/>
              </a:lnSpc>
              <a:buClr>
                <a:srgbClr val="800000"/>
              </a:buClr>
              <a:buSzPct val="75000"/>
            </a:pPr>
            <a:r>
              <a:rPr lang="en-US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of foreign investment</a:t>
            </a:r>
          </a:p>
          <a:p>
            <a:pPr lvl="1" eaLnBrk="1" hangingPunct="1">
              <a:lnSpc>
                <a:spcPct val="90000"/>
              </a:lnSpc>
              <a:buClr>
                <a:srgbClr val="800000"/>
              </a:buClr>
              <a:buSzPct val="75000"/>
              <a:buFont typeface="Wingdings" pitchFamily="2" charset="2"/>
              <a:buNone/>
            </a:pPr>
            <a:endParaRPr lang="en-US" smtClean="0">
              <a:solidFill>
                <a:srgbClr val="002F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SzPct val="75000"/>
            </a:pPr>
            <a:r>
              <a:rPr lang="en-US" b="1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Customs:</a:t>
            </a:r>
          </a:p>
          <a:p>
            <a:pPr lvl="1" eaLnBrk="1" hangingPunct="1">
              <a:lnSpc>
                <a:spcPct val="90000"/>
              </a:lnSpc>
              <a:buClr>
                <a:srgbClr val="800000"/>
              </a:buClr>
              <a:buSzPct val="75000"/>
            </a:pPr>
            <a:r>
              <a:rPr lang="en-US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Exchange of accurate electronic information in a timely manner</a:t>
            </a:r>
          </a:p>
          <a:p>
            <a:pPr lvl="1" eaLnBrk="1" hangingPunct="1">
              <a:lnSpc>
                <a:spcPct val="90000"/>
              </a:lnSpc>
              <a:buClr>
                <a:srgbClr val="800000"/>
              </a:buClr>
              <a:buSzPct val="75000"/>
            </a:pPr>
            <a:r>
              <a:rPr lang="en-US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control of imports and exports</a:t>
            </a:r>
          </a:p>
          <a:p>
            <a:pPr lvl="1" eaLnBrk="1" hangingPunct="1">
              <a:lnSpc>
                <a:spcPct val="90000"/>
              </a:lnSpc>
              <a:buClr>
                <a:srgbClr val="800000"/>
              </a:buClr>
              <a:buSzPct val="75000"/>
            </a:pPr>
            <a:r>
              <a:rPr lang="en-US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Better allocation of resources</a:t>
            </a:r>
          </a:p>
          <a:p>
            <a:pPr lvl="1" eaLnBrk="1" hangingPunct="1">
              <a:lnSpc>
                <a:spcPct val="90000"/>
              </a:lnSpc>
              <a:buClr>
                <a:srgbClr val="800000"/>
              </a:buClr>
              <a:buSzPct val="75000"/>
            </a:pPr>
            <a:r>
              <a:rPr lang="en-US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Customs reform and integrity improvement</a:t>
            </a:r>
          </a:p>
        </p:txBody>
      </p:sp>
      <p:pic>
        <p:nvPicPr>
          <p:cNvPr id="14340" name="Picture 4" descr="SA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1089025"/>
            <a:ext cx="228282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smtClean="0"/>
              <a:t>Customs-Trade Partnership Against Terrorism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193800"/>
            <a:ext cx="8135938" cy="4510088"/>
          </a:xfrm>
          <a:noFill/>
        </p:spPr>
        <p:txBody>
          <a:bodyPr/>
          <a:lstStyle/>
          <a:p>
            <a:pPr eaLnBrk="1" hangingPunct="1">
              <a:buClr>
                <a:srgbClr val="070000"/>
              </a:buClr>
            </a:pPr>
            <a:r>
              <a:rPr lang="en-US" smtClean="0"/>
              <a:t>What is C-TPAT?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smtClean="0"/>
              <a:t>CBP and Industry Leaders working together to enhance national security and facilitate legitimate cargo.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smtClean="0"/>
              <a:t>Strengthening the international supply chain through the exchange of ideas, knowledge, and “best practices”.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smtClean="0"/>
              <a:t>Builds upon existing Customs Industry Partnership Programs (IPP).</a:t>
            </a:r>
          </a:p>
          <a:p>
            <a:pPr lvl="3" eaLnBrk="1" hangingPunct="1">
              <a:buClr>
                <a:srgbClr val="333333"/>
              </a:buClr>
            </a:pPr>
            <a:r>
              <a:rPr lang="en-US" smtClean="0"/>
              <a:t>Carrier Initiative Program (CIP)</a:t>
            </a:r>
          </a:p>
          <a:p>
            <a:pPr lvl="3" eaLnBrk="1" hangingPunct="1">
              <a:buClr>
                <a:srgbClr val="333333"/>
              </a:buClr>
            </a:pPr>
            <a:r>
              <a:rPr lang="en-US" smtClean="0"/>
              <a:t>Americas Counter Smuggling Initiative (ACSI)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304800"/>
            <a:ext cx="7837487" cy="487363"/>
          </a:xfrm>
        </p:spPr>
        <p:txBody>
          <a:bodyPr/>
          <a:lstStyle/>
          <a:p>
            <a:pPr eaLnBrk="1" hangingPunct="1"/>
            <a:r>
              <a:rPr lang="en-US" smtClean="0"/>
              <a:t>C-TPAT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8400"/>
            <a:ext cx="8229600" cy="4435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C-TPAT is the largest government-private sector partnership to emerge from the terrorist attacks on September 11, 2001.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C-TPAT was launched in November 2001 with seven major importers who also saw the need for the focus on supply chain security.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guiding principles for C-TPAT have been enhanced supply chain security, partnership, and a voluntary program.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is Eligible to Participate?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179513"/>
            <a:ext cx="7772400" cy="4800600"/>
          </a:xfrm>
          <a:noFill/>
        </p:spPr>
        <p:txBody>
          <a:bodyPr/>
          <a:lstStyle/>
          <a:p>
            <a:pPr eaLnBrk="1" hangingPunct="1">
              <a:buClr>
                <a:srgbClr val="070000"/>
              </a:buClr>
            </a:pPr>
            <a:r>
              <a:rPr lang="en-US" smtClean="0">
                <a:solidFill>
                  <a:srgbClr val="070000"/>
                </a:solidFill>
              </a:rPr>
              <a:t>U.S. Importers of Record</a:t>
            </a:r>
          </a:p>
          <a:p>
            <a:pPr eaLnBrk="1" hangingPunct="1">
              <a:buClr>
                <a:srgbClr val="070000"/>
              </a:buClr>
            </a:pPr>
            <a:r>
              <a:rPr lang="en-US" smtClean="0">
                <a:solidFill>
                  <a:srgbClr val="070000"/>
                </a:solidFill>
              </a:rPr>
              <a:t>Carriers (Highway, Rail, Sea, Air)</a:t>
            </a:r>
          </a:p>
          <a:p>
            <a:pPr eaLnBrk="1" hangingPunct="1">
              <a:buClr>
                <a:srgbClr val="070000"/>
              </a:buClr>
            </a:pPr>
            <a:r>
              <a:rPr lang="en-US" smtClean="0">
                <a:solidFill>
                  <a:srgbClr val="070000"/>
                </a:solidFill>
              </a:rPr>
              <a:t>U.S. Marine Port Authority/Terminal Operators</a:t>
            </a:r>
          </a:p>
          <a:p>
            <a:pPr eaLnBrk="1" hangingPunct="1">
              <a:buClr>
                <a:srgbClr val="070000"/>
              </a:buClr>
            </a:pPr>
            <a:r>
              <a:rPr lang="en-US" smtClean="0">
                <a:solidFill>
                  <a:srgbClr val="070000"/>
                </a:solidFill>
              </a:rPr>
              <a:t>U.S. Air Freight Consolidators</a:t>
            </a:r>
          </a:p>
          <a:p>
            <a:pPr eaLnBrk="1" hangingPunct="1">
              <a:buClr>
                <a:srgbClr val="070000"/>
              </a:buClr>
            </a:pPr>
            <a:r>
              <a:rPr lang="en-US" smtClean="0">
                <a:solidFill>
                  <a:srgbClr val="070000"/>
                </a:solidFill>
              </a:rPr>
              <a:t>Ocean Transportation Intermediaries and Non-Vessel Operating Common Carriers (NVOCC)</a:t>
            </a:r>
          </a:p>
          <a:p>
            <a:pPr eaLnBrk="1" hangingPunct="1">
              <a:buClr>
                <a:srgbClr val="070000"/>
              </a:buClr>
            </a:pPr>
            <a:r>
              <a:rPr lang="en-US" smtClean="0">
                <a:solidFill>
                  <a:srgbClr val="070000"/>
                </a:solidFill>
              </a:rPr>
              <a:t>Mexican and Canadian Manufacturers</a:t>
            </a:r>
          </a:p>
          <a:p>
            <a:pPr eaLnBrk="1" hangingPunct="1">
              <a:buClr>
                <a:srgbClr val="070000"/>
              </a:buClr>
            </a:pPr>
            <a:r>
              <a:rPr lang="en-US" smtClean="0">
                <a:solidFill>
                  <a:srgbClr val="070000"/>
                </a:solidFill>
              </a:rPr>
              <a:t>Licensed U.S. Customs Brokers</a:t>
            </a:r>
          </a:p>
        </p:txBody>
      </p:sp>
      <p:pic>
        <p:nvPicPr>
          <p:cNvPr id="813060" name="Picture 4" descr="Iberia Airbus A340 turning on finals at Las Palmas Airport, Gran Cana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263" y="1495425"/>
            <a:ext cx="1295400" cy="1238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81306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7713" y="4481513"/>
            <a:ext cx="1295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13062" name="Picture 6" descr="ship,container"/>
          <p:cNvPicPr>
            <a:picLocks noChangeAspect="1" noChangeArrowheads="1"/>
          </p:cNvPicPr>
          <p:nvPr/>
        </p:nvPicPr>
        <p:blipFill>
          <a:blip r:embed="rId5" cstate="print"/>
          <a:srcRect b="9895"/>
          <a:stretch>
            <a:fillRect/>
          </a:stretch>
        </p:blipFill>
        <p:spPr bwMode="auto">
          <a:xfrm>
            <a:off x="7391400" y="3544888"/>
            <a:ext cx="1371600" cy="1306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DDDDDD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487362"/>
          </a:xfrm>
        </p:spPr>
        <p:txBody>
          <a:bodyPr/>
          <a:lstStyle/>
          <a:p>
            <a:pPr eaLnBrk="1" hangingPunct="1"/>
            <a:r>
              <a:rPr lang="en-US" smtClean="0"/>
              <a:t>C-TPAT Security Criteria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8229600" cy="50276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u="sng" smtClean="0"/>
              <a:t>Security Criteria for importers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u="sng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Business Partner Requirements</a:t>
            </a:r>
            <a:r>
              <a:rPr lang="en-US" sz="2000" smtClean="0"/>
              <a:t> </a:t>
            </a:r>
          </a:p>
          <a:p>
            <a:pPr marL="114300" lvl="1" indent="0" eaLnBrk="1" hangingPunct="1">
              <a:lnSpc>
                <a:spcPct val="80000"/>
              </a:lnSpc>
            </a:pPr>
            <a:r>
              <a:rPr lang="en-US" sz="1800" smtClean="0"/>
              <a:t>Documentation that they are a C-TPAT member </a:t>
            </a:r>
          </a:p>
          <a:p>
            <a:pPr marL="114300" lvl="1" indent="0" eaLnBrk="1" hangingPunct="1">
              <a:lnSpc>
                <a:spcPct val="80000"/>
              </a:lnSpc>
            </a:pPr>
            <a:r>
              <a:rPr lang="en-US" sz="1800" smtClean="0"/>
              <a:t>Non-C-TPAT member, written or electronic confirmation  meeting C-TPAT </a:t>
            </a:r>
          </a:p>
          <a:p>
            <a:pPr marL="1143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 security criteria</a:t>
            </a:r>
          </a:p>
          <a:p>
            <a:pPr marL="11430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marL="1143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Container Security</a:t>
            </a:r>
          </a:p>
          <a:p>
            <a:pPr marL="114300" lvl="1" indent="0" eaLnBrk="1" hangingPunct="1">
              <a:lnSpc>
                <a:spcPct val="80000"/>
              </a:lnSpc>
            </a:pPr>
            <a:r>
              <a:rPr lang="en-US" sz="1800" smtClean="0"/>
              <a:t> Written sealing procedures (PAS ISO 17712 seal)</a:t>
            </a:r>
          </a:p>
          <a:p>
            <a:pPr marL="114300" lvl="1" indent="0" eaLnBrk="1" hangingPunct="1">
              <a:lnSpc>
                <a:spcPct val="80000"/>
              </a:lnSpc>
            </a:pPr>
            <a:r>
              <a:rPr lang="en-US" sz="1800" smtClean="0"/>
              <a:t> Seven-point inspection prior to loading / upon receipt </a:t>
            </a:r>
          </a:p>
          <a:p>
            <a:pPr marL="114300" lvl="1" indent="0" eaLnBrk="1" hangingPunct="1">
              <a:lnSpc>
                <a:spcPct val="80000"/>
              </a:lnSpc>
            </a:pPr>
            <a:r>
              <a:rPr lang="en-US" sz="1800" smtClean="0"/>
              <a:t> Container Storage, secure locations, preventing of unauthorized entry into    </a:t>
            </a:r>
          </a:p>
          <a:p>
            <a:pPr marL="1143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  container or storage area</a:t>
            </a:r>
          </a:p>
          <a:p>
            <a:pPr marL="11430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marL="1143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Physical Access Controls</a:t>
            </a:r>
          </a:p>
          <a:p>
            <a:pPr marL="114300" lvl="1" indent="0" eaLnBrk="1" hangingPunct="1">
              <a:lnSpc>
                <a:spcPct val="80000"/>
              </a:lnSpc>
            </a:pPr>
            <a:r>
              <a:rPr lang="en-US" sz="1800" smtClean="0"/>
              <a:t>Visitor procedures (including deliveries and mail) – Logbooks, visitor 	   </a:t>
            </a:r>
          </a:p>
          <a:p>
            <a:pPr marL="1143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 badges, escorted access</a:t>
            </a:r>
          </a:p>
          <a:p>
            <a:pPr marL="114300" lvl="1" indent="0" eaLnBrk="1" hangingPunct="1">
              <a:lnSpc>
                <a:spcPct val="80000"/>
              </a:lnSpc>
            </a:pPr>
            <a:r>
              <a:rPr lang="en-US" sz="1800" smtClean="0"/>
              <a:t>Employment Procedures – Identification system</a:t>
            </a:r>
          </a:p>
          <a:p>
            <a:pPr marL="11430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487362"/>
          </a:xfrm>
        </p:spPr>
        <p:txBody>
          <a:bodyPr/>
          <a:lstStyle/>
          <a:p>
            <a:pPr eaLnBrk="1" hangingPunct="1"/>
            <a:r>
              <a:rPr lang="en-US" smtClean="0"/>
              <a:t>C-TPAT Security Criteria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939800"/>
            <a:ext cx="8229600" cy="4983163"/>
          </a:xfrm>
        </p:spPr>
        <p:txBody>
          <a:bodyPr/>
          <a:lstStyle/>
          <a:p>
            <a:pPr marL="114300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Personnel Security</a:t>
            </a:r>
            <a:r>
              <a:rPr lang="en-US" sz="2000" smtClean="0"/>
              <a:t> </a:t>
            </a:r>
          </a:p>
          <a:p>
            <a:pPr marL="114300" lvl="1" indent="0" eaLnBrk="1" hangingPunct="1">
              <a:lnSpc>
                <a:spcPct val="90000"/>
              </a:lnSpc>
            </a:pPr>
            <a:r>
              <a:rPr lang="en-US" sz="1800" smtClean="0"/>
              <a:t>Procedures must be in place to screen prospective employees and to </a:t>
            </a:r>
          </a:p>
          <a:p>
            <a:pPr marL="114300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  periodically check current personnel (Background, employment history)</a:t>
            </a:r>
          </a:p>
          <a:p>
            <a:pPr marL="114300" lvl="1" indent="0" eaLnBrk="1" hangingPunct="1">
              <a:lnSpc>
                <a:spcPct val="90000"/>
              </a:lnSpc>
            </a:pPr>
            <a:r>
              <a:rPr lang="en-US" sz="1800" smtClean="0"/>
              <a:t>Personnel termination procedures must be in place to remove access</a:t>
            </a:r>
          </a:p>
          <a:p>
            <a:pPr marL="114300" lvl="1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/>
          </a:p>
          <a:p>
            <a:pPr marL="114300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Procedural Security</a:t>
            </a:r>
            <a:r>
              <a:rPr lang="en-US" sz="2000" smtClean="0"/>
              <a:t> – </a:t>
            </a:r>
          </a:p>
          <a:p>
            <a:pPr marL="114300" lvl="1" indent="0" eaLnBrk="1" hangingPunct="1">
              <a:lnSpc>
                <a:spcPct val="90000"/>
              </a:lnSpc>
            </a:pPr>
            <a:r>
              <a:rPr lang="en-US" sz="1800" smtClean="0"/>
              <a:t>Document processing – accurate, complete &amp; safeguarded</a:t>
            </a:r>
          </a:p>
          <a:p>
            <a:pPr marL="114300" lvl="1" indent="0" eaLnBrk="1" hangingPunct="1">
              <a:lnSpc>
                <a:spcPct val="90000"/>
              </a:lnSpc>
            </a:pPr>
            <a:r>
              <a:rPr lang="en-US" sz="1800" smtClean="0"/>
              <a:t>Manifesting procedures – accurate and timely</a:t>
            </a:r>
          </a:p>
          <a:p>
            <a:pPr marL="114300" lvl="1" indent="0">
              <a:lnSpc>
                <a:spcPct val="90000"/>
              </a:lnSpc>
              <a:spcBef>
                <a:spcPct val="50000"/>
              </a:spcBef>
              <a:buClr>
                <a:srgbClr val="333333"/>
              </a:buClr>
            </a:pPr>
            <a:endParaRPr lang="en-US" sz="2000" b="1" smtClean="0"/>
          </a:p>
          <a:p>
            <a:pPr marL="114300" lvl="1" indent="0">
              <a:lnSpc>
                <a:spcPct val="90000"/>
              </a:lnSpc>
              <a:spcBef>
                <a:spcPct val="50000"/>
              </a:spcBef>
              <a:buClr>
                <a:srgbClr val="333333"/>
              </a:buClr>
            </a:pPr>
            <a:r>
              <a:rPr lang="en-US" sz="2000" b="1" smtClean="0"/>
              <a:t>Security Training and Awareness</a:t>
            </a:r>
          </a:p>
          <a:p>
            <a:pPr marL="114300" lvl="1" indent="0">
              <a:lnSpc>
                <a:spcPct val="90000"/>
              </a:lnSpc>
              <a:spcBef>
                <a:spcPct val="50000"/>
              </a:spcBef>
              <a:buClr>
                <a:srgbClr val="333333"/>
              </a:buClr>
            </a:pPr>
            <a:r>
              <a:rPr lang="en-US" sz="1800" smtClean="0"/>
              <a:t>A threat and security awareness program should be established for all employees</a:t>
            </a:r>
          </a:p>
          <a:p>
            <a:pPr marL="114300" lvl="1" indent="0">
              <a:lnSpc>
                <a:spcPct val="90000"/>
              </a:lnSpc>
              <a:spcBef>
                <a:spcPct val="50000"/>
              </a:spcBef>
              <a:buClr>
                <a:srgbClr val="333333"/>
              </a:buClr>
            </a:pPr>
            <a:r>
              <a:rPr lang="en-US" sz="1800" smtClean="0">
                <a:cs typeface="Arial" charset="0"/>
              </a:rPr>
              <a:t>Employees must be made aware of the procedures the company has in place to address a situation and how to report it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888" y="1055688"/>
            <a:ext cx="8229600" cy="4983162"/>
          </a:xfrm>
        </p:spPr>
        <p:txBody>
          <a:bodyPr/>
          <a:lstStyle/>
          <a:p>
            <a:pPr lvl="1">
              <a:spcBef>
                <a:spcPct val="50000"/>
              </a:spcBef>
              <a:buClr>
                <a:srgbClr val="333333"/>
              </a:buClr>
              <a:buFont typeface="Wingdings" pitchFamily="2" charset="2"/>
              <a:buNone/>
            </a:pPr>
            <a:r>
              <a:rPr lang="en-US" sz="2800" b="1" smtClean="0"/>
              <a:t>Physical Security</a:t>
            </a:r>
          </a:p>
          <a:p>
            <a:pPr lvl="1">
              <a:spcBef>
                <a:spcPct val="50000"/>
              </a:spcBef>
              <a:buClr>
                <a:srgbClr val="333333"/>
              </a:buClr>
            </a:pPr>
            <a:r>
              <a:rPr lang="en-US" smtClean="0"/>
              <a:t>Cargo handling and storage facilities must have physical barriers that guard against unauthorized access</a:t>
            </a:r>
            <a:endParaRPr lang="en-US" b="1" smtClean="0"/>
          </a:p>
          <a:p>
            <a:pPr lvl="1" eaLnBrk="1" hangingPunct="1">
              <a:buFont typeface="Wingdings" pitchFamily="2" charset="2"/>
              <a:buNone/>
            </a:pPr>
            <a:endParaRPr lang="en-US" sz="2800" b="1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800" b="1" smtClean="0"/>
              <a:t>Information Technology Security</a:t>
            </a:r>
          </a:p>
          <a:p>
            <a:pPr lvl="1" eaLnBrk="1" hangingPunct="1"/>
            <a:r>
              <a:rPr lang="en-US" smtClean="0"/>
              <a:t>Anti-virus software/ Firewalls</a:t>
            </a:r>
          </a:p>
          <a:p>
            <a:pPr lvl="1" eaLnBrk="1" hangingPunct="1"/>
            <a:r>
              <a:rPr lang="en-US" smtClean="0">
                <a:cs typeface="Arial" charset="0"/>
              </a:rPr>
              <a:t>IT </a:t>
            </a:r>
            <a:r>
              <a:rPr lang="en-US" smtClean="0">
                <a:solidFill>
                  <a:srgbClr val="070000"/>
                </a:solidFill>
                <a:cs typeface="Arial" charset="0"/>
              </a:rPr>
              <a:t>security policies, procedures and standards must be in place</a:t>
            </a:r>
            <a:r>
              <a:rPr lang="en-US" smtClean="0">
                <a:cs typeface="Arial" charset="0"/>
              </a:rPr>
              <a:t>   and provided to employees in the form of training</a:t>
            </a:r>
            <a:endParaRPr lang="en-US" smtClean="0"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ct val="50000"/>
              </a:spcBef>
              <a:buClr>
                <a:srgbClr val="333333"/>
              </a:buClr>
              <a:buFont typeface="Wingdings" pitchFamily="2" charset="2"/>
              <a:buNone/>
            </a:pPr>
            <a:endParaRPr lang="en-US" b="1" smtClean="0"/>
          </a:p>
          <a:p>
            <a:pPr eaLnBrk="1" hangingPunct="1"/>
            <a:endParaRPr lang="en-US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C-TPAT Security Criteria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0675"/>
            <a:ext cx="7469188" cy="1050925"/>
          </a:xfrm>
        </p:spPr>
        <p:txBody>
          <a:bodyPr/>
          <a:lstStyle/>
          <a:p>
            <a:pPr algn="ctr" eaLnBrk="1" hangingPunct="1"/>
            <a:r>
              <a:rPr lang="en-US" sz="3800" smtClean="0"/>
              <a:t>C-TPAT Achievements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2700" smtClean="0"/>
              <a:t>April 2, 2008</a:t>
            </a:r>
          </a:p>
        </p:txBody>
      </p:sp>
      <p:pic>
        <p:nvPicPr>
          <p:cNvPr id="21507" name="Picture 6" descr="image_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30213" y="1517650"/>
            <a:ext cx="8455025" cy="4019550"/>
          </a:xfrm>
          <a:noFill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n-US" sz="1800" b="1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1800" b="1" smtClean="0"/>
              <a:t>8,265 Certified Partners: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800" b="1" smtClean="0"/>
              <a:t>5 Field Offices;</a:t>
            </a:r>
            <a:r>
              <a:rPr lang="en-US" sz="1800" smtClean="0"/>
              <a:t> 156 staffing goal had been reached in December 2006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Houston and Buffalo field offices being established.  50 additional personnel to be added in 2008.</a:t>
            </a:r>
            <a:endParaRPr lang="en-US" sz="1800" b="1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1800" b="1" smtClean="0"/>
              <a:t>7,359 Total Validations Completed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6,465 Initial Validations Completed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679 Re-Validations Completed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1800" b="1" smtClean="0"/>
              <a:t>522 total suspensions/removals </a:t>
            </a:r>
            <a:r>
              <a:rPr lang="en-US" sz="1800" smtClean="0"/>
              <a:t>(256 Highway Carriers)</a:t>
            </a:r>
            <a:r>
              <a:rPr lang="en-US" sz="1800" b="1" smtClean="0"/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1800" b="1" smtClean="0"/>
              <a:t>Security Criteria Implemented: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Importers, Sea Carriers, Highway Carriers. Rail Carriers, Foreign Manufacturers, Customs Brokers, Mexico Long Haul Highway Carrier and Port Authorities/Terminal Operators, Air Carriers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92088" y="1136650"/>
            <a:ext cx="86217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>
              <a:lnSpc>
                <a:spcPct val="90000"/>
              </a:lnSpc>
              <a:spcBef>
                <a:spcPct val="20000"/>
              </a:spcBef>
              <a:buClr>
                <a:srgbClr val="070000"/>
              </a:buClr>
              <a:buFont typeface="Wingdings" pitchFamily="2" charset="2"/>
              <a:buNone/>
            </a:pPr>
            <a:r>
              <a:rPr lang="en-US" sz="2000">
                <a:solidFill>
                  <a:srgbClr val="070000"/>
                </a:solidFill>
                <a:latin typeface="Arial" charset="0"/>
              </a:rPr>
              <a:t>Recognizes the critical role of CBP in securing our nation’s border against terrorism by securing the supply chain and facilitating legitimate trade.  </a:t>
            </a:r>
          </a:p>
          <a:p>
            <a:pPr marL="114300" lvl="1">
              <a:lnSpc>
                <a:spcPct val="90000"/>
              </a:lnSpc>
              <a:spcBef>
                <a:spcPct val="20000"/>
              </a:spcBef>
              <a:buClr>
                <a:srgbClr val="070000"/>
              </a:buClr>
              <a:buFont typeface="Wingdings" pitchFamily="2" charset="2"/>
              <a:buNone/>
            </a:pPr>
            <a:endParaRPr lang="en-US" sz="2000" b="1" i="1" u="sng">
              <a:solidFill>
                <a:srgbClr val="004182"/>
              </a:solidFill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8077200" cy="352425"/>
          </a:xfrm>
        </p:spPr>
        <p:txBody>
          <a:bodyPr/>
          <a:lstStyle/>
          <a:p>
            <a:pPr eaLnBrk="1" hangingPunct="1"/>
            <a:r>
              <a:rPr lang="en-US" smtClean="0"/>
              <a:t>Safe Port Act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93713" y="1930400"/>
            <a:ext cx="79105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lvl="1"/>
            <a:r>
              <a:rPr lang="en-US" u="sng">
                <a:solidFill>
                  <a:schemeClr val="tx1"/>
                </a:solidFill>
                <a:latin typeface="Arial" charset="0"/>
              </a:rPr>
              <a:t>SAFE Act Requires CBP:</a:t>
            </a:r>
          </a:p>
          <a:p>
            <a:pPr marL="566738" lvl="2" indent="-101600"/>
            <a:endParaRPr lang="en-US">
              <a:solidFill>
                <a:schemeClr val="tx1"/>
              </a:solidFill>
              <a:latin typeface="Arial" charset="0"/>
            </a:endParaRPr>
          </a:p>
          <a:p>
            <a:pPr marL="566738" lvl="2" indent="-101600"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Certify new applicants within 90 days</a:t>
            </a:r>
          </a:p>
          <a:p>
            <a:pPr marL="566738" lvl="2" indent="-101600">
              <a:buFontTx/>
              <a:buChar char="•"/>
            </a:pPr>
            <a:endParaRPr lang="en-US">
              <a:solidFill>
                <a:schemeClr val="tx1"/>
              </a:solidFill>
              <a:latin typeface="Arial" charset="0"/>
            </a:endParaRPr>
          </a:p>
          <a:p>
            <a:pPr marL="566738" lvl="2" indent="-101600"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Validate all partners within one year of certification</a:t>
            </a:r>
          </a:p>
          <a:p>
            <a:pPr marL="566738" lvl="2" indent="-101600">
              <a:buFontTx/>
              <a:buChar char="•"/>
            </a:pPr>
            <a:endParaRPr lang="en-US">
              <a:solidFill>
                <a:schemeClr val="tx1"/>
              </a:solidFill>
              <a:latin typeface="Arial" charset="0"/>
            </a:endParaRPr>
          </a:p>
          <a:p>
            <a:pPr marL="566738" lvl="2" indent="-101600"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Revalidations not less than once every four year</a:t>
            </a:r>
            <a:br>
              <a:rPr lang="en-US">
                <a:solidFill>
                  <a:schemeClr val="tx1"/>
                </a:solidFill>
                <a:latin typeface="Arial" charset="0"/>
              </a:rPr>
            </a:br>
            <a:endParaRPr lang="en-US">
              <a:solidFill>
                <a:schemeClr val="tx1"/>
              </a:solidFill>
              <a:latin typeface="Arial" charset="0"/>
            </a:endParaRPr>
          </a:p>
          <a:p>
            <a:pPr marL="566738" lvl="2" indent="-101600"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Third party validation pilot program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C-TPAT Benefits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8450" y="1025525"/>
            <a:ext cx="8305800" cy="4462463"/>
          </a:xfrm>
        </p:spPr>
        <p:txBody>
          <a:bodyPr/>
          <a:lstStyle/>
          <a:p>
            <a:pPr marL="174625" indent="-174625"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1"/>
                </a:solidFill>
              </a:rPr>
              <a:t>Securing the Homeland</a:t>
            </a:r>
          </a:p>
          <a:p>
            <a:pPr marL="174625" indent="-174625" eaLnBrk="1" hangingPunct="1">
              <a:lnSpc>
                <a:spcPct val="80000"/>
              </a:lnSpc>
            </a:pPr>
            <a:endParaRPr lang="en-US" sz="1800" smtClean="0">
              <a:solidFill>
                <a:schemeClr val="tx1"/>
              </a:solidFill>
            </a:endParaRPr>
          </a:p>
          <a:p>
            <a:pPr marL="174625" indent="-174625"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1"/>
                </a:solidFill>
              </a:rPr>
              <a:t>As part of contingency planning, C-TPAT partners will be the first to participate in the restoration of trade</a:t>
            </a:r>
          </a:p>
          <a:p>
            <a:pPr marL="174625" indent="-174625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>
              <a:solidFill>
                <a:schemeClr val="tx1"/>
              </a:solidFill>
            </a:endParaRPr>
          </a:p>
          <a:p>
            <a:pPr marL="174625" indent="-174625" eaLnBrk="1" hangingPunct="1">
              <a:lnSpc>
                <a:spcPct val="80000"/>
              </a:lnSpc>
            </a:pPr>
            <a:r>
              <a:rPr lang="en-US" sz="1800" smtClean="0"/>
              <a:t> Reduced Examinations</a:t>
            </a:r>
          </a:p>
          <a:p>
            <a:pPr marL="174625" indent="-174625" eaLnBrk="1" hangingPunct="1">
              <a:lnSpc>
                <a:spcPct val="80000"/>
              </a:lnSpc>
            </a:pPr>
            <a:endParaRPr lang="en-US" sz="1800" smtClean="0"/>
          </a:p>
          <a:p>
            <a:pPr marL="174625" indent="-174625" eaLnBrk="1" hangingPunct="1">
              <a:lnSpc>
                <a:spcPct val="80000"/>
              </a:lnSpc>
            </a:pPr>
            <a:r>
              <a:rPr lang="en-US" sz="1800" smtClean="0"/>
              <a:t> Front of line treatment</a:t>
            </a:r>
          </a:p>
          <a:p>
            <a:pPr marL="174625" indent="-174625" eaLnBrk="1" hangingPunct="1">
              <a:lnSpc>
                <a:spcPct val="80000"/>
              </a:lnSpc>
            </a:pPr>
            <a:endParaRPr lang="en-US" sz="1800" smtClean="0"/>
          </a:p>
          <a:p>
            <a:pPr marL="174625" indent="-174625" eaLnBrk="1" hangingPunct="1">
              <a:lnSpc>
                <a:spcPct val="80000"/>
              </a:lnSpc>
            </a:pPr>
            <a:r>
              <a:rPr lang="en-US" sz="1800" smtClean="0"/>
              <a:t> Assigned Supply Chain Security Specialist</a:t>
            </a:r>
          </a:p>
          <a:p>
            <a:pPr marL="174625" indent="-174625" eaLnBrk="1" hangingPunct="1">
              <a:lnSpc>
                <a:spcPct val="80000"/>
              </a:lnSpc>
            </a:pPr>
            <a:endParaRPr lang="en-US" sz="1800" smtClean="0"/>
          </a:p>
          <a:p>
            <a:pPr marL="174625" indent="-174625" eaLnBrk="1" hangingPunct="1">
              <a:lnSpc>
                <a:spcPct val="80000"/>
              </a:lnSpc>
            </a:pPr>
            <a:r>
              <a:rPr lang="en-US" sz="1800" smtClean="0"/>
              <a:t> Access to other programs (Free And Secure Trade (FAST), Importer Self Assessment (ISA)</a:t>
            </a:r>
          </a:p>
          <a:p>
            <a:pPr marL="174625" indent="-174625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  <a:p>
            <a:pPr marL="174625" indent="-174625" eaLnBrk="1" hangingPunct="1">
              <a:lnSpc>
                <a:spcPct val="80000"/>
              </a:lnSpc>
            </a:pPr>
            <a:r>
              <a:rPr lang="en-US" sz="1800" smtClean="0"/>
              <a:t>Supply Chain Security Conferences hosted by C-TPAT yearly</a:t>
            </a:r>
          </a:p>
          <a:p>
            <a:pPr marL="174625" indent="-174625" eaLnBrk="1" hangingPunct="1">
              <a:lnSpc>
                <a:spcPct val="80000"/>
              </a:lnSpc>
            </a:pPr>
            <a:endParaRPr lang="en-US" sz="1800" smtClean="0"/>
          </a:p>
          <a:p>
            <a:pPr marL="174625" indent="-174625" eaLnBrk="1" hangingPunct="1">
              <a:lnSpc>
                <a:spcPct val="80000"/>
              </a:lnSpc>
            </a:pPr>
            <a:endParaRPr lang="en-US" sz="1800" smtClean="0"/>
          </a:p>
          <a:p>
            <a:pPr marL="174625" indent="-174625" eaLnBrk="1" hangingPunct="1"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CBP’s Mission….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577975"/>
            <a:ext cx="5791200" cy="40973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Preventing the entry of terrorists and their weapons while facilitating legitimate trade and travel</a:t>
            </a:r>
          </a:p>
          <a:p>
            <a:pPr eaLnBrk="1" hangingPunct="1"/>
            <a:endParaRPr lang="en-US" sz="4400" smtClean="0">
              <a:solidFill>
                <a:srgbClr val="002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796682" name="Picture 10" descr="Officer and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3" y="1736725"/>
            <a:ext cx="2162175" cy="2994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Mutual Recognition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2516188"/>
          </a:xfrm>
          <a:noFill/>
        </p:spPr>
        <p:txBody>
          <a:bodyPr/>
          <a:lstStyle/>
          <a:p>
            <a:pPr marL="230188" indent="-230188" eaLnBrk="1" hangingPunct="1">
              <a:buSzPct val="85000"/>
              <a:buFont typeface="Wingdings" pitchFamily="2" charset="2"/>
              <a:buNone/>
            </a:pPr>
            <a:r>
              <a:rPr lang="en-US" sz="2500" smtClean="0">
                <a:solidFill>
                  <a:srgbClr val="003399"/>
                </a:solidFill>
              </a:rPr>
              <a:t>	C-TPAT and a foreign customs administration jointly recognize the security provisions of each other’s business partnership programs.</a:t>
            </a:r>
            <a:endParaRPr lang="en-US" sz="3000" smtClean="0">
              <a:solidFill>
                <a:srgbClr val="000000"/>
              </a:solidFill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752600" y="3810000"/>
            <a:ext cx="5791200" cy="158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69" name="Oval 5"/>
          <p:cNvSpPr>
            <a:spLocks noChangeArrowheads="1"/>
          </p:cNvSpPr>
          <p:nvPr/>
        </p:nvSpPr>
        <p:spPr bwMode="auto">
          <a:xfrm>
            <a:off x="1295400" y="3581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33CC33">
                  <a:gamma/>
                  <a:shade val="46275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914400" y="41148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Origin</a:t>
            </a:r>
            <a:endParaRPr lang="en-US" sz="20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6871" name="Text Box 7"/>
          <p:cNvSpPr txBox="1">
            <a:spLocks noChangeArrowheads="1"/>
          </p:cNvSpPr>
          <p:nvPr/>
        </p:nvSpPr>
        <p:spPr bwMode="auto">
          <a:xfrm>
            <a:off x="7086600" y="41148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Destination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6872" name="Rectangle 8"/>
          <p:cNvSpPr>
            <a:spLocks noChangeArrowheads="1"/>
          </p:cNvSpPr>
          <p:nvPr/>
        </p:nvSpPr>
        <p:spPr bwMode="auto">
          <a:xfrm>
            <a:off x="7696200" y="3657600"/>
            <a:ext cx="304800" cy="30480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38200" y="4648200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Partnership Program</a:t>
            </a:r>
          </a:p>
        </p:txBody>
      </p:sp>
      <p:sp>
        <p:nvSpPr>
          <p:cNvPr id="676874" name="Text Box 10"/>
          <p:cNvSpPr txBox="1">
            <a:spLocks noChangeArrowheads="1"/>
          </p:cNvSpPr>
          <p:nvPr/>
        </p:nvSpPr>
        <p:spPr bwMode="auto">
          <a:xfrm>
            <a:off x="3657600" y="41148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Transportation</a:t>
            </a:r>
            <a:endParaRPr lang="en-US" sz="20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352800" y="4648200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Partnership Program or C-TPAT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239000" y="46482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C-TPAT</a:t>
            </a:r>
          </a:p>
        </p:txBody>
      </p:sp>
      <p:pic>
        <p:nvPicPr>
          <p:cNvPr id="676877" name="Picture 13" descr="Pla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334000"/>
            <a:ext cx="838200" cy="215900"/>
          </a:xfrm>
          <a:prstGeom prst="rect">
            <a:avLst/>
          </a:prstGeom>
          <a:noFill/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676878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BF24"/>
              </a:clrFrom>
              <a:clrTo>
                <a:srgbClr val="F8BF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334000"/>
            <a:ext cx="587375" cy="236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676879" name="Picture 15" descr="SEMITRC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5334000"/>
            <a:ext cx="457200" cy="231775"/>
          </a:xfrm>
          <a:prstGeom prst="rect">
            <a:avLst/>
          </a:prstGeom>
          <a:noFill/>
          <a:effectLst>
            <a:outerShdw dist="35921" dir="2700000" algn="ctr" rotWithShape="0">
              <a:srgbClr val="000000"/>
            </a:outerShdw>
          </a:effectLst>
        </p:spPr>
      </p:pic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5486400" y="5334000"/>
            <a:ext cx="936625" cy="230188"/>
            <a:chOff x="5088" y="2233"/>
            <a:chExt cx="590" cy="145"/>
          </a:xfrm>
        </p:grpSpPr>
        <p:sp>
          <p:nvSpPr>
            <p:cNvPr id="24593" name="Freeform 17"/>
            <p:cNvSpPr>
              <a:spLocks/>
            </p:cNvSpPr>
            <p:nvPr/>
          </p:nvSpPr>
          <p:spPr bwMode="auto">
            <a:xfrm flipH="1">
              <a:off x="5614" y="2314"/>
              <a:ext cx="64" cy="10"/>
            </a:xfrm>
            <a:custGeom>
              <a:avLst/>
              <a:gdLst>
                <a:gd name="T0" fmla="*/ 1117 w 1130"/>
                <a:gd name="T1" fmla="*/ 7 h 169"/>
                <a:gd name="T2" fmla="*/ 607 w 1130"/>
                <a:gd name="T3" fmla="*/ 0 h 169"/>
                <a:gd name="T4" fmla="*/ 76 w 1130"/>
                <a:gd name="T5" fmla="*/ 10 h 169"/>
                <a:gd name="T6" fmla="*/ 0 w 1130"/>
                <a:gd name="T7" fmla="*/ 22 h 169"/>
                <a:gd name="T8" fmla="*/ 19 w 1130"/>
                <a:gd name="T9" fmla="*/ 34 h 169"/>
                <a:gd name="T10" fmla="*/ 74 w 1130"/>
                <a:gd name="T11" fmla="*/ 51 h 169"/>
                <a:gd name="T12" fmla="*/ 231 w 1130"/>
                <a:gd name="T13" fmla="*/ 91 h 169"/>
                <a:gd name="T14" fmla="*/ 480 w 1130"/>
                <a:gd name="T15" fmla="*/ 134 h 169"/>
                <a:gd name="T16" fmla="*/ 806 w 1130"/>
                <a:gd name="T17" fmla="*/ 164 h 169"/>
                <a:gd name="T18" fmla="*/ 1072 w 1130"/>
                <a:gd name="T19" fmla="*/ 169 h 169"/>
                <a:gd name="T20" fmla="*/ 1130 w 1130"/>
                <a:gd name="T21" fmla="*/ 165 h 169"/>
                <a:gd name="T22" fmla="*/ 1117 w 1130"/>
                <a:gd name="T23" fmla="*/ 7 h 169"/>
                <a:gd name="T24" fmla="*/ 1117 w 1130"/>
                <a:gd name="T25" fmla="*/ 7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0"/>
                <a:gd name="T40" fmla="*/ 0 h 169"/>
                <a:gd name="T41" fmla="*/ 1130 w 1130"/>
                <a:gd name="T42" fmla="*/ 169 h 1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0" h="169">
                  <a:moveTo>
                    <a:pt x="1117" y="7"/>
                  </a:moveTo>
                  <a:lnTo>
                    <a:pt x="607" y="0"/>
                  </a:lnTo>
                  <a:lnTo>
                    <a:pt x="76" y="10"/>
                  </a:lnTo>
                  <a:lnTo>
                    <a:pt x="0" y="22"/>
                  </a:lnTo>
                  <a:lnTo>
                    <a:pt x="19" y="34"/>
                  </a:lnTo>
                  <a:lnTo>
                    <a:pt x="74" y="51"/>
                  </a:lnTo>
                  <a:lnTo>
                    <a:pt x="231" y="91"/>
                  </a:lnTo>
                  <a:lnTo>
                    <a:pt x="480" y="134"/>
                  </a:lnTo>
                  <a:lnTo>
                    <a:pt x="806" y="164"/>
                  </a:lnTo>
                  <a:lnTo>
                    <a:pt x="1072" y="169"/>
                  </a:lnTo>
                  <a:lnTo>
                    <a:pt x="1130" y="165"/>
                  </a:lnTo>
                  <a:lnTo>
                    <a:pt x="1117" y="7"/>
                  </a:lnTo>
                  <a:close/>
                </a:path>
              </a:pathLst>
            </a:custGeom>
            <a:solidFill>
              <a:srgbClr val="BDCCCC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 flipH="1">
              <a:off x="5226" y="2317"/>
              <a:ext cx="414" cy="22"/>
            </a:xfrm>
            <a:custGeom>
              <a:avLst/>
              <a:gdLst>
                <a:gd name="T0" fmla="*/ 7343 w 7343"/>
                <a:gd name="T1" fmla="*/ 76 h 386"/>
                <a:gd name="T2" fmla="*/ 4960 w 7343"/>
                <a:gd name="T3" fmla="*/ 106 h 386"/>
                <a:gd name="T4" fmla="*/ 2697 w 7343"/>
                <a:gd name="T5" fmla="*/ 106 h 386"/>
                <a:gd name="T6" fmla="*/ 562 w 7343"/>
                <a:gd name="T7" fmla="*/ 40 h 386"/>
                <a:gd name="T8" fmla="*/ 488 w 7343"/>
                <a:gd name="T9" fmla="*/ 0 h 386"/>
                <a:gd name="T10" fmla="*/ 328 w 7343"/>
                <a:gd name="T11" fmla="*/ 66 h 386"/>
                <a:gd name="T12" fmla="*/ 39 w 7343"/>
                <a:gd name="T13" fmla="*/ 66 h 386"/>
                <a:gd name="T14" fmla="*/ 0 w 7343"/>
                <a:gd name="T15" fmla="*/ 121 h 386"/>
                <a:gd name="T16" fmla="*/ 955 w 7343"/>
                <a:gd name="T17" fmla="*/ 386 h 386"/>
                <a:gd name="T18" fmla="*/ 7335 w 7343"/>
                <a:gd name="T19" fmla="*/ 370 h 386"/>
                <a:gd name="T20" fmla="*/ 7343 w 7343"/>
                <a:gd name="T21" fmla="*/ 76 h 386"/>
                <a:gd name="T22" fmla="*/ 7343 w 7343"/>
                <a:gd name="T23" fmla="*/ 76 h 3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43"/>
                <a:gd name="T37" fmla="*/ 0 h 386"/>
                <a:gd name="T38" fmla="*/ 7343 w 7343"/>
                <a:gd name="T39" fmla="*/ 386 h 3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43" h="386">
                  <a:moveTo>
                    <a:pt x="7343" y="76"/>
                  </a:moveTo>
                  <a:lnTo>
                    <a:pt x="4960" y="106"/>
                  </a:lnTo>
                  <a:lnTo>
                    <a:pt x="2697" y="106"/>
                  </a:lnTo>
                  <a:lnTo>
                    <a:pt x="562" y="40"/>
                  </a:lnTo>
                  <a:lnTo>
                    <a:pt x="488" y="0"/>
                  </a:lnTo>
                  <a:lnTo>
                    <a:pt x="328" y="66"/>
                  </a:lnTo>
                  <a:lnTo>
                    <a:pt x="39" y="66"/>
                  </a:lnTo>
                  <a:lnTo>
                    <a:pt x="0" y="121"/>
                  </a:lnTo>
                  <a:lnTo>
                    <a:pt x="955" y="386"/>
                  </a:lnTo>
                  <a:lnTo>
                    <a:pt x="7335" y="370"/>
                  </a:lnTo>
                  <a:lnTo>
                    <a:pt x="7343" y="76"/>
                  </a:lnTo>
                  <a:close/>
                </a:path>
              </a:pathLst>
            </a:custGeom>
            <a:solidFill>
              <a:srgbClr val="404D4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auto">
            <a:xfrm flipH="1">
              <a:off x="5619" y="2307"/>
              <a:ext cx="3" cy="9"/>
            </a:xfrm>
            <a:custGeom>
              <a:avLst/>
              <a:gdLst>
                <a:gd name="T0" fmla="*/ 51 w 51"/>
                <a:gd name="T1" fmla="*/ 168 h 168"/>
                <a:gd name="T2" fmla="*/ 51 w 51"/>
                <a:gd name="T3" fmla="*/ 0 h 168"/>
                <a:gd name="T4" fmla="*/ 0 w 51"/>
                <a:gd name="T5" fmla="*/ 0 h 168"/>
                <a:gd name="T6" fmla="*/ 0 w 51"/>
                <a:gd name="T7" fmla="*/ 168 h 168"/>
                <a:gd name="T8" fmla="*/ 51 w 51"/>
                <a:gd name="T9" fmla="*/ 168 h 168"/>
                <a:gd name="T10" fmla="*/ 51 w 51"/>
                <a:gd name="T11" fmla="*/ 168 h 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168"/>
                <a:gd name="T20" fmla="*/ 51 w 51"/>
                <a:gd name="T21" fmla="*/ 168 h 1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168">
                  <a:moveTo>
                    <a:pt x="51" y="168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51" y="168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auto">
            <a:xfrm flipH="1">
              <a:off x="5618" y="2304"/>
              <a:ext cx="5" cy="3"/>
            </a:xfrm>
            <a:custGeom>
              <a:avLst/>
              <a:gdLst>
                <a:gd name="T0" fmla="*/ 71 w 89"/>
                <a:gd name="T1" fmla="*/ 54 h 54"/>
                <a:gd name="T2" fmla="*/ 87 w 89"/>
                <a:gd name="T3" fmla="*/ 34 h 54"/>
                <a:gd name="T4" fmla="*/ 89 w 89"/>
                <a:gd name="T5" fmla="*/ 0 h 54"/>
                <a:gd name="T6" fmla="*/ 0 w 89"/>
                <a:gd name="T7" fmla="*/ 0 h 54"/>
                <a:gd name="T8" fmla="*/ 5 w 89"/>
                <a:gd name="T9" fmla="*/ 35 h 54"/>
                <a:gd name="T10" fmla="*/ 21 w 89"/>
                <a:gd name="T11" fmla="*/ 54 h 54"/>
                <a:gd name="T12" fmla="*/ 71 w 89"/>
                <a:gd name="T13" fmla="*/ 54 h 54"/>
                <a:gd name="T14" fmla="*/ 71 w 89"/>
                <a:gd name="T15" fmla="*/ 54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54"/>
                <a:gd name="T26" fmla="*/ 89 w 89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54">
                  <a:moveTo>
                    <a:pt x="71" y="54"/>
                  </a:moveTo>
                  <a:lnTo>
                    <a:pt x="87" y="34"/>
                  </a:lnTo>
                  <a:lnTo>
                    <a:pt x="89" y="0"/>
                  </a:lnTo>
                  <a:lnTo>
                    <a:pt x="0" y="0"/>
                  </a:lnTo>
                  <a:lnTo>
                    <a:pt x="5" y="35"/>
                  </a:lnTo>
                  <a:lnTo>
                    <a:pt x="2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auto">
            <a:xfrm flipH="1">
              <a:off x="5611" y="2305"/>
              <a:ext cx="6" cy="19"/>
            </a:xfrm>
            <a:custGeom>
              <a:avLst/>
              <a:gdLst>
                <a:gd name="T0" fmla="*/ 0 w 102"/>
                <a:gd name="T1" fmla="*/ 325 h 339"/>
                <a:gd name="T2" fmla="*/ 9 w 102"/>
                <a:gd name="T3" fmla="*/ 65 h 339"/>
                <a:gd name="T4" fmla="*/ 24 w 102"/>
                <a:gd name="T5" fmla="*/ 0 h 339"/>
                <a:gd name="T6" fmla="*/ 77 w 102"/>
                <a:gd name="T7" fmla="*/ 0 h 339"/>
                <a:gd name="T8" fmla="*/ 95 w 102"/>
                <a:gd name="T9" fmla="*/ 32 h 339"/>
                <a:gd name="T10" fmla="*/ 102 w 102"/>
                <a:gd name="T11" fmla="*/ 339 h 339"/>
                <a:gd name="T12" fmla="*/ 0 w 102"/>
                <a:gd name="T13" fmla="*/ 325 h 339"/>
                <a:gd name="T14" fmla="*/ 0 w 102"/>
                <a:gd name="T15" fmla="*/ 325 h 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"/>
                <a:gd name="T25" fmla="*/ 0 h 339"/>
                <a:gd name="T26" fmla="*/ 102 w 102"/>
                <a:gd name="T27" fmla="*/ 339 h 3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" h="339">
                  <a:moveTo>
                    <a:pt x="0" y="325"/>
                  </a:moveTo>
                  <a:lnTo>
                    <a:pt x="9" y="65"/>
                  </a:lnTo>
                  <a:lnTo>
                    <a:pt x="24" y="0"/>
                  </a:lnTo>
                  <a:lnTo>
                    <a:pt x="77" y="0"/>
                  </a:lnTo>
                  <a:lnTo>
                    <a:pt x="95" y="32"/>
                  </a:lnTo>
                  <a:lnTo>
                    <a:pt x="102" y="339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auto">
            <a:xfrm flipH="1">
              <a:off x="5617" y="2316"/>
              <a:ext cx="6" cy="7"/>
            </a:xfrm>
            <a:custGeom>
              <a:avLst/>
              <a:gdLst>
                <a:gd name="T0" fmla="*/ 111 w 111"/>
                <a:gd name="T1" fmla="*/ 124 h 124"/>
                <a:gd name="T2" fmla="*/ 106 w 111"/>
                <a:gd name="T3" fmla="*/ 6 h 124"/>
                <a:gd name="T4" fmla="*/ 83 w 111"/>
                <a:gd name="T5" fmla="*/ 0 h 124"/>
                <a:gd name="T6" fmla="*/ 21 w 111"/>
                <a:gd name="T7" fmla="*/ 0 h 124"/>
                <a:gd name="T8" fmla="*/ 3 w 111"/>
                <a:gd name="T9" fmla="*/ 29 h 124"/>
                <a:gd name="T10" fmla="*/ 0 w 111"/>
                <a:gd name="T11" fmla="*/ 111 h 124"/>
                <a:gd name="T12" fmla="*/ 111 w 111"/>
                <a:gd name="T13" fmla="*/ 124 h 124"/>
                <a:gd name="T14" fmla="*/ 111 w 111"/>
                <a:gd name="T15" fmla="*/ 124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"/>
                <a:gd name="T25" fmla="*/ 0 h 124"/>
                <a:gd name="T26" fmla="*/ 111 w 111"/>
                <a:gd name="T27" fmla="*/ 124 h 1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" h="124">
                  <a:moveTo>
                    <a:pt x="111" y="124"/>
                  </a:moveTo>
                  <a:lnTo>
                    <a:pt x="106" y="6"/>
                  </a:lnTo>
                  <a:lnTo>
                    <a:pt x="83" y="0"/>
                  </a:lnTo>
                  <a:lnTo>
                    <a:pt x="21" y="0"/>
                  </a:lnTo>
                  <a:lnTo>
                    <a:pt x="3" y="29"/>
                  </a:lnTo>
                  <a:lnTo>
                    <a:pt x="0" y="111"/>
                  </a:lnTo>
                  <a:lnTo>
                    <a:pt x="111" y="124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auto">
            <a:xfrm flipH="1">
              <a:off x="5226" y="2320"/>
              <a:ext cx="382" cy="4"/>
            </a:xfrm>
            <a:custGeom>
              <a:avLst/>
              <a:gdLst>
                <a:gd name="T0" fmla="*/ 6770 w 6770"/>
                <a:gd name="T1" fmla="*/ 36 h 81"/>
                <a:gd name="T2" fmla="*/ 5684 w 6770"/>
                <a:gd name="T3" fmla="*/ 48 h 81"/>
                <a:gd name="T4" fmla="*/ 4528 w 6770"/>
                <a:gd name="T5" fmla="*/ 63 h 81"/>
                <a:gd name="T6" fmla="*/ 3507 w 6770"/>
                <a:gd name="T7" fmla="*/ 63 h 81"/>
                <a:gd name="T8" fmla="*/ 2105 w 6770"/>
                <a:gd name="T9" fmla="*/ 63 h 81"/>
                <a:gd name="T10" fmla="*/ 1086 w 6770"/>
                <a:gd name="T11" fmla="*/ 33 h 81"/>
                <a:gd name="T12" fmla="*/ 0 w 6770"/>
                <a:gd name="T13" fmla="*/ 0 h 81"/>
                <a:gd name="T14" fmla="*/ 23 w 6770"/>
                <a:gd name="T15" fmla="*/ 15 h 81"/>
                <a:gd name="T16" fmla="*/ 822 w 6770"/>
                <a:gd name="T17" fmla="*/ 42 h 81"/>
                <a:gd name="T18" fmla="*/ 1864 w 6770"/>
                <a:gd name="T19" fmla="*/ 74 h 81"/>
                <a:gd name="T20" fmla="*/ 2206 w 6770"/>
                <a:gd name="T21" fmla="*/ 78 h 81"/>
                <a:gd name="T22" fmla="*/ 3237 w 6770"/>
                <a:gd name="T23" fmla="*/ 78 h 81"/>
                <a:gd name="T24" fmla="*/ 4059 w 6770"/>
                <a:gd name="T25" fmla="*/ 81 h 81"/>
                <a:gd name="T26" fmla="*/ 4871 w 6770"/>
                <a:gd name="T27" fmla="*/ 74 h 81"/>
                <a:gd name="T28" fmla="*/ 5442 w 6770"/>
                <a:gd name="T29" fmla="*/ 69 h 81"/>
                <a:gd name="T30" fmla="*/ 6082 w 6770"/>
                <a:gd name="T31" fmla="*/ 67 h 81"/>
                <a:gd name="T32" fmla="*/ 6768 w 6770"/>
                <a:gd name="T33" fmla="*/ 56 h 81"/>
                <a:gd name="T34" fmla="*/ 6770 w 6770"/>
                <a:gd name="T35" fmla="*/ 36 h 81"/>
                <a:gd name="T36" fmla="*/ 6770 w 6770"/>
                <a:gd name="T37" fmla="*/ 36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70"/>
                <a:gd name="T58" fmla="*/ 0 h 81"/>
                <a:gd name="T59" fmla="*/ 6770 w 6770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70" h="81">
                  <a:moveTo>
                    <a:pt x="6770" y="36"/>
                  </a:moveTo>
                  <a:lnTo>
                    <a:pt x="5684" y="48"/>
                  </a:lnTo>
                  <a:lnTo>
                    <a:pt x="4528" y="63"/>
                  </a:lnTo>
                  <a:lnTo>
                    <a:pt x="3507" y="63"/>
                  </a:lnTo>
                  <a:lnTo>
                    <a:pt x="2105" y="63"/>
                  </a:lnTo>
                  <a:lnTo>
                    <a:pt x="1086" y="33"/>
                  </a:lnTo>
                  <a:lnTo>
                    <a:pt x="0" y="0"/>
                  </a:lnTo>
                  <a:lnTo>
                    <a:pt x="23" y="15"/>
                  </a:lnTo>
                  <a:lnTo>
                    <a:pt x="822" y="42"/>
                  </a:lnTo>
                  <a:lnTo>
                    <a:pt x="1864" y="74"/>
                  </a:lnTo>
                  <a:lnTo>
                    <a:pt x="2206" y="78"/>
                  </a:lnTo>
                  <a:lnTo>
                    <a:pt x="3237" y="78"/>
                  </a:lnTo>
                  <a:lnTo>
                    <a:pt x="4059" y="81"/>
                  </a:lnTo>
                  <a:lnTo>
                    <a:pt x="4871" y="74"/>
                  </a:lnTo>
                  <a:lnTo>
                    <a:pt x="5442" y="69"/>
                  </a:lnTo>
                  <a:lnTo>
                    <a:pt x="6082" y="67"/>
                  </a:lnTo>
                  <a:lnTo>
                    <a:pt x="6768" y="56"/>
                  </a:lnTo>
                  <a:lnTo>
                    <a:pt x="6770" y="36"/>
                  </a:lnTo>
                  <a:close/>
                </a:path>
              </a:pathLst>
            </a:custGeom>
            <a:solidFill>
              <a:srgbClr val="A3B0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 flipH="1">
              <a:off x="5575" y="2321"/>
              <a:ext cx="1" cy="11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 flipH="1">
              <a:off x="5585" y="2321"/>
              <a:ext cx="0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 flipH="1">
              <a:off x="5594" y="2320"/>
              <a:ext cx="1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 flipH="1">
              <a:off x="5502" y="2323"/>
              <a:ext cx="0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 flipH="1">
              <a:off x="5511" y="2323"/>
              <a:ext cx="1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 flipH="1">
              <a:off x="5520" y="2323"/>
              <a:ext cx="1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 flipH="1">
              <a:off x="5529" y="2323"/>
              <a:ext cx="1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 flipH="1">
              <a:off x="5539" y="2322"/>
              <a:ext cx="1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 flipH="1">
              <a:off x="5376" y="2324"/>
              <a:ext cx="0" cy="9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 flipH="1">
              <a:off x="5386" y="2324"/>
              <a:ext cx="0" cy="9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 flipH="1">
              <a:off x="5396" y="2323"/>
              <a:ext cx="1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Line 35"/>
            <p:cNvSpPr>
              <a:spLocks noChangeShapeType="1"/>
            </p:cNvSpPr>
            <p:nvPr/>
          </p:nvSpPr>
          <p:spPr bwMode="auto">
            <a:xfrm flipH="1">
              <a:off x="5407" y="2323"/>
              <a:ext cx="0" cy="9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 flipH="1">
              <a:off x="5312" y="2323"/>
              <a:ext cx="0" cy="9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37"/>
            <p:cNvSpPr>
              <a:spLocks noChangeShapeType="1"/>
            </p:cNvSpPr>
            <p:nvPr/>
          </p:nvSpPr>
          <p:spPr bwMode="auto">
            <a:xfrm flipH="1">
              <a:off x="5321" y="2323"/>
              <a:ext cx="0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 flipH="1">
              <a:off x="5329" y="2323"/>
              <a:ext cx="1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 flipH="1">
              <a:off x="5338" y="2324"/>
              <a:ext cx="1" cy="9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 flipH="1">
              <a:off x="5348" y="2324"/>
              <a:ext cx="0" cy="9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 flipH="1">
              <a:off x="5248" y="2323"/>
              <a:ext cx="1" cy="9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 flipH="1">
              <a:off x="5258" y="2323"/>
              <a:ext cx="1" cy="9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 flipH="1">
              <a:off x="5268" y="2323"/>
              <a:ext cx="0" cy="9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 flipH="1">
              <a:off x="5278" y="2323"/>
              <a:ext cx="0" cy="9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 flipH="1">
              <a:off x="5228" y="2322"/>
              <a:ext cx="0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 flipH="1">
              <a:off x="5239" y="2323"/>
              <a:ext cx="0" cy="9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 flipH="1">
              <a:off x="5230" y="2322"/>
              <a:ext cx="372" cy="15"/>
            </a:xfrm>
            <a:custGeom>
              <a:avLst/>
              <a:gdLst>
                <a:gd name="T0" fmla="*/ 6483 w 6612"/>
                <a:gd name="T1" fmla="*/ 182 h 266"/>
                <a:gd name="T2" fmla="*/ 6313 w 6612"/>
                <a:gd name="T3" fmla="*/ 40 h 266"/>
                <a:gd name="T4" fmla="*/ 6234 w 6612"/>
                <a:gd name="T5" fmla="*/ 45 h 266"/>
                <a:gd name="T6" fmla="*/ 6077 w 6612"/>
                <a:gd name="T7" fmla="*/ 184 h 266"/>
                <a:gd name="T8" fmla="*/ 5985 w 6612"/>
                <a:gd name="T9" fmla="*/ 177 h 266"/>
                <a:gd name="T10" fmla="*/ 5803 w 6612"/>
                <a:gd name="T11" fmla="*/ 40 h 266"/>
                <a:gd name="T12" fmla="*/ 5723 w 6612"/>
                <a:gd name="T13" fmla="*/ 40 h 266"/>
                <a:gd name="T14" fmla="*/ 5595 w 6612"/>
                <a:gd name="T15" fmla="*/ 178 h 266"/>
                <a:gd name="T16" fmla="*/ 5290 w 6612"/>
                <a:gd name="T17" fmla="*/ 197 h 266"/>
                <a:gd name="T18" fmla="*/ 5206 w 6612"/>
                <a:gd name="T19" fmla="*/ 184 h 266"/>
                <a:gd name="T20" fmla="*/ 5028 w 6612"/>
                <a:gd name="T21" fmla="*/ 40 h 266"/>
                <a:gd name="T22" fmla="*/ 4957 w 6612"/>
                <a:gd name="T23" fmla="*/ 45 h 266"/>
                <a:gd name="T24" fmla="*/ 4805 w 6612"/>
                <a:gd name="T25" fmla="*/ 189 h 266"/>
                <a:gd name="T26" fmla="*/ 4736 w 6612"/>
                <a:gd name="T27" fmla="*/ 189 h 266"/>
                <a:gd name="T28" fmla="*/ 4551 w 6612"/>
                <a:gd name="T29" fmla="*/ 48 h 266"/>
                <a:gd name="T30" fmla="*/ 4467 w 6612"/>
                <a:gd name="T31" fmla="*/ 48 h 266"/>
                <a:gd name="T32" fmla="*/ 4170 w 6612"/>
                <a:gd name="T33" fmla="*/ 192 h 266"/>
                <a:gd name="T34" fmla="*/ 4086 w 6612"/>
                <a:gd name="T35" fmla="*/ 192 h 266"/>
                <a:gd name="T36" fmla="*/ 3865 w 6612"/>
                <a:gd name="T37" fmla="*/ 57 h 266"/>
                <a:gd name="T38" fmla="*/ 3801 w 6612"/>
                <a:gd name="T39" fmla="*/ 64 h 266"/>
                <a:gd name="T40" fmla="*/ 3628 w 6612"/>
                <a:gd name="T41" fmla="*/ 191 h 266"/>
                <a:gd name="T42" fmla="*/ 3560 w 6612"/>
                <a:gd name="T43" fmla="*/ 197 h 266"/>
                <a:gd name="T44" fmla="*/ 3400 w 6612"/>
                <a:gd name="T45" fmla="*/ 64 h 266"/>
                <a:gd name="T46" fmla="*/ 3067 w 6612"/>
                <a:gd name="T47" fmla="*/ 72 h 266"/>
                <a:gd name="T48" fmla="*/ 2906 w 6612"/>
                <a:gd name="T49" fmla="*/ 197 h 266"/>
                <a:gd name="T50" fmla="*/ 2830 w 6612"/>
                <a:gd name="T51" fmla="*/ 192 h 266"/>
                <a:gd name="T52" fmla="*/ 2657 w 6612"/>
                <a:gd name="T53" fmla="*/ 76 h 266"/>
                <a:gd name="T54" fmla="*/ 2573 w 6612"/>
                <a:gd name="T55" fmla="*/ 81 h 266"/>
                <a:gd name="T56" fmla="*/ 2413 w 6612"/>
                <a:gd name="T57" fmla="*/ 192 h 266"/>
                <a:gd name="T58" fmla="*/ 2321 w 6612"/>
                <a:gd name="T59" fmla="*/ 192 h 266"/>
                <a:gd name="T60" fmla="*/ 2128 w 6612"/>
                <a:gd name="T61" fmla="*/ 76 h 266"/>
                <a:gd name="T62" fmla="*/ 1966 w 6612"/>
                <a:gd name="T63" fmla="*/ 72 h 266"/>
                <a:gd name="T64" fmla="*/ 1734 w 6612"/>
                <a:gd name="T65" fmla="*/ 197 h 266"/>
                <a:gd name="T66" fmla="*/ 1653 w 6612"/>
                <a:gd name="T67" fmla="*/ 197 h 266"/>
                <a:gd name="T68" fmla="*/ 1489 w 6612"/>
                <a:gd name="T69" fmla="*/ 57 h 266"/>
                <a:gd name="T70" fmla="*/ 1437 w 6612"/>
                <a:gd name="T71" fmla="*/ 68 h 266"/>
                <a:gd name="T72" fmla="*/ 1249 w 6612"/>
                <a:gd name="T73" fmla="*/ 189 h 266"/>
                <a:gd name="T74" fmla="*/ 1160 w 6612"/>
                <a:gd name="T75" fmla="*/ 182 h 266"/>
                <a:gd name="T76" fmla="*/ 995 w 6612"/>
                <a:gd name="T77" fmla="*/ 68 h 266"/>
                <a:gd name="T78" fmla="*/ 514 w 6612"/>
                <a:gd name="T79" fmla="*/ 32 h 266"/>
                <a:gd name="T80" fmla="*/ 434 w 6612"/>
                <a:gd name="T81" fmla="*/ 32 h 266"/>
                <a:gd name="T82" fmla="*/ 261 w 6612"/>
                <a:gd name="T83" fmla="*/ 169 h 266"/>
                <a:gd name="T84" fmla="*/ 173 w 6612"/>
                <a:gd name="T85" fmla="*/ 142 h 266"/>
                <a:gd name="T86" fmla="*/ 0 w 6612"/>
                <a:gd name="T87" fmla="*/ 0 h 266"/>
                <a:gd name="T88" fmla="*/ 6612 w 6612"/>
                <a:gd name="T89" fmla="*/ 234 h 2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612"/>
                <a:gd name="T136" fmla="*/ 0 h 266"/>
                <a:gd name="T137" fmla="*/ 6612 w 6612"/>
                <a:gd name="T138" fmla="*/ 266 h 2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612" h="266">
                  <a:moveTo>
                    <a:pt x="6595" y="26"/>
                  </a:moveTo>
                  <a:lnTo>
                    <a:pt x="6478" y="32"/>
                  </a:lnTo>
                  <a:lnTo>
                    <a:pt x="6483" y="182"/>
                  </a:lnTo>
                  <a:lnTo>
                    <a:pt x="6422" y="182"/>
                  </a:lnTo>
                  <a:lnTo>
                    <a:pt x="6407" y="40"/>
                  </a:lnTo>
                  <a:lnTo>
                    <a:pt x="6313" y="40"/>
                  </a:lnTo>
                  <a:lnTo>
                    <a:pt x="6331" y="173"/>
                  </a:lnTo>
                  <a:lnTo>
                    <a:pt x="6257" y="184"/>
                  </a:lnTo>
                  <a:lnTo>
                    <a:pt x="6234" y="45"/>
                  </a:lnTo>
                  <a:lnTo>
                    <a:pt x="6130" y="45"/>
                  </a:lnTo>
                  <a:lnTo>
                    <a:pt x="6161" y="177"/>
                  </a:lnTo>
                  <a:lnTo>
                    <a:pt x="6077" y="184"/>
                  </a:lnTo>
                  <a:lnTo>
                    <a:pt x="6056" y="40"/>
                  </a:lnTo>
                  <a:lnTo>
                    <a:pt x="5972" y="40"/>
                  </a:lnTo>
                  <a:lnTo>
                    <a:pt x="5985" y="177"/>
                  </a:lnTo>
                  <a:lnTo>
                    <a:pt x="5900" y="189"/>
                  </a:lnTo>
                  <a:lnTo>
                    <a:pt x="5892" y="40"/>
                  </a:lnTo>
                  <a:lnTo>
                    <a:pt x="5803" y="40"/>
                  </a:lnTo>
                  <a:lnTo>
                    <a:pt x="5792" y="189"/>
                  </a:lnTo>
                  <a:lnTo>
                    <a:pt x="5739" y="184"/>
                  </a:lnTo>
                  <a:lnTo>
                    <a:pt x="5723" y="40"/>
                  </a:lnTo>
                  <a:lnTo>
                    <a:pt x="5639" y="40"/>
                  </a:lnTo>
                  <a:lnTo>
                    <a:pt x="5639" y="177"/>
                  </a:lnTo>
                  <a:lnTo>
                    <a:pt x="5595" y="178"/>
                  </a:lnTo>
                  <a:lnTo>
                    <a:pt x="5585" y="45"/>
                  </a:lnTo>
                  <a:lnTo>
                    <a:pt x="5571" y="45"/>
                  </a:lnTo>
                  <a:lnTo>
                    <a:pt x="5290" y="197"/>
                  </a:lnTo>
                  <a:lnTo>
                    <a:pt x="5277" y="37"/>
                  </a:lnTo>
                  <a:lnTo>
                    <a:pt x="5185" y="37"/>
                  </a:lnTo>
                  <a:lnTo>
                    <a:pt x="5206" y="184"/>
                  </a:lnTo>
                  <a:lnTo>
                    <a:pt x="5125" y="189"/>
                  </a:lnTo>
                  <a:lnTo>
                    <a:pt x="5114" y="45"/>
                  </a:lnTo>
                  <a:lnTo>
                    <a:pt x="5028" y="40"/>
                  </a:lnTo>
                  <a:lnTo>
                    <a:pt x="5054" y="184"/>
                  </a:lnTo>
                  <a:lnTo>
                    <a:pt x="4962" y="184"/>
                  </a:lnTo>
                  <a:lnTo>
                    <a:pt x="4957" y="45"/>
                  </a:lnTo>
                  <a:lnTo>
                    <a:pt x="4881" y="45"/>
                  </a:lnTo>
                  <a:lnTo>
                    <a:pt x="4896" y="189"/>
                  </a:lnTo>
                  <a:lnTo>
                    <a:pt x="4805" y="189"/>
                  </a:lnTo>
                  <a:lnTo>
                    <a:pt x="4800" y="48"/>
                  </a:lnTo>
                  <a:lnTo>
                    <a:pt x="4708" y="53"/>
                  </a:lnTo>
                  <a:lnTo>
                    <a:pt x="4736" y="189"/>
                  </a:lnTo>
                  <a:lnTo>
                    <a:pt x="4645" y="197"/>
                  </a:lnTo>
                  <a:lnTo>
                    <a:pt x="4640" y="53"/>
                  </a:lnTo>
                  <a:lnTo>
                    <a:pt x="4551" y="48"/>
                  </a:lnTo>
                  <a:lnTo>
                    <a:pt x="4561" y="192"/>
                  </a:lnTo>
                  <a:lnTo>
                    <a:pt x="4467" y="197"/>
                  </a:lnTo>
                  <a:lnTo>
                    <a:pt x="4467" y="48"/>
                  </a:lnTo>
                  <a:lnTo>
                    <a:pt x="4375" y="45"/>
                  </a:lnTo>
                  <a:lnTo>
                    <a:pt x="4383" y="192"/>
                  </a:lnTo>
                  <a:lnTo>
                    <a:pt x="4170" y="192"/>
                  </a:lnTo>
                  <a:lnTo>
                    <a:pt x="4150" y="57"/>
                  </a:lnTo>
                  <a:lnTo>
                    <a:pt x="4054" y="60"/>
                  </a:lnTo>
                  <a:lnTo>
                    <a:pt x="4086" y="192"/>
                  </a:lnTo>
                  <a:lnTo>
                    <a:pt x="3978" y="200"/>
                  </a:lnTo>
                  <a:lnTo>
                    <a:pt x="3982" y="57"/>
                  </a:lnTo>
                  <a:lnTo>
                    <a:pt x="3865" y="57"/>
                  </a:lnTo>
                  <a:lnTo>
                    <a:pt x="3885" y="192"/>
                  </a:lnTo>
                  <a:lnTo>
                    <a:pt x="3805" y="192"/>
                  </a:lnTo>
                  <a:lnTo>
                    <a:pt x="3801" y="64"/>
                  </a:lnTo>
                  <a:lnTo>
                    <a:pt x="3698" y="57"/>
                  </a:lnTo>
                  <a:lnTo>
                    <a:pt x="3722" y="189"/>
                  </a:lnTo>
                  <a:lnTo>
                    <a:pt x="3628" y="191"/>
                  </a:lnTo>
                  <a:lnTo>
                    <a:pt x="3628" y="53"/>
                  </a:lnTo>
                  <a:lnTo>
                    <a:pt x="3528" y="60"/>
                  </a:lnTo>
                  <a:lnTo>
                    <a:pt x="3560" y="197"/>
                  </a:lnTo>
                  <a:lnTo>
                    <a:pt x="3437" y="199"/>
                  </a:lnTo>
                  <a:lnTo>
                    <a:pt x="3442" y="60"/>
                  </a:lnTo>
                  <a:lnTo>
                    <a:pt x="3400" y="64"/>
                  </a:lnTo>
                  <a:lnTo>
                    <a:pt x="3116" y="213"/>
                  </a:lnTo>
                  <a:lnTo>
                    <a:pt x="3075" y="197"/>
                  </a:lnTo>
                  <a:lnTo>
                    <a:pt x="3067" y="72"/>
                  </a:lnTo>
                  <a:lnTo>
                    <a:pt x="2987" y="72"/>
                  </a:lnTo>
                  <a:lnTo>
                    <a:pt x="2995" y="200"/>
                  </a:lnTo>
                  <a:lnTo>
                    <a:pt x="2906" y="197"/>
                  </a:lnTo>
                  <a:lnTo>
                    <a:pt x="2902" y="81"/>
                  </a:lnTo>
                  <a:lnTo>
                    <a:pt x="2818" y="76"/>
                  </a:lnTo>
                  <a:lnTo>
                    <a:pt x="2830" y="192"/>
                  </a:lnTo>
                  <a:lnTo>
                    <a:pt x="2733" y="192"/>
                  </a:lnTo>
                  <a:lnTo>
                    <a:pt x="2742" y="76"/>
                  </a:lnTo>
                  <a:lnTo>
                    <a:pt x="2657" y="76"/>
                  </a:lnTo>
                  <a:lnTo>
                    <a:pt x="2669" y="192"/>
                  </a:lnTo>
                  <a:lnTo>
                    <a:pt x="2573" y="192"/>
                  </a:lnTo>
                  <a:lnTo>
                    <a:pt x="2573" y="81"/>
                  </a:lnTo>
                  <a:lnTo>
                    <a:pt x="2481" y="76"/>
                  </a:lnTo>
                  <a:lnTo>
                    <a:pt x="2508" y="192"/>
                  </a:lnTo>
                  <a:lnTo>
                    <a:pt x="2413" y="192"/>
                  </a:lnTo>
                  <a:lnTo>
                    <a:pt x="2414" y="75"/>
                  </a:lnTo>
                  <a:lnTo>
                    <a:pt x="2308" y="81"/>
                  </a:lnTo>
                  <a:lnTo>
                    <a:pt x="2321" y="192"/>
                  </a:lnTo>
                  <a:lnTo>
                    <a:pt x="2215" y="192"/>
                  </a:lnTo>
                  <a:lnTo>
                    <a:pt x="2219" y="76"/>
                  </a:lnTo>
                  <a:lnTo>
                    <a:pt x="2128" y="76"/>
                  </a:lnTo>
                  <a:lnTo>
                    <a:pt x="2128" y="189"/>
                  </a:lnTo>
                  <a:lnTo>
                    <a:pt x="1975" y="192"/>
                  </a:lnTo>
                  <a:lnTo>
                    <a:pt x="1966" y="72"/>
                  </a:lnTo>
                  <a:lnTo>
                    <a:pt x="1818" y="72"/>
                  </a:lnTo>
                  <a:lnTo>
                    <a:pt x="1826" y="192"/>
                  </a:lnTo>
                  <a:lnTo>
                    <a:pt x="1734" y="197"/>
                  </a:lnTo>
                  <a:lnTo>
                    <a:pt x="1742" y="68"/>
                  </a:lnTo>
                  <a:lnTo>
                    <a:pt x="1641" y="64"/>
                  </a:lnTo>
                  <a:lnTo>
                    <a:pt x="1653" y="197"/>
                  </a:lnTo>
                  <a:lnTo>
                    <a:pt x="1569" y="192"/>
                  </a:lnTo>
                  <a:lnTo>
                    <a:pt x="1582" y="57"/>
                  </a:lnTo>
                  <a:lnTo>
                    <a:pt x="1489" y="57"/>
                  </a:lnTo>
                  <a:lnTo>
                    <a:pt x="1509" y="189"/>
                  </a:lnTo>
                  <a:lnTo>
                    <a:pt x="1437" y="189"/>
                  </a:lnTo>
                  <a:lnTo>
                    <a:pt x="1437" y="68"/>
                  </a:lnTo>
                  <a:lnTo>
                    <a:pt x="1328" y="64"/>
                  </a:lnTo>
                  <a:lnTo>
                    <a:pt x="1346" y="189"/>
                  </a:lnTo>
                  <a:lnTo>
                    <a:pt x="1249" y="189"/>
                  </a:lnTo>
                  <a:lnTo>
                    <a:pt x="1257" y="60"/>
                  </a:lnTo>
                  <a:lnTo>
                    <a:pt x="1143" y="60"/>
                  </a:lnTo>
                  <a:lnTo>
                    <a:pt x="1160" y="182"/>
                  </a:lnTo>
                  <a:lnTo>
                    <a:pt x="1079" y="184"/>
                  </a:lnTo>
                  <a:lnTo>
                    <a:pt x="1088" y="68"/>
                  </a:lnTo>
                  <a:lnTo>
                    <a:pt x="995" y="68"/>
                  </a:lnTo>
                  <a:lnTo>
                    <a:pt x="622" y="205"/>
                  </a:lnTo>
                  <a:lnTo>
                    <a:pt x="627" y="32"/>
                  </a:lnTo>
                  <a:lnTo>
                    <a:pt x="514" y="32"/>
                  </a:lnTo>
                  <a:lnTo>
                    <a:pt x="533" y="197"/>
                  </a:lnTo>
                  <a:lnTo>
                    <a:pt x="430" y="192"/>
                  </a:lnTo>
                  <a:lnTo>
                    <a:pt x="434" y="32"/>
                  </a:lnTo>
                  <a:lnTo>
                    <a:pt x="341" y="28"/>
                  </a:lnTo>
                  <a:lnTo>
                    <a:pt x="357" y="182"/>
                  </a:lnTo>
                  <a:lnTo>
                    <a:pt x="261" y="169"/>
                  </a:lnTo>
                  <a:lnTo>
                    <a:pt x="269" y="24"/>
                  </a:lnTo>
                  <a:lnTo>
                    <a:pt x="168" y="13"/>
                  </a:lnTo>
                  <a:lnTo>
                    <a:pt x="173" y="142"/>
                  </a:lnTo>
                  <a:lnTo>
                    <a:pt x="105" y="124"/>
                  </a:lnTo>
                  <a:lnTo>
                    <a:pt x="108" y="9"/>
                  </a:lnTo>
                  <a:lnTo>
                    <a:pt x="0" y="0"/>
                  </a:lnTo>
                  <a:lnTo>
                    <a:pt x="20" y="210"/>
                  </a:lnTo>
                  <a:lnTo>
                    <a:pt x="4303" y="266"/>
                  </a:lnTo>
                  <a:lnTo>
                    <a:pt x="6612" y="234"/>
                  </a:lnTo>
                  <a:lnTo>
                    <a:pt x="6595" y="26"/>
                  </a:lnTo>
                  <a:close/>
                </a:path>
              </a:pathLst>
            </a:custGeom>
            <a:solidFill>
              <a:srgbClr val="667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 flipH="1">
              <a:off x="5162" y="2265"/>
              <a:ext cx="18" cy="5"/>
            </a:xfrm>
            <a:custGeom>
              <a:avLst/>
              <a:gdLst>
                <a:gd name="T0" fmla="*/ 329 w 329"/>
                <a:gd name="T1" fmla="*/ 71 h 74"/>
                <a:gd name="T2" fmla="*/ 329 w 329"/>
                <a:gd name="T3" fmla="*/ 27 h 74"/>
                <a:gd name="T4" fmla="*/ 329 w 329"/>
                <a:gd name="T5" fmla="*/ 24 h 74"/>
                <a:gd name="T6" fmla="*/ 310 w 329"/>
                <a:gd name="T7" fmla="*/ 19 h 74"/>
                <a:gd name="T8" fmla="*/ 45 w 329"/>
                <a:gd name="T9" fmla="*/ 0 h 74"/>
                <a:gd name="T10" fmla="*/ 33 w 329"/>
                <a:gd name="T11" fmla="*/ 3 h 74"/>
                <a:gd name="T12" fmla="*/ 18 w 329"/>
                <a:gd name="T13" fmla="*/ 21 h 74"/>
                <a:gd name="T14" fmla="*/ 0 w 329"/>
                <a:gd name="T15" fmla="*/ 74 h 74"/>
                <a:gd name="T16" fmla="*/ 329 w 329"/>
                <a:gd name="T17" fmla="*/ 71 h 74"/>
                <a:gd name="T18" fmla="*/ 329 w 329"/>
                <a:gd name="T19" fmla="*/ 71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9"/>
                <a:gd name="T31" fmla="*/ 0 h 74"/>
                <a:gd name="T32" fmla="*/ 329 w 329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9" h="74">
                  <a:moveTo>
                    <a:pt x="329" y="71"/>
                  </a:moveTo>
                  <a:lnTo>
                    <a:pt x="329" y="27"/>
                  </a:lnTo>
                  <a:lnTo>
                    <a:pt x="329" y="24"/>
                  </a:lnTo>
                  <a:lnTo>
                    <a:pt x="310" y="19"/>
                  </a:lnTo>
                  <a:lnTo>
                    <a:pt x="45" y="0"/>
                  </a:lnTo>
                  <a:lnTo>
                    <a:pt x="33" y="3"/>
                  </a:lnTo>
                  <a:lnTo>
                    <a:pt x="18" y="21"/>
                  </a:lnTo>
                  <a:lnTo>
                    <a:pt x="0" y="74"/>
                  </a:lnTo>
                  <a:lnTo>
                    <a:pt x="329" y="71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49"/>
            <p:cNvSpPr>
              <a:spLocks/>
            </p:cNvSpPr>
            <p:nvPr/>
          </p:nvSpPr>
          <p:spPr bwMode="auto">
            <a:xfrm flipH="1">
              <a:off x="5169" y="2266"/>
              <a:ext cx="11" cy="4"/>
            </a:xfrm>
            <a:custGeom>
              <a:avLst/>
              <a:gdLst>
                <a:gd name="T0" fmla="*/ 19 w 195"/>
                <a:gd name="T1" fmla="*/ 15 h 69"/>
                <a:gd name="T2" fmla="*/ 24 w 195"/>
                <a:gd name="T3" fmla="*/ 8 h 69"/>
                <a:gd name="T4" fmla="*/ 42 w 195"/>
                <a:gd name="T5" fmla="*/ 0 h 69"/>
                <a:gd name="T6" fmla="*/ 188 w 195"/>
                <a:gd name="T7" fmla="*/ 11 h 69"/>
                <a:gd name="T8" fmla="*/ 194 w 195"/>
                <a:gd name="T9" fmla="*/ 38 h 69"/>
                <a:gd name="T10" fmla="*/ 195 w 195"/>
                <a:gd name="T11" fmla="*/ 59 h 69"/>
                <a:gd name="T12" fmla="*/ 188 w 195"/>
                <a:gd name="T13" fmla="*/ 69 h 69"/>
                <a:gd name="T14" fmla="*/ 0 w 195"/>
                <a:gd name="T15" fmla="*/ 69 h 69"/>
                <a:gd name="T16" fmla="*/ 19 w 195"/>
                <a:gd name="T17" fmla="*/ 15 h 69"/>
                <a:gd name="T18" fmla="*/ 19 w 195"/>
                <a:gd name="T19" fmla="*/ 15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69"/>
                <a:gd name="T32" fmla="*/ 195 w 195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69">
                  <a:moveTo>
                    <a:pt x="19" y="15"/>
                  </a:moveTo>
                  <a:lnTo>
                    <a:pt x="24" y="8"/>
                  </a:lnTo>
                  <a:lnTo>
                    <a:pt x="42" y="0"/>
                  </a:lnTo>
                  <a:lnTo>
                    <a:pt x="188" y="11"/>
                  </a:lnTo>
                  <a:lnTo>
                    <a:pt x="194" y="38"/>
                  </a:lnTo>
                  <a:lnTo>
                    <a:pt x="195" y="59"/>
                  </a:lnTo>
                  <a:lnTo>
                    <a:pt x="188" y="69"/>
                  </a:lnTo>
                  <a:lnTo>
                    <a:pt x="0" y="69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50"/>
            <p:cNvSpPr>
              <a:spLocks/>
            </p:cNvSpPr>
            <p:nvPr/>
          </p:nvSpPr>
          <p:spPr bwMode="auto">
            <a:xfrm flipH="1">
              <a:off x="5178" y="2266"/>
              <a:ext cx="1" cy="4"/>
            </a:xfrm>
            <a:custGeom>
              <a:avLst/>
              <a:gdLst>
                <a:gd name="T0" fmla="*/ 19 w 19"/>
                <a:gd name="T1" fmla="*/ 0 h 61"/>
                <a:gd name="T2" fmla="*/ 10 w 19"/>
                <a:gd name="T3" fmla="*/ 17 h 61"/>
                <a:gd name="T4" fmla="*/ 0 w 19"/>
                <a:gd name="T5" fmla="*/ 61 h 61"/>
                <a:gd name="T6" fmla="*/ 0 60000 65536"/>
                <a:gd name="T7" fmla="*/ 0 60000 65536"/>
                <a:gd name="T8" fmla="*/ 0 60000 65536"/>
                <a:gd name="T9" fmla="*/ 0 w 19"/>
                <a:gd name="T10" fmla="*/ 0 h 61"/>
                <a:gd name="T11" fmla="*/ 19 w 19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1">
                  <a:moveTo>
                    <a:pt x="19" y="0"/>
                  </a:moveTo>
                  <a:lnTo>
                    <a:pt x="10" y="17"/>
                  </a:lnTo>
                  <a:lnTo>
                    <a:pt x="0" y="61"/>
                  </a:lnTo>
                </a:path>
              </a:pathLst>
            </a:custGeom>
            <a:noFill/>
            <a:ln w="1905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51"/>
            <p:cNvSpPr>
              <a:spLocks/>
            </p:cNvSpPr>
            <p:nvPr/>
          </p:nvSpPr>
          <p:spPr bwMode="auto">
            <a:xfrm flipH="1">
              <a:off x="5178" y="2266"/>
              <a:ext cx="1" cy="4"/>
            </a:xfrm>
            <a:custGeom>
              <a:avLst/>
              <a:gdLst>
                <a:gd name="T0" fmla="*/ 18 w 18"/>
                <a:gd name="T1" fmla="*/ 0 h 61"/>
                <a:gd name="T2" fmla="*/ 10 w 18"/>
                <a:gd name="T3" fmla="*/ 17 h 61"/>
                <a:gd name="T4" fmla="*/ 0 w 18"/>
                <a:gd name="T5" fmla="*/ 61 h 61"/>
                <a:gd name="T6" fmla="*/ 0 60000 65536"/>
                <a:gd name="T7" fmla="*/ 0 60000 65536"/>
                <a:gd name="T8" fmla="*/ 0 60000 65536"/>
                <a:gd name="T9" fmla="*/ 0 w 18"/>
                <a:gd name="T10" fmla="*/ 0 h 61"/>
                <a:gd name="T11" fmla="*/ 18 w 18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1">
                  <a:moveTo>
                    <a:pt x="18" y="0"/>
                  </a:moveTo>
                  <a:lnTo>
                    <a:pt x="10" y="17"/>
                  </a:lnTo>
                  <a:lnTo>
                    <a:pt x="0" y="61"/>
                  </a:lnTo>
                </a:path>
              </a:pathLst>
            </a:custGeom>
            <a:noFill/>
            <a:ln w="15875">
              <a:solidFill>
                <a:srgbClr val="7070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52"/>
            <p:cNvSpPr>
              <a:spLocks/>
            </p:cNvSpPr>
            <p:nvPr/>
          </p:nvSpPr>
          <p:spPr bwMode="auto">
            <a:xfrm flipH="1">
              <a:off x="5178" y="2266"/>
              <a:ext cx="1" cy="4"/>
            </a:xfrm>
            <a:custGeom>
              <a:avLst/>
              <a:gdLst>
                <a:gd name="T0" fmla="*/ 20 w 20"/>
                <a:gd name="T1" fmla="*/ 0 h 61"/>
                <a:gd name="T2" fmla="*/ 12 w 20"/>
                <a:gd name="T3" fmla="*/ 17 h 61"/>
                <a:gd name="T4" fmla="*/ 0 w 20"/>
                <a:gd name="T5" fmla="*/ 61 h 61"/>
                <a:gd name="T6" fmla="*/ 0 60000 65536"/>
                <a:gd name="T7" fmla="*/ 0 60000 65536"/>
                <a:gd name="T8" fmla="*/ 0 60000 65536"/>
                <a:gd name="T9" fmla="*/ 0 w 20"/>
                <a:gd name="T10" fmla="*/ 0 h 61"/>
                <a:gd name="T11" fmla="*/ 20 w 2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61">
                  <a:moveTo>
                    <a:pt x="20" y="0"/>
                  </a:moveTo>
                  <a:lnTo>
                    <a:pt x="12" y="17"/>
                  </a:lnTo>
                  <a:lnTo>
                    <a:pt x="0" y="61"/>
                  </a:lnTo>
                </a:path>
              </a:pathLst>
            </a:custGeom>
            <a:noFill/>
            <a:ln w="12700">
              <a:solidFill>
                <a:srgbClr val="7A7A7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53"/>
            <p:cNvSpPr>
              <a:spLocks/>
            </p:cNvSpPr>
            <p:nvPr/>
          </p:nvSpPr>
          <p:spPr bwMode="auto">
            <a:xfrm flipH="1">
              <a:off x="5178" y="2266"/>
              <a:ext cx="1" cy="4"/>
            </a:xfrm>
            <a:custGeom>
              <a:avLst/>
              <a:gdLst>
                <a:gd name="T0" fmla="*/ 20 w 20"/>
                <a:gd name="T1" fmla="*/ 0 h 61"/>
                <a:gd name="T2" fmla="*/ 11 w 20"/>
                <a:gd name="T3" fmla="*/ 17 h 61"/>
                <a:gd name="T4" fmla="*/ 0 w 20"/>
                <a:gd name="T5" fmla="*/ 61 h 61"/>
                <a:gd name="T6" fmla="*/ 0 60000 65536"/>
                <a:gd name="T7" fmla="*/ 0 60000 65536"/>
                <a:gd name="T8" fmla="*/ 0 60000 65536"/>
                <a:gd name="T9" fmla="*/ 0 w 20"/>
                <a:gd name="T10" fmla="*/ 0 h 61"/>
                <a:gd name="T11" fmla="*/ 20 w 2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61">
                  <a:moveTo>
                    <a:pt x="20" y="0"/>
                  </a:moveTo>
                  <a:lnTo>
                    <a:pt x="11" y="17"/>
                  </a:lnTo>
                  <a:lnTo>
                    <a:pt x="0" y="61"/>
                  </a:lnTo>
                </a:path>
              </a:pathLst>
            </a:custGeom>
            <a:noFill/>
            <a:ln w="11113">
              <a:solidFill>
                <a:srgbClr val="85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54"/>
            <p:cNvSpPr>
              <a:spLocks/>
            </p:cNvSpPr>
            <p:nvPr/>
          </p:nvSpPr>
          <p:spPr bwMode="auto">
            <a:xfrm flipH="1">
              <a:off x="5178" y="2266"/>
              <a:ext cx="1" cy="4"/>
            </a:xfrm>
            <a:custGeom>
              <a:avLst/>
              <a:gdLst>
                <a:gd name="T0" fmla="*/ 19 w 19"/>
                <a:gd name="T1" fmla="*/ 0 h 61"/>
                <a:gd name="T2" fmla="*/ 11 w 19"/>
                <a:gd name="T3" fmla="*/ 17 h 61"/>
                <a:gd name="T4" fmla="*/ 0 w 19"/>
                <a:gd name="T5" fmla="*/ 61 h 61"/>
                <a:gd name="T6" fmla="*/ 0 60000 65536"/>
                <a:gd name="T7" fmla="*/ 0 60000 65536"/>
                <a:gd name="T8" fmla="*/ 0 60000 65536"/>
                <a:gd name="T9" fmla="*/ 0 w 19"/>
                <a:gd name="T10" fmla="*/ 0 h 61"/>
                <a:gd name="T11" fmla="*/ 19 w 19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1">
                  <a:moveTo>
                    <a:pt x="19" y="0"/>
                  </a:moveTo>
                  <a:lnTo>
                    <a:pt x="11" y="17"/>
                  </a:lnTo>
                  <a:lnTo>
                    <a:pt x="0" y="61"/>
                  </a:lnTo>
                </a:path>
              </a:pathLst>
            </a:custGeom>
            <a:noFill/>
            <a:ln w="7938">
              <a:solidFill>
                <a:srgbClr val="8F8F8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55"/>
            <p:cNvSpPr>
              <a:spLocks/>
            </p:cNvSpPr>
            <p:nvPr/>
          </p:nvSpPr>
          <p:spPr bwMode="auto">
            <a:xfrm flipH="1">
              <a:off x="5178" y="2266"/>
              <a:ext cx="1" cy="4"/>
            </a:xfrm>
            <a:custGeom>
              <a:avLst/>
              <a:gdLst>
                <a:gd name="T0" fmla="*/ 20 w 20"/>
                <a:gd name="T1" fmla="*/ 0 h 61"/>
                <a:gd name="T2" fmla="*/ 12 w 20"/>
                <a:gd name="T3" fmla="*/ 17 h 61"/>
                <a:gd name="T4" fmla="*/ 0 w 20"/>
                <a:gd name="T5" fmla="*/ 61 h 61"/>
                <a:gd name="T6" fmla="*/ 0 60000 65536"/>
                <a:gd name="T7" fmla="*/ 0 60000 65536"/>
                <a:gd name="T8" fmla="*/ 0 60000 65536"/>
                <a:gd name="T9" fmla="*/ 0 w 20"/>
                <a:gd name="T10" fmla="*/ 0 h 61"/>
                <a:gd name="T11" fmla="*/ 20 w 2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61">
                  <a:moveTo>
                    <a:pt x="20" y="0"/>
                  </a:moveTo>
                  <a:lnTo>
                    <a:pt x="12" y="17"/>
                  </a:lnTo>
                  <a:lnTo>
                    <a:pt x="0" y="61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56"/>
            <p:cNvSpPr>
              <a:spLocks/>
            </p:cNvSpPr>
            <p:nvPr/>
          </p:nvSpPr>
          <p:spPr bwMode="auto">
            <a:xfrm flipH="1">
              <a:off x="5157" y="2270"/>
              <a:ext cx="28" cy="29"/>
            </a:xfrm>
            <a:custGeom>
              <a:avLst/>
              <a:gdLst>
                <a:gd name="T0" fmla="*/ 482 w 482"/>
                <a:gd name="T1" fmla="*/ 501 h 516"/>
                <a:gd name="T2" fmla="*/ 406 w 482"/>
                <a:gd name="T3" fmla="*/ 0 h 516"/>
                <a:gd name="T4" fmla="*/ 77 w 482"/>
                <a:gd name="T5" fmla="*/ 0 h 516"/>
                <a:gd name="T6" fmla="*/ 0 w 482"/>
                <a:gd name="T7" fmla="*/ 280 h 516"/>
                <a:gd name="T8" fmla="*/ 337 w 482"/>
                <a:gd name="T9" fmla="*/ 516 h 516"/>
                <a:gd name="T10" fmla="*/ 482 w 482"/>
                <a:gd name="T11" fmla="*/ 501 h 516"/>
                <a:gd name="T12" fmla="*/ 482 w 482"/>
                <a:gd name="T13" fmla="*/ 501 h 5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2"/>
                <a:gd name="T22" fmla="*/ 0 h 516"/>
                <a:gd name="T23" fmla="*/ 482 w 482"/>
                <a:gd name="T24" fmla="*/ 516 h 5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2" h="516">
                  <a:moveTo>
                    <a:pt x="482" y="501"/>
                  </a:moveTo>
                  <a:lnTo>
                    <a:pt x="406" y="0"/>
                  </a:lnTo>
                  <a:lnTo>
                    <a:pt x="77" y="0"/>
                  </a:lnTo>
                  <a:lnTo>
                    <a:pt x="0" y="280"/>
                  </a:lnTo>
                  <a:lnTo>
                    <a:pt x="337" y="516"/>
                  </a:lnTo>
                  <a:lnTo>
                    <a:pt x="482" y="501"/>
                  </a:lnTo>
                  <a:close/>
                </a:path>
              </a:pathLst>
            </a:custGeom>
            <a:solidFill>
              <a:srgbClr val="F0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57"/>
            <p:cNvSpPr>
              <a:spLocks/>
            </p:cNvSpPr>
            <p:nvPr/>
          </p:nvSpPr>
          <p:spPr bwMode="auto">
            <a:xfrm flipH="1">
              <a:off x="5165" y="2270"/>
              <a:ext cx="9" cy="28"/>
            </a:xfrm>
            <a:custGeom>
              <a:avLst/>
              <a:gdLst>
                <a:gd name="T0" fmla="*/ 149 w 163"/>
                <a:gd name="T1" fmla="*/ 0 h 505"/>
                <a:gd name="T2" fmla="*/ 45 w 163"/>
                <a:gd name="T3" fmla="*/ 0 h 505"/>
                <a:gd name="T4" fmla="*/ 0 w 163"/>
                <a:gd name="T5" fmla="*/ 496 h 505"/>
                <a:gd name="T6" fmla="*/ 163 w 163"/>
                <a:gd name="T7" fmla="*/ 505 h 505"/>
                <a:gd name="T8" fmla="*/ 149 w 163"/>
                <a:gd name="T9" fmla="*/ 0 h 505"/>
                <a:gd name="T10" fmla="*/ 149 w 163"/>
                <a:gd name="T11" fmla="*/ 0 h 5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"/>
                <a:gd name="T19" fmla="*/ 0 h 505"/>
                <a:gd name="T20" fmla="*/ 163 w 163"/>
                <a:gd name="T21" fmla="*/ 505 h 5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" h="505">
                  <a:moveTo>
                    <a:pt x="149" y="0"/>
                  </a:moveTo>
                  <a:lnTo>
                    <a:pt x="45" y="0"/>
                  </a:lnTo>
                  <a:lnTo>
                    <a:pt x="0" y="496"/>
                  </a:lnTo>
                  <a:lnTo>
                    <a:pt x="163" y="50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DE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58"/>
            <p:cNvSpPr>
              <a:spLocks/>
            </p:cNvSpPr>
            <p:nvPr/>
          </p:nvSpPr>
          <p:spPr bwMode="auto">
            <a:xfrm flipH="1">
              <a:off x="5161" y="2270"/>
              <a:ext cx="5" cy="28"/>
            </a:xfrm>
            <a:custGeom>
              <a:avLst/>
              <a:gdLst>
                <a:gd name="T0" fmla="*/ 52 w 94"/>
                <a:gd name="T1" fmla="*/ 0 h 512"/>
                <a:gd name="T2" fmla="*/ 0 w 94"/>
                <a:gd name="T3" fmla="*/ 0 h 512"/>
                <a:gd name="T4" fmla="*/ 16 w 94"/>
                <a:gd name="T5" fmla="*/ 512 h 512"/>
                <a:gd name="T6" fmla="*/ 94 w 94"/>
                <a:gd name="T7" fmla="*/ 502 h 512"/>
                <a:gd name="T8" fmla="*/ 52 w 94"/>
                <a:gd name="T9" fmla="*/ 0 h 512"/>
                <a:gd name="T10" fmla="*/ 52 w 94"/>
                <a:gd name="T11" fmla="*/ 0 h 5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512"/>
                <a:gd name="T20" fmla="*/ 94 w 94"/>
                <a:gd name="T21" fmla="*/ 512 h 5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512">
                  <a:moveTo>
                    <a:pt x="52" y="0"/>
                  </a:moveTo>
                  <a:lnTo>
                    <a:pt x="0" y="0"/>
                  </a:lnTo>
                  <a:lnTo>
                    <a:pt x="16" y="512"/>
                  </a:lnTo>
                  <a:lnTo>
                    <a:pt x="94" y="50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4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Freeform 59"/>
            <p:cNvSpPr>
              <a:spLocks/>
            </p:cNvSpPr>
            <p:nvPr/>
          </p:nvSpPr>
          <p:spPr bwMode="auto">
            <a:xfrm flipH="1">
              <a:off x="5157" y="2270"/>
              <a:ext cx="7" cy="28"/>
            </a:xfrm>
            <a:custGeom>
              <a:avLst/>
              <a:gdLst>
                <a:gd name="T0" fmla="*/ 0 w 112"/>
                <a:gd name="T1" fmla="*/ 0 h 508"/>
                <a:gd name="T2" fmla="*/ 41 w 112"/>
                <a:gd name="T3" fmla="*/ 508 h 508"/>
                <a:gd name="T4" fmla="*/ 112 w 112"/>
                <a:gd name="T5" fmla="*/ 502 h 508"/>
                <a:gd name="T6" fmla="*/ 34 w 112"/>
                <a:gd name="T7" fmla="*/ 1 h 508"/>
                <a:gd name="T8" fmla="*/ 0 w 112"/>
                <a:gd name="T9" fmla="*/ 0 h 508"/>
                <a:gd name="T10" fmla="*/ 0 w 112"/>
                <a:gd name="T11" fmla="*/ 0 h 5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508"/>
                <a:gd name="T20" fmla="*/ 112 w 112"/>
                <a:gd name="T21" fmla="*/ 508 h 5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508">
                  <a:moveTo>
                    <a:pt x="0" y="0"/>
                  </a:moveTo>
                  <a:lnTo>
                    <a:pt x="41" y="508"/>
                  </a:lnTo>
                  <a:lnTo>
                    <a:pt x="112" y="502"/>
                  </a:lnTo>
                  <a:lnTo>
                    <a:pt x="3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Freeform 60"/>
            <p:cNvSpPr>
              <a:spLocks/>
            </p:cNvSpPr>
            <p:nvPr/>
          </p:nvSpPr>
          <p:spPr bwMode="auto">
            <a:xfrm flipH="1">
              <a:off x="5157" y="2270"/>
              <a:ext cx="28" cy="29"/>
            </a:xfrm>
            <a:custGeom>
              <a:avLst/>
              <a:gdLst>
                <a:gd name="T0" fmla="*/ 482 w 482"/>
                <a:gd name="T1" fmla="*/ 501 h 516"/>
                <a:gd name="T2" fmla="*/ 406 w 482"/>
                <a:gd name="T3" fmla="*/ 0 h 516"/>
                <a:gd name="T4" fmla="*/ 77 w 482"/>
                <a:gd name="T5" fmla="*/ 0 h 516"/>
                <a:gd name="T6" fmla="*/ 0 w 482"/>
                <a:gd name="T7" fmla="*/ 280 h 516"/>
                <a:gd name="T8" fmla="*/ 337 w 482"/>
                <a:gd name="T9" fmla="*/ 516 h 516"/>
                <a:gd name="T10" fmla="*/ 482 w 482"/>
                <a:gd name="T11" fmla="*/ 501 h 516"/>
                <a:gd name="T12" fmla="*/ 482 w 482"/>
                <a:gd name="T13" fmla="*/ 501 h 5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2"/>
                <a:gd name="T22" fmla="*/ 0 h 516"/>
                <a:gd name="T23" fmla="*/ 482 w 482"/>
                <a:gd name="T24" fmla="*/ 516 h 5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2" h="516">
                  <a:moveTo>
                    <a:pt x="482" y="501"/>
                  </a:moveTo>
                  <a:lnTo>
                    <a:pt x="406" y="0"/>
                  </a:lnTo>
                  <a:lnTo>
                    <a:pt x="77" y="0"/>
                  </a:lnTo>
                  <a:lnTo>
                    <a:pt x="0" y="280"/>
                  </a:lnTo>
                  <a:lnTo>
                    <a:pt x="337" y="516"/>
                  </a:lnTo>
                  <a:lnTo>
                    <a:pt x="482" y="50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61"/>
            <p:cNvSpPr>
              <a:spLocks noChangeShapeType="1"/>
            </p:cNvSpPr>
            <p:nvPr/>
          </p:nvSpPr>
          <p:spPr bwMode="auto">
            <a:xfrm>
              <a:off x="5196" y="2242"/>
              <a:ext cx="3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Freeform 62"/>
            <p:cNvSpPr>
              <a:spLocks/>
            </p:cNvSpPr>
            <p:nvPr/>
          </p:nvSpPr>
          <p:spPr bwMode="auto">
            <a:xfrm flipH="1">
              <a:off x="5195" y="2233"/>
              <a:ext cx="13" cy="52"/>
            </a:xfrm>
            <a:custGeom>
              <a:avLst/>
              <a:gdLst>
                <a:gd name="T0" fmla="*/ 246 w 246"/>
                <a:gd name="T1" fmla="*/ 927 h 927"/>
                <a:gd name="T2" fmla="*/ 165 w 246"/>
                <a:gd name="T3" fmla="*/ 696 h 927"/>
                <a:gd name="T4" fmla="*/ 176 w 246"/>
                <a:gd name="T5" fmla="*/ 362 h 927"/>
                <a:gd name="T6" fmla="*/ 217 w 246"/>
                <a:gd name="T7" fmla="*/ 168 h 927"/>
                <a:gd name="T8" fmla="*/ 205 w 246"/>
                <a:gd name="T9" fmla="*/ 74 h 927"/>
                <a:gd name="T10" fmla="*/ 213 w 246"/>
                <a:gd name="T11" fmla="*/ 43 h 927"/>
                <a:gd name="T12" fmla="*/ 212 w 246"/>
                <a:gd name="T13" fmla="*/ 18 h 927"/>
                <a:gd name="T14" fmla="*/ 193 w 246"/>
                <a:gd name="T15" fmla="*/ 0 h 927"/>
                <a:gd name="T16" fmla="*/ 173 w 246"/>
                <a:gd name="T17" fmla="*/ 6 h 927"/>
                <a:gd name="T18" fmla="*/ 157 w 246"/>
                <a:gd name="T19" fmla="*/ 22 h 927"/>
                <a:gd name="T20" fmla="*/ 150 w 246"/>
                <a:gd name="T21" fmla="*/ 46 h 927"/>
                <a:gd name="T22" fmla="*/ 161 w 246"/>
                <a:gd name="T23" fmla="*/ 64 h 927"/>
                <a:gd name="T24" fmla="*/ 161 w 246"/>
                <a:gd name="T25" fmla="*/ 226 h 927"/>
                <a:gd name="T26" fmla="*/ 116 w 246"/>
                <a:gd name="T27" fmla="*/ 216 h 927"/>
                <a:gd name="T28" fmla="*/ 113 w 246"/>
                <a:gd name="T29" fmla="*/ 117 h 927"/>
                <a:gd name="T30" fmla="*/ 100 w 246"/>
                <a:gd name="T31" fmla="*/ 137 h 927"/>
                <a:gd name="T32" fmla="*/ 100 w 246"/>
                <a:gd name="T33" fmla="*/ 249 h 927"/>
                <a:gd name="T34" fmla="*/ 129 w 246"/>
                <a:gd name="T35" fmla="*/ 253 h 927"/>
                <a:gd name="T36" fmla="*/ 104 w 246"/>
                <a:gd name="T37" fmla="*/ 550 h 927"/>
                <a:gd name="T38" fmla="*/ 24 w 246"/>
                <a:gd name="T39" fmla="*/ 546 h 927"/>
                <a:gd name="T40" fmla="*/ 20 w 246"/>
                <a:gd name="T41" fmla="*/ 498 h 927"/>
                <a:gd name="T42" fmla="*/ 5 w 246"/>
                <a:gd name="T43" fmla="*/ 498 h 927"/>
                <a:gd name="T44" fmla="*/ 0 w 246"/>
                <a:gd name="T45" fmla="*/ 537 h 927"/>
                <a:gd name="T46" fmla="*/ 5 w 246"/>
                <a:gd name="T47" fmla="*/ 582 h 927"/>
                <a:gd name="T48" fmla="*/ 51 w 246"/>
                <a:gd name="T49" fmla="*/ 602 h 927"/>
                <a:gd name="T50" fmla="*/ 92 w 246"/>
                <a:gd name="T51" fmla="*/ 614 h 927"/>
                <a:gd name="T52" fmla="*/ 81 w 246"/>
                <a:gd name="T53" fmla="*/ 924 h 927"/>
                <a:gd name="T54" fmla="*/ 246 w 246"/>
                <a:gd name="T55" fmla="*/ 927 h 927"/>
                <a:gd name="T56" fmla="*/ 246 w 246"/>
                <a:gd name="T57" fmla="*/ 927 h 9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6"/>
                <a:gd name="T88" fmla="*/ 0 h 927"/>
                <a:gd name="T89" fmla="*/ 246 w 246"/>
                <a:gd name="T90" fmla="*/ 927 h 9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6" h="927">
                  <a:moveTo>
                    <a:pt x="246" y="927"/>
                  </a:moveTo>
                  <a:lnTo>
                    <a:pt x="165" y="696"/>
                  </a:lnTo>
                  <a:lnTo>
                    <a:pt x="176" y="362"/>
                  </a:lnTo>
                  <a:lnTo>
                    <a:pt x="217" y="168"/>
                  </a:lnTo>
                  <a:lnTo>
                    <a:pt x="205" y="74"/>
                  </a:lnTo>
                  <a:lnTo>
                    <a:pt x="213" y="43"/>
                  </a:lnTo>
                  <a:lnTo>
                    <a:pt x="212" y="18"/>
                  </a:lnTo>
                  <a:lnTo>
                    <a:pt x="193" y="0"/>
                  </a:lnTo>
                  <a:lnTo>
                    <a:pt x="173" y="6"/>
                  </a:lnTo>
                  <a:lnTo>
                    <a:pt x="157" y="22"/>
                  </a:lnTo>
                  <a:lnTo>
                    <a:pt x="150" y="46"/>
                  </a:lnTo>
                  <a:lnTo>
                    <a:pt x="161" y="64"/>
                  </a:lnTo>
                  <a:lnTo>
                    <a:pt x="161" y="226"/>
                  </a:lnTo>
                  <a:lnTo>
                    <a:pt x="116" y="216"/>
                  </a:lnTo>
                  <a:lnTo>
                    <a:pt x="113" y="117"/>
                  </a:lnTo>
                  <a:lnTo>
                    <a:pt x="100" y="137"/>
                  </a:lnTo>
                  <a:lnTo>
                    <a:pt x="100" y="249"/>
                  </a:lnTo>
                  <a:lnTo>
                    <a:pt x="129" y="253"/>
                  </a:lnTo>
                  <a:lnTo>
                    <a:pt x="104" y="550"/>
                  </a:lnTo>
                  <a:lnTo>
                    <a:pt x="24" y="546"/>
                  </a:lnTo>
                  <a:lnTo>
                    <a:pt x="20" y="498"/>
                  </a:lnTo>
                  <a:lnTo>
                    <a:pt x="5" y="498"/>
                  </a:lnTo>
                  <a:lnTo>
                    <a:pt x="0" y="537"/>
                  </a:lnTo>
                  <a:lnTo>
                    <a:pt x="5" y="582"/>
                  </a:lnTo>
                  <a:lnTo>
                    <a:pt x="51" y="602"/>
                  </a:lnTo>
                  <a:lnTo>
                    <a:pt x="92" y="614"/>
                  </a:lnTo>
                  <a:lnTo>
                    <a:pt x="81" y="924"/>
                  </a:lnTo>
                  <a:lnTo>
                    <a:pt x="246" y="927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Freeform 63"/>
            <p:cNvSpPr>
              <a:spLocks/>
            </p:cNvSpPr>
            <p:nvPr/>
          </p:nvSpPr>
          <p:spPr bwMode="auto">
            <a:xfrm flipH="1">
              <a:off x="5198" y="2273"/>
              <a:ext cx="1" cy="12"/>
            </a:xfrm>
            <a:custGeom>
              <a:avLst/>
              <a:gdLst>
                <a:gd name="T0" fmla="*/ 4 w 26"/>
                <a:gd name="T1" fmla="*/ 0 h 200"/>
                <a:gd name="T2" fmla="*/ 0 w 26"/>
                <a:gd name="T3" fmla="*/ 200 h 200"/>
                <a:gd name="T4" fmla="*/ 26 w 26"/>
                <a:gd name="T5" fmla="*/ 200 h 200"/>
                <a:gd name="T6" fmla="*/ 18 w 26"/>
                <a:gd name="T7" fmla="*/ 40 h 200"/>
                <a:gd name="T8" fmla="*/ 4 w 26"/>
                <a:gd name="T9" fmla="*/ 0 h 200"/>
                <a:gd name="T10" fmla="*/ 4 w 26"/>
                <a:gd name="T11" fmla="*/ 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00"/>
                <a:gd name="T20" fmla="*/ 26 w 26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00">
                  <a:moveTo>
                    <a:pt x="4" y="0"/>
                  </a:moveTo>
                  <a:lnTo>
                    <a:pt x="0" y="200"/>
                  </a:lnTo>
                  <a:lnTo>
                    <a:pt x="26" y="200"/>
                  </a:lnTo>
                  <a:lnTo>
                    <a:pt x="18" y="4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A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Freeform 64"/>
            <p:cNvSpPr>
              <a:spLocks/>
            </p:cNvSpPr>
            <p:nvPr/>
          </p:nvSpPr>
          <p:spPr bwMode="auto">
            <a:xfrm flipH="1">
              <a:off x="5214" y="2279"/>
              <a:ext cx="5" cy="0"/>
            </a:xfrm>
            <a:custGeom>
              <a:avLst/>
              <a:gdLst>
                <a:gd name="T0" fmla="*/ 0 w 80"/>
                <a:gd name="T1" fmla="*/ 8 h 8"/>
                <a:gd name="T2" fmla="*/ 80 w 80"/>
                <a:gd name="T3" fmla="*/ 8 h 8"/>
                <a:gd name="T4" fmla="*/ 75 w 80"/>
                <a:gd name="T5" fmla="*/ 0 h 8"/>
                <a:gd name="T6" fmla="*/ 0 w 80"/>
                <a:gd name="T7" fmla="*/ 0 h 8"/>
                <a:gd name="T8" fmla="*/ 0 w 80"/>
                <a:gd name="T9" fmla="*/ 8 h 8"/>
                <a:gd name="T10" fmla="*/ 0 w 80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8"/>
                <a:gd name="T20" fmla="*/ 80 w 80"/>
                <a:gd name="T21" fmla="*/ 0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8">
                  <a:moveTo>
                    <a:pt x="0" y="8"/>
                  </a:moveTo>
                  <a:lnTo>
                    <a:pt x="80" y="8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Freeform 65"/>
            <p:cNvSpPr>
              <a:spLocks/>
            </p:cNvSpPr>
            <p:nvPr/>
          </p:nvSpPr>
          <p:spPr bwMode="auto">
            <a:xfrm flipH="1">
              <a:off x="5214" y="2274"/>
              <a:ext cx="4" cy="1"/>
            </a:xfrm>
            <a:custGeom>
              <a:avLst/>
              <a:gdLst>
                <a:gd name="T0" fmla="*/ 0 w 67"/>
                <a:gd name="T1" fmla="*/ 9 h 9"/>
                <a:gd name="T2" fmla="*/ 67 w 67"/>
                <a:gd name="T3" fmla="*/ 9 h 9"/>
                <a:gd name="T4" fmla="*/ 62 w 67"/>
                <a:gd name="T5" fmla="*/ 0 h 9"/>
                <a:gd name="T6" fmla="*/ 0 w 67"/>
                <a:gd name="T7" fmla="*/ 0 h 9"/>
                <a:gd name="T8" fmla="*/ 0 w 67"/>
                <a:gd name="T9" fmla="*/ 9 h 9"/>
                <a:gd name="T10" fmla="*/ 0 w 6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9"/>
                <a:gd name="T20" fmla="*/ 67 w 6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9">
                  <a:moveTo>
                    <a:pt x="0" y="9"/>
                  </a:moveTo>
                  <a:lnTo>
                    <a:pt x="67" y="9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Freeform 66"/>
            <p:cNvSpPr>
              <a:spLocks/>
            </p:cNvSpPr>
            <p:nvPr/>
          </p:nvSpPr>
          <p:spPr bwMode="auto">
            <a:xfrm flipH="1">
              <a:off x="5215" y="2270"/>
              <a:ext cx="3" cy="0"/>
            </a:xfrm>
            <a:custGeom>
              <a:avLst/>
              <a:gdLst>
                <a:gd name="T0" fmla="*/ 0 w 55"/>
                <a:gd name="T1" fmla="*/ 8 h 8"/>
                <a:gd name="T2" fmla="*/ 55 w 55"/>
                <a:gd name="T3" fmla="*/ 8 h 8"/>
                <a:gd name="T4" fmla="*/ 51 w 55"/>
                <a:gd name="T5" fmla="*/ 0 h 8"/>
                <a:gd name="T6" fmla="*/ 0 w 55"/>
                <a:gd name="T7" fmla="*/ 0 h 8"/>
                <a:gd name="T8" fmla="*/ 0 w 55"/>
                <a:gd name="T9" fmla="*/ 8 h 8"/>
                <a:gd name="T10" fmla="*/ 0 w 55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8"/>
                <a:gd name="T20" fmla="*/ 55 w 55"/>
                <a:gd name="T21" fmla="*/ 0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8">
                  <a:moveTo>
                    <a:pt x="0" y="8"/>
                  </a:moveTo>
                  <a:lnTo>
                    <a:pt x="55" y="8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Freeform 67"/>
            <p:cNvSpPr>
              <a:spLocks/>
            </p:cNvSpPr>
            <p:nvPr/>
          </p:nvSpPr>
          <p:spPr bwMode="auto">
            <a:xfrm flipH="1">
              <a:off x="5213" y="2262"/>
              <a:ext cx="9" cy="30"/>
            </a:xfrm>
            <a:custGeom>
              <a:avLst/>
              <a:gdLst>
                <a:gd name="T0" fmla="*/ 173 w 175"/>
                <a:gd name="T1" fmla="*/ 468 h 534"/>
                <a:gd name="T2" fmla="*/ 127 w 175"/>
                <a:gd name="T3" fmla="*/ 1 h 534"/>
                <a:gd name="T4" fmla="*/ 120 w 175"/>
                <a:gd name="T5" fmla="*/ 58 h 534"/>
                <a:gd name="T6" fmla="*/ 146 w 175"/>
                <a:gd name="T7" fmla="*/ 385 h 534"/>
                <a:gd name="T8" fmla="*/ 64 w 175"/>
                <a:gd name="T9" fmla="*/ 385 h 534"/>
                <a:gd name="T10" fmla="*/ 98 w 175"/>
                <a:gd name="T11" fmla="*/ 60 h 534"/>
                <a:gd name="T12" fmla="*/ 98 w 175"/>
                <a:gd name="T13" fmla="*/ 0 h 534"/>
                <a:gd name="T14" fmla="*/ 48 w 175"/>
                <a:gd name="T15" fmla="*/ 388 h 534"/>
                <a:gd name="T16" fmla="*/ 48 w 175"/>
                <a:gd name="T17" fmla="*/ 466 h 534"/>
                <a:gd name="T18" fmla="*/ 0 w 175"/>
                <a:gd name="T19" fmla="*/ 468 h 534"/>
                <a:gd name="T20" fmla="*/ 0 w 175"/>
                <a:gd name="T21" fmla="*/ 530 h 534"/>
                <a:gd name="T22" fmla="*/ 175 w 175"/>
                <a:gd name="T23" fmla="*/ 534 h 534"/>
                <a:gd name="T24" fmla="*/ 173 w 175"/>
                <a:gd name="T25" fmla="*/ 468 h 534"/>
                <a:gd name="T26" fmla="*/ 173 w 175"/>
                <a:gd name="T27" fmla="*/ 468 h 5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534"/>
                <a:gd name="T44" fmla="*/ 175 w 175"/>
                <a:gd name="T45" fmla="*/ 534 h 5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534">
                  <a:moveTo>
                    <a:pt x="173" y="468"/>
                  </a:moveTo>
                  <a:lnTo>
                    <a:pt x="127" y="1"/>
                  </a:lnTo>
                  <a:lnTo>
                    <a:pt x="120" y="58"/>
                  </a:lnTo>
                  <a:lnTo>
                    <a:pt x="146" y="385"/>
                  </a:lnTo>
                  <a:lnTo>
                    <a:pt x="64" y="385"/>
                  </a:lnTo>
                  <a:lnTo>
                    <a:pt x="98" y="60"/>
                  </a:lnTo>
                  <a:lnTo>
                    <a:pt x="98" y="0"/>
                  </a:lnTo>
                  <a:lnTo>
                    <a:pt x="48" y="388"/>
                  </a:lnTo>
                  <a:lnTo>
                    <a:pt x="48" y="466"/>
                  </a:lnTo>
                  <a:lnTo>
                    <a:pt x="0" y="468"/>
                  </a:lnTo>
                  <a:lnTo>
                    <a:pt x="0" y="530"/>
                  </a:lnTo>
                  <a:lnTo>
                    <a:pt x="175" y="534"/>
                  </a:lnTo>
                  <a:lnTo>
                    <a:pt x="173" y="468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Freeform 68"/>
            <p:cNvSpPr>
              <a:spLocks/>
            </p:cNvSpPr>
            <p:nvPr/>
          </p:nvSpPr>
          <p:spPr bwMode="auto">
            <a:xfrm flipH="1">
              <a:off x="5215" y="2261"/>
              <a:ext cx="2" cy="5"/>
            </a:xfrm>
            <a:custGeom>
              <a:avLst/>
              <a:gdLst>
                <a:gd name="T0" fmla="*/ 1 w 30"/>
                <a:gd name="T1" fmla="*/ 6 h 84"/>
                <a:gd name="T2" fmla="*/ 0 w 30"/>
                <a:gd name="T3" fmla="*/ 84 h 84"/>
                <a:gd name="T4" fmla="*/ 30 w 30"/>
                <a:gd name="T5" fmla="*/ 84 h 84"/>
                <a:gd name="T6" fmla="*/ 30 w 30"/>
                <a:gd name="T7" fmla="*/ 6 h 84"/>
                <a:gd name="T8" fmla="*/ 23 w 30"/>
                <a:gd name="T9" fmla="*/ 0 h 84"/>
                <a:gd name="T10" fmla="*/ 15 w 30"/>
                <a:gd name="T11" fmla="*/ 0 h 84"/>
                <a:gd name="T12" fmla="*/ 1 w 30"/>
                <a:gd name="T13" fmla="*/ 6 h 84"/>
                <a:gd name="T14" fmla="*/ 1 w 30"/>
                <a:gd name="T15" fmla="*/ 6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84"/>
                <a:gd name="T26" fmla="*/ 30 w 30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84">
                  <a:moveTo>
                    <a:pt x="1" y="6"/>
                  </a:moveTo>
                  <a:lnTo>
                    <a:pt x="0" y="84"/>
                  </a:lnTo>
                  <a:lnTo>
                    <a:pt x="30" y="84"/>
                  </a:lnTo>
                  <a:lnTo>
                    <a:pt x="30" y="6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Freeform 69"/>
            <p:cNvSpPr>
              <a:spLocks/>
            </p:cNvSpPr>
            <p:nvPr/>
          </p:nvSpPr>
          <p:spPr bwMode="auto">
            <a:xfrm flipH="1">
              <a:off x="5203" y="2276"/>
              <a:ext cx="4" cy="12"/>
            </a:xfrm>
            <a:custGeom>
              <a:avLst/>
              <a:gdLst>
                <a:gd name="T0" fmla="*/ 80 w 80"/>
                <a:gd name="T1" fmla="*/ 0 h 222"/>
                <a:gd name="T2" fmla="*/ 4 w 80"/>
                <a:gd name="T3" fmla="*/ 13 h 222"/>
                <a:gd name="T4" fmla="*/ 0 w 80"/>
                <a:gd name="T5" fmla="*/ 222 h 222"/>
                <a:gd name="T6" fmla="*/ 80 w 80"/>
                <a:gd name="T7" fmla="*/ 213 h 222"/>
                <a:gd name="T8" fmla="*/ 80 w 80"/>
                <a:gd name="T9" fmla="*/ 0 h 222"/>
                <a:gd name="T10" fmla="*/ 80 w 80"/>
                <a:gd name="T11" fmla="*/ 0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222"/>
                <a:gd name="T20" fmla="*/ 80 w 80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222">
                  <a:moveTo>
                    <a:pt x="80" y="0"/>
                  </a:moveTo>
                  <a:lnTo>
                    <a:pt x="4" y="13"/>
                  </a:lnTo>
                  <a:lnTo>
                    <a:pt x="0" y="222"/>
                  </a:lnTo>
                  <a:lnTo>
                    <a:pt x="80" y="21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Freeform 70"/>
            <p:cNvSpPr>
              <a:spLocks/>
            </p:cNvSpPr>
            <p:nvPr/>
          </p:nvSpPr>
          <p:spPr bwMode="auto">
            <a:xfrm flipH="1">
              <a:off x="5229" y="2317"/>
              <a:ext cx="12" cy="15"/>
            </a:xfrm>
            <a:custGeom>
              <a:avLst/>
              <a:gdLst>
                <a:gd name="T0" fmla="*/ 200 w 217"/>
                <a:gd name="T1" fmla="*/ 0 h 266"/>
                <a:gd name="T2" fmla="*/ 0 w 217"/>
                <a:gd name="T3" fmla="*/ 259 h 266"/>
                <a:gd name="T4" fmla="*/ 37 w 217"/>
                <a:gd name="T5" fmla="*/ 266 h 266"/>
                <a:gd name="T6" fmla="*/ 217 w 217"/>
                <a:gd name="T7" fmla="*/ 25 h 266"/>
                <a:gd name="T8" fmla="*/ 200 w 217"/>
                <a:gd name="T9" fmla="*/ 0 h 266"/>
                <a:gd name="T10" fmla="*/ 200 w 217"/>
                <a:gd name="T11" fmla="*/ 0 h 2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7"/>
                <a:gd name="T19" fmla="*/ 0 h 266"/>
                <a:gd name="T20" fmla="*/ 217 w 217"/>
                <a:gd name="T21" fmla="*/ 266 h 2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7" h="266">
                  <a:moveTo>
                    <a:pt x="200" y="0"/>
                  </a:moveTo>
                  <a:lnTo>
                    <a:pt x="0" y="259"/>
                  </a:lnTo>
                  <a:lnTo>
                    <a:pt x="37" y="266"/>
                  </a:lnTo>
                  <a:lnTo>
                    <a:pt x="217" y="2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E8F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Freeform 71"/>
            <p:cNvSpPr>
              <a:spLocks/>
            </p:cNvSpPr>
            <p:nvPr/>
          </p:nvSpPr>
          <p:spPr bwMode="auto">
            <a:xfrm flipH="1">
              <a:off x="5167" y="2282"/>
              <a:ext cx="38" cy="3"/>
            </a:xfrm>
            <a:custGeom>
              <a:avLst/>
              <a:gdLst>
                <a:gd name="T0" fmla="*/ 664 w 664"/>
                <a:gd name="T1" fmla="*/ 39 h 39"/>
                <a:gd name="T2" fmla="*/ 640 w 664"/>
                <a:gd name="T3" fmla="*/ 32 h 39"/>
                <a:gd name="T4" fmla="*/ 507 w 664"/>
                <a:gd name="T5" fmla="*/ 29 h 39"/>
                <a:gd name="T6" fmla="*/ 364 w 664"/>
                <a:gd name="T7" fmla="*/ 18 h 39"/>
                <a:gd name="T8" fmla="*/ 368 w 664"/>
                <a:gd name="T9" fmla="*/ 0 h 39"/>
                <a:gd name="T10" fmla="*/ 167 w 664"/>
                <a:gd name="T11" fmla="*/ 1 h 39"/>
                <a:gd name="T12" fmla="*/ 172 w 664"/>
                <a:gd name="T13" fmla="*/ 19 h 39"/>
                <a:gd name="T14" fmla="*/ 106 w 664"/>
                <a:gd name="T15" fmla="*/ 19 h 39"/>
                <a:gd name="T16" fmla="*/ 76 w 664"/>
                <a:gd name="T17" fmla="*/ 24 h 39"/>
                <a:gd name="T18" fmla="*/ 17 w 664"/>
                <a:gd name="T19" fmla="*/ 17 h 39"/>
                <a:gd name="T20" fmla="*/ 0 w 664"/>
                <a:gd name="T21" fmla="*/ 17 h 39"/>
                <a:gd name="T22" fmla="*/ 0 w 664"/>
                <a:gd name="T23" fmla="*/ 39 h 39"/>
                <a:gd name="T24" fmla="*/ 664 w 664"/>
                <a:gd name="T25" fmla="*/ 39 h 39"/>
                <a:gd name="T26" fmla="*/ 664 w 664"/>
                <a:gd name="T27" fmla="*/ 39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39"/>
                <a:gd name="T44" fmla="*/ 664 w 664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39">
                  <a:moveTo>
                    <a:pt x="664" y="39"/>
                  </a:moveTo>
                  <a:lnTo>
                    <a:pt x="640" y="32"/>
                  </a:lnTo>
                  <a:lnTo>
                    <a:pt x="507" y="29"/>
                  </a:lnTo>
                  <a:lnTo>
                    <a:pt x="364" y="18"/>
                  </a:lnTo>
                  <a:lnTo>
                    <a:pt x="368" y="0"/>
                  </a:lnTo>
                  <a:lnTo>
                    <a:pt x="167" y="1"/>
                  </a:lnTo>
                  <a:lnTo>
                    <a:pt x="172" y="19"/>
                  </a:lnTo>
                  <a:lnTo>
                    <a:pt x="106" y="19"/>
                  </a:lnTo>
                  <a:lnTo>
                    <a:pt x="76" y="24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39"/>
                  </a:lnTo>
                  <a:lnTo>
                    <a:pt x="664" y="39"/>
                  </a:lnTo>
                  <a:close/>
                </a:path>
              </a:pathLst>
            </a:custGeom>
            <a:solidFill>
              <a:srgbClr val="EBF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Freeform 72"/>
            <p:cNvSpPr>
              <a:spLocks/>
            </p:cNvSpPr>
            <p:nvPr/>
          </p:nvSpPr>
          <p:spPr bwMode="auto">
            <a:xfrm flipH="1">
              <a:off x="5205" y="2286"/>
              <a:ext cx="8" cy="2"/>
            </a:xfrm>
            <a:custGeom>
              <a:avLst/>
              <a:gdLst>
                <a:gd name="T0" fmla="*/ 148 w 148"/>
                <a:gd name="T1" fmla="*/ 18 h 20"/>
                <a:gd name="T2" fmla="*/ 147 w 148"/>
                <a:gd name="T3" fmla="*/ 7 h 20"/>
                <a:gd name="T4" fmla="*/ 105 w 148"/>
                <a:gd name="T5" fmla="*/ 7 h 20"/>
                <a:gd name="T6" fmla="*/ 105 w 148"/>
                <a:gd name="T7" fmla="*/ 0 h 20"/>
                <a:gd name="T8" fmla="*/ 7 w 148"/>
                <a:gd name="T9" fmla="*/ 0 h 20"/>
                <a:gd name="T10" fmla="*/ 0 w 148"/>
                <a:gd name="T11" fmla="*/ 8 h 20"/>
                <a:gd name="T12" fmla="*/ 0 w 148"/>
                <a:gd name="T13" fmla="*/ 20 h 20"/>
                <a:gd name="T14" fmla="*/ 148 w 148"/>
                <a:gd name="T15" fmla="*/ 18 h 20"/>
                <a:gd name="T16" fmla="*/ 148 w 148"/>
                <a:gd name="T17" fmla="*/ 18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20"/>
                <a:gd name="T29" fmla="*/ 148 w 148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20">
                  <a:moveTo>
                    <a:pt x="148" y="18"/>
                  </a:moveTo>
                  <a:lnTo>
                    <a:pt x="147" y="7"/>
                  </a:lnTo>
                  <a:lnTo>
                    <a:pt x="105" y="7"/>
                  </a:lnTo>
                  <a:lnTo>
                    <a:pt x="105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20"/>
                  </a:lnTo>
                  <a:lnTo>
                    <a:pt x="148" y="18"/>
                  </a:lnTo>
                  <a:close/>
                </a:path>
              </a:pathLst>
            </a:custGeom>
            <a:solidFill>
              <a:srgbClr val="EBF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Freeform 73"/>
            <p:cNvSpPr>
              <a:spLocks/>
            </p:cNvSpPr>
            <p:nvPr/>
          </p:nvSpPr>
          <p:spPr bwMode="auto">
            <a:xfrm flipH="1">
              <a:off x="5222" y="2305"/>
              <a:ext cx="9" cy="2"/>
            </a:xfrm>
            <a:custGeom>
              <a:avLst/>
              <a:gdLst>
                <a:gd name="T0" fmla="*/ 170 w 173"/>
                <a:gd name="T1" fmla="*/ 0 h 32"/>
                <a:gd name="T2" fmla="*/ 2 w 173"/>
                <a:gd name="T3" fmla="*/ 0 h 32"/>
                <a:gd name="T4" fmla="*/ 0 w 173"/>
                <a:gd name="T5" fmla="*/ 27 h 32"/>
                <a:gd name="T6" fmla="*/ 173 w 173"/>
                <a:gd name="T7" fmla="*/ 32 h 32"/>
                <a:gd name="T8" fmla="*/ 170 w 173"/>
                <a:gd name="T9" fmla="*/ 0 h 32"/>
                <a:gd name="T10" fmla="*/ 170 w 173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32"/>
                <a:gd name="T20" fmla="*/ 173 w 17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32">
                  <a:moveTo>
                    <a:pt x="170" y="0"/>
                  </a:moveTo>
                  <a:lnTo>
                    <a:pt x="2" y="0"/>
                  </a:lnTo>
                  <a:lnTo>
                    <a:pt x="0" y="27"/>
                  </a:lnTo>
                  <a:lnTo>
                    <a:pt x="173" y="3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EBF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Freeform 74"/>
            <p:cNvSpPr>
              <a:spLocks/>
            </p:cNvSpPr>
            <p:nvPr/>
          </p:nvSpPr>
          <p:spPr bwMode="auto">
            <a:xfrm flipH="1">
              <a:off x="5158" y="2285"/>
              <a:ext cx="73" cy="47"/>
            </a:xfrm>
            <a:custGeom>
              <a:avLst/>
              <a:gdLst>
                <a:gd name="T0" fmla="*/ 1264 w 1296"/>
                <a:gd name="T1" fmla="*/ 226 h 840"/>
                <a:gd name="T2" fmla="*/ 1144 w 1296"/>
                <a:gd name="T3" fmla="*/ 226 h 840"/>
                <a:gd name="T4" fmla="*/ 1140 w 1296"/>
                <a:gd name="T5" fmla="*/ 0 h 840"/>
                <a:gd name="T6" fmla="*/ 474 w 1296"/>
                <a:gd name="T7" fmla="*/ 0 h 840"/>
                <a:gd name="T8" fmla="*/ 469 w 1296"/>
                <a:gd name="T9" fmla="*/ 49 h 840"/>
                <a:gd name="T10" fmla="*/ 321 w 1296"/>
                <a:gd name="T11" fmla="*/ 49 h 840"/>
                <a:gd name="T12" fmla="*/ 321 w 1296"/>
                <a:gd name="T13" fmla="*/ 129 h 840"/>
                <a:gd name="T14" fmla="*/ 152 w 1296"/>
                <a:gd name="T15" fmla="*/ 129 h 840"/>
                <a:gd name="T16" fmla="*/ 152 w 1296"/>
                <a:gd name="T17" fmla="*/ 206 h 840"/>
                <a:gd name="T18" fmla="*/ 160 w 1296"/>
                <a:gd name="T19" fmla="*/ 215 h 840"/>
                <a:gd name="T20" fmla="*/ 169 w 1296"/>
                <a:gd name="T21" fmla="*/ 238 h 840"/>
                <a:gd name="T22" fmla="*/ 169 w 1296"/>
                <a:gd name="T23" fmla="*/ 383 h 840"/>
                <a:gd name="T24" fmla="*/ 0 w 1296"/>
                <a:gd name="T25" fmla="*/ 383 h 840"/>
                <a:gd name="T26" fmla="*/ 0 w 1296"/>
                <a:gd name="T27" fmla="*/ 459 h 840"/>
                <a:gd name="T28" fmla="*/ 40 w 1296"/>
                <a:gd name="T29" fmla="*/ 459 h 840"/>
                <a:gd name="T30" fmla="*/ 40 w 1296"/>
                <a:gd name="T31" fmla="*/ 574 h 840"/>
                <a:gd name="T32" fmla="*/ 24 w 1296"/>
                <a:gd name="T33" fmla="*/ 574 h 840"/>
                <a:gd name="T34" fmla="*/ 24 w 1296"/>
                <a:gd name="T35" fmla="*/ 606 h 840"/>
                <a:gd name="T36" fmla="*/ 81 w 1296"/>
                <a:gd name="T37" fmla="*/ 606 h 840"/>
                <a:gd name="T38" fmla="*/ 81 w 1296"/>
                <a:gd name="T39" fmla="*/ 840 h 840"/>
                <a:gd name="T40" fmla="*/ 895 w 1296"/>
                <a:gd name="T41" fmla="*/ 828 h 840"/>
                <a:gd name="T42" fmla="*/ 1296 w 1296"/>
                <a:gd name="T43" fmla="*/ 808 h 840"/>
                <a:gd name="T44" fmla="*/ 1264 w 1296"/>
                <a:gd name="T45" fmla="*/ 226 h 840"/>
                <a:gd name="T46" fmla="*/ 1264 w 1296"/>
                <a:gd name="T47" fmla="*/ 226 h 8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96"/>
                <a:gd name="T73" fmla="*/ 0 h 840"/>
                <a:gd name="T74" fmla="*/ 1296 w 1296"/>
                <a:gd name="T75" fmla="*/ 840 h 8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96" h="840">
                  <a:moveTo>
                    <a:pt x="1264" y="226"/>
                  </a:moveTo>
                  <a:lnTo>
                    <a:pt x="1144" y="226"/>
                  </a:lnTo>
                  <a:lnTo>
                    <a:pt x="1140" y="0"/>
                  </a:lnTo>
                  <a:lnTo>
                    <a:pt x="474" y="0"/>
                  </a:lnTo>
                  <a:lnTo>
                    <a:pt x="469" y="49"/>
                  </a:lnTo>
                  <a:lnTo>
                    <a:pt x="321" y="49"/>
                  </a:lnTo>
                  <a:lnTo>
                    <a:pt x="321" y="129"/>
                  </a:lnTo>
                  <a:lnTo>
                    <a:pt x="152" y="129"/>
                  </a:lnTo>
                  <a:lnTo>
                    <a:pt x="152" y="206"/>
                  </a:lnTo>
                  <a:lnTo>
                    <a:pt x="160" y="215"/>
                  </a:lnTo>
                  <a:lnTo>
                    <a:pt x="169" y="238"/>
                  </a:lnTo>
                  <a:lnTo>
                    <a:pt x="169" y="383"/>
                  </a:lnTo>
                  <a:lnTo>
                    <a:pt x="0" y="383"/>
                  </a:lnTo>
                  <a:lnTo>
                    <a:pt x="0" y="459"/>
                  </a:lnTo>
                  <a:lnTo>
                    <a:pt x="40" y="459"/>
                  </a:lnTo>
                  <a:lnTo>
                    <a:pt x="40" y="574"/>
                  </a:lnTo>
                  <a:lnTo>
                    <a:pt x="24" y="574"/>
                  </a:lnTo>
                  <a:lnTo>
                    <a:pt x="24" y="606"/>
                  </a:lnTo>
                  <a:lnTo>
                    <a:pt x="81" y="606"/>
                  </a:lnTo>
                  <a:lnTo>
                    <a:pt x="81" y="840"/>
                  </a:lnTo>
                  <a:lnTo>
                    <a:pt x="895" y="828"/>
                  </a:lnTo>
                  <a:lnTo>
                    <a:pt x="1296" y="808"/>
                  </a:lnTo>
                  <a:lnTo>
                    <a:pt x="1264" y="226"/>
                  </a:lnTo>
                  <a:close/>
                </a:path>
              </a:pathLst>
            </a:custGeom>
            <a:solidFill>
              <a:srgbClr val="EB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Freeform 75"/>
            <p:cNvSpPr>
              <a:spLocks/>
            </p:cNvSpPr>
            <p:nvPr/>
          </p:nvSpPr>
          <p:spPr bwMode="auto">
            <a:xfrm flipH="1">
              <a:off x="5136" y="2258"/>
              <a:ext cx="10" cy="49"/>
            </a:xfrm>
            <a:custGeom>
              <a:avLst/>
              <a:gdLst>
                <a:gd name="T0" fmla="*/ 176 w 189"/>
                <a:gd name="T1" fmla="*/ 0 h 867"/>
                <a:gd name="T2" fmla="*/ 0 w 189"/>
                <a:gd name="T3" fmla="*/ 867 h 867"/>
                <a:gd name="T4" fmla="*/ 23 w 189"/>
                <a:gd name="T5" fmla="*/ 867 h 867"/>
                <a:gd name="T6" fmla="*/ 189 w 189"/>
                <a:gd name="T7" fmla="*/ 14 h 867"/>
                <a:gd name="T8" fmla="*/ 176 w 189"/>
                <a:gd name="T9" fmla="*/ 0 h 867"/>
                <a:gd name="T10" fmla="*/ 176 w 189"/>
                <a:gd name="T11" fmla="*/ 0 h 8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867"/>
                <a:gd name="T20" fmla="*/ 189 w 189"/>
                <a:gd name="T21" fmla="*/ 867 h 8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867">
                  <a:moveTo>
                    <a:pt x="176" y="0"/>
                  </a:moveTo>
                  <a:lnTo>
                    <a:pt x="0" y="867"/>
                  </a:lnTo>
                  <a:lnTo>
                    <a:pt x="23" y="867"/>
                  </a:lnTo>
                  <a:lnTo>
                    <a:pt x="189" y="1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Freeform 76"/>
            <p:cNvSpPr>
              <a:spLocks/>
            </p:cNvSpPr>
            <p:nvPr/>
          </p:nvSpPr>
          <p:spPr bwMode="auto">
            <a:xfrm flipH="1">
              <a:off x="5141" y="2289"/>
              <a:ext cx="6" cy="1"/>
            </a:xfrm>
            <a:custGeom>
              <a:avLst/>
              <a:gdLst>
                <a:gd name="T0" fmla="*/ 108 w 108"/>
                <a:gd name="T1" fmla="*/ 0 h 13"/>
                <a:gd name="T2" fmla="*/ 1 w 108"/>
                <a:gd name="T3" fmla="*/ 0 h 13"/>
                <a:gd name="T4" fmla="*/ 0 w 108"/>
                <a:gd name="T5" fmla="*/ 13 h 13"/>
                <a:gd name="T6" fmla="*/ 108 w 108"/>
                <a:gd name="T7" fmla="*/ 13 h 13"/>
                <a:gd name="T8" fmla="*/ 108 w 108"/>
                <a:gd name="T9" fmla="*/ 0 h 13"/>
                <a:gd name="T10" fmla="*/ 108 w 108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13"/>
                <a:gd name="T20" fmla="*/ 108 w 10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13">
                  <a:moveTo>
                    <a:pt x="108" y="0"/>
                  </a:moveTo>
                  <a:lnTo>
                    <a:pt x="1" y="0"/>
                  </a:lnTo>
                  <a:lnTo>
                    <a:pt x="0" y="13"/>
                  </a:lnTo>
                  <a:lnTo>
                    <a:pt x="108" y="1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Freeform 77"/>
            <p:cNvSpPr>
              <a:spLocks/>
            </p:cNvSpPr>
            <p:nvPr/>
          </p:nvSpPr>
          <p:spPr bwMode="auto">
            <a:xfrm flipH="1">
              <a:off x="5139" y="2280"/>
              <a:ext cx="6" cy="0"/>
            </a:xfrm>
            <a:custGeom>
              <a:avLst/>
              <a:gdLst>
                <a:gd name="T0" fmla="*/ 99 w 99"/>
                <a:gd name="T1" fmla="*/ 0 h 14"/>
                <a:gd name="T2" fmla="*/ 1 w 99"/>
                <a:gd name="T3" fmla="*/ 0 h 14"/>
                <a:gd name="T4" fmla="*/ 0 w 99"/>
                <a:gd name="T5" fmla="*/ 14 h 14"/>
                <a:gd name="T6" fmla="*/ 95 w 99"/>
                <a:gd name="T7" fmla="*/ 14 h 14"/>
                <a:gd name="T8" fmla="*/ 99 w 99"/>
                <a:gd name="T9" fmla="*/ 0 h 14"/>
                <a:gd name="T10" fmla="*/ 99 w 9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14"/>
                <a:gd name="T20" fmla="*/ 99 w 99"/>
                <a:gd name="T21" fmla="*/ 0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14">
                  <a:moveTo>
                    <a:pt x="99" y="0"/>
                  </a:moveTo>
                  <a:lnTo>
                    <a:pt x="1" y="0"/>
                  </a:lnTo>
                  <a:lnTo>
                    <a:pt x="0" y="14"/>
                  </a:lnTo>
                  <a:lnTo>
                    <a:pt x="95" y="1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Freeform 78"/>
            <p:cNvSpPr>
              <a:spLocks/>
            </p:cNvSpPr>
            <p:nvPr/>
          </p:nvSpPr>
          <p:spPr bwMode="auto">
            <a:xfrm flipH="1">
              <a:off x="5138" y="2271"/>
              <a:ext cx="5" cy="1"/>
            </a:xfrm>
            <a:custGeom>
              <a:avLst/>
              <a:gdLst>
                <a:gd name="T0" fmla="*/ 89 w 89"/>
                <a:gd name="T1" fmla="*/ 1 h 15"/>
                <a:gd name="T2" fmla="*/ 1 w 89"/>
                <a:gd name="T3" fmla="*/ 0 h 15"/>
                <a:gd name="T4" fmla="*/ 0 w 89"/>
                <a:gd name="T5" fmla="*/ 14 h 15"/>
                <a:gd name="T6" fmla="*/ 88 w 89"/>
                <a:gd name="T7" fmla="*/ 15 h 15"/>
                <a:gd name="T8" fmla="*/ 89 w 89"/>
                <a:gd name="T9" fmla="*/ 1 h 15"/>
                <a:gd name="T10" fmla="*/ 89 w 89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5"/>
                <a:gd name="T20" fmla="*/ 89 w 8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5">
                  <a:moveTo>
                    <a:pt x="89" y="1"/>
                  </a:moveTo>
                  <a:lnTo>
                    <a:pt x="1" y="0"/>
                  </a:lnTo>
                  <a:lnTo>
                    <a:pt x="0" y="14"/>
                  </a:lnTo>
                  <a:lnTo>
                    <a:pt x="88" y="15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Freeform 79"/>
            <p:cNvSpPr>
              <a:spLocks/>
            </p:cNvSpPr>
            <p:nvPr/>
          </p:nvSpPr>
          <p:spPr bwMode="auto">
            <a:xfrm flipH="1">
              <a:off x="5135" y="2258"/>
              <a:ext cx="9" cy="50"/>
            </a:xfrm>
            <a:custGeom>
              <a:avLst/>
              <a:gdLst>
                <a:gd name="T0" fmla="*/ 35 w 154"/>
                <a:gd name="T1" fmla="*/ 873 h 873"/>
                <a:gd name="T2" fmla="*/ 154 w 154"/>
                <a:gd name="T3" fmla="*/ 35 h 873"/>
                <a:gd name="T4" fmla="*/ 138 w 154"/>
                <a:gd name="T5" fmla="*/ 0 h 873"/>
                <a:gd name="T6" fmla="*/ 0 w 154"/>
                <a:gd name="T7" fmla="*/ 865 h 873"/>
                <a:gd name="T8" fmla="*/ 35 w 154"/>
                <a:gd name="T9" fmla="*/ 873 h 873"/>
                <a:gd name="T10" fmla="*/ 35 w 154"/>
                <a:gd name="T11" fmla="*/ 873 h 8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873"/>
                <a:gd name="T20" fmla="*/ 154 w 154"/>
                <a:gd name="T21" fmla="*/ 873 h 8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873">
                  <a:moveTo>
                    <a:pt x="35" y="873"/>
                  </a:moveTo>
                  <a:lnTo>
                    <a:pt x="154" y="35"/>
                  </a:lnTo>
                  <a:lnTo>
                    <a:pt x="138" y="0"/>
                  </a:lnTo>
                  <a:lnTo>
                    <a:pt x="0" y="865"/>
                  </a:lnTo>
                  <a:lnTo>
                    <a:pt x="35" y="873"/>
                  </a:lnTo>
                  <a:close/>
                </a:path>
              </a:pathLst>
            </a:custGeom>
            <a:solidFill>
              <a:srgbClr val="EBF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Line 80"/>
            <p:cNvSpPr>
              <a:spLocks noChangeShapeType="1"/>
            </p:cNvSpPr>
            <p:nvPr/>
          </p:nvSpPr>
          <p:spPr bwMode="auto">
            <a:xfrm>
              <a:off x="5135" y="2259"/>
              <a:ext cx="8" cy="48"/>
            </a:xfrm>
            <a:prstGeom prst="line">
              <a:avLst/>
            </a:prstGeom>
            <a:noFill/>
            <a:ln w="4763">
              <a:solidFill>
                <a:srgbClr val="F5F5F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Freeform 81"/>
            <p:cNvSpPr>
              <a:spLocks/>
            </p:cNvSpPr>
            <p:nvPr/>
          </p:nvSpPr>
          <p:spPr bwMode="auto">
            <a:xfrm flipH="1">
              <a:off x="5138" y="2257"/>
              <a:ext cx="16" cy="45"/>
            </a:xfrm>
            <a:custGeom>
              <a:avLst/>
              <a:gdLst>
                <a:gd name="T0" fmla="*/ 281 w 294"/>
                <a:gd name="T1" fmla="*/ 0 h 809"/>
                <a:gd name="T2" fmla="*/ 0 w 294"/>
                <a:gd name="T3" fmla="*/ 809 h 809"/>
                <a:gd name="T4" fmla="*/ 25 w 294"/>
                <a:gd name="T5" fmla="*/ 799 h 809"/>
                <a:gd name="T6" fmla="*/ 294 w 294"/>
                <a:gd name="T7" fmla="*/ 15 h 809"/>
                <a:gd name="T8" fmla="*/ 281 w 294"/>
                <a:gd name="T9" fmla="*/ 0 h 809"/>
                <a:gd name="T10" fmla="*/ 281 w 294"/>
                <a:gd name="T11" fmla="*/ 0 h 8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"/>
                <a:gd name="T19" fmla="*/ 0 h 809"/>
                <a:gd name="T20" fmla="*/ 294 w 294"/>
                <a:gd name="T21" fmla="*/ 809 h 8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" h="809">
                  <a:moveTo>
                    <a:pt x="281" y="0"/>
                  </a:moveTo>
                  <a:lnTo>
                    <a:pt x="0" y="809"/>
                  </a:lnTo>
                  <a:lnTo>
                    <a:pt x="25" y="799"/>
                  </a:lnTo>
                  <a:lnTo>
                    <a:pt x="294" y="15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Freeform 82"/>
            <p:cNvSpPr>
              <a:spLocks/>
            </p:cNvSpPr>
            <p:nvPr/>
          </p:nvSpPr>
          <p:spPr bwMode="auto">
            <a:xfrm flipH="1">
              <a:off x="5138" y="2258"/>
              <a:ext cx="13" cy="39"/>
            </a:xfrm>
            <a:custGeom>
              <a:avLst/>
              <a:gdLst>
                <a:gd name="T0" fmla="*/ 230 w 230"/>
                <a:gd name="T1" fmla="*/ 0 h 697"/>
                <a:gd name="T2" fmla="*/ 32 w 230"/>
                <a:gd name="T3" fmla="*/ 697 h 697"/>
                <a:gd name="T4" fmla="*/ 0 w 230"/>
                <a:gd name="T5" fmla="*/ 697 h 697"/>
                <a:gd name="T6" fmla="*/ 207 w 230"/>
                <a:gd name="T7" fmla="*/ 0 h 697"/>
                <a:gd name="T8" fmla="*/ 230 w 230"/>
                <a:gd name="T9" fmla="*/ 0 h 697"/>
                <a:gd name="T10" fmla="*/ 230 w 230"/>
                <a:gd name="T11" fmla="*/ 0 h 6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"/>
                <a:gd name="T19" fmla="*/ 0 h 697"/>
                <a:gd name="T20" fmla="*/ 230 w 230"/>
                <a:gd name="T21" fmla="*/ 697 h 6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" h="697">
                  <a:moveTo>
                    <a:pt x="230" y="0"/>
                  </a:moveTo>
                  <a:lnTo>
                    <a:pt x="32" y="697"/>
                  </a:lnTo>
                  <a:lnTo>
                    <a:pt x="0" y="697"/>
                  </a:lnTo>
                  <a:lnTo>
                    <a:pt x="207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EBF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Line 83"/>
            <p:cNvSpPr>
              <a:spLocks noChangeShapeType="1"/>
            </p:cNvSpPr>
            <p:nvPr/>
          </p:nvSpPr>
          <p:spPr bwMode="auto">
            <a:xfrm flipH="1" flipV="1">
              <a:off x="5138" y="2258"/>
              <a:ext cx="12" cy="40"/>
            </a:xfrm>
            <a:prstGeom prst="line">
              <a:avLst/>
            </a:prstGeom>
            <a:noFill/>
            <a:ln w="4763">
              <a:solidFill>
                <a:srgbClr val="F5F5F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Freeform 84"/>
            <p:cNvSpPr>
              <a:spLocks/>
            </p:cNvSpPr>
            <p:nvPr/>
          </p:nvSpPr>
          <p:spPr bwMode="auto">
            <a:xfrm flipH="1">
              <a:off x="5181" y="2285"/>
              <a:ext cx="1" cy="12"/>
            </a:xfrm>
            <a:custGeom>
              <a:avLst/>
              <a:gdLst>
                <a:gd name="T0" fmla="*/ 0 w 24"/>
                <a:gd name="T1" fmla="*/ 0 h 231"/>
                <a:gd name="T2" fmla="*/ 7 w 24"/>
                <a:gd name="T3" fmla="*/ 231 h 231"/>
                <a:gd name="T4" fmla="*/ 24 w 24"/>
                <a:gd name="T5" fmla="*/ 231 h 231"/>
                <a:gd name="T6" fmla="*/ 23 w 24"/>
                <a:gd name="T7" fmla="*/ 0 h 231"/>
                <a:gd name="T8" fmla="*/ 0 w 24"/>
                <a:gd name="T9" fmla="*/ 0 h 231"/>
                <a:gd name="T10" fmla="*/ 0 w 24"/>
                <a:gd name="T11" fmla="*/ 0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31"/>
                <a:gd name="T20" fmla="*/ 24 w 24"/>
                <a:gd name="T21" fmla="*/ 231 h 2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31">
                  <a:moveTo>
                    <a:pt x="0" y="0"/>
                  </a:moveTo>
                  <a:lnTo>
                    <a:pt x="7" y="231"/>
                  </a:lnTo>
                  <a:lnTo>
                    <a:pt x="24" y="231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Line 85"/>
            <p:cNvSpPr>
              <a:spLocks noChangeShapeType="1"/>
            </p:cNvSpPr>
            <p:nvPr/>
          </p:nvSpPr>
          <p:spPr bwMode="auto">
            <a:xfrm flipH="1">
              <a:off x="5147" y="2294"/>
              <a:ext cx="35" cy="0"/>
            </a:xfrm>
            <a:prstGeom prst="line">
              <a:avLst/>
            </a:prstGeom>
            <a:noFill/>
            <a:ln w="317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Line 86"/>
            <p:cNvSpPr>
              <a:spLocks noChangeShapeType="1"/>
            </p:cNvSpPr>
            <p:nvPr/>
          </p:nvSpPr>
          <p:spPr bwMode="auto">
            <a:xfrm flipH="1">
              <a:off x="5147" y="2294"/>
              <a:ext cx="0" cy="3"/>
            </a:xfrm>
            <a:prstGeom prst="line">
              <a:avLst/>
            </a:prstGeom>
            <a:noFill/>
            <a:ln w="317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Line 87"/>
            <p:cNvSpPr>
              <a:spLocks noChangeShapeType="1"/>
            </p:cNvSpPr>
            <p:nvPr/>
          </p:nvSpPr>
          <p:spPr bwMode="auto">
            <a:xfrm flipH="1">
              <a:off x="5154" y="2294"/>
              <a:ext cx="0" cy="3"/>
            </a:xfrm>
            <a:prstGeom prst="line">
              <a:avLst/>
            </a:prstGeom>
            <a:noFill/>
            <a:ln w="317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Line 88"/>
            <p:cNvSpPr>
              <a:spLocks noChangeShapeType="1"/>
            </p:cNvSpPr>
            <p:nvPr/>
          </p:nvSpPr>
          <p:spPr bwMode="auto">
            <a:xfrm flipH="1">
              <a:off x="5163" y="2294"/>
              <a:ext cx="0" cy="3"/>
            </a:xfrm>
            <a:prstGeom prst="line">
              <a:avLst/>
            </a:prstGeom>
            <a:noFill/>
            <a:ln w="317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Line 89"/>
            <p:cNvSpPr>
              <a:spLocks noChangeShapeType="1"/>
            </p:cNvSpPr>
            <p:nvPr/>
          </p:nvSpPr>
          <p:spPr bwMode="auto">
            <a:xfrm flipH="1">
              <a:off x="5172" y="2294"/>
              <a:ext cx="0" cy="3"/>
            </a:xfrm>
            <a:prstGeom prst="line">
              <a:avLst/>
            </a:prstGeom>
            <a:noFill/>
            <a:ln w="317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Line 90"/>
            <p:cNvSpPr>
              <a:spLocks noChangeShapeType="1"/>
            </p:cNvSpPr>
            <p:nvPr/>
          </p:nvSpPr>
          <p:spPr bwMode="auto">
            <a:xfrm flipH="1">
              <a:off x="5178" y="2294"/>
              <a:ext cx="0" cy="3"/>
            </a:xfrm>
            <a:prstGeom prst="line">
              <a:avLst/>
            </a:prstGeom>
            <a:noFill/>
            <a:ln w="317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Freeform 91"/>
            <p:cNvSpPr>
              <a:spLocks/>
            </p:cNvSpPr>
            <p:nvPr/>
          </p:nvSpPr>
          <p:spPr bwMode="auto">
            <a:xfrm flipH="1">
              <a:off x="5204" y="2285"/>
              <a:ext cx="1" cy="12"/>
            </a:xfrm>
            <a:custGeom>
              <a:avLst/>
              <a:gdLst>
                <a:gd name="T0" fmla="*/ 7 w 8"/>
                <a:gd name="T1" fmla="*/ 0 h 213"/>
                <a:gd name="T2" fmla="*/ 8 w 8"/>
                <a:gd name="T3" fmla="*/ 213 h 213"/>
                <a:gd name="T4" fmla="*/ 0 w 8"/>
                <a:gd name="T5" fmla="*/ 205 h 213"/>
                <a:gd name="T6" fmla="*/ 0 w 8"/>
                <a:gd name="T7" fmla="*/ 50 h 213"/>
                <a:gd name="T8" fmla="*/ 7 w 8"/>
                <a:gd name="T9" fmla="*/ 0 h 213"/>
                <a:gd name="T10" fmla="*/ 7 w 8"/>
                <a:gd name="T11" fmla="*/ 0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13"/>
                <a:gd name="T20" fmla="*/ 8 w 8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13">
                  <a:moveTo>
                    <a:pt x="7" y="0"/>
                  </a:moveTo>
                  <a:lnTo>
                    <a:pt x="8" y="213"/>
                  </a:lnTo>
                  <a:lnTo>
                    <a:pt x="0" y="205"/>
                  </a:lnTo>
                  <a:lnTo>
                    <a:pt x="0" y="5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0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Freeform 92"/>
            <p:cNvSpPr>
              <a:spLocks/>
            </p:cNvSpPr>
            <p:nvPr/>
          </p:nvSpPr>
          <p:spPr bwMode="auto">
            <a:xfrm flipH="1">
              <a:off x="5135" y="2253"/>
              <a:ext cx="4" cy="8"/>
            </a:xfrm>
            <a:custGeom>
              <a:avLst/>
              <a:gdLst>
                <a:gd name="T0" fmla="*/ 0 w 77"/>
                <a:gd name="T1" fmla="*/ 99 h 136"/>
                <a:gd name="T2" fmla="*/ 40 w 77"/>
                <a:gd name="T3" fmla="*/ 95 h 136"/>
                <a:gd name="T4" fmla="*/ 69 w 77"/>
                <a:gd name="T5" fmla="*/ 136 h 136"/>
                <a:gd name="T6" fmla="*/ 77 w 77"/>
                <a:gd name="T7" fmla="*/ 81 h 136"/>
                <a:gd name="T8" fmla="*/ 62 w 77"/>
                <a:gd name="T9" fmla="*/ 3 h 136"/>
                <a:gd name="T10" fmla="*/ 51 w 77"/>
                <a:gd name="T11" fmla="*/ 0 h 136"/>
                <a:gd name="T12" fmla="*/ 11 w 77"/>
                <a:gd name="T13" fmla="*/ 62 h 136"/>
                <a:gd name="T14" fmla="*/ 0 w 77"/>
                <a:gd name="T15" fmla="*/ 99 h 136"/>
                <a:gd name="T16" fmla="*/ 0 w 77"/>
                <a:gd name="T17" fmla="*/ 99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136"/>
                <a:gd name="T29" fmla="*/ 77 w 77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136">
                  <a:moveTo>
                    <a:pt x="0" y="99"/>
                  </a:moveTo>
                  <a:lnTo>
                    <a:pt x="40" y="95"/>
                  </a:lnTo>
                  <a:lnTo>
                    <a:pt x="69" y="136"/>
                  </a:lnTo>
                  <a:lnTo>
                    <a:pt x="77" y="81"/>
                  </a:lnTo>
                  <a:lnTo>
                    <a:pt x="62" y="3"/>
                  </a:lnTo>
                  <a:lnTo>
                    <a:pt x="51" y="0"/>
                  </a:lnTo>
                  <a:lnTo>
                    <a:pt x="11" y="62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Freeform 93"/>
            <p:cNvSpPr>
              <a:spLocks/>
            </p:cNvSpPr>
            <p:nvPr/>
          </p:nvSpPr>
          <p:spPr bwMode="auto">
            <a:xfrm flipH="1">
              <a:off x="5146" y="2296"/>
              <a:ext cx="12" cy="2"/>
            </a:xfrm>
            <a:custGeom>
              <a:avLst/>
              <a:gdLst>
                <a:gd name="T0" fmla="*/ 215 w 215"/>
                <a:gd name="T1" fmla="*/ 23 h 33"/>
                <a:gd name="T2" fmla="*/ 176 w 215"/>
                <a:gd name="T3" fmla="*/ 14 h 33"/>
                <a:gd name="T4" fmla="*/ 142 w 215"/>
                <a:gd name="T5" fmla="*/ 14 h 33"/>
                <a:gd name="T6" fmla="*/ 143 w 215"/>
                <a:gd name="T7" fmla="*/ 10 h 33"/>
                <a:gd name="T8" fmla="*/ 133 w 215"/>
                <a:gd name="T9" fmla="*/ 7 h 33"/>
                <a:gd name="T10" fmla="*/ 112 w 215"/>
                <a:gd name="T11" fmla="*/ 6 h 33"/>
                <a:gd name="T12" fmla="*/ 113 w 215"/>
                <a:gd name="T13" fmla="*/ 3 h 33"/>
                <a:gd name="T14" fmla="*/ 99 w 215"/>
                <a:gd name="T15" fmla="*/ 0 h 33"/>
                <a:gd name="T16" fmla="*/ 0 w 215"/>
                <a:gd name="T17" fmla="*/ 0 h 33"/>
                <a:gd name="T18" fmla="*/ 23 w 215"/>
                <a:gd name="T19" fmla="*/ 33 h 33"/>
                <a:gd name="T20" fmla="*/ 215 w 215"/>
                <a:gd name="T21" fmla="*/ 23 h 33"/>
                <a:gd name="T22" fmla="*/ 215 w 215"/>
                <a:gd name="T23" fmla="*/ 23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3"/>
                <a:gd name="T38" fmla="*/ 215 w 215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3">
                  <a:moveTo>
                    <a:pt x="215" y="23"/>
                  </a:moveTo>
                  <a:lnTo>
                    <a:pt x="176" y="14"/>
                  </a:lnTo>
                  <a:lnTo>
                    <a:pt x="142" y="14"/>
                  </a:lnTo>
                  <a:lnTo>
                    <a:pt x="143" y="10"/>
                  </a:lnTo>
                  <a:lnTo>
                    <a:pt x="133" y="7"/>
                  </a:lnTo>
                  <a:lnTo>
                    <a:pt x="112" y="6"/>
                  </a:lnTo>
                  <a:lnTo>
                    <a:pt x="113" y="3"/>
                  </a:lnTo>
                  <a:lnTo>
                    <a:pt x="99" y="0"/>
                  </a:lnTo>
                  <a:lnTo>
                    <a:pt x="0" y="0"/>
                  </a:lnTo>
                  <a:lnTo>
                    <a:pt x="23" y="33"/>
                  </a:lnTo>
                  <a:lnTo>
                    <a:pt x="215" y="23"/>
                  </a:lnTo>
                  <a:close/>
                </a:path>
              </a:pathLst>
            </a:custGeom>
            <a:solidFill>
              <a:srgbClr val="EBF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Freeform 94"/>
            <p:cNvSpPr>
              <a:spLocks/>
            </p:cNvSpPr>
            <p:nvPr/>
          </p:nvSpPr>
          <p:spPr bwMode="auto">
            <a:xfrm flipH="1">
              <a:off x="5141" y="2306"/>
              <a:ext cx="5" cy="1"/>
            </a:xfrm>
            <a:custGeom>
              <a:avLst/>
              <a:gdLst>
                <a:gd name="T0" fmla="*/ 90 w 90"/>
                <a:gd name="T1" fmla="*/ 16 h 20"/>
                <a:gd name="T2" fmla="*/ 72 w 90"/>
                <a:gd name="T3" fmla="*/ 13 h 20"/>
                <a:gd name="T4" fmla="*/ 38 w 90"/>
                <a:gd name="T5" fmla="*/ 12 h 20"/>
                <a:gd name="T6" fmla="*/ 38 w 90"/>
                <a:gd name="T7" fmla="*/ 7 h 20"/>
                <a:gd name="T8" fmla="*/ 17 w 90"/>
                <a:gd name="T9" fmla="*/ 1 h 20"/>
                <a:gd name="T10" fmla="*/ 0 w 90"/>
                <a:gd name="T11" fmla="*/ 0 h 20"/>
                <a:gd name="T12" fmla="*/ 0 w 90"/>
                <a:gd name="T13" fmla="*/ 20 h 20"/>
                <a:gd name="T14" fmla="*/ 90 w 90"/>
                <a:gd name="T15" fmla="*/ 16 h 20"/>
                <a:gd name="T16" fmla="*/ 90 w 90"/>
                <a:gd name="T17" fmla="*/ 16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20"/>
                <a:gd name="T29" fmla="*/ 90 w 90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20">
                  <a:moveTo>
                    <a:pt x="90" y="16"/>
                  </a:moveTo>
                  <a:lnTo>
                    <a:pt x="72" y="13"/>
                  </a:lnTo>
                  <a:lnTo>
                    <a:pt x="38" y="12"/>
                  </a:lnTo>
                  <a:lnTo>
                    <a:pt x="38" y="7"/>
                  </a:lnTo>
                  <a:lnTo>
                    <a:pt x="17" y="1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0" y="16"/>
                  </a:lnTo>
                  <a:close/>
                </a:path>
              </a:pathLst>
            </a:custGeom>
            <a:solidFill>
              <a:srgbClr val="EBF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Freeform 95"/>
            <p:cNvSpPr>
              <a:spLocks/>
            </p:cNvSpPr>
            <p:nvPr/>
          </p:nvSpPr>
          <p:spPr bwMode="auto">
            <a:xfrm flipH="1">
              <a:off x="5135" y="2316"/>
              <a:ext cx="6" cy="1"/>
            </a:xfrm>
            <a:custGeom>
              <a:avLst/>
              <a:gdLst>
                <a:gd name="T0" fmla="*/ 104 w 104"/>
                <a:gd name="T1" fmla="*/ 15 h 23"/>
                <a:gd name="T2" fmla="*/ 0 w 104"/>
                <a:gd name="T3" fmla="*/ 0 h 23"/>
                <a:gd name="T4" fmla="*/ 0 w 104"/>
                <a:gd name="T5" fmla="*/ 23 h 23"/>
                <a:gd name="T6" fmla="*/ 104 w 104"/>
                <a:gd name="T7" fmla="*/ 15 h 23"/>
                <a:gd name="T8" fmla="*/ 104 w 104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23"/>
                <a:gd name="T17" fmla="*/ 104 w 10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23">
                  <a:moveTo>
                    <a:pt x="104" y="15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104" y="15"/>
                  </a:lnTo>
                  <a:close/>
                </a:path>
              </a:pathLst>
            </a:custGeom>
            <a:solidFill>
              <a:srgbClr val="EBF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Freeform 96"/>
            <p:cNvSpPr>
              <a:spLocks/>
            </p:cNvSpPr>
            <p:nvPr/>
          </p:nvSpPr>
          <p:spPr bwMode="auto">
            <a:xfrm flipH="1">
              <a:off x="5104" y="2319"/>
              <a:ext cx="33" cy="7"/>
            </a:xfrm>
            <a:custGeom>
              <a:avLst/>
              <a:gdLst>
                <a:gd name="T0" fmla="*/ 579 w 579"/>
                <a:gd name="T1" fmla="*/ 29 h 120"/>
                <a:gd name="T2" fmla="*/ 470 w 579"/>
                <a:gd name="T3" fmla="*/ 15 h 120"/>
                <a:gd name="T4" fmla="*/ 295 w 579"/>
                <a:gd name="T5" fmla="*/ 5 h 120"/>
                <a:gd name="T6" fmla="*/ 0 w 579"/>
                <a:gd name="T7" fmla="*/ 0 h 120"/>
                <a:gd name="T8" fmla="*/ 49 w 579"/>
                <a:gd name="T9" fmla="*/ 120 h 120"/>
                <a:gd name="T10" fmla="*/ 579 w 579"/>
                <a:gd name="T11" fmla="*/ 29 h 120"/>
                <a:gd name="T12" fmla="*/ 579 w 579"/>
                <a:gd name="T13" fmla="*/ 2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9"/>
                <a:gd name="T22" fmla="*/ 0 h 120"/>
                <a:gd name="T23" fmla="*/ 579 w 57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9" h="120">
                  <a:moveTo>
                    <a:pt x="579" y="29"/>
                  </a:moveTo>
                  <a:lnTo>
                    <a:pt x="470" y="15"/>
                  </a:lnTo>
                  <a:lnTo>
                    <a:pt x="295" y="5"/>
                  </a:lnTo>
                  <a:lnTo>
                    <a:pt x="0" y="0"/>
                  </a:lnTo>
                  <a:lnTo>
                    <a:pt x="49" y="120"/>
                  </a:lnTo>
                  <a:lnTo>
                    <a:pt x="579" y="29"/>
                  </a:lnTo>
                  <a:close/>
                </a:path>
              </a:pathLst>
            </a:custGeom>
            <a:solidFill>
              <a:srgbClr val="BDCCCC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Freeform 97"/>
            <p:cNvSpPr>
              <a:spLocks/>
            </p:cNvSpPr>
            <p:nvPr/>
          </p:nvSpPr>
          <p:spPr bwMode="auto">
            <a:xfrm flipH="1">
              <a:off x="5135" y="2297"/>
              <a:ext cx="47" cy="34"/>
            </a:xfrm>
            <a:custGeom>
              <a:avLst/>
              <a:gdLst>
                <a:gd name="T0" fmla="*/ 843 w 843"/>
                <a:gd name="T1" fmla="*/ 477 h 606"/>
                <a:gd name="T2" fmla="*/ 839 w 843"/>
                <a:gd name="T3" fmla="*/ 349 h 606"/>
                <a:gd name="T4" fmla="*/ 737 w 843"/>
                <a:gd name="T5" fmla="*/ 349 h 606"/>
                <a:gd name="T6" fmla="*/ 735 w 843"/>
                <a:gd name="T7" fmla="*/ 172 h 606"/>
                <a:gd name="T8" fmla="*/ 646 w 843"/>
                <a:gd name="T9" fmla="*/ 172 h 606"/>
                <a:gd name="T10" fmla="*/ 638 w 843"/>
                <a:gd name="T11" fmla="*/ 0 h 606"/>
                <a:gd name="T12" fmla="*/ 381 w 843"/>
                <a:gd name="T13" fmla="*/ 4 h 606"/>
                <a:gd name="T14" fmla="*/ 389 w 843"/>
                <a:gd name="T15" fmla="*/ 313 h 606"/>
                <a:gd name="T16" fmla="*/ 273 w 843"/>
                <a:gd name="T17" fmla="*/ 245 h 606"/>
                <a:gd name="T18" fmla="*/ 269 w 843"/>
                <a:gd name="T19" fmla="*/ 4 h 606"/>
                <a:gd name="T20" fmla="*/ 0 w 843"/>
                <a:gd name="T21" fmla="*/ 4 h 606"/>
                <a:gd name="T22" fmla="*/ 11 w 843"/>
                <a:gd name="T23" fmla="*/ 477 h 606"/>
                <a:gd name="T24" fmla="*/ 11 w 843"/>
                <a:gd name="T25" fmla="*/ 606 h 606"/>
                <a:gd name="T26" fmla="*/ 646 w 843"/>
                <a:gd name="T27" fmla="*/ 591 h 606"/>
                <a:gd name="T28" fmla="*/ 843 w 843"/>
                <a:gd name="T29" fmla="*/ 477 h 606"/>
                <a:gd name="T30" fmla="*/ 843 w 843"/>
                <a:gd name="T31" fmla="*/ 477 h 6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3"/>
                <a:gd name="T49" fmla="*/ 0 h 606"/>
                <a:gd name="T50" fmla="*/ 843 w 843"/>
                <a:gd name="T51" fmla="*/ 606 h 6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3" h="606">
                  <a:moveTo>
                    <a:pt x="843" y="477"/>
                  </a:moveTo>
                  <a:lnTo>
                    <a:pt x="839" y="349"/>
                  </a:lnTo>
                  <a:lnTo>
                    <a:pt x="737" y="349"/>
                  </a:lnTo>
                  <a:lnTo>
                    <a:pt x="735" y="172"/>
                  </a:lnTo>
                  <a:lnTo>
                    <a:pt x="646" y="172"/>
                  </a:lnTo>
                  <a:lnTo>
                    <a:pt x="638" y="0"/>
                  </a:lnTo>
                  <a:lnTo>
                    <a:pt x="381" y="4"/>
                  </a:lnTo>
                  <a:lnTo>
                    <a:pt x="389" y="313"/>
                  </a:lnTo>
                  <a:lnTo>
                    <a:pt x="273" y="245"/>
                  </a:lnTo>
                  <a:lnTo>
                    <a:pt x="269" y="4"/>
                  </a:lnTo>
                  <a:lnTo>
                    <a:pt x="0" y="4"/>
                  </a:lnTo>
                  <a:lnTo>
                    <a:pt x="11" y="477"/>
                  </a:lnTo>
                  <a:lnTo>
                    <a:pt x="11" y="606"/>
                  </a:lnTo>
                  <a:lnTo>
                    <a:pt x="646" y="591"/>
                  </a:lnTo>
                  <a:lnTo>
                    <a:pt x="843" y="477"/>
                  </a:lnTo>
                  <a:close/>
                </a:path>
              </a:pathLst>
            </a:custGeom>
            <a:solidFill>
              <a:srgbClr val="B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Freeform 98"/>
            <p:cNvSpPr>
              <a:spLocks/>
            </p:cNvSpPr>
            <p:nvPr/>
          </p:nvSpPr>
          <p:spPr bwMode="auto">
            <a:xfrm flipH="1">
              <a:off x="5179" y="2297"/>
              <a:ext cx="3" cy="34"/>
            </a:xfrm>
            <a:custGeom>
              <a:avLst/>
              <a:gdLst>
                <a:gd name="T0" fmla="*/ 0 w 46"/>
                <a:gd name="T1" fmla="*/ 0 h 595"/>
                <a:gd name="T2" fmla="*/ 20 w 46"/>
                <a:gd name="T3" fmla="*/ 0 h 595"/>
                <a:gd name="T4" fmla="*/ 46 w 46"/>
                <a:gd name="T5" fmla="*/ 591 h 595"/>
                <a:gd name="T6" fmla="*/ 0 w 46"/>
                <a:gd name="T7" fmla="*/ 595 h 595"/>
                <a:gd name="T8" fmla="*/ 0 w 46"/>
                <a:gd name="T9" fmla="*/ 0 h 595"/>
                <a:gd name="T10" fmla="*/ 0 w 46"/>
                <a:gd name="T11" fmla="*/ 0 h 5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595"/>
                <a:gd name="T20" fmla="*/ 46 w 46"/>
                <a:gd name="T21" fmla="*/ 595 h 5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595">
                  <a:moveTo>
                    <a:pt x="0" y="0"/>
                  </a:moveTo>
                  <a:lnTo>
                    <a:pt x="20" y="0"/>
                  </a:lnTo>
                  <a:lnTo>
                    <a:pt x="46" y="591"/>
                  </a:lnTo>
                  <a:lnTo>
                    <a:pt x="0" y="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Freeform 99"/>
            <p:cNvSpPr>
              <a:spLocks/>
            </p:cNvSpPr>
            <p:nvPr/>
          </p:nvSpPr>
          <p:spPr bwMode="auto">
            <a:xfrm flipH="1">
              <a:off x="5181" y="2292"/>
              <a:ext cx="40" cy="39"/>
            </a:xfrm>
            <a:custGeom>
              <a:avLst/>
              <a:gdLst>
                <a:gd name="T0" fmla="*/ 149 w 710"/>
                <a:gd name="T1" fmla="*/ 0 h 689"/>
                <a:gd name="T2" fmla="*/ 293 w 710"/>
                <a:gd name="T3" fmla="*/ 73 h 689"/>
                <a:gd name="T4" fmla="*/ 298 w 710"/>
                <a:gd name="T5" fmla="*/ 207 h 689"/>
                <a:gd name="T6" fmla="*/ 301 w 710"/>
                <a:gd name="T7" fmla="*/ 77 h 689"/>
                <a:gd name="T8" fmla="*/ 514 w 710"/>
                <a:gd name="T9" fmla="*/ 183 h 689"/>
                <a:gd name="T10" fmla="*/ 699 w 710"/>
                <a:gd name="T11" fmla="*/ 183 h 689"/>
                <a:gd name="T12" fmla="*/ 710 w 710"/>
                <a:gd name="T13" fmla="*/ 689 h 689"/>
                <a:gd name="T14" fmla="*/ 629 w 710"/>
                <a:gd name="T15" fmla="*/ 689 h 689"/>
                <a:gd name="T16" fmla="*/ 626 w 710"/>
                <a:gd name="T17" fmla="*/ 369 h 689"/>
                <a:gd name="T18" fmla="*/ 596 w 710"/>
                <a:gd name="T19" fmla="*/ 335 h 689"/>
                <a:gd name="T20" fmla="*/ 571 w 710"/>
                <a:gd name="T21" fmla="*/ 313 h 689"/>
                <a:gd name="T22" fmla="*/ 550 w 710"/>
                <a:gd name="T23" fmla="*/ 305 h 689"/>
                <a:gd name="T24" fmla="*/ 550 w 710"/>
                <a:gd name="T25" fmla="*/ 439 h 689"/>
                <a:gd name="T26" fmla="*/ 363 w 710"/>
                <a:gd name="T27" fmla="*/ 440 h 689"/>
                <a:gd name="T28" fmla="*/ 0 w 710"/>
                <a:gd name="T29" fmla="*/ 440 h 689"/>
                <a:gd name="T30" fmla="*/ 0 w 710"/>
                <a:gd name="T31" fmla="*/ 257 h 689"/>
                <a:gd name="T32" fmla="*/ 0 w 710"/>
                <a:gd name="T33" fmla="*/ 104 h 689"/>
                <a:gd name="T34" fmla="*/ 149 w 710"/>
                <a:gd name="T35" fmla="*/ 100 h 689"/>
                <a:gd name="T36" fmla="*/ 149 w 710"/>
                <a:gd name="T37" fmla="*/ 0 h 689"/>
                <a:gd name="T38" fmla="*/ 149 w 710"/>
                <a:gd name="T39" fmla="*/ 0 h 6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0"/>
                <a:gd name="T61" fmla="*/ 0 h 689"/>
                <a:gd name="T62" fmla="*/ 710 w 710"/>
                <a:gd name="T63" fmla="*/ 689 h 68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0" h="689">
                  <a:moveTo>
                    <a:pt x="149" y="0"/>
                  </a:moveTo>
                  <a:lnTo>
                    <a:pt x="293" y="73"/>
                  </a:lnTo>
                  <a:lnTo>
                    <a:pt x="298" y="207"/>
                  </a:lnTo>
                  <a:lnTo>
                    <a:pt x="301" y="77"/>
                  </a:lnTo>
                  <a:lnTo>
                    <a:pt x="514" y="183"/>
                  </a:lnTo>
                  <a:lnTo>
                    <a:pt x="699" y="183"/>
                  </a:lnTo>
                  <a:lnTo>
                    <a:pt x="710" y="689"/>
                  </a:lnTo>
                  <a:lnTo>
                    <a:pt x="629" y="689"/>
                  </a:lnTo>
                  <a:lnTo>
                    <a:pt x="626" y="369"/>
                  </a:lnTo>
                  <a:lnTo>
                    <a:pt x="596" y="335"/>
                  </a:lnTo>
                  <a:lnTo>
                    <a:pt x="571" y="313"/>
                  </a:lnTo>
                  <a:lnTo>
                    <a:pt x="550" y="305"/>
                  </a:lnTo>
                  <a:lnTo>
                    <a:pt x="550" y="439"/>
                  </a:lnTo>
                  <a:lnTo>
                    <a:pt x="363" y="440"/>
                  </a:lnTo>
                  <a:lnTo>
                    <a:pt x="0" y="440"/>
                  </a:lnTo>
                  <a:lnTo>
                    <a:pt x="0" y="257"/>
                  </a:lnTo>
                  <a:lnTo>
                    <a:pt x="0" y="104"/>
                  </a:lnTo>
                  <a:lnTo>
                    <a:pt x="149" y="10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B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Line 100"/>
            <p:cNvSpPr>
              <a:spLocks noChangeShapeType="1"/>
            </p:cNvSpPr>
            <p:nvPr/>
          </p:nvSpPr>
          <p:spPr bwMode="auto">
            <a:xfrm flipH="1" flipV="1">
              <a:off x="5182" y="2302"/>
              <a:ext cx="3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Freeform 101"/>
            <p:cNvSpPr>
              <a:spLocks/>
            </p:cNvSpPr>
            <p:nvPr/>
          </p:nvSpPr>
          <p:spPr bwMode="auto">
            <a:xfrm flipH="1">
              <a:off x="5187" y="2319"/>
              <a:ext cx="38" cy="12"/>
            </a:xfrm>
            <a:custGeom>
              <a:avLst/>
              <a:gdLst>
                <a:gd name="T0" fmla="*/ 668 w 679"/>
                <a:gd name="T1" fmla="*/ 0 h 214"/>
                <a:gd name="T2" fmla="*/ 41 w 679"/>
                <a:gd name="T3" fmla="*/ 1 h 214"/>
                <a:gd name="T4" fmla="*/ 0 w 679"/>
                <a:gd name="T5" fmla="*/ 6 h 214"/>
                <a:gd name="T6" fmla="*/ 0 w 679"/>
                <a:gd name="T7" fmla="*/ 50 h 214"/>
                <a:gd name="T8" fmla="*/ 52 w 679"/>
                <a:gd name="T9" fmla="*/ 50 h 214"/>
                <a:gd name="T10" fmla="*/ 65 w 679"/>
                <a:gd name="T11" fmla="*/ 77 h 214"/>
                <a:gd name="T12" fmla="*/ 104 w 679"/>
                <a:gd name="T13" fmla="*/ 137 h 214"/>
                <a:gd name="T14" fmla="*/ 132 w 679"/>
                <a:gd name="T15" fmla="*/ 168 h 214"/>
                <a:gd name="T16" fmla="*/ 166 w 679"/>
                <a:gd name="T17" fmla="*/ 195 h 214"/>
                <a:gd name="T18" fmla="*/ 208 w 679"/>
                <a:gd name="T19" fmla="*/ 211 h 214"/>
                <a:gd name="T20" fmla="*/ 255 w 679"/>
                <a:gd name="T21" fmla="*/ 214 h 214"/>
                <a:gd name="T22" fmla="*/ 255 w 679"/>
                <a:gd name="T23" fmla="*/ 13 h 214"/>
                <a:gd name="T24" fmla="*/ 283 w 679"/>
                <a:gd name="T25" fmla="*/ 14 h 214"/>
                <a:gd name="T26" fmla="*/ 284 w 679"/>
                <a:gd name="T27" fmla="*/ 213 h 214"/>
                <a:gd name="T28" fmla="*/ 550 w 679"/>
                <a:gd name="T29" fmla="*/ 208 h 214"/>
                <a:gd name="T30" fmla="*/ 550 w 679"/>
                <a:gd name="T31" fmla="*/ 8 h 214"/>
                <a:gd name="T32" fmla="*/ 576 w 679"/>
                <a:gd name="T33" fmla="*/ 13 h 214"/>
                <a:gd name="T34" fmla="*/ 576 w 679"/>
                <a:gd name="T35" fmla="*/ 209 h 214"/>
                <a:gd name="T36" fmla="*/ 679 w 679"/>
                <a:gd name="T37" fmla="*/ 208 h 214"/>
                <a:gd name="T38" fmla="*/ 668 w 679"/>
                <a:gd name="T39" fmla="*/ 0 h 214"/>
                <a:gd name="T40" fmla="*/ 668 w 679"/>
                <a:gd name="T41" fmla="*/ 0 h 2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9"/>
                <a:gd name="T64" fmla="*/ 0 h 214"/>
                <a:gd name="T65" fmla="*/ 679 w 679"/>
                <a:gd name="T66" fmla="*/ 214 h 2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9" h="214">
                  <a:moveTo>
                    <a:pt x="668" y="0"/>
                  </a:moveTo>
                  <a:lnTo>
                    <a:pt x="41" y="1"/>
                  </a:lnTo>
                  <a:lnTo>
                    <a:pt x="0" y="6"/>
                  </a:lnTo>
                  <a:lnTo>
                    <a:pt x="0" y="50"/>
                  </a:lnTo>
                  <a:lnTo>
                    <a:pt x="52" y="50"/>
                  </a:lnTo>
                  <a:lnTo>
                    <a:pt x="65" y="77"/>
                  </a:lnTo>
                  <a:lnTo>
                    <a:pt x="104" y="137"/>
                  </a:lnTo>
                  <a:lnTo>
                    <a:pt x="132" y="168"/>
                  </a:lnTo>
                  <a:lnTo>
                    <a:pt x="166" y="195"/>
                  </a:lnTo>
                  <a:lnTo>
                    <a:pt x="208" y="211"/>
                  </a:lnTo>
                  <a:lnTo>
                    <a:pt x="255" y="214"/>
                  </a:lnTo>
                  <a:lnTo>
                    <a:pt x="255" y="13"/>
                  </a:lnTo>
                  <a:lnTo>
                    <a:pt x="283" y="14"/>
                  </a:lnTo>
                  <a:lnTo>
                    <a:pt x="284" y="213"/>
                  </a:lnTo>
                  <a:lnTo>
                    <a:pt x="550" y="208"/>
                  </a:lnTo>
                  <a:lnTo>
                    <a:pt x="550" y="8"/>
                  </a:lnTo>
                  <a:lnTo>
                    <a:pt x="576" y="13"/>
                  </a:lnTo>
                  <a:lnTo>
                    <a:pt x="576" y="209"/>
                  </a:lnTo>
                  <a:lnTo>
                    <a:pt x="679" y="208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B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Line 102"/>
            <p:cNvSpPr>
              <a:spLocks noChangeShapeType="1"/>
            </p:cNvSpPr>
            <p:nvPr/>
          </p:nvSpPr>
          <p:spPr bwMode="auto">
            <a:xfrm flipH="1">
              <a:off x="5194" y="2319"/>
              <a:ext cx="0" cy="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Line 103"/>
            <p:cNvSpPr>
              <a:spLocks noChangeShapeType="1"/>
            </p:cNvSpPr>
            <p:nvPr/>
          </p:nvSpPr>
          <p:spPr bwMode="auto">
            <a:xfrm flipH="1">
              <a:off x="5211" y="2319"/>
              <a:ext cx="0" cy="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Freeform 104"/>
            <p:cNvSpPr>
              <a:spLocks/>
            </p:cNvSpPr>
            <p:nvPr/>
          </p:nvSpPr>
          <p:spPr bwMode="auto">
            <a:xfrm flipH="1">
              <a:off x="5307" y="2312"/>
              <a:ext cx="41" cy="24"/>
            </a:xfrm>
            <a:custGeom>
              <a:avLst/>
              <a:gdLst>
                <a:gd name="T0" fmla="*/ 0 w 733"/>
                <a:gd name="T1" fmla="*/ 0 h 437"/>
                <a:gd name="T2" fmla="*/ 57 w 733"/>
                <a:gd name="T3" fmla="*/ 46 h 437"/>
                <a:gd name="T4" fmla="*/ 213 w 733"/>
                <a:gd name="T5" fmla="*/ 158 h 437"/>
                <a:gd name="T6" fmla="*/ 446 w 733"/>
                <a:gd name="T7" fmla="*/ 301 h 437"/>
                <a:gd name="T8" fmla="*/ 584 w 733"/>
                <a:gd name="T9" fmla="*/ 372 h 437"/>
                <a:gd name="T10" fmla="*/ 733 w 733"/>
                <a:gd name="T11" fmla="*/ 437 h 4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3"/>
                <a:gd name="T19" fmla="*/ 0 h 437"/>
                <a:gd name="T20" fmla="*/ 733 w 733"/>
                <a:gd name="T21" fmla="*/ 437 h 4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3" h="437">
                  <a:moveTo>
                    <a:pt x="0" y="0"/>
                  </a:moveTo>
                  <a:lnTo>
                    <a:pt x="57" y="46"/>
                  </a:lnTo>
                  <a:lnTo>
                    <a:pt x="213" y="158"/>
                  </a:lnTo>
                  <a:lnTo>
                    <a:pt x="446" y="301"/>
                  </a:lnTo>
                  <a:lnTo>
                    <a:pt x="584" y="372"/>
                  </a:lnTo>
                  <a:lnTo>
                    <a:pt x="733" y="43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Freeform 105"/>
            <p:cNvSpPr>
              <a:spLocks/>
            </p:cNvSpPr>
            <p:nvPr/>
          </p:nvSpPr>
          <p:spPr bwMode="auto">
            <a:xfrm flipH="1">
              <a:off x="5240" y="2311"/>
              <a:ext cx="45" cy="24"/>
            </a:xfrm>
            <a:custGeom>
              <a:avLst/>
              <a:gdLst>
                <a:gd name="T0" fmla="*/ 803 w 803"/>
                <a:gd name="T1" fmla="*/ 0 h 433"/>
                <a:gd name="T2" fmla="*/ 734 w 803"/>
                <a:gd name="T3" fmla="*/ 46 h 433"/>
                <a:gd name="T4" fmla="*/ 554 w 803"/>
                <a:gd name="T5" fmla="*/ 157 h 433"/>
                <a:gd name="T6" fmla="*/ 297 w 803"/>
                <a:gd name="T7" fmla="*/ 298 h 433"/>
                <a:gd name="T8" fmla="*/ 151 w 803"/>
                <a:gd name="T9" fmla="*/ 368 h 433"/>
                <a:gd name="T10" fmla="*/ 0 w 803"/>
                <a:gd name="T11" fmla="*/ 433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3"/>
                <a:gd name="T19" fmla="*/ 0 h 433"/>
                <a:gd name="T20" fmla="*/ 803 w 803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3" h="433">
                  <a:moveTo>
                    <a:pt x="803" y="0"/>
                  </a:moveTo>
                  <a:lnTo>
                    <a:pt x="734" y="46"/>
                  </a:lnTo>
                  <a:lnTo>
                    <a:pt x="554" y="157"/>
                  </a:lnTo>
                  <a:lnTo>
                    <a:pt x="297" y="298"/>
                  </a:lnTo>
                  <a:lnTo>
                    <a:pt x="151" y="368"/>
                  </a:lnTo>
                  <a:lnTo>
                    <a:pt x="0" y="43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" name="Freeform 106"/>
            <p:cNvSpPr>
              <a:spLocks/>
            </p:cNvSpPr>
            <p:nvPr/>
          </p:nvSpPr>
          <p:spPr bwMode="auto">
            <a:xfrm flipH="1">
              <a:off x="5236" y="2277"/>
              <a:ext cx="55" cy="31"/>
            </a:xfrm>
            <a:custGeom>
              <a:avLst/>
              <a:gdLst>
                <a:gd name="T0" fmla="*/ 0 w 964"/>
                <a:gd name="T1" fmla="*/ 17 h 555"/>
                <a:gd name="T2" fmla="*/ 68 w 964"/>
                <a:gd name="T3" fmla="*/ 89 h 555"/>
                <a:gd name="T4" fmla="*/ 150 w 964"/>
                <a:gd name="T5" fmla="*/ 163 h 555"/>
                <a:gd name="T6" fmla="*/ 262 w 964"/>
                <a:gd name="T7" fmla="*/ 252 h 555"/>
                <a:gd name="T8" fmla="*/ 400 w 964"/>
                <a:gd name="T9" fmla="*/ 345 h 555"/>
                <a:gd name="T10" fmla="*/ 565 w 964"/>
                <a:gd name="T11" fmla="*/ 432 h 555"/>
                <a:gd name="T12" fmla="*/ 656 w 964"/>
                <a:gd name="T13" fmla="*/ 472 h 555"/>
                <a:gd name="T14" fmla="*/ 753 w 964"/>
                <a:gd name="T15" fmla="*/ 506 h 555"/>
                <a:gd name="T16" fmla="*/ 964 w 964"/>
                <a:gd name="T17" fmla="*/ 555 h 555"/>
                <a:gd name="T18" fmla="*/ 870 w 964"/>
                <a:gd name="T19" fmla="*/ 527 h 555"/>
                <a:gd name="T20" fmla="*/ 767 w 964"/>
                <a:gd name="T21" fmla="*/ 490 h 555"/>
                <a:gd name="T22" fmla="*/ 639 w 964"/>
                <a:gd name="T23" fmla="*/ 435 h 555"/>
                <a:gd name="T24" fmla="*/ 491 w 964"/>
                <a:gd name="T25" fmla="*/ 359 h 555"/>
                <a:gd name="T26" fmla="*/ 336 w 964"/>
                <a:gd name="T27" fmla="*/ 263 h 555"/>
                <a:gd name="T28" fmla="*/ 178 w 964"/>
                <a:gd name="T29" fmla="*/ 142 h 555"/>
                <a:gd name="T30" fmla="*/ 30 w 964"/>
                <a:gd name="T31" fmla="*/ 0 h 5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4"/>
                <a:gd name="T49" fmla="*/ 0 h 555"/>
                <a:gd name="T50" fmla="*/ 964 w 964"/>
                <a:gd name="T51" fmla="*/ 555 h 5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4" h="555">
                  <a:moveTo>
                    <a:pt x="0" y="17"/>
                  </a:moveTo>
                  <a:lnTo>
                    <a:pt x="68" y="89"/>
                  </a:lnTo>
                  <a:lnTo>
                    <a:pt x="150" y="163"/>
                  </a:lnTo>
                  <a:lnTo>
                    <a:pt x="262" y="252"/>
                  </a:lnTo>
                  <a:lnTo>
                    <a:pt x="400" y="345"/>
                  </a:lnTo>
                  <a:lnTo>
                    <a:pt x="565" y="432"/>
                  </a:lnTo>
                  <a:lnTo>
                    <a:pt x="656" y="472"/>
                  </a:lnTo>
                  <a:lnTo>
                    <a:pt x="753" y="506"/>
                  </a:lnTo>
                  <a:lnTo>
                    <a:pt x="964" y="555"/>
                  </a:lnTo>
                  <a:lnTo>
                    <a:pt x="870" y="527"/>
                  </a:lnTo>
                  <a:lnTo>
                    <a:pt x="767" y="490"/>
                  </a:lnTo>
                  <a:lnTo>
                    <a:pt x="639" y="435"/>
                  </a:lnTo>
                  <a:lnTo>
                    <a:pt x="491" y="359"/>
                  </a:lnTo>
                  <a:lnTo>
                    <a:pt x="336" y="263"/>
                  </a:lnTo>
                  <a:lnTo>
                    <a:pt x="178" y="142"/>
                  </a:lnTo>
                  <a:lnTo>
                    <a:pt x="3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Freeform 107"/>
            <p:cNvSpPr>
              <a:spLocks/>
            </p:cNvSpPr>
            <p:nvPr/>
          </p:nvSpPr>
          <p:spPr bwMode="auto">
            <a:xfrm flipH="1">
              <a:off x="5283" y="2316"/>
              <a:ext cx="25" cy="17"/>
            </a:xfrm>
            <a:custGeom>
              <a:avLst/>
              <a:gdLst>
                <a:gd name="T0" fmla="*/ 445 w 445"/>
                <a:gd name="T1" fmla="*/ 29 h 307"/>
                <a:gd name="T2" fmla="*/ 366 w 445"/>
                <a:gd name="T3" fmla="*/ 0 h 307"/>
                <a:gd name="T4" fmla="*/ 0 w 445"/>
                <a:gd name="T5" fmla="*/ 1 h 307"/>
                <a:gd name="T6" fmla="*/ 0 w 445"/>
                <a:gd name="T7" fmla="*/ 31 h 307"/>
                <a:gd name="T8" fmla="*/ 0 w 445"/>
                <a:gd name="T9" fmla="*/ 93 h 307"/>
                <a:gd name="T10" fmla="*/ 67 w 445"/>
                <a:gd name="T11" fmla="*/ 119 h 307"/>
                <a:gd name="T12" fmla="*/ 67 w 445"/>
                <a:gd name="T13" fmla="*/ 305 h 307"/>
                <a:gd name="T14" fmla="*/ 370 w 445"/>
                <a:gd name="T15" fmla="*/ 307 h 307"/>
                <a:gd name="T16" fmla="*/ 366 w 445"/>
                <a:gd name="T17" fmla="*/ 121 h 307"/>
                <a:gd name="T18" fmla="*/ 445 w 445"/>
                <a:gd name="T19" fmla="*/ 90 h 307"/>
                <a:gd name="T20" fmla="*/ 445 w 445"/>
                <a:gd name="T21" fmla="*/ 29 h 307"/>
                <a:gd name="T22" fmla="*/ 445 w 445"/>
                <a:gd name="T23" fmla="*/ 29 h 3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5"/>
                <a:gd name="T37" fmla="*/ 0 h 307"/>
                <a:gd name="T38" fmla="*/ 445 w 445"/>
                <a:gd name="T39" fmla="*/ 307 h 3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5" h="307">
                  <a:moveTo>
                    <a:pt x="445" y="29"/>
                  </a:moveTo>
                  <a:lnTo>
                    <a:pt x="366" y="0"/>
                  </a:lnTo>
                  <a:lnTo>
                    <a:pt x="0" y="1"/>
                  </a:lnTo>
                  <a:lnTo>
                    <a:pt x="0" y="31"/>
                  </a:lnTo>
                  <a:lnTo>
                    <a:pt x="0" y="93"/>
                  </a:lnTo>
                  <a:lnTo>
                    <a:pt x="67" y="119"/>
                  </a:lnTo>
                  <a:lnTo>
                    <a:pt x="67" y="305"/>
                  </a:lnTo>
                  <a:lnTo>
                    <a:pt x="370" y="307"/>
                  </a:lnTo>
                  <a:lnTo>
                    <a:pt x="366" y="121"/>
                  </a:lnTo>
                  <a:lnTo>
                    <a:pt x="445" y="90"/>
                  </a:lnTo>
                  <a:lnTo>
                    <a:pt x="445" y="29"/>
                  </a:lnTo>
                  <a:close/>
                </a:path>
              </a:pathLst>
            </a:custGeom>
            <a:solidFill>
              <a:srgbClr val="EBF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Line 108"/>
            <p:cNvSpPr>
              <a:spLocks noChangeShapeType="1"/>
            </p:cNvSpPr>
            <p:nvPr/>
          </p:nvSpPr>
          <p:spPr bwMode="auto">
            <a:xfrm flipH="1">
              <a:off x="5295" y="2322"/>
              <a:ext cx="0" cy="14"/>
            </a:xfrm>
            <a:prstGeom prst="line">
              <a:avLst/>
            </a:prstGeom>
            <a:noFill/>
            <a:ln w="31750">
              <a:solidFill>
                <a:srgbClr val="CF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Freeform 109"/>
            <p:cNvSpPr>
              <a:spLocks/>
            </p:cNvSpPr>
            <p:nvPr/>
          </p:nvSpPr>
          <p:spPr bwMode="auto">
            <a:xfrm flipH="1">
              <a:off x="5432" y="2312"/>
              <a:ext cx="42" cy="24"/>
            </a:xfrm>
            <a:custGeom>
              <a:avLst/>
              <a:gdLst>
                <a:gd name="T0" fmla="*/ 0 w 754"/>
                <a:gd name="T1" fmla="*/ 0 h 431"/>
                <a:gd name="T2" fmla="*/ 61 w 754"/>
                <a:gd name="T3" fmla="*/ 46 h 431"/>
                <a:gd name="T4" fmla="*/ 224 w 754"/>
                <a:gd name="T5" fmla="*/ 154 h 431"/>
                <a:gd name="T6" fmla="*/ 464 w 754"/>
                <a:gd name="T7" fmla="*/ 296 h 431"/>
                <a:gd name="T8" fmla="*/ 604 w 754"/>
                <a:gd name="T9" fmla="*/ 366 h 431"/>
                <a:gd name="T10" fmla="*/ 754 w 754"/>
                <a:gd name="T11" fmla="*/ 431 h 4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4"/>
                <a:gd name="T19" fmla="*/ 0 h 431"/>
                <a:gd name="T20" fmla="*/ 754 w 754"/>
                <a:gd name="T21" fmla="*/ 431 h 4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4" h="431">
                  <a:moveTo>
                    <a:pt x="0" y="0"/>
                  </a:moveTo>
                  <a:lnTo>
                    <a:pt x="61" y="46"/>
                  </a:lnTo>
                  <a:lnTo>
                    <a:pt x="224" y="154"/>
                  </a:lnTo>
                  <a:lnTo>
                    <a:pt x="464" y="296"/>
                  </a:lnTo>
                  <a:lnTo>
                    <a:pt x="604" y="366"/>
                  </a:lnTo>
                  <a:lnTo>
                    <a:pt x="754" y="43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6" name="Freeform 110"/>
            <p:cNvSpPr>
              <a:spLocks/>
            </p:cNvSpPr>
            <p:nvPr/>
          </p:nvSpPr>
          <p:spPr bwMode="auto">
            <a:xfrm flipH="1">
              <a:off x="5425" y="2272"/>
              <a:ext cx="54" cy="39"/>
            </a:xfrm>
            <a:custGeom>
              <a:avLst/>
              <a:gdLst>
                <a:gd name="T0" fmla="*/ 961 w 961"/>
                <a:gd name="T1" fmla="*/ 22 h 692"/>
                <a:gd name="T2" fmla="*/ 894 w 961"/>
                <a:gd name="T3" fmla="*/ 93 h 692"/>
                <a:gd name="T4" fmla="*/ 698 w 961"/>
                <a:gd name="T5" fmla="*/ 264 h 692"/>
                <a:gd name="T6" fmla="*/ 559 w 961"/>
                <a:gd name="T7" fmla="*/ 371 h 692"/>
                <a:gd name="T8" fmla="*/ 394 w 961"/>
                <a:gd name="T9" fmla="*/ 483 h 692"/>
                <a:gd name="T10" fmla="*/ 207 w 961"/>
                <a:gd name="T11" fmla="*/ 592 h 692"/>
                <a:gd name="T12" fmla="*/ 0 w 961"/>
                <a:gd name="T13" fmla="*/ 692 h 692"/>
                <a:gd name="T14" fmla="*/ 94 w 961"/>
                <a:gd name="T15" fmla="*/ 646 h 692"/>
                <a:gd name="T16" fmla="*/ 328 w 961"/>
                <a:gd name="T17" fmla="*/ 510 h 692"/>
                <a:gd name="T18" fmla="*/ 476 w 961"/>
                <a:gd name="T19" fmla="*/ 411 h 692"/>
                <a:gd name="T20" fmla="*/ 632 w 961"/>
                <a:gd name="T21" fmla="*/ 292 h 692"/>
                <a:gd name="T22" fmla="*/ 787 w 961"/>
                <a:gd name="T23" fmla="*/ 156 h 692"/>
                <a:gd name="T24" fmla="*/ 933 w 961"/>
                <a:gd name="T25" fmla="*/ 0 h 6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1"/>
                <a:gd name="T40" fmla="*/ 0 h 692"/>
                <a:gd name="T41" fmla="*/ 961 w 961"/>
                <a:gd name="T42" fmla="*/ 692 h 6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1" h="692">
                  <a:moveTo>
                    <a:pt x="961" y="22"/>
                  </a:moveTo>
                  <a:lnTo>
                    <a:pt x="894" y="93"/>
                  </a:lnTo>
                  <a:lnTo>
                    <a:pt x="698" y="264"/>
                  </a:lnTo>
                  <a:lnTo>
                    <a:pt x="559" y="371"/>
                  </a:lnTo>
                  <a:lnTo>
                    <a:pt x="394" y="483"/>
                  </a:lnTo>
                  <a:lnTo>
                    <a:pt x="207" y="592"/>
                  </a:lnTo>
                  <a:lnTo>
                    <a:pt x="0" y="692"/>
                  </a:lnTo>
                  <a:lnTo>
                    <a:pt x="94" y="646"/>
                  </a:lnTo>
                  <a:lnTo>
                    <a:pt x="328" y="510"/>
                  </a:lnTo>
                  <a:lnTo>
                    <a:pt x="476" y="411"/>
                  </a:lnTo>
                  <a:lnTo>
                    <a:pt x="632" y="292"/>
                  </a:lnTo>
                  <a:lnTo>
                    <a:pt x="787" y="156"/>
                  </a:lnTo>
                  <a:lnTo>
                    <a:pt x="93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7" name="Freeform 111"/>
            <p:cNvSpPr>
              <a:spLocks/>
            </p:cNvSpPr>
            <p:nvPr/>
          </p:nvSpPr>
          <p:spPr bwMode="auto">
            <a:xfrm flipH="1">
              <a:off x="5369" y="2313"/>
              <a:ext cx="46" cy="24"/>
            </a:xfrm>
            <a:custGeom>
              <a:avLst/>
              <a:gdLst>
                <a:gd name="T0" fmla="*/ 802 w 802"/>
                <a:gd name="T1" fmla="*/ 0 h 434"/>
                <a:gd name="T2" fmla="*/ 734 w 802"/>
                <a:gd name="T3" fmla="*/ 46 h 434"/>
                <a:gd name="T4" fmla="*/ 555 w 802"/>
                <a:gd name="T5" fmla="*/ 157 h 434"/>
                <a:gd name="T6" fmla="*/ 299 w 802"/>
                <a:gd name="T7" fmla="*/ 300 h 434"/>
                <a:gd name="T8" fmla="*/ 153 w 802"/>
                <a:gd name="T9" fmla="*/ 370 h 434"/>
                <a:gd name="T10" fmla="*/ 0 w 802"/>
                <a:gd name="T11" fmla="*/ 434 h 4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2"/>
                <a:gd name="T19" fmla="*/ 0 h 434"/>
                <a:gd name="T20" fmla="*/ 802 w 802"/>
                <a:gd name="T21" fmla="*/ 434 h 4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2" h="434">
                  <a:moveTo>
                    <a:pt x="802" y="0"/>
                  </a:moveTo>
                  <a:lnTo>
                    <a:pt x="734" y="46"/>
                  </a:lnTo>
                  <a:lnTo>
                    <a:pt x="555" y="157"/>
                  </a:lnTo>
                  <a:lnTo>
                    <a:pt x="299" y="300"/>
                  </a:lnTo>
                  <a:lnTo>
                    <a:pt x="153" y="370"/>
                  </a:lnTo>
                  <a:lnTo>
                    <a:pt x="0" y="43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8" name="Freeform 112"/>
            <p:cNvSpPr>
              <a:spLocks/>
            </p:cNvSpPr>
            <p:nvPr/>
          </p:nvSpPr>
          <p:spPr bwMode="auto">
            <a:xfrm flipH="1">
              <a:off x="5367" y="2272"/>
              <a:ext cx="46" cy="37"/>
            </a:xfrm>
            <a:custGeom>
              <a:avLst/>
              <a:gdLst>
                <a:gd name="T0" fmla="*/ 0 w 816"/>
                <a:gd name="T1" fmla="*/ 17 h 653"/>
                <a:gd name="T2" fmla="*/ 53 w 816"/>
                <a:gd name="T3" fmla="*/ 83 h 653"/>
                <a:gd name="T4" fmla="*/ 206 w 816"/>
                <a:gd name="T5" fmla="*/ 244 h 653"/>
                <a:gd name="T6" fmla="*/ 320 w 816"/>
                <a:gd name="T7" fmla="*/ 345 h 653"/>
                <a:gd name="T8" fmla="*/ 459 w 816"/>
                <a:gd name="T9" fmla="*/ 451 h 653"/>
                <a:gd name="T10" fmla="*/ 625 w 816"/>
                <a:gd name="T11" fmla="*/ 556 h 653"/>
                <a:gd name="T12" fmla="*/ 816 w 816"/>
                <a:gd name="T13" fmla="*/ 653 h 653"/>
                <a:gd name="T14" fmla="*/ 746 w 816"/>
                <a:gd name="T15" fmla="*/ 610 h 653"/>
                <a:gd name="T16" fmla="*/ 565 w 816"/>
                <a:gd name="T17" fmla="*/ 484 h 653"/>
                <a:gd name="T18" fmla="*/ 313 w 816"/>
                <a:gd name="T19" fmla="*/ 278 h 653"/>
                <a:gd name="T20" fmla="*/ 174 w 816"/>
                <a:gd name="T21" fmla="*/ 148 h 653"/>
                <a:gd name="T22" fmla="*/ 30 w 816"/>
                <a:gd name="T23" fmla="*/ 0 h 6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6"/>
                <a:gd name="T37" fmla="*/ 0 h 653"/>
                <a:gd name="T38" fmla="*/ 816 w 816"/>
                <a:gd name="T39" fmla="*/ 653 h 6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6" h="653">
                  <a:moveTo>
                    <a:pt x="0" y="17"/>
                  </a:moveTo>
                  <a:lnTo>
                    <a:pt x="53" y="83"/>
                  </a:lnTo>
                  <a:lnTo>
                    <a:pt x="206" y="244"/>
                  </a:lnTo>
                  <a:lnTo>
                    <a:pt x="320" y="345"/>
                  </a:lnTo>
                  <a:lnTo>
                    <a:pt x="459" y="451"/>
                  </a:lnTo>
                  <a:lnTo>
                    <a:pt x="625" y="556"/>
                  </a:lnTo>
                  <a:lnTo>
                    <a:pt x="816" y="653"/>
                  </a:lnTo>
                  <a:lnTo>
                    <a:pt x="746" y="610"/>
                  </a:lnTo>
                  <a:lnTo>
                    <a:pt x="565" y="484"/>
                  </a:lnTo>
                  <a:lnTo>
                    <a:pt x="313" y="278"/>
                  </a:lnTo>
                  <a:lnTo>
                    <a:pt x="174" y="148"/>
                  </a:lnTo>
                  <a:lnTo>
                    <a:pt x="3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Freeform 113"/>
            <p:cNvSpPr>
              <a:spLocks/>
            </p:cNvSpPr>
            <p:nvPr/>
          </p:nvSpPr>
          <p:spPr bwMode="auto">
            <a:xfrm flipH="1">
              <a:off x="5369" y="2275"/>
              <a:ext cx="45" cy="33"/>
            </a:xfrm>
            <a:custGeom>
              <a:avLst/>
              <a:gdLst>
                <a:gd name="T0" fmla="*/ 0 w 810"/>
                <a:gd name="T1" fmla="*/ 20 h 600"/>
                <a:gd name="T2" fmla="*/ 51 w 810"/>
                <a:gd name="T3" fmla="*/ 76 h 600"/>
                <a:gd name="T4" fmla="*/ 203 w 810"/>
                <a:gd name="T5" fmla="*/ 218 h 600"/>
                <a:gd name="T6" fmla="*/ 318 w 810"/>
                <a:gd name="T7" fmla="*/ 308 h 600"/>
                <a:gd name="T8" fmla="*/ 455 w 810"/>
                <a:gd name="T9" fmla="*/ 407 h 600"/>
                <a:gd name="T10" fmla="*/ 619 w 810"/>
                <a:gd name="T11" fmla="*/ 505 h 600"/>
                <a:gd name="T12" fmla="*/ 810 w 810"/>
                <a:gd name="T13" fmla="*/ 600 h 600"/>
                <a:gd name="T14" fmla="*/ 741 w 810"/>
                <a:gd name="T15" fmla="*/ 566 h 600"/>
                <a:gd name="T16" fmla="*/ 561 w 810"/>
                <a:gd name="T17" fmla="*/ 458 h 600"/>
                <a:gd name="T18" fmla="*/ 443 w 810"/>
                <a:gd name="T19" fmla="*/ 375 h 600"/>
                <a:gd name="T20" fmla="*/ 312 w 810"/>
                <a:gd name="T21" fmla="*/ 271 h 600"/>
                <a:gd name="T22" fmla="*/ 173 w 810"/>
                <a:gd name="T23" fmla="*/ 147 h 600"/>
                <a:gd name="T24" fmla="*/ 29 w 810"/>
                <a:gd name="T25" fmla="*/ 0 h 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0"/>
                <a:gd name="T40" fmla="*/ 0 h 600"/>
                <a:gd name="T41" fmla="*/ 810 w 810"/>
                <a:gd name="T42" fmla="*/ 600 h 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0" h="600">
                  <a:moveTo>
                    <a:pt x="0" y="20"/>
                  </a:moveTo>
                  <a:lnTo>
                    <a:pt x="51" y="76"/>
                  </a:lnTo>
                  <a:lnTo>
                    <a:pt x="203" y="218"/>
                  </a:lnTo>
                  <a:lnTo>
                    <a:pt x="318" y="308"/>
                  </a:lnTo>
                  <a:lnTo>
                    <a:pt x="455" y="407"/>
                  </a:lnTo>
                  <a:lnTo>
                    <a:pt x="619" y="505"/>
                  </a:lnTo>
                  <a:lnTo>
                    <a:pt x="810" y="600"/>
                  </a:lnTo>
                  <a:lnTo>
                    <a:pt x="741" y="566"/>
                  </a:lnTo>
                  <a:lnTo>
                    <a:pt x="561" y="458"/>
                  </a:lnTo>
                  <a:lnTo>
                    <a:pt x="443" y="375"/>
                  </a:lnTo>
                  <a:lnTo>
                    <a:pt x="312" y="271"/>
                  </a:lnTo>
                  <a:lnTo>
                    <a:pt x="173" y="147"/>
                  </a:lnTo>
                  <a:lnTo>
                    <a:pt x="2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Freeform 114"/>
            <p:cNvSpPr>
              <a:spLocks/>
            </p:cNvSpPr>
            <p:nvPr/>
          </p:nvSpPr>
          <p:spPr bwMode="auto">
            <a:xfrm flipH="1">
              <a:off x="5406" y="2317"/>
              <a:ext cx="25" cy="17"/>
            </a:xfrm>
            <a:custGeom>
              <a:avLst/>
              <a:gdLst>
                <a:gd name="T0" fmla="*/ 444 w 444"/>
                <a:gd name="T1" fmla="*/ 24 h 304"/>
                <a:gd name="T2" fmla="*/ 400 w 444"/>
                <a:gd name="T3" fmla="*/ 0 h 304"/>
                <a:gd name="T4" fmla="*/ 0 w 444"/>
                <a:gd name="T5" fmla="*/ 2 h 304"/>
                <a:gd name="T6" fmla="*/ 0 w 444"/>
                <a:gd name="T7" fmla="*/ 26 h 304"/>
                <a:gd name="T8" fmla="*/ 0 w 444"/>
                <a:gd name="T9" fmla="*/ 88 h 304"/>
                <a:gd name="T10" fmla="*/ 67 w 444"/>
                <a:gd name="T11" fmla="*/ 114 h 304"/>
                <a:gd name="T12" fmla="*/ 67 w 444"/>
                <a:gd name="T13" fmla="*/ 300 h 304"/>
                <a:gd name="T14" fmla="*/ 370 w 444"/>
                <a:gd name="T15" fmla="*/ 304 h 304"/>
                <a:gd name="T16" fmla="*/ 365 w 444"/>
                <a:gd name="T17" fmla="*/ 117 h 304"/>
                <a:gd name="T18" fmla="*/ 444 w 444"/>
                <a:gd name="T19" fmla="*/ 84 h 304"/>
                <a:gd name="T20" fmla="*/ 444 w 444"/>
                <a:gd name="T21" fmla="*/ 24 h 304"/>
                <a:gd name="T22" fmla="*/ 444 w 444"/>
                <a:gd name="T23" fmla="*/ 24 h 3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4"/>
                <a:gd name="T37" fmla="*/ 0 h 304"/>
                <a:gd name="T38" fmla="*/ 444 w 444"/>
                <a:gd name="T39" fmla="*/ 304 h 3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4" h="304">
                  <a:moveTo>
                    <a:pt x="444" y="24"/>
                  </a:moveTo>
                  <a:lnTo>
                    <a:pt x="400" y="0"/>
                  </a:lnTo>
                  <a:lnTo>
                    <a:pt x="0" y="2"/>
                  </a:lnTo>
                  <a:lnTo>
                    <a:pt x="0" y="26"/>
                  </a:lnTo>
                  <a:lnTo>
                    <a:pt x="0" y="88"/>
                  </a:lnTo>
                  <a:lnTo>
                    <a:pt x="67" y="114"/>
                  </a:lnTo>
                  <a:lnTo>
                    <a:pt x="67" y="300"/>
                  </a:lnTo>
                  <a:lnTo>
                    <a:pt x="370" y="304"/>
                  </a:lnTo>
                  <a:lnTo>
                    <a:pt x="365" y="117"/>
                  </a:lnTo>
                  <a:lnTo>
                    <a:pt x="444" y="84"/>
                  </a:lnTo>
                  <a:lnTo>
                    <a:pt x="444" y="24"/>
                  </a:lnTo>
                  <a:close/>
                </a:path>
              </a:pathLst>
            </a:custGeom>
            <a:solidFill>
              <a:srgbClr val="EBF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1" name="Freeform 115"/>
            <p:cNvSpPr>
              <a:spLocks/>
            </p:cNvSpPr>
            <p:nvPr/>
          </p:nvSpPr>
          <p:spPr bwMode="auto">
            <a:xfrm flipH="1">
              <a:off x="5412" y="2268"/>
              <a:ext cx="3" cy="5"/>
            </a:xfrm>
            <a:custGeom>
              <a:avLst/>
              <a:gdLst>
                <a:gd name="T0" fmla="*/ 4 w 69"/>
                <a:gd name="T1" fmla="*/ 0 h 92"/>
                <a:gd name="T2" fmla="*/ 42 w 69"/>
                <a:gd name="T3" fmla="*/ 34 h 92"/>
                <a:gd name="T4" fmla="*/ 62 w 69"/>
                <a:gd name="T5" fmla="*/ 54 h 92"/>
                <a:gd name="T6" fmla="*/ 69 w 69"/>
                <a:gd name="T7" fmla="*/ 68 h 92"/>
                <a:gd name="T8" fmla="*/ 67 w 69"/>
                <a:gd name="T9" fmla="*/ 81 h 92"/>
                <a:gd name="T10" fmla="*/ 50 w 69"/>
                <a:gd name="T11" fmla="*/ 92 h 92"/>
                <a:gd name="T12" fmla="*/ 30 w 69"/>
                <a:gd name="T13" fmla="*/ 83 h 92"/>
                <a:gd name="T14" fmla="*/ 11 w 69"/>
                <a:gd name="T15" fmla="*/ 49 h 92"/>
                <a:gd name="T16" fmla="*/ 0 w 69"/>
                <a:gd name="T17" fmla="*/ 22 h 92"/>
                <a:gd name="T18" fmla="*/ 4 w 69"/>
                <a:gd name="T19" fmla="*/ 0 h 92"/>
                <a:gd name="T20" fmla="*/ 4 w 69"/>
                <a:gd name="T21" fmla="*/ 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92"/>
                <a:gd name="T35" fmla="*/ 69 w 69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92">
                  <a:moveTo>
                    <a:pt x="4" y="0"/>
                  </a:moveTo>
                  <a:lnTo>
                    <a:pt x="42" y="34"/>
                  </a:lnTo>
                  <a:lnTo>
                    <a:pt x="62" y="54"/>
                  </a:lnTo>
                  <a:lnTo>
                    <a:pt x="69" y="68"/>
                  </a:lnTo>
                  <a:lnTo>
                    <a:pt x="67" y="81"/>
                  </a:lnTo>
                  <a:lnTo>
                    <a:pt x="50" y="92"/>
                  </a:lnTo>
                  <a:lnTo>
                    <a:pt x="30" y="83"/>
                  </a:lnTo>
                  <a:lnTo>
                    <a:pt x="11" y="49"/>
                  </a:lnTo>
                  <a:lnTo>
                    <a:pt x="0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Freeform 116"/>
            <p:cNvSpPr>
              <a:spLocks/>
            </p:cNvSpPr>
            <p:nvPr/>
          </p:nvSpPr>
          <p:spPr bwMode="auto">
            <a:xfrm flipH="1">
              <a:off x="5412" y="2272"/>
              <a:ext cx="4" cy="5"/>
            </a:xfrm>
            <a:custGeom>
              <a:avLst/>
              <a:gdLst>
                <a:gd name="T0" fmla="*/ 4 w 66"/>
                <a:gd name="T1" fmla="*/ 0 h 94"/>
                <a:gd name="T2" fmla="*/ 43 w 66"/>
                <a:gd name="T3" fmla="*/ 34 h 94"/>
                <a:gd name="T4" fmla="*/ 62 w 66"/>
                <a:gd name="T5" fmla="*/ 53 h 94"/>
                <a:gd name="T6" fmla="*/ 66 w 66"/>
                <a:gd name="T7" fmla="*/ 81 h 94"/>
                <a:gd name="T8" fmla="*/ 51 w 66"/>
                <a:gd name="T9" fmla="*/ 94 h 94"/>
                <a:gd name="T10" fmla="*/ 35 w 66"/>
                <a:gd name="T11" fmla="*/ 86 h 94"/>
                <a:gd name="T12" fmla="*/ 0 w 66"/>
                <a:gd name="T13" fmla="*/ 23 h 94"/>
                <a:gd name="T14" fmla="*/ 4 w 66"/>
                <a:gd name="T15" fmla="*/ 0 h 94"/>
                <a:gd name="T16" fmla="*/ 4 w 66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94"/>
                <a:gd name="T29" fmla="*/ 66 w 6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94">
                  <a:moveTo>
                    <a:pt x="4" y="0"/>
                  </a:moveTo>
                  <a:lnTo>
                    <a:pt x="43" y="34"/>
                  </a:lnTo>
                  <a:lnTo>
                    <a:pt x="62" y="53"/>
                  </a:lnTo>
                  <a:lnTo>
                    <a:pt x="66" y="81"/>
                  </a:lnTo>
                  <a:lnTo>
                    <a:pt x="51" y="94"/>
                  </a:lnTo>
                  <a:lnTo>
                    <a:pt x="35" y="86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Freeform 117"/>
            <p:cNvSpPr>
              <a:spLocks/>
            </p:cNvSpPr>
            <p:nvPr/>
          </p:nvSpPr>
          <p:spPr bwMode="auto">
            <a:xfrm flipH="1">
              <a:off x="5415" y="2264"/>
              <a:ext cx="4" cy="4"/>
            </a:xfrm>
            <a:custGeom>
              <a:avLst/>
              <a:gdLst>
                <a:gd name="T0" fmla="*/ 59 w 77"/>
                <a:gd name="T1" fmla="*/ 65 h 69"/>
                <a:gd name="T2" fmla="*/ 66 w 77"/>
                <a:gd name="T3" fmla="*/ 50 h 69"/>
                <a:gd name="T4" fmla="*/ 77 w 77"/>
                <a:gd name="T5" fmla="*/ 44 h 69"/>
                <a:gd name="T6" fmla="*/ 77 w 77"/>
                <a:gd name="T7" fmla="*/ 2 h 69"/>
                <a:gd name="T8" fmla="*/ 66 w 77"/>
                <a:gd name="T9" fmla="*/ 0 h 69"/>
                <a:gd name="T10" fmla="*/ 11 w 77"/>
                <a:gd name="T11" fmla="*/ 0 h 69"/>
                <a:gd name="T12" fmla="*/ 0 w 77"/>
                <a:gd name="T13" fmla="*/ 3 h 69"/>
                <a:gd name="T14" fmla="*/ 0 w 77"/>
                <a:gd name="T15" fmla="*/ 47 h 69"/>
                <a:gd name="T16" fmla="*/ 16 w 77"/>
                <a:gd name="T17" fmla="*/ 50 h 69"/>
                <a:gd name="T18" fmla="*/ 24 w 77"/>
                <a:gd name="T19" fmla="*/ 69 h 69"/>
                <a:gd name="T20" fmla="*/ 59 w 77"/>
                <a:gd name="T21" fmla="*/ 65 h 69"/>
                <a:gd name="T22" fmla="*/ 59 w 77"/>
                <a:gd name="T23" fmla="*/ 65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69"/>
                <a:gd name="T38" fmla="*/ 77 w 77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69">
                  <a:moveTo>
                    <a:pt x="59" y="65"/>
                  </a:moveTo>
                  <a:lnTo>
                    <a:pt x="66" y="50"/>
                  </a:lnTo>
                  <a:lnTo>
                    <a:pt x="77" y="44"/>
                  </a:lnTo>
                  <a:lnTo>
                    <a:pt x="77" y="2"/>
                  </a:lnTo>
                  <a:lnTo>
                    <a:pt x="66" y="0"/>
                  </a:lnTo>
                  <a:lnTo>
                    <a:pt x="11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16" y="50"/>
                  </a:lnTo>
                  <a:lnTo>
                    <a:pt x="24" y="69"/>
                  </a:lnTo>
                  <a:lnTo>
                    <a:pt x="59" y="65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Freeform 118"/>
            <p:cNvSpPr>
              <a:spLocks/>
            </p:cNvSpPr>
            <p:nvPr/>
          </p:nvSpPr>
          <p:spPr bwMode="auto">
            <a:xfrm flipH="1">
              <a:off x="5422" y="2273"/>
              <a:ext cx="2" cy="3"/>
            </a:xfrm>
            <a:custGeom>
              <a:avLst/>
              <a:gdLst>
                <a:gd name="T0" fmla="*/ 47 w 47"/>
                <a:gd name="T1" fmla="*/ 0 h 54"/>
                <a:gd name="T2" fmla="*/ 0 w 47"/>
                <a:gd name="T3" fmla="*/ 14 h 54"/>
                <a:gd name="T4" fmla="*/ 22 w 47"/>
                <a:gd name="T5" fmla="*/ 28 h 54"/>
                <a:gd name="T6" fmla="*/ 47 w 47"/>
                <a:gd name="T7" fmla="*/ 54 h 54"/>
                <a:gd name="T8" fmla="*/ 47 w 47"/>
                <a:gd name="T9" fmla="*/ 0 h 54"/>
                <a:gd name="T10" fmla="*/ 47 w 47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54"/>
                <a:gd name="T20" fmla="*/ 47 w 47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54">
                  <a:moveTo>
                    <a:pt x="47" y="0"/>
                  </a:moveTo>
                  <a:lnTo>
                    <a:pt x="0" y="14"/>
                  </a:lnTo>
                  <a:lnTo>
                    <a:pt x="22" y="28"/>
                  </a:lnTo>
                  <a:lnTo>
                    <a:pt x="47" y="5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Freeform 119"/>
            <p:cNvSpPr>
              <a:spLocks/>
            </p:cNvSpPr>
            <p:nvPr/>
          </p:nvSpPr>
          <p:spPr bwMode="auto">
            <a:xfrm flipH="1">
              <a:off x="5421" y="2267"/>
              <a:ext cx="6" cy="7"/>
            </a:xfrm>
            <a:custGeom>
              <a:avLst/>
              <a:gdLst>
                <a:gd name="T0" fmla="*/ 93 w 102"/>
                <a:gd name="T1" fmla="*/ 0 h 113"/>
                <a:gd name="T2" fmla="*/ 83 w 102"/>
                <a:gd name="T3" fmla="*/ 13 h 113"/>
                <a:gd name="T4" fmla="*/ 56 w 102"/>
                <a:gd name="T5" fmla="*/ 29 h 113"/>
                <a:gd name="T6" fmla="*/ 48 w 102"/>
                <a:gd name="T7" fmla="*/ 37 h 113"/>
                <a:gd name="T8" fmla="*/ 54 w 102"/>
                <a:gd name="T9" fmla="*/ 40 h 113"/>
                <a:gd name="T10" fmla="*/ 47 w 102"/>
                <a:gd name="T11" fmla="*/ 48 h 113"/>
                <a:gd name="T12" fmla="*/ 27 w 102"/>
                <a:gd name="T13" fmla="*/ 55 h 113"/>
                <a:gd name="T14" fmla="*/ 7 w 102"/>
                <a:gd name="T15" fmla="*/ 73 h 113"/>
                <a:gd name="T16" fmla="*/ 0 w 102"/>
                <a:gd name="T17" fmla="*/ 98 h 113"/>
                <a:gd name="T18" fmla="*/ 21 w 102"/>
                <a:gd name="T19" fmla="*/ 113 h 113"/>
                <a:gd name="T20" fmla="*/ 34 w 102"/>
                <a:gd name="T21" fmla="*/ 111 h 113"/>
                <a:gd name="T22" fmla="*/ 45 w 102"/>
                <a:gd name="T23" fmla="*/ 99 h 113"/>
                <a:gd name="T24" fmla="*/ 70 w 102"/>
                <a:gd name="T25" fmla="*/ 54 h 113"/>
                <a:gd name="T26" fmla="*/ 76 w 102"/>
                <a:gd name="T27" fmla="*/ 62 h 113"/>
                <a:gd name="T28" fmla="*/ 102 w 102"/>
                <a:gd name="T29" fmla="*/ 14 h 113"/>
                <a:gd name="T30" fmla="*/ 93 w 102"/>
                <a:gd name="T31" fmla="*/ 0 h 113"/>
                <a:gd name="T32" fmla="*/ 93 w 102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13"/>
                <a:gd name="T53" fmla="*/ 102 w 102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13">
                  <a:moveTo>
                    <a:pt x="93" y="0"/>
                  </a:moveTo>
                  <a:lnTo>
                    <a:pt x="83" y="13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27" y="55"/>
                  </a:lnTo>
                  <a:lnTo>
                    <a:pt x="7" y="73"/>
                  </a:lnTo>
                  <a:lnTo>
                    <a:pt x="0" y="98"/>
                  </a:lnTo>
                  <a:lnTo>
                    <a:pt x="21" y="113"/>
                  </a:lnTo>
                  <a:lnTo>
                    <a:pt x="34" y="111"/>
                  </a:lnTo>
                  <a:lnTo>
                    <a:pt x="45" y="99"/>
                  </a:lnTo>
                  <a:lnTo>
                    <a:pt x="70" y="54"/>
                  </a:lnTo>
                  <a:lnTo>
                    <a:pt x="76" y="62"/>
                  </a:lnTo>
                  <a:lnTo>
                    <a:pt x="102" y="1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Freeform 120"/>
            <p:cNvSpPr>
              <a:spLocks/>
            </p:cNvSpPr>
            <p:nvPr/>
          </p:nvSpPr>
          <p:spPr bwMode="auto">
            <a:xfrm flipH="1">
              <a:off x="5410" y="2316"/>
              <a:ext cx="18" cy="2"/>
            </a:xfrm>
            <a:custGeom>
              <a:avLst/>
              <a:gdLst>
                <a:gd name="T0" fmla="*/ 315 w 315"/>
                <a:gd name="T1" fmla="*/ 15 h 26"/>
                <a:gd name="T2" fmla="*/ 293 w 315"/>
                <a:gd name="T3" fmla="*/ 5 h 26"/>
                <a:gd name="T4" fmla="*/ 225 w 315"/>
                <a:gd name="T5" fmla="*/ 2 h 26"/>
                <a:gd name="T6" fmla="*/ 9 w 315"/>
                <a:gd name="T7" fmla="*/ 0 h 26"/>
                <a:gd name="T8" fmla="*/ 0 w 315"/>
                <a:gd name="T9" fmla="*/ 9 h 26"/>
                <a:gd name="T10" fmla="*/ 3 w 315"/>
                <a:gd name="T11" fmla="*/ 26 h 26"/>
                <a:gd name="T12" fmla="*/ 315 w 315"/>
                <a:gd name="T13" fmla="*/ 15 h 26"/>
                <a:gd name="T14" fmla="*/ 315 w 315"/>
                <a:gd name="T15" fmla="*/ 1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26"/>
                <a:gd name="T26" fmla="*/ 315 w 31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26">
                  <a:moveTo>
                    <a:pt x="315" y="15"/>
                  </a:moveTo>
                  <a:lnTo>
                    <a:pt x="293" y="5"/>
                  </a:lnTo>
                  <a:lnTo>
                    <a:pt x="225" y="2"/>
                  </a:lnTo>
                  <a:lnTo>
                    <a:pt x="9" y="0"/>
                  </a:lnTo>
                  <a:lnTo>
                    <a:pt x="0" y="9"/>
                  </a:lnTo>
                  <a:lnTo>
                    <a:pt x="3" y="26"/>
                  </a:lnTo>
                  <a:lnTo>
                    <a:pt x="315" y="1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7" name="Freeform 121"/>
            <p:cNvSpPr>
              <a:spLocks/>
            </p:cNvSpPr>
            <p:nvPr/>
          </p:nvSpPr>
          <p:spPr bwMode="auto">
            <a:xfrm flipH="1">
              <a:off x="5414" y="2267"/>
              <a:ext cx="4" cy="50"/>
            </a:xfrm>
            <a:custGeom>
              <a:avLst/>
              <a:gdLst>
                <a:gd name="T0" fmla="*/ 73 w 73"/>
                <a:gd name="T1" fmla="*/ 887 h 887"/>
                <a:gd name="T2" fmla="*/ 56 w 73"/>
                <a:gd name="T3" fmla="*/ 0 h 887"/>
                <a:gd name="T4" fmla="*/ 0 w 73"/>
                <a:gd name="T5" fmla="*/ 0 h 887"/>
                <a:gd name="T6" fmla="*/ 1 w 73"/>
                <a:gd name="T7" fmla="*/ 887 h 887"/>
                <a:gd name="T8" fmla="*/ 73 w 73"/>
                <a:gd name="T9" fmla="*/ 887 h 887"/>
                <a:gd name="T10" fmla="*/ 73 w 73"/>
                <a:gd name="T11" fmla="*/ 887 h 8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887"/>
                <a:gd name="T20" fmla="*/ 73 w 73"/>
                <a:gd name="T21" fmla="*/ 887 h 8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887">
                  <a:moveTo>
                    <a:pt x="73" y="887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1" y="887"/>
                  </a:lnTo>
                  <a:lnTo>
                    <a:pt x="73" y="887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Freeform 122"/>
            <p:cNvSpPr>
              <a:spLocks/>
            </p:cNvSpPr>
            <p:nvPr/>
          </p:nvSpPr>
          <p:spPr bwMode="auto">
            <a:xfrm flipH="1">
              <a:off x="5418" y="2265"/>
              <a:ext cx="5" cy="52"/>
            </a:xfrm>
            <a:custGeom>
              <a:avLst/>
              <a:gdLst>
                <a:gd name="T0" fmla="*/ 83 w 84"/>
                <a:gd name="T1" fmla="*/ 106 h 925"/>
                <a:gd name="T2" fmla="*/ 62 w 84"/>
                <a:gd name="T3" fmla="*/ 0 h 925"/>
                <a:gd name="T4" fmla="*/ 26 w 84"/>
                <a:gd name="T5" fmla="*/ 0 h 925"/>
                <a:gd name="T6" fmla="*/ 7 w 84"/>
                <a:gd name="T7" fmla="*/ 111 h 925"/>
                <a:gd name="T8" fmla="*/ 0 w 84"/>
                <a:gd name="T9" fmla="*/ 925 h 925"/>
                <a:gd name="T10" fmla="*/ 84 w 84"/>
                <a:gd name="T11" fmla="*/ 925 h 925"/>
                <a:gd name="T12" fmla="*/ 83 w 84"/>
                <a:gd name="T13" fmla="*/ 106 h 925"/>
                <a:gd name="T14" fmla="*/ 83 w 84"/>
                <a:gd name="T15" fmla="*/ 106 h 9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925"/>
                <a:gd name="T26" fmla="*/ 84 w 84"/>
                <a:gd name="T27" fmla="*/ 925 h 9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925">
                  <a:moveTo>
                    <a:pt x="83" y="106"/>
                  </a:moveTo>
                  <a:lnTo>
                    <a:pt x="62" y="0"/>
                  </a:lnTo>
                  <a:lnTo>
                    <a:pt x="26" y="0"/>
                  </a:lnTo>
                  <a:lnTo>
                    <a:pt x="7" y="111"/>
                  </a:lnTo>
                  <a:lnTo>
                    <a:pt x="0" y="925"/>
                  </a:lnTo>
                  <a:lnTo>
                    <a:pt x="84" y="925"/>
                  </a:lnTo>
                  <a:lnTo>
                    <a:pt x="83" y="106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9" name="Freeform 123"/>
            <p:cNvSpPr>
              <a:spLocks/>
            </p:cNvSpPr>
            <p:nvPr/>
          </p:nvSpPr>
          <p:spPr bwMode="auto">
            <a:xfrm flipH="1">
              <a:off x="5409" y="2317"/>
              <a:ext cx="19" cy="1"/>
            </a:xfrm>
            <a:custGeom>
              <a:avLst/>
              <a:gdLst>
                <a:gd name="T0" fmla="*/ 328 w 328"/>
                <a:gd name="T1" fmla="*/ 12 h 12"/>
                <a:gd name="T2" fmla="*/ 0 w 328"/>
                <a:gd name="T3" fmla="*/ 12 h 12"/>
                <a:gd name="T4" fmla="*/ 12 w 328"/>
                <a:gd name="T5" fmla="*/ 0 h 12"/>
                <a:gd name="T6" fmla="*/ 312 w 328"/>
                <a:gd name="T7" fmla="*/ 1 h 12"/>
                <a:gd name="T8" fmla="*/ 328 w 328"/>
                <a:gd name="T9" fmla="*/ 12 h 12"/>
                <a:gd name="T10" fmla="*/ 328 w 328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8"/>
                <a:gd name="T19" fmla="*/ 0 h 12"/>
                <a:gd name="T20" fmla="*/ 328 w 32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8" h="12">
                  <a:moveTo>
                    <a:pt x="328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312" y="1"/>
                  </a:lnTo>
                  <a:lnTo>
                    <a:pt x="328" y="1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Line 124"/>
            <p:cNvSpPr>
              <a:spLocks noChangeShapeType="1"/>
            </p:cNvSpPr>
            <p:nvPr/>
          </p:nvSpPr>
          <p:spPr bwMode="auto">
            <a:xfrm flipH="1">
              <a:off x="5418" y="2322"/>
              <a:ext cx="0" cy="15"/>
            </a:xfrm>
            <a:prstGeom prst="line">
              <a:avLst/>
            </a:prstGeom>
            <a:noFill/>
            <a:ln w="31750">
              <a:solidFill>
                <a:srgbClr val="CF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Freeform 125"/>
            <p:cNvSpPr>
              <a:spLocks/>
            </p:cNvSpPr>
            <p:nvPr/>
          </p:nvSpPr>
          <p:spPr bwMode="auto">
            <a:xfrm flipH="1">
              <a:off x="5562" y="2308"/>
              <a:ext cx="42" cy="24"/>
            </a:xfrm>
            <a:custGeom>
              <a:avLst/>
              <a:gdLst>
                <a:gd name="T0" fmla="*/ 0 w 747"/>
                <a:gd name="T1" fmla="*/ 0 h 426"/>
                <a:gd name="T2" fmla="*/ 60 w 747"/>
                <a:gd name="T3" fmla="*/ 45 h 426"/>
                <a:gd name="T4" fmla="*/ 220 w 747"/>
                <a:gd name="T5" fmla="*/ 152 h 426"/>
                <a:gd name="T6" fmla="*/ 458 w 747"/>
                <a:gd name="T7" fmla="*/ 293 h 426"/>
                <a:gd name="T8" fmla="*/ 598 w 747"/>
                <a:gd name="T9" fmla="*/ 362 h 426"/>
                <a:gd name="T10" fmla="*/ 747 w 747"/>
                <a:gd name="T11" fmla="*/ 4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7"/>
                <a:gd name="T19" fmla="*/ 0 h 426"/>
                <a:gd name="T20" fmla="*/ 747 w 747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7" h="426">
                  <a:moveTo>
                    <a:pt x="0" y="0"/>
                  </a:moveTo>
                  <a:lnTo>
                    <a:pt x="60" y="45"/>
                  </a:lnTo>
                  <a:lnTo>
                    <a:pt x="220" y="152"/>
                  </a:lnTo>
                  <a:lnTo>
                    <a:pt x="458" y="293"/>
                  </a:lnTo>
                  <a:lnTo>
                    <a:pt x="598" y="362"/>
                  </a:lnTo>
                  <a:lnTo>
                    <a:pt x="747" y="4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Freeform 126"/>
            <p:cNvSpPr>
              <a:spLocks/>
            </p:cNvSpPr>
            <p:nvPr/>
          </p:nvSpPr>
          <p:spPr bwMode="auto">
            <a:xfrm flipH="1">
              <a:off x="5496" y="2269"/>
              <a:ext cx="51" cy="38"/>
            </a:xfrm>
            <a:custGeom>
              <a:avLst/>
              <a:gdLst>
                <a:gd name="T0" fmla="*/ 0 w 907"/>
                <a:gd name="T1" fmla="*/ 18 h 676"/>
                <a:gd name="T2" fmla="*/ 69 w 907"/>
                <a:gd name="T3" fmla="*/ 88 h 676"/>
                <a:gd name="T4" fmla="*/ 258 w 907"/>
                <a:gd name="T5" fmla="*/ 256 h 676"/>
                <a:gd name="T6" fmla="*/ 392 w 907"/>
                <a:gd name="T7" fmla="*/ 363 h 676"/>
                <a:gd name="T8" fmla="*/ 546 w 907"/>
                <a:gd name="T9" fmla="*/ 472 h 676"/>
                <a:gd name="T10" fmla="*/ 719 w 907"/>
                <a:gd name="T11" fmla="*/ 579 h 676"/>
                <a:gd name="T12" fmla="*/ 907 w 907"/>
                <a:gd name="T13" fmla="*/ 676 h 676"/>
                <a:gd name="T14" fmla="*/ 823 w 907"/>
                <a:gd name="T15" fmla="*/ 631 h 676"/>
                <a:gd name="T16" fmla="*/ 606 w 907"/>
                <a:gd name="T17" fmla="*/ 495 h 676"/>
                <a:gd name="T18" fmla="*/ 468 w 907"/>
                <a:gd name="T19" fmla="*/ 399 h 676"/>
                <a:gd name="T20" fmla="*/ 320 w 907"/>
                <a:gd name="T21" fmla="*/ 282 h 676"/>
                <a:gd name="T22" fmla="*/ 170 w 907"/>
                <a:gd name="T23" fmla="*/ 150 h 676"/>
                <a:gd name="T24" fmla="*/ 22 w 907"/>
                <a:gd name="T25" fmla="*/ 0 h 6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7"/>
                <a:gd name="T40" fmla="*/ 0 h 676"/>
                <a:gd name="T41" fmla="*/ 907 w 907"/>
                <a:gd name="T42" fmla="*/ 676 h 6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7" h="676">
                  <a:moveTo>
                    <a:pt x="0" y="18"/>
                  </a:moveTo>
                  <a:lnTo>
                    <a:pt x="69" y="88"/>
                  </a:lnTo>
                  <a:lnTo>
                    <a:pt x="258" y="256"/>
                  </a:lnTo>
                  <a:lnTo>
                    <a:pt x="392" y="363"/>
                  </a:lnTo>
                  <a:lnTo>
                    <a:pt x="546" y="472"/>
                  </a:lnTo>
                  <a:lnTo>
                    <a:pt x="719" y="579"/>
                  </a:lnTo>
                  <a:lnTo>
                    <a:pt x="907" y="676"/>
                  </a:lnTo>
                  <a:lnTo>
                    <a:pt x="823" y="631"/>
                  </a:lnTo>
                  <a:lnTo>
                    <a:pt x="606" y="495"/>
                  </a:lnTo>
                  <a:lnTo>
                    <a:pt x="468" y="399"/>
                  </a:lnTo>
                  <a:lnTo>
                    <a:pt x="320" y="282"/>
                  </a:lnTo>
                  <a:lnTo>
                    <a:pt x="170" y="150"/>
                  </a:lnTo>
                  <a:lnTo>
                    <a:pt x="2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3" name="Freeform 127"/>
            <p:cNvSpPr>
              <a:spLocks/>
            </p:cNvSpPr>
            <p:nvPr/>
          </p:nvSpPr>
          <p:spPr bwMode="auto">
            <a:xfrm flipH="1">
              <a:off x="5497" y="2272"/>
              <a:ext cx="51" cy="35"/>
            </a:xfrm>
            <a:custGeom>
              <a:avLst/>
              <a:gdLst>
                <a:gd name="T0" fmla="*/ 0 w 903"/>
                <a:gd name="T1" fmla="*/ 19 h 611"/>
                <a:gd name="T2" fmla="*/ 55 w 903"/>
                <a:gd name="T3" fmla="*/ 81 h 611"/>
                <a:gd name="T4" fmla="*/ 123 w 903"/>
                <a:gd name="T5" fmla="*/ 149 h 611"/>
                <a:gd name="T6" fmla="*/ 220 w 903"/>
                <a:gd name="T7" fmla="*/ 233 h 611"/>
                <a:gd name="T8" fmla="*/ 346 w 903"/>
                <a:gd name="T9" fmla="*/ 329 h 611"/>
                <a:gd name="T10" fmla="*/ 502 w 903"/>
                <a:gd name="T11" fmla="*/ 426 h 611"/>
                <a:gd name="T12" fmla="*/ 688 w 903"/>
                <a:gd name="T13" fmla="*/ 523 h 611"/>
                <a:gd name="T14" fmla="*/ 903 w 903"/>
                <a:gd name="T15" fmla="*/ 611 h 611"/>
                <a:gd name="T16" fmla="*/ 820 w 903"/>
                <a:gd name="T17" fmla="*/ 574 h 611"/>
                <a:gd name="T18" fmla="*/ 609 w 903"/>
                <a:gd name="T19" fmla="*/ 462 h 611"/>
                <a:gd name="T20" fmla="*/ 475 w 903"/>
                <a:gd name="T21" fmla="*/ 378 h 611"/>
                <a:gd name="T22" fmla="*/ 328 w 903"/>
                <a:gd name="T23" fmla="*/ 273 h 611"/>
                <a:gd name="T24" fmla="*/ 177 w 903"/>
                <a:gd name="T25" fmla="*/ 148 h 611"/>
                <a:gd name="T26" fmla="*/ 31 w 903"/>
                <a:gd name="T27" fmla="*/ 0 h 6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3"/>
                <a:gd name="T43" fmla="*/ 0 h 611"/>
                <a:gd name="T44" fmla="*/ 903 w 903"/>
                <a:gd name="T45" fmla="*/ 611 h 6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3" h="611">
                  <a:moveTo>
                    <a:pt x="0" y="19"/>
                  </a:moveTo>
                  <a:lnTo>
                    <a:pt x="55" y="81"/>
                  </a:lnTo>
                  <a:lnTo>
                    <a:pt x="123" y="149"/>
                  </a:lnTo>
                  <a:lnTo>
                    <a:pt x="220" y="233"/>
                  </a:lnTo>
                  <a:lnTo>
                    <a:pt x="346" y="329"/>
                  </a:lnTo>
                  <a:lnTo>
                    <a:pt x="502" y="426"/>
                  </a:lnTo>
                  <a:lnTo>
                    <a:pt x="688" y="523"/>
                  </a:lnTo>
                  <a:lnTo>
                    <a:pt x="903" y="611"/>
                  </a:lnTo>
                  <a:lnTo>
                    <a:pt x="820" y="574"/>
                  </a:lnTo>
                  <a:lnTo>
                    <a:pt x="609" y="462"/>
                  </a:lnTo>
                  <a:lnTo>
                    <a:pt x="475" y="378"/>
                  </a:lnTo>
                  <a:lnTo>
                    <a:pt x="328" y="273"/>
                  </a:lnTo>
                  <a:lnTo>
                    <a:pt x="177" y="148"/>
                  </a:lnTo>
                  <a:lnTo>
                    <a:pt x="3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4" name="Freeform 128"/>
            <p:cNvSpPr>
              <a:spLocks/>
            </p:cNvSpPr>
            <p:nvPr/>
          </p:nvSpPr>
          <p:spPr bwMode="auto">
            <a:xfrm flipH="1">
              <a:off x="5498" y="2311"/>
              <a:ext cx="44" cy="24"/>
            </a:xfrm>
            <a:custGeom>
              <a:avLst/>
              <a:gdLst>
                <a:gd name="T0" fmla="*/ 786 w 786"/>
                <a:gd name="T1" fmla="*/ 0 h 432"/>
                <a:gd name="T2" fmla="*/ 720 w 786"/>
                <a:gd name="T3" fmla="*/ 45 h 432"/>
                <a:gd name="T4" fmla="*/ 546 w 786"/>
                <a:gd name="T5" fmla="*/ 155 h 432"/>
                <a:gd name="T6" fmla="*/ 296 w 786"/>
                <a:gd name="T7" fmla="*/ 297 h 432"/>
                <a:gd name="T8" fmla="*/ 152 w 786"/>
                <a:gd name="T9" fmla="*/ 367 h 432"/>
                <a:gd name="T10" fmla="*/ 0 w 786"/>
                <a:gd name="T11" fmla="*/ 432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6"/>
                <a:gd name="T19" fmla="*/ 0 h 432"/>
                <a:gd name="T20" fmla="*/ 786 w 786"/>
                <a:gd name="T21" fmla="*/ 432 h 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6" h="432">
                  <a:moveTo>
                    <a:pt x="786" y="0"/>
                  </a:moveTo>
                  <a:lnTo>
                    <a:pt x="720" y="45"/>
                  </a:lnTo>
                  <a:lnTo>
                    <a:pt x="546" y="155"/>
                  </a:lnTo>
                  <a:lnTo>
                    <a:pt x="296" y="297"/>
                  </a:lnTo>
                  <a:lnTo>
                    <a:pt x="152" y="367"/>
                  </a:lnTo>
                  <a:lnTo>
                    <a:pt x="0" y="43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5" name="Freeform 129"/>
            <p:cNvSpPr>
              <a:spLocks/>
            </p:cNvSpPr>
            <p:nvPr/>
          </p:nvSpPr>
          <p:spPr bwMode="auto">
            <a:xfrm flipH="1">
              <a:off x="5542" y="2313"/>
              <a:ext cx="25" cy="20"/>
            </a:xfrm>
            <a:custGeom>
              <a:avLst/>
              <a:gdLst>
                <a:gd name="T0" fmla="*/ 442 w 442"/>
                <a:gd name="T1" fmla="*/ 30 h 349"/>
                <a:gd name="T2" fmla="*/ 395 w 442"/>
                <a:gd name="T3" fmla="*/ 6 h 349"/>
                <a:gd name="T4" fmla="*/ 1 w 442"/>
                <a:gd name="T5" fmla="*/ 0 h 349"/>
                <a:gd name="T6" fmla="*/ 0 w 442"/>
                <a:gd name="T7" fmla="*/ 34 h 349"/>
                <a:gd name="T8" fmla="*/ 0 w 442"/>
                <a:gd name="T9" fmla="*/ 96 h 349"/>
                <a:gd name="T10" fmla="*/ 65 w 442"/>
                <a:gd name="T11" fmla="*/ 120 h 349"/>
                <a:gd name="T12" fmla="*/ 65 w 442"/>
                <a:gd name="T13" fmla="*/ 347 h 349"/>
                <a:gd name="T14" fmla="*/ 368 w 442"/>
                <a:gd name="T15" fmla="*/ 349 h 349"/>
                <a:gd name="T16" fmla="*/ 365 w 442"/>
                <a:gd name="T17" fmla="*/ 124 h 349"/>
                <a:gd name="T18" fmla="*/ 442 w 442"/>
                <a:gd name="T19" fmla="*/ 91 h 349"/>
                <a:gd name="T20" fmla="*/ 442 w 442"/>
                <a:gd name="T21" fmla="*/ 30 h 349"/>
                <a:gd name="T22" fmla="*/ 442 w 442"/>
                <a:gd name="T23" fmla="*/ 30 h 3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2"/>
                <a:gd name="T37" fmla="*/ 0 h 349"/>
                <a:gd name="T38" fmla="*/ 442 w 442"/>
                <a:gd name="T39" fmla="*/ 349 h 3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2" h="349">
                  <a:moveTo>
                    <a:pt x="442" y="30"/>
                  </a:moveTo>
                  <a:lnTo>
                    <a:pt x="395" y="6"/>
                  </a:lnTo>
                  <a:lnTo>
                    <a:pt x="1" y="0"/>
                  </a:lnTo>
                  <a:lnTo>
                    <a:pt x="0" y="34"/>
                  </a:lnTo>
                  <a:lnTo>
                    <a:pt x="0" y="96"/>
                  </a:lnTo>
                  <a:lnTo>
                    <a:pt x="65" y="120"/>
                  </a:lnTo>
                  <a:lnTo>
                    <a:pt x="65" y="347"/>
                  </a:lnTo>
                  <a:lnTo>
                    <a:pt x="368" y="349"/>
                  </a:lnTo>
                  <a:lnTo>
                    <a:pt x="365" y="124"/>
                  </a:lnTo>
                  <a:lnTo>
                    <a:pt x="442" y="91"/>
                  </a:lnTo>
                  <a:lnTo>
                    <a:pt x="442" y="30"/>
                  </a:lnTo>
                  <a:close/>
                </a:path>
              </a:pathLst>
            </a:custGeom>
            <a:solidFill>
              <a:srgbClr val="EBF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6" name="Line 130"/>
            <p:cNvSpPr>
              <a:spLocks noChangeShapeType="1"/>
            </p:cNvSpPr>
            <p:nvPr/>
          </p:nvSpPr>
          <p:spPr bwMode="auto">
            <a:xfrm flipH="1">
              <a:off x="5554" y="2319"/>
              <a:ext cx="0" cy="15"/>
            </a:xfrm>
            <a:prstGeom prst="line">
              <a:avLst/>
            </a:prstGeom>
            <a:noFill/>
            <a:ln w="31750">
              <a:solidFill>
                <a:srgbClr val="CF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7" name="Line 131"/>
            <p:cNvSpPr>
              <a:spLocks noChangeShapeType="1"/>
            </p:cNvSpPr>
            <p:nvPr/>
          </p:nvSpPr>
          <p:spPr bwMode="auto">
            <a:xfrm flipH="1">
              <a:off x="5594" y="2326"/>
              <a:ext cx="0" cy="4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8" name="Line 132"/>
            <p:cNvSpPr>
              <a:spLocks noChangeShapeType="1"/>
            </p:cNvSpPr>
            <p:nvPr/>
          </p:nvSpPr>
          <p:spPr bwMode="auto">
            <a:xfrm flipH="1">
              <a:off x="5574" y="2326"/>
              <a:ext cx="0" cy="6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Line 133"/>
            <p:cNvSpPr>
              <a:spLocks noChangeShapeType="1"/>
            </p:cNvSpPr>
            <p:nvPr/>
          </p:nvSpPr>
          <p:spPr bwMode="auto">
            <a:xfrm flipH="1">
              <a:off x="5584" y="2326"/>
              <a:ext cx="0" cy="5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0" name="Line 134"/>
            <p:cNvSpPr>
              <a:spLocks noChangeShapeType="1"/>
            </p:cNvSpPr>
            <p:nvPr/>
          </p:nvSpPr>
          <p:spPr bwMode="auto">
            <a:xfrm flipH="1">
              <a:off x="5563" y="2327"/>
              <a:ext cx="1" cy="6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1" name="Line 135"/>
            <p:cNvSpPr>
              <a:spLocks noChangeShapeType="1"/>
            </p:cNvSpPr>
            <p:nvPr/>
          </p:nvSpPr>
          <p:spPr bwMode="auto">
            <a:xfrm flipH="1">
              <a:off x="5554" y="2327"/>
              <a:ext cx="0" cy="6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2" name="Line 136"/>
            <p:cNvSpPr>
              <a:spLocks noChangeShapeType="1"/>
            </p:cNvSpPr>
            <p:nvPr/>
          </p:nvSpPr>
          <p:spPr bwMode="auto">
            <a:xfrm flipH="1">
              <a:off x="5544" y="2327"/>
              <a:ext cx="0" cy="6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3" name="Line 137"/>
            <p:cNvSpPr>
              <a:spLocks noChangeShapeType="1"/>
            </p:cNvSpPr>
            <p:nvPr/>
          </p:nvSpPr>
          <p:spPr bwMode="auto">
            <a:xfrm flipH="1">
              <a:off x="5534" y="2327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4" name="Line 138"/>
            <p:cNvSpPr>
              <a:spLocks noChangeShapeType="1"/>
            </p:cNvSpPr>
            <p:nvPr/>
          </p:nvSpPr>
          <p:spPr bwMode="auto">
            <a:xfrm flipH="1">
              <a:off x="5523" y="2327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5" name="Line 139"/>
            <p:cNvSpPr>
              <a:spLocks noChangeShapeType="1"/>
            </p:cNvSpPr>
            <p:nvPr/>
          </p:nvSpPr>
          <p:spPr bwMode="auto">
            <a:xfrm flipH="1">
              <a:off x="5513" y="2327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6" name="Line 140"/>
            <p:cNvSpPr>
              <a:spLocks noChangeShapeType="1"/>
            </p:cNvSpPr>
            <p:nvPr/>
          </p:nvSpPr>
          <p:spPr bwMode="auto">
            <a:xfrm flipH="1">
              <a:off x="5503" y="2327"/>
              <a:ext cx="0" cy="6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7" name="Line 141"/>
            <p:cNvSpPr>
              <a:spLocks noChangeShapeType="1"/>
            </p:cNvSpPr>
            <p:nvPr/>
          </p:nvSpPr>
          <p:spPr bwMode="auto">
            <a:xfrm flipH="1">
              <a:off x="5493" y="2327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8" name="Line 142"/>
            <p:cNvSpPr>
              <a:spLocks noChangeShapeType="1"/>
            </p:cNvSpPr>
            <p:nvPr/>
          </p:nvSpPr>
          <p:spPr bwMode="auto">
            <a:xfrm flipH="1">
              <a:off x="5481" y="2327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9" name="Line 143"/>
            <p:cNvSpPr>
              <a:spLocks noChangeShapeType="1"/>
            </p:cNvSpPr>
            <p:nvPr/>
          </p:nvSpPr>
          <p:spPr bwMode="auto">
            <a:xfrm flipH="1">
              <a:off x="5469" y="2327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0" name="Line 144"/>
            <p:cNvSpPr>
              <a:spLocks noChangeShapeType="1"/>
            </p:cNvSpPr>
            <p:nvPr/>
          </p:nvSpPr>
          <p:spPr bwMode="auto">
            <a:xfrm flipH="1">
              <a:off x="5456" y="2327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1" name="Line 145"/>
            <p:cNvSpPr>
              <a:spLocks noChangeShapeType="1"/>
            </p:cNvSpPr>
            <p:nvPr/>
          </p:nvSpPr>
          <p:spPr bwMode="auto">
            <a:xfrm flipH="1">
              <a:off x="5444" y="2327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2" name="Line 146"/>
            <p:cNvSpPr>
              <a:spLocks noChangeShapeType="1"/>
            </p:cNvSpPr>
            <p:nvPr/>
          </p:nvSpPr>
          <p:spPr bwMode="auto">
            <a:xfrm flipH="1">
              <a:off x="5431" y="2327"/>
              <a:ext cx="1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3" name="Line 147"/>
            <p:cNvSpPr>
              <a:spLocks noChangeShapeType="1"/>
            </p:cNvSpPr>
            <p:nvPr/>
          </p:nvSpPr>
          <p:spPr bwMode="auto">
            <a:xfrm flipH="1">
              <a:off x="5419" y="2327"/>
              <a:ext cx="0" cy="6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4" name="Line 148"/>
            <p:cNvSpPr>
              <a:spLocks noChangeShapeType="1"/>
            </p:cNvSpPr>
            <p:nvPr/>
          </p:nvSpPr>
          <p:spPr bwMode="auto">
            <a:xfrm flipH="1">
              <a:off x="5406" y="2327"/>
              <a:ext cx="0" cy="6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5" name="Line 149"/>
            <p:cNvSpPr>
              <a:spLocks noChangeShapeType="1"/>
            </p:cNvSpPr>
            <p:nvPr/>
          </p:nvSpPr>
          <p:spPr bwMode="auto">
            <a:xfrm flipH="1">
              <a:off x="5393" y="2327"/>
              <a:ext cx="0" cy="6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6" name="Line 150"/>
            <p:cNvSpPr>
              <a:spLocks noChangeShapeType="1"/>
            </p:cNvSpPr>
            <p:nvPr/>
          </p:nvSpPr>
          <p:spPr bwMode="auto">
            <a:xfrm flipH="1">
              <a:off x="5378" y="2327"/>
              <a:ext cx="0" cy="6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7" name="Line 151"/>
            <p:cNvSpPr>
              <a:spLocks noChangeShapeType="1"/>
            </p:cNvSpPr>
            <p:nvPr/>
          </p:nvSpPr>
          <p:spPr bwMode="auto">
            <a:xfrm flipH="1">
              <a:off x="5363" y="2326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8" name="Line 152"/>
            <p:cNvSpPr>
              <a:spLocks noChangeShapeType="1"/>
            </p:cNvSpPr>
            <p:nvPr/>
          </p:nvSpPr>
          <p:spPr bwMode="auto">
            <a:xfrm flipH="1">
              <a:off x="5348" y="2326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9" name="Line 153"/>
            <p:cNvSpPr>
              <a:spLocks noChangeShapeType="1"/>
            </p:cNvSpPr>
            <p:nvPr/>
          </p:nvSpPr>
          <p:spPr bwMode="auto">
            <a:xfrm flipH="1">
              <a:off x="5330" y="2326"/>
              <a:ext cx="0" cy="6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0" name="Line 154"/>
            <p:cNvSpPr>
              <a:spLocks noChangeShapeType="1"/>
            </p:cNvSpPr>
            <p:nvPr/>
          </p:nvSpPr>
          <p:spPr bwMode="auto">
            <a:xfrm flipH="1">
              <a:off x="5313" y="2326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1" name="Line 155"/>
            <p:cNvSpPr>
              <a:spLocks noChangeShapeType="1"/>
            </p:cNvSpPr>
            <p:nvPr/>
          </p:nvSpPr>
          <p:spPr bwMode="auto">
            <a:xfrm flipH="1">
              <a:off x="5294" y="2326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2" name="Line 156"/>
            <p:cNvSpPr>
              <a:spLocks noChangeShapeType="1"/>
            </p:cNvSpPr>
            <p:nvPr/>
          </p:nvSpPr>
          <p:spPr bwMode="auto">
            <a:xfrm flipH="1">
              <a:off x="5276" y="2326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3" name="Line 157"/>
            <p:cNvSpPr>
              <a:spLocks noChangeShapeType="1"/>
            </p:cNvSpPr>
            <p:nvPr/>
          </p:nvSpPr>
          <p:spPr bwMode="auto">
            <a:xfrm flipH="1">
              <a:off x="5253" y="2326"/>
              <a:ext cx="0" cy="6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4" name="Line 158"/>
            <p:cNvSpPr>
              <a:spLocks noChangeShapeType="1"/>
            </p:cNvSpPr>
            <p:nvPr/>
          </p:nvSpPr>
          <p:spPr bwMode="auto">
            <a:xfrm flipH="1">
              <a:off x="5234" y="2326"/>
              <a:ext cx="0" cy="6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5" name="Line 159"/>
            <p:cNvSpPr>
              <a:spLocks noChangeShapeType="1"/>
            </p:cNvSpPr>
            <p:nvPr/>
          </p:nvSpPr>
          <p:spPr bwMode="auto">
            <a:xfrm flipH="1">
              <a:off x="5215" y="2325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6" name="Line 160"/>
            <p:cNvSpPr>
              <a:spLocks noChangeShapeType="1"/>
            </p:cNvSpPr>
            <p:nvPr/>
          </p:nvSpPr>
          <p:spPr bwMode="auto">
            <a:xfrm flipH="1">
              <a:off x="5198" y="2325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7" name="Line 161"/>
            <p:cNvSpPr>
              <a:spLocks noChangeShapeType="1"/>
            </p:cNvSpPr>
            <p:nvPr/>
          </p:nvSpPr>
          <p:spPr bwMode="auto">
            <a:xfrm flipH="1">
              <a:off x="5181" y="2325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8" name="Line 162"/>
            <p:cNvSpPr>
              <a:spLocks noChangeShapeType="1"/>
            </p:cNvSpPr>
            <p:nvPr/>
          </p:nvSpPr>
          <p:spPr bwMode="auto">
            <a:xfrm flipH="1">
              <a:off x="5165" y="2325"/>
              <a:ext cx="0" cy="6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9" name="Line 163"/>
            <p:cNvSpPr>
              <a:spLocks noChangeShapeType="1"/>
            </p:cNvSpPr>
            <p:nvPr/>
          </p:nvSpPr>
          <p:spPr bwMode="auto">
            <a:xfrm flipH="1">
              <a:off x="5147" y="2324"/>
              <a:ext cx="0" cy="7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0" name="Freeform 164"/>
            <p:cNvSpPr>
              <a:spLocks/>
            </p:cNvSpPr>
            <p:nvPr/>
          </p:nvSpPr>
          <p:spPr bwMode="auto">
            <a:xfrm flipH="1">
              <a:off x="5135" y="2326"/>
              <a:ext cx="470" cy="4"/>
            </a:xfrm>
            <a:custGeom>
              <a:avLst/>
              <a:gdLst>
                <a:gd name="T0" fmla="*/ 8333 w 8333"/>
                <a:gd name="T1" fmla="*/ 0 h 65"/>
                <a:gd name="T2" fmla="*/ 7190 w 8333"/>
                <a:gd name="T3" fmla="*/ 29 h 65"/>
                <a:gd name="T4" fmla="*/ 4901 w 8333"/>
                <a:gd name="T5" fmla="*/ 40 h 65"/>
                <a:gd name="T6" fmla="*/ 2802 w 8333"/>
                <a:gd name="T7" fmla="*/ 65 h 65"/>
                <a:gd name="T8" fmla="*/ 868 w 8333"/>
                <a:gd name="T9" fmla="*/ 57 h 65"/>
                <a:gd name="T10" fmla="*/ 0 w 8333"/>
                <a:gd name="T11" fmla="*/ 25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33"/>
                <a:gd name="T19" fmla="*/ 0 h 65"/>
                <a:gd name="T20" fmla="*/ 8333 w 8333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33" h="65">
                  <a:moveTo>
                    <a:pt x="8333" y="0"/>
                  </a:moveTo>
                  <a:lnTo>
                    <a:pt x="7190" y="29"/>
                  </a:lnTo>
                  <a:lnTo>
                    <a:pt x="4901" y="40"/>
                  </a:lnTo>
                  <a:lnTo>
                    <a:pt x="2802" y="65"/>
                  </a:lnTo>
                  <a:lnTo>
                    <a:pt x="868" y="57"/>
                  </a:lnTo>
                  <a:lnTo>
                    <a:pt x="0" y="25"/>
                  </a:lnTo>
                </a:path>
              </a:pathLst>
            </a:custGeom>
            <a:noFill/>
            <a:ln w="1588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1" name="Freeform 165"/>
            <p:cNvSpPr>
              <a:spLocks/>
            </p:cNvSpPr>
            <p:nvPr/>
          </p:nvSpPr>
          <p:spPr bwMode="auto">
            <a:xfrm flipH="1">
              <a:off x="5135" y="2324"/>
              <a:ext cx="470" cy="3"/>
            </a:xfrm>
            <a:custGeom>
              <a:avLst/>
              <a:gdLst>
                <a:gd name="T0" fmla="*/ 8333 w 8333"/>
                <a:gd name="T1" fmla="*/ 0 h 65"/>
                <a:gd name="T2" fmla="*/ 7190 w 8333"/>
                <a:gd name="T3" fmla="*/ 29 h 65"/>
                <a:gd name="T4" fmla="*/ 4901 w 8333"/>
                <a:gd name="T5" fmla="*/ 40 h 65"/>
                <a:gd name="T6" fmla="*/ 2802 w 8333"/>
                <a:gd name="T7" fmla="*/ 65 h 65"/>
                <a:gd name="T8" fmla="*/ 868 w 8333"/>
                <a:gd name="T9" fmla="*/ 57 h 65"/>
                <a:gd name="T10" fmla="*/ 0 w 8333"/>
                <a:gd name="T11" fmla="*/ 24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33"/>
                <a:gd name="T19" fmla="*/ 0 h 65"/>
                <a:gd name="T20" fmla="*/ 8333 w 8333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33" h="65">
                  <a:moveTo>
                    <a:pt x="8333" y="0"/>
                  </a:moveTo>
                  <a:lnTo>
                    <a:pt x="7190" y="29"/>
                  </a:lnTo>
                  <a:lnTo>
                    <a:pt x="4901" y="40"/>
                  </a:lnTo>
                  <a:lnTo>
                    <a:pt x="2802" y="65"/>
                  </a:lnTo>
                  <a:lnTo>
                    <a:pt x="868" y="57"/>
                  </a:lnTo>
                  <a:lnTo>
                    <a:pt x="0" y="24"/>
                  </a:lnTo>
                </a:path>
              </a:pathLst>
            </a:custGeom>
            <a:noFill/>
            <a:ln w="1588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2" name="Freeform 166"/>
            <p:cNvSpPr>
              <a:spLocks/>
            </p:cNvSpPr>
            <p:nvPr/>
          </p:nvSpPr>
          <p:spPr bwMode="auto">
            <a:xfrm flipH="1">
              <a:off x="5104" y="2316"/>
              <a:ext cx="574" cy="58"/>
            </a:xfrm>
            <a:custGeom>
              <a:avLst/>
              <a:gdLst>
                <a:gd name="T0" fmla="*/ 0 w 10190"/>
                <a:gd name="T1" fmla="*/ 0 h 1033"/>
                <a:gd name="T2" fmla="*/ 75 w 10190"/>
                <a:gd name="T3" fmla="*/ 102 h 1033"/>
                <a:gd name="T4" fmla="*/ 115 w 10190"/>
                <a:gd name="T5" fmla="*/ 157 h 1033"/>
                <a:gd name="T6" fmla="*/ 189 w 10190"/>
                <a:gd name="T7" fmla="*/ 270 h 1033"/>
                <a:gd name="T8" fmla="*/ 260 w 10190"/>
                <a:gd name="T9" fmla="*/ 409 h 1033"/>
                <a:gd name="T10" fmla="*/ 283 w 10190"/>
                <a:gd name="T11" fmla="*/ 478 h 1033"/>
                <a:gd name="T12" fmla="*/ 294 w 10190"/>
                <a:gd name="T13" fmla="*/ 543 h 1033"/>
                <a:gd name="T14" fmla="*/ 289 w 10190"/>
                <a:gd name="T15" fmla="*/ 732 h 1033"/>
                <a:gd name="T16" fmla="*/ 281 w 10190"/>
                <a:gd name="T17" fmla="*/ 792 h 1033"/>
                <a:gd name="T18" fmla="*/ 267 w 10190"/>
                <a:gd name="T19" fmla="*/ 826 h 1033"/>
                <a:gd name="T20" fmla="*/ 311 w 10190"/>
                <a:gd name="T21" fmla="*/ 845 h 1033"/>
                <a:gd name="T22" fmla="*/ 455 w 10190"/>
                <a:gd name="T23" fmla="*/ 878 h 1033"/>
                <a:gd name="T24" fmla="*/ 701 w 10190"/>
                <a:gd name="T25" fmla="*/ 919 h 1033"/>
                <a:gd name="T26" fmla="*/ 1053 w 10190"/>
                <a:gd name="T27" fmla="*/ 961 h 1033"/>
                <a:gd name="T28" fmla="*/ 1509 w 10190"/>
                <a:gd name="T29" fmla="*/ 999 h 1033"/>
                <a:gd name="T30" fmla="*/ 2073 w 10190"/>
                <a:gd name="T31" fmla="*/ 1024 h 1033"/>
                <a:gd name="T32" fmla="*/ 2747 w 10190"/>
                <a:gd name="T33" fmla="*/ 1033 h 1033"/>
                <a:gd name="T34" fmla="*/ 3530 w 10190"/>
                <a:gd name="T35" fmla="*/ 1017 h 1033"/>
                <a:gd name="T36" fmla="*/ 7553 w 10190"/>
                <a:gd name="T37" fmla="*/ 906 h 1033"/>
                <a:gd name="T38" fmla="*/ 8396 w 10190"/>
                <a:gd name="T39" fmla="*/ 869 h 1033"/>
                <a:gd name="T40" fmla="*/ 8997 w 10190"/>
                <a:gd name="T41" fmla="*/ 827 h 1033"/>
                <a:gd name="T42" fmla="*/ 9232 w 10190"/>
                <a:gd name="T43" fmla="*/ 802 h 1033"/>
                <a:gd name="T44" fmla="*/ 9382 w 10190"/>
                <a:gd name="T45" fmla="*/ 778 h 1033"/>
                <a:gd name="T46" fmla="*/ 9589 w 10190"/>
                <a:gd name="T47" fmla="*/ 710 h 1033"/>
                <a:gd name="T48" fmla="*/ 9799 w 10190"/>
                <a:gd name="T49" fmla="*/ 633 h 1033"/>
                <a:gd name="T50" fmla="*/ 9965 w 10190"/>
                <a:gd name="T51" fmla="*/ 560 h 1033"/>
                <a:gd name="T52" fmla="*/ 10045 w 10190"/>
                <a:gd name="T53" fmla="*/ 516 h 1033"/>
                <a:gd name="T54" fmla="*/ 10083 w 10190"/>
                <a:gd name="T55" fmla="*/ 458 h 1033"/>
                <a:gd name="T56" fmla="*/ 10110 w 10190"/>
                <a:gd name="T57" fmla="*/ 400 h 1033"/>
                <a:gd name="T58" fmla="*/ 10190 w 10190"/>
                <a:gd name="T59" fmla="*/ 91 h 1033"/>
                <a:gd name="T60" fmla="*/ 10179 w 10190"/>
                <a:gd name="T61" fmla="*/ 84 h 1033"/>
                <a:gd name="T62" fmla="*/ 9649 w 10190"/>
                <a:gd name="T63" fmla="*/ 91 h 1033"/>
                <a:gd name="T64" fmla="*/ 9638 w 10190"/>
                <a:gd name="T65" fmla="*/ 114 h 1033"/>
                <a:gd name="T66" fmla="*/ 9592 w 10190"/>
                <a:gd name="T67" fmla="*/ 164 h 1033"/>
                <a:gd name="T68" fmla="*/ 9546 w 10190"/>
                <a:gd name="T69" fmla="*/ 190 h 1033"/>
                <a:gd name="T70" fmla="*/ 9481 w 10190"/>
                <a:gd name="T71" fmla="*/ 213 h 1033"/>
                <a:gd name="T72" fmla="*/ 9392 w 10190"/>
                <a:gd name="T73" fmla="*/ 232 h 1033"/>
                <a:gd name="T74" fmla="*/ 9281 w 10190"/>
                <a:gd name="T75" fmla="*/ 239 h 1033"/>
                <a:gd name="T76" fmla="*/ 7515 w 10190"/>
                <a:gd name="T77" fmla="*/ 284 h 1033"/>
                <a:gd name="T78" fmla="*/ 5761 w 10190"/>
                <a:gd name="T79" fmla="*/ 301 h 1033"/>
                <a:gd name="T80" fmla="*/ 4519 w 10190"/>
                <a:gd name="T81" fmla="*/ 308 h 1033"/>
                <a:gd name="T82" fmla="*/ 3876 w 10190"/>
                <a:gd name="T83" fmla="*/ 303 h 1033"/>
                <a:gd name="T84" fmla="*/ 2890 w 10190"/>
                <a:gd name="T85" fmla="*/ 301 h 1033"/>
                <a:gd name="T86" fmla="*/ 2155 w 10190"/>
                <a:gd name="T87" fmla="*/ 290 h 1033"/>
                <a:gd name="T88" fmla="*/ 1699 w 10190"/>
                <a:gd name="T89" fmla="*/ 271 h 1033"/>
                <a:gd name="T90" fmla="*/ 1635 w 10190"/>
                <a:gd name="T91" fmla="*/ 264 h 1033"/>
                <a:gd name="T92" fmla="*/ 1513 w 10190"/>
                <a:gd name="T93" fmla="*/ 246 h 1033"/>
                <a:gd name="T94" fmla="*/ 1380 w 10190"/>
                <a:gd name="T95" fmla="*/ 208 h 1033"/>
                <a:gd name="T96" fmla="*/ 1325 w 10190"/>
                <a:gd name="T97" fmla="*/ 179 h 1033"/>
                <a:gd name="T98" fmla="*/ 1282 w 10190"/>
                <a:gd name="T99" fmla="*/ 143 h 1033"/>
                <a:gd name="T100" fmla="*/ 744 w 10190"/>
                <a:gd name="T101" fmla="*/ 96 h 1033"/>
                <a:gd name="T102" fmla="*/ 345 w 10190"/>
                <a:gd name="T103" fmla="*/ 57 h 1033"/>
                <a:gd name="T104" fmla="*/ 102 w 10190"/>
                <a:gd name="T105" fmla="*/ 27 h 1033"/>
                <a:gd name="T106" fmla="*/ 55 w 10190"/>
                <a:gd name="T107" fmla="*/ 18 h 1033"/>
                <a:gd name="T108" fmla="*/ 0 w 10190"/>
                <a:gd name="T109" fmla="*/ 0 h 1033"/>
                <a:gd name="T110" fmla="*/ 0 w 10190"/>
                <a:gd name="T111" fmla="*/ 0 h 10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90"/>
                <a:gd name="T169" fmla="*/ 0 h 1033"/>
                <a:gd name="T170" fmla="*/ 10190 w 10190"/>
                <a:gd name="T171" fmla="*/ 1033 h 10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90" h="1033">
                  <a:moveTo>
                    <a:pt x="0" y="0"/>
                  </a:moveTo>
                  <a:lnTo>
                    <a:pt x="75" y="102"/>
                  </a:lnTo>
                  <a:lnTo>
                    <a:pt x="115" y="157"/>
                  </a:lnTo>
                  <a:lnTo>
                    <a:pt x="189" y="270"/>
                  </a:lnTo>
                  <a:lnTo>
                    <a:pt x="260" y="409"/>
                  </a:lnTo>
                  <a:lnTo>
                    <a:pt x="283" y="478"/>
                  </a:lnTo>
                  <a:lnTo>
                    <a:pt x="294" y="543"/>
                  </a:lnTo>
                  <a:lnTo>
                    <a:pt x="289" y="732"/>
                  </a:lnTo>
                  <a:lnTo>
                    <a:pt x="281" y="792"/>
                  </a:lnTo>
                  <a:lnTo>
                    <a:pt x="267" y="826"/>
                  </a:lnTo>
                  <a:lnTo>
                    <a:pt x="311" y="845"/>
                  </a:lnTo>
                  <a:lnTo>
                    <a:pt x="455" y="878"/>
                  </a:lnTo>
                  <a:lnTo>
                    <a:pt x="701" y="919"/>
                  </a:lnTo>
                  <a:lnTo>
                    <a:pt x="1053" y="961"/>
                  </a:lnTo>
                  <a:lnTo>
                    <a:pt x="1509" y="999"/>
                  </a:lnTo>
                  <a:lnTo>
                    <a:pt x="2073" y="1024"/>
                  </a:lnTo>
                  <a:lnTo>
                    <a:pt x="2747" y="1033"/>
                  </a:lnTo>
                  <a:lnTo>
                    <a:pt x="3530" y="1017"/>
                  </a:lnTo>
                  <a:lnTo>
                    <a:pt x="7553" y="906"/>
                  </a:lnTo>
                  <a:lnTo>
                    <a:pt x="8396" y="869"/>
                  </a:lnTo>
                  <a:lnTo>
                    <a:pt x="8997" y="827"/>
                  </a:lnTo>
                  <a:lnTo>
                    <a:pt x="9232" y="802"/>
                  </a:lnTo>
                  <a:lnTo>
                    <a:pt x="9382" y="778"/>
                  </a:lnTo>
                  <a:lnTo>
                    <a:pt x="9589" y="710"/>
                  </a:lnTo>
                  <a:lnTo>
                    <a:pt x="9799" y="633"/>
                  </a:lnTo>
                  <a:lnTo>
                    <a:pt x="9965" y="560"/>
                  </a:lnTo>
                  <a:lnTo>
                    <a:pt x="10045" y="516"/>
                  </a:lnTo>
                  <a:lnTo>
                    <a:pt x="10083" y="458"/>
                  </a:lnTo>
                  <a:lnTo>
                    <a:pt x="10110" y="400"/>
                  </a:lnTo>
                  <a:lnTo>
                    <a:pt x="10190" y="91"/>
                  </a:lnTo>
                  <a:lnTo>
                    <a:pt x="10179" y="84"/>
                  </a:lnTo>
                  <a:lnTo>
                    <a:pt x="9649" y="91"/>
                  </a:lnTo>
                  <a:lnTo>
                    <a:pt x="9638" y="114"/>
                  </a:lnTo>
                  <a:lnTo>
                    <a:pt x="9592" y="164"/>
                  </a:lnTo>
                  <a:lnTo>
                    <a:pt x="9546" y="190"/>
                  </a:lnTo>
                  <a:lnTo>
                    <a:pt x="9481" y="213"/>
                  </a:lnTo>
                  <a:lnTo>
                    <a:pt x="9392" y="232"/>
                  </a:lnTo>
                  <a:lnTo>
                    <a:pt x="9281" y="239"/>
                  </a:lnTo>
                  <a:lnTo>
                    <a:pt x="7515" y="284"/>
                  </a:lnTo>
                  <a:lnTo>
                    <a:pt x="5761" y="301"/>
                  </a:lnTo>
                  <a:lnTo>
                    <a:pt x="4519" y="308"/>
                  </a:lnTo>
                  <a:lnTo>
                    <a:pt x="3876" y="303"/>
                  </a:lnTo>
                  <a:lnTo>
                    <a:pt x="2890" y="301"/>
                  </a:lnTo>
                  <a:lnTo>
                    <a:pt x="2155" y="290"/>
                  </a:lnTo>
                  <a:lnTo>
                    <a:pt x="1699" y="271"/>
                  </a:lnTo>
                  <a:lnTo>
                    <a:pt x="1635" y="264"/>
                  </a:lnTo>
                  <a:lnTo>
                    <a:pt x="1513" y="246"/>
                  </a:lnTo>
                  <a:lnTo>
                    <a:pt x="1380" y="208"/>
                  </a:lnTo>
                  <a:lnTo>
                    <a:pt x="1325" y="179"/>
                  </a:lnTo>
                  <a:lnTo>
                    <a:pt x="1282" y="143"/>
                  </a:lnTo>
                  <a:lnTo>
                    <a:pt x="744" y="96"/>
                  </a:lnTo>
                  <a:lnTo>
                    <a:pt x="345" y="57"/>
                  </a:lnTo>
                  <a:lnTo>
                    <a:pt x="102" y="27"/>
                  </a:lnTo>
                  <a:lnTo>
                    <a:pt x="5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3" name="Freeform 167"/>
            <p:cNvSpPr>
              <a:spLocks/>
            </p:cNvSpPr>
            <p:nvPr/>
          </p:nvSpPr>
          <p:spPr bwMode="auto">
            <a:xfrm flipH="1">
              <a:off x="5569" y="2316"/>
              <a:ext cx="109" cy="57"/>
            </a:xfrm>
            <a:custGeom>
              <a:avLst/>
              <a:gdLst>
                <a:gd name="T0" fmla="*/ 1900 w 1938"/>
                <a:gd name="T1" fmla="*/ 1020 h 1020"/>
                <a:gd name="T2" fmla="*/ 1509 w 1938"/>
                <a:gd name="T3" fmla="*/ 999 h 1020"/>
                <a:gd name="T4" fmla="*/ 1172 w 1938"/>
                <a:gd name="T5" fmla="*/ 974 h 1020"/>
                <a:gd name="T6" fmla="*/ 660 w 1938"/>
                <a:gd name="T7" fmla="*/ 913 h 1020"/>
                <a:gd name="T8" fmla="*/ 359 w 1938"/>
                <a:gd name="T9" fmla="*/ 857 h 1020"/>
                <a:gd name="T10" fmla="*/ 288 w 1938"/>
                <a:gd name="T11" fmla="*/ 836 h 1020"/>
                <a:gd name="T12" fmla="*/ 267 w 1938"/>
                <a:gd name="T13" fmla="*/ 826 h 1020"/>
                <a:gd name="T14" fmla="*/ 281 w 1938"/>
                <a:gd name="T15" fmla="*/ 792 h 1020"/>
                <a:gd name="T16" fmla="*/ 289 w 1938"/>
                <a:gd name="T17" fmla="*/ 732 h 1020"/>
                <a:gd name="T18" fmla="*/ 294 w 1938"/>
                <a:gd name="T19" fmla="*/ 543 h 1020"/>
                <a:gd name="T20" fmla="*/ 283 w 1938"/>
                <a:gd name="T21" fmla="*/ 478 h 1020"/>
                <a:gd name="T22" fmla="*/ 260 w 1938"/>
                <a:gd name="T23" fmla="*/ 409 h 1020"/>
                <a:gd name="T24" fmla="*/ 189 w 1938"/>
                <a:gd name="T25" fmla="*/ 270 h 1020"/>
                <a:gd name="T26" fmla="*/ 115 w 1938"/>
                <a:gd name="T27" fmla="*/ 157 h 1020"/>
                <a:gd name="T28" fmla="*/ 75 w 1938"/>
                <a:gd name="T29" fmla="*/ 102 h 1020"/>
                <a:gd name="T30" fmla="*/ 0 w 1938"/>
                <a:gd name="T31" fmla="*/ 0 h 1020"/>
                <a:gd name="T32" fmla="*/ 55 w 1938"/>
                <a:gd name="T33" fmla="*/ 18 h 1020"/>
                <a:gd name="T34" fmla="*/ 102 w 1938"/>
                <a:gd name="T35" fmla="*/ 27 h 1020"/>
                <a:gd name="T36" fmla="*/ 345 w 1938"/>
                <a:gd name="T37" fmla="*/ 57 h 1020"/>
                <a:gd name="T38" fmla="*/ 744 w 1938"/>
                <a:gd name="T39" fmla="*/ 96 h 1020"/>
                <a:gd name="T40" fmla="*/ 1282 w 1938"/>
                <a:gd name="T41" fmla="*/ 143 h 1020"/>
                <a:gd name="T42" fmla="*/ 1325 w 1938"/>
                <a:gd name="T43" fmla="*/ 179 h 1020"/>
                <a:gd name="T44" fmla="*/ 1380 w 1938"/>
                <a:gd name="T45" fmla="*/ 208 h 1020"/>
                <a:gd name="T46" fmla="*/ 1510 w 1938"/>
                <a:gd name="T47" fmla="*/ 246 h 1020"/>
                <a:gd name="T48" fmla="*/ 1631 w 1938"/>
                <a:gd name="T49" fmla="*/ 264 h 1020"/>
                <a:gd name="T50" fmla="*/ 1699 w 1938"/>
                <a:gd name="T51" fmla="*/ 271 h 1020"/>
                <a:gd name="T52" fmla="*/ 1883 w 1938"/>
                <a:gd name="T53" fmla="*/ 282 h 1020"/>
                <a:gd name="T54" fmla="*/ 1899 w 1938"/>
                <a:gd name="T55" fmla="*/ 357 h 1020"/>
                <a:gd name="T56" fmla="*/ 1926 w 1938"/>
                <a:gd name="T57" fmla="*/ 539 h 1020"/>
                <a:gd name="T58" fmla="*/ 1936 w 1938"/>
                <a:gd name="T59" fmla="*/ 656 h 1020"/>
                <a:gd name="T60" fmla="*/ 1938 w 1938"/>
                <a:gd name="T61" fmla="*/ 779 h 1020"/>
                <a:gd name="T62" fmla="*/ 1926 w 1938"/>
                <a:gd name="T63" fmla="*/ 902 h 1020"/>
                <a:gd name="T64" fmla="*/ 1900 w 1938"/>
                <a:gd name="T65" fmla="*/ 1020 h 1020"/>
                <a:gd name="T66" fmla="*/ 1900 w 1938"/>
                <a:gd name="T67" fmla="*/ 1020 h 10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38"/>
                <a:gd name="T103" fmla="*/ 0 h 1020"/>
                <a:gd name="T104" fmla="*/ 1938 w 1938"/>
                <a:gd name="T105" fmla="*/ 1020 h 10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38" h="1020">
                  <a:moveTo>
                    <a:pt x="1900" y="1020"/>
                  </a:moveTo>
                  <a:lnTo>
                    <a:pt x="1509" y="999"/>
                  </a:lnTo>
                  <a:lnTo>
                    <a:pt x="1172" y="974"/>
                  </a:lnTo>
                  <a:lnTo>
                    <a:pt x="660" y="913"/>
                  </a:lnTo>
                  <a:lnTo>
                    <a:pt x="359" y="857"/>
                  </a:lnTo>
                  <a:lnTo>
                    <a:pt x="288" y="836"/>
                  </a:lnTo>
                  <a:lnTo>
                    <a:pt x="267" y="826"/>
                  </a:lnTo>
                  <a:lnTo>
                    <a:pt x="281" y="792"/>
                  </a:lnTo>
                  <a:lnTo>
                    <a:pt x="289" y="732"/>
                  </a:lnTo>
                  <a:lnTo>
                    <a:pt x="294" y="543"/>
                  </a:lnTo>
                  <a:lnTo>
                    <a:pt x="283" y="478"/>
                  </a:lnTo>
                  <a:lnTo>
                    <a:pt x="260" y="409"/>
                  </a:lnTo>
                  <a:lnTo>
                    <a:pt x="189" y="270"/>
                  </a:lnTo>
                  <a:lnTo>
                    <a:pt x="115" y="157"/>
                  </a:lnTo>
                  <a:lnTo>
                    <a:pt x="75" y="102"/>
                  </a:lnTo>
                  <a:lnTo>
                    <a:pt x="0" y="0"/>
                  </a:lnTo>
                  <a:lnTo>
                    <a:pt x="55" y="18"/>
                  </a:lnTo>
                  <a:lnTo>
                    <a:pt x="102" y="27"/>
                  </a:lnTo>
                  <a:lnTo>
                    <a:pt x="345" y="57"/>
                  </a:lnTo>
                  <a:lnTo>
                    <a:pt x="744" y="96"/>
                  </a:lnTo>
                  <a:lnTo>
                    <a:pt x="1282" y="143"/>
                  </a:lnTo>
                  <a:lnTo>
                    <a:pt x="1325" y="179"/>
                  </a:lnTo>
                  <a:lnTo>
                    <a:pt x="1380" y="208"/>
                  </a:lnTo>
                  <a:lnTo>
                    <a:pt x="1510" y="246"/>
                  </a:lnTo>
                  <a:lnTo>
                    <a:pt x="1631" y="264"/>
                  </a:lnTo>
                  <a:lnTo>
                    <a:pt x="1699" y="271"/>
                  </a:lnTo>
                  <a:lnTo>
                    <a:pt x="1883" y="282"/>
                  </a:lnTo>
                  <a:lnTo>
                    <a:pt x="1899" y="357"/>
                  </a:lnTo>
                  <a:lnTo>
                    <a:pt x="1926" y="539"/>
                  </a:lnTo>
                  <a:lnTo>
                    <a:pt x="1936" y="656"/>
                  </a:lnTo>
                  <a:lnTo>
                    <a:pt x="1938" y="779"/>
                  </a:lnTo>
                  <a:lnTo>
                    <a:pt x="1926" y="902"/>
                  </a:lnTo>
                  <a:lnTo>
                    <a:pt x="1900" y="1020"/>
                  </a:lnTo>
                  <a:close/>
                </a:path>
              </a:pathLst>
            </a:custGeom>
            <a:solidFill>
              <a:srgbClr val="D4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4" name="Freeform 168"/>
            <p:cNvSpPr>
              <a:spLocks/>
            </p:cNvSpPr>
            <p:nvPr/>
          </p:nvSpPr>
          <p:spPr bwMode="auto">
            <a:xfrm flipH="1">
              <a:off x="5549" y="2332"/>
              <a:ext cx="2" cy="20"/>
            </a:xfrm>
            <a:custGeom>
              <a:avLst/>
              <a:gdLst>
                <a:gd name="T0" fmla="*/ 39 w 39"/>
                <a:gd name="T1" fmla="*/ 362 h 362"/>
                <a:gd name="T2" fmla="*/ 17 w 39"/>
                <a:gd name="T3" fmla="*/ 122 h 362"/>
                <a:gd name="T4" fmla="*/ 0 w 39"/>
                <a:gd name="T5" fmla="*/ 0 h 362"/>
                <a:gd name="T6" fmla="*/ 0 60000 65536"/>
                <a:gd name="T7" fmla="*/ 0 60000 65536"/>
                <a:gd name="T8" fmla="*/ 0 60000 65536"/>
                <a:gd name="T9" fmla="*/ 0 w 39"/>
                <a:gd name="T10" fmla="*/ 0 h 362"/>
                <a:gd name="T11" fmla="*/ 39 w 39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362">
                  <a:moveTo>
                    <a:pt x="39" y="362"/>
                  </a:moveTo>
                  <a:lnTo>
                    <a:pt x="17" y="122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BD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5" name="Freeform 169"/>
            <p:cNvSpPr>
              <a:spLocks/>
            </p:cNvSpPr>
            <p:nvPr/>
          </p:nvSpPr>
          <p:spPr bwMode="auto">
            <a:xfrm flipH="1">
              <a:off x="5551" y="2332"/>
              <a:ext cx="2" cy="20"/>
            </a:xfrm>
            <a:custGeom>
              <a:avLst/>
              <a:gdLst>
                <a:gd name="T0" fmla="*/ 41 w 41"/>
                <a:gd name="T1" fmla="*/ 362 h 362"/>
                <a:gd name="T2" fmla="*/ 19 w 41"/>
                <a:gd name="T3" fmla="*/ 122 h 362"/>
                <a:gd name="T4" fmla="*/ 0 w 41"/>
                <a:gd name="T5" fmla="*/ 0 h 362"/>
                <a:gd name="T6" fmla="*/ 0 60000 65536"/>
                <a:gd name="T7" fmla="*/ 0 60000 65536"/>
                <a:gd name="T8" fmla="*/ 0 60000 65536"/>
                <a:gd name="T9" fmla="*/ 0 w 41"/>
                <a:gd name="T10" fmla="*/ 0 h 362"/>
                <a:gd name="T11" fmla="*/ 41 w 41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62">
                  <a:moveTo>
                    <a:pt x="41" y="362"/>
                  </a:moveTo>
                  <a:lnTo>
                    <a:pt x="19" y="122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BFCFC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6" name="Freeform 170"/>
            <p:cNvSpPr>
              <a:spLocks/>
            </p:cNvSpPr>
            <p:nvPr/>
          </p:nvSpPr>
          <p:spPr bwMode="auto">
            <a:xfrm flipH="1">
              <a:off x="5553" y="2332"/>
              <a:ext cx="2" cy="20"/>
            </a:xfrm>
            <a:custGeom>
              <a:avLst/>
              <a:gdLst>
                <a:gd name="T0" fmla="*/ 41 w 41"/>
                <a:gd name="T1" fmla="*/ 356 h 356"/>
                <a:gd name="T2" fmla="*/ 19 w 41"/>
                <a:gd name="T3" fmla="*/ 119 h 356"/>
                <a:gd name="T4" fmla="*/ 0 w 41"/>
                <a:gd name="T5" fmla="*/ 0 h 356"/>
                <a:gd name="T6" fmla="*/ 0 60000 65536"/>
                <a:gd name="T7" fmla="*/ 0 60000 65536"/>
                <a:gd name="T8" fmla="*/ 0 60000 65536"/>
                <a:gd name="T9" fmla="*/ 0 w 41"/>
                <a:gd name="T10" fmla="*/ 0 h 356"/>
                <a:gd name="T11" fmla="*/ 41 w 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56">
                  <a:moveTo>
                    <a:pt x="41" y="356"/>
                  </a:moveTo>
                  <a:lnTo>
                    <a:pt x="19" y="119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BFCFC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7" name="Freeform 171"/>
            <p:cNvSpPr>
              <a:spLocks/>
            </p:cNvSpPr>
            <p:nvPr/>
          </p:nvSpPr>
          <p:spPr bwMode="auto">
            <a:xfrm flipH="1">
              <a:off x="5555" y="2332"/>
              <a:ext cx="2" cy="20"/>
            </a:xfrm>
            <a:custGeom>
              <a:avLst/>
              <a:gdLst>
                <a:gd name="T0" fmla="*/ 40 w 40"/>
                <a:gd name="T1" fmla="*/ 358 h 358"/>
                <a:gd name="T2" fmla="*/ 19 w 40"/>
                <a:gd name="T3" fmla="*/ 121 h 358"/>
                <a:gd name="T4" fmla="*/ 0 w 40"/>
                <a:gd name="T5" fmla="*/ 0 h 358"/>
                <a:gd name="T6" fmla="*/ 0 60000 65536"/>
                <a:gd name="T7" fmla="*/ 0 60000 65536"/>
                <a:gd name="T8" fmla="*/ 0 60000 65536"/>
                <a:gd name="T9" fmla="*/ 0 w 40"/>
                <a:gd name="T10" fmla="*/ 0 h 358"/>
                <a:gd name="T11" fmla="*/ 40 w 40"/>
                <a:gd name="T12" fmla="*/ 358 h 3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358">
                  <a:moveTo>
                    <a:pt x="40" y="358"/>
                  </a:moveTo>
                  <a:lnTo>
                    <a:pt x="19" y="121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C2D1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8" name="Freeform 172"/>
            <p:cNvSpPr>
              <a:spLocks/>
            </p:cNvSpPr>
            <p:nvPr/>
          </p:nvSpPr>
          <p:spPr bwMode="auto">
            <a:xfrm flipH="1">
              <a:off x="5557" y="2332"/>
              <a:ext cx="2" cy="20"/>
            </a:xfrm>
            <a:custGeom>
              <a:avLst/>
              <a:gdLst>
                <a:gd name="T0" fmla="*/ 40 w 40"/>
                <a:gd name="T1" fmla="*/ 357 h 357"/>
                <a:gd name="T2" fmla="*/ 19 w 40"/>
                <a:gd name="T3" fmla="*/ 119 h 357"/>
                <a:gd name="T4" fmla="*/ 0 w 40"/>
                <a:gd name="T5" fmla="*/ 0 h 357"/>
                <a:gd name="T6" fmla="*/ 0 60000 65536"/>
                <a:gd name="T7" fmla="*/ 0 60000 65536"/>
                <a:gd name="T8" fmla="*/ 0 60000 65536"/>
                <a:gd name="T9" fmla="*/ 0 w 40"/>
                <a:gd name="T10" fmla="*/ 0 h 357"/>
                <a:gd name="T11" fmla="*/ 40 w 40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357">
                  <a:moveTo>
                    <a:pt x="40" y="357"/>
                  </a:moveTo>
                  <a:lnTo>
                    <a:pt x="19" y="119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C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9" name="Freeform 173"/>
            <p:cNvSpPr>
              <a:spLocks/>
            </p:cNvSpPr>
            <p:nvPr/>
          </p:nvSpPr>
          <p:spPr bwMode="auto">
            <a:xfrm flipH="1">
              <a:off x="5559" y="2332"/>
              <a:ext cx="2" cy="20"/>
            </a:xfrm>
            <a:custGeom>
              <a:avLst/>
              <a:gdLst>
                <a:gd name="T0" fmla="*/ 42 w 42"/>
                <a:gd name="T1" fmla="*/ 356 h 356"/>
                <a:gd name="T2" fmla="*/ 19 w 42"/>
                <a:gd name="T3" fmla="*/ 121 h 356"/>
                <a:gd name="T4" fmla="*/ 0 w 42"/>
                <a:gd name="T5" fmla="*/ 0 h 356"/>
                <a:gd name="T6" fmla="*/ 0 60000 65536"/>
                <a:gd name="T7" fmla="*/ 0 60000 65536"/>
                <a:gd name="T8" fmla="*/ 0 60000 65536"/>
                <a:gd name="T9" fmla="*/ 0 w 42"/>
                <a:gd name="T10" fmla="*/ 0 h 356"/>
                <a:gd name="T11" fmla="*/ 42 w 42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356">
                  <a:moveTo>
                    <a:pt x="42" y="356"/>
                  </a:moveTo>
                  <a:lnTo>
                    <a:pt x="19" y="121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C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0" name="Freeform 174"/>
            <p:cNvSpPr>
              <a:spLocks/>
            </p:cNvSpPr>
            <p:nvPr/>
          </p:nvSpPr>
          <p:spPr bwMode="auto">
            <a:xfrm flipH="1">
              <a:off x="5561" y="2332"/>
              <a:ext cx="2" cy="20"/>
            </a:xfrm>
            <a:custGeom>
              <a:avLst/>
              <a:gdLst>
                <a:gd name="T0" fmla="*/ 42 w 42"/>
                <a:gd name="T1" fmla="*/ 359 h 359"/>
                <a:gd name="T2" fmla="*/ 20 w 42"/>
                <a:gd name="T3" fmla="*/ 120 h 359"/>
                <a:gd name="T4" fmla="*/ 0 w 42"/>
                <a:gd name="T5" fmla="*/ 0 h 359"/>
                <a:gd name="T6" fmla="*/ 0 60000 65536"/>
                <a:gd name="T7" fmla="*/ 0 60000 65536"/>
                <a:gd name="T8" fmla="*/ 0 60000 65536"/>
                <a:gd name="T9" fmla="*/ 0 w 42"/>
                <a:gd name="T10" fmla="*/ 0 h 359"/>
                <a:gd name="T11" fmla="*/ 42 w 42"/>
                <a:gd name="T12" fmla="*/ 359 h 3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359">
                  <a:moveTo>
                    <a:pt x="42" y="359"/>
                  </a:moveTo>
                  <a:lnTo>
                    <a:pt x="20" y="120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C7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1" name="Freeform 175"/>
            <p:cNvSpPr>
              <a:spLocks/>
            </p:cNvSpPr>
            <p:nvPr/>
          </p:nvSpPr>
          <p:spPr bwMode="auto">
            <a:xfrm flipH="1">
              <a:off x="5563" y="2332"/>
              <a:ext cx="2" cy="20"/>
            </a:xfrm>
            <a:custGeom>
              <a:avLst/>
              <a:gdLst>
                <a:gd name="T0" fmla="*/ 40 w 40"/>
                <a:gd name="T1" fmla="*/ 354 h 354"/>
                <a:gd name="T2" fmla="*/ 18 w 40"/>
                <a:gd name="T3" fmla="*/ 119 h 354"/>
                <a:gd name="T4" fmla="*/ 0 w 40"/>
                <a:gd name="T5" fmla="*/ 0 h 354"/>
                <a:gd name="T6" fmla="*/ 0 60000 65536"/>
                <a:gd name="T7" fmla="*/ 0 60000 65536"/>
                <a:gd name="T8" fmla="*/ 0 60000 65536"/>
                <a:gd name="T9" fmla="*/ 0 w 40"/>
                <a:gd name="T10" fmla="*/ 0 h 354"/>
                <a:gd name="T11" fmla="*/ 40 w 40"/>
                <a:gd name="T12" fmla="*/ 354 h 3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354">
                  <a:moveTo>
                    <a:pt x="40" y="354"/>
                  </a:moveTo>
                  <a:lnTo>
                    <a:pt x="18" y="119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C7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2" name="Freeform 176"/>
            <p:cNvSpPr>
              <a:spLocks/>
            </p:cNvSpPr>
            <p:nvPr/>
          </p:nvSpPr>
          <p:spPr bwMode="auto">
            <a:xfrm flipH="1">
              <a:off x="5565" y="2332"/>
              <a:ext cx="2" cy="20"/>
            </a:xfrm>
            <a:custGeom>
              <a:avLst/>
              <a:gdLst>
                <a:gd name="T0" fmla="*/ 41 w 41"/>
                <a:gd name="T1" fmla="*/ 357 h 357"/>
                <a:gd name="T2" fmla="*/ 19 w 41"/>
                <a:gd name="T3" fmla="*/ 119 h 357"/>
                <a:gd name="T4" fmla="*/ 0 w 41"/>
                <a:gd name="T5" fmla="*/ 0 h 357"/>
                <a:gd name="T6" fmla="*/ 0 60000 65536"/>
                <a:gd name="T7" fmla="*/ 0 60000 65536"/>
                <a:gd name="T8" fmla="*/ 0 60000 65536"/>
                <a:gd name="T9" fmla="*/ 0 w 41"/>
                <a:gd name="T10" fmla="*/ 0 h 357"/>
                <a:gd name="T11" fmla="*/ 41 w 41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57">
                  <a:moveTo>
                    <a:pt x="41" y="357"/>
                  </a:moveTo>
                  <a:lnTo>
                    <a:pt x="19" y="119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C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3" name="Freeform 177"/>
            <p:cNvSpPr>
              <a:spLocks/>
            </p:cNvSpPr>
            <p:nvPr/>
          </p:nvSpPr>
          <p:spPr bwMode="auto">
            <a:xfrm flipH="1">
              <a:off x="5567" y="2332"/>
              <a:ext cx="2" cy="20"/>
            </a:xfrm>
            <a:custGeom>
              <a:avLst/>
              <a:gdLst>
                <a:gd name="T0" fmla="*/ 42 w 42"/>
                <a:gd name="T1" fmla="*/ 357 h 357"/>
                <a:gd name="T2" fmla="*/ 20 w 42"/>
                <a:gd name="T3" fmla="*/ 119 h 357"/>
                <a:gd name="T4" fmla="*/ 0 w 42"/>
                <a:gd name="T5" fmla="*/ 0 h 357"/>
                <a:gd name="T6" fmla="*/ 0 60000 65536"/>
                <a:gd name="T7" fmla="*/ 0 60000 65536"/>
                <a:gd name="T8" fmla="*/ 0 60000 65536"/>
                <a:gd name="T9" fmla="*/ 0 w 42"/>
                <a:gd name="T10" fmla="*/ 0 h 357"/>
                <a:gd name="T11" fmla="*/ 42 w 42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357">
                  <a:moveTo>
                    <a:pt x="42" y="357"/>
                  </a:moveTo>
                  <a:lnTo>
                    <a:pt x="20" y="119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CC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4" name="Freeform 178"/>
            <p:cNvSpPr>
              <a:spLocks/>
            </p:cNvSpPr>
            <p:nvPr/>
          </p:nvSpPr>
          <p:spPr bwMode="auto">
            <a:xfrm flipH="1">
              <a:off x="5569" y="2332"/>
              <a:ext cx="2" cy="20"/>
            </a:xfrm>
            <a:custGeom>
              <a:avLst/>
              <a:gdLst>
                <a:gd name="T0" fmla="*/ 41 w 41"/>
                <a:gd name="T1" fmla="*/ 355 h 355"/>
                <a:gd name="T2" fmla="*/ 19 w 41"/>
                <a:gd name="T3" fmla="*/ 119 h 355"/>
                <a:gd name="T4" fmla="*/ 0 w 41"/>
                <a:gd name="T5" fmla="*/ 0 h 355"/>
                <a:gd name="T6" fmla="*/ 0 60000 65536"/>
                <a:gd name="T7" fmla="*/ 0 60000 65536"/>
                <a:gd name="T8" fmla="*/ 0 60000 65536"/>
                <a:gd name="T9" fmla="*/ 0 w 41"/>
                <a:gd name="T10" fmla="*/ 0 h 355"/>
                <a:gd name="T11" fmla="*/ 41 w 41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55">
                  <a:moveTo>
                    <a:pt x="41" y="355"/>
                  </a:moveTo>
                  <a:lnTo>
                    <a:pt x="19" y="119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CC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5" name="Freeform 179"/>
            <p:cNvSpPr>
              <a:spLocks/>
            </p:cNvSpPr>
            <p:nvPr/>
          </p:nvSpPr>
          <p:spPr bwMode="auto">
            <a:xfrm flipH="1">
              <a:off x="5571" y="2332"/>
              <a:ext cx="2" cy="20"/>
            </a:xfrm>
            <a:custGeom>
              <a:avLst/>
              <a:gdLst>
                <a:gd name="T0" fmla="*/ 41 w 41"/>
                <a:gd name="T1" fmla="*/ 357 h 357"/>
                <a:gd name="T2" fmla="*/ 18 w 41"/>
                <a:gd name="T3" fmla="*/ 120 h 357"/>
                <a:gd name="T4" fmla="*/ 0 w 41"/>
                <a:gd name="T5" fmla="*/ 0 h 357"/>
                <a:gd name="T6" fmla="*/ 0 60000 65536"/>
                <a:gd name="T7" fmla="*/ 0 60000 65536"/>
                <a:gd name="T8" fmla="*/ 0 60000 65536"/>
                <a:gd name="T9" fmla="*/ 0 w 41"/>
                <a:gd name="T10" fmla="*/ 0 h 357"/>
                <a:gd name="T11" fmla="*/ 41 w 41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57">
                  <a:moveTo>
                    <a:pt x="41" y="357"/>
                  </a:moveTo>
                  <a:lnTo>
                    <a:pt x="18" y="120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CF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6" name="Freeform 180"/>
            <p:cNvSpPr>
              <a:spLocks/>
            </p:cNvSpPr>
            <p:nvPr/>
          </p:nvSpPr>
          <p:spPr bwMode="auto">
            <a:xfrm flipH="1">
              <a:off x="5573" y="2332"/>
              <a:ext cx="2" cy="20"/>
            </a:xfrm>
            <a:custGeom>
              <a:avLst/>
              <a:gdLst>
                <a:gd name="T0" fmla="*/ 42 w 42"/>
                <a:gd name="T1" fmla="*/ 357 h 357"/>
                <a:gd name="T2" fmla="*/ 20 w 42"/>
                <a:gd name="T3" fmla="*/ 121 h 357"/>
                <a:gd name="T4" fmla="*/ 0 w 42"/>
                <a:gd name="T5" fmla="*/ 0 h 357"/>
                <a:gd name="T6" fmla="*/ 0 60000 65536"/>
                <a:gd name="T7" fmla="*/ 0 60000 65536"/>
                <a:gd name="T8" fmla="*/ 0 60000 65536"/>
                <a:gd name="T9" fmla="*/ 0 w 42"/>
                <a:gd name="T10" fmla="*/ 0 h 357"/>
                <a:gd name="T11" fmla="*/ 42 w 42"/>
                <a:gd name="T12" fmla="*/ 357 h 3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357">
                  <a:moveTo>
                    <a:pt x="42" y="357"/>
                  </a:moveTo>
                  <a:lnTo>
                    <a:pt x="20" y="121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CF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7" name="Freeform 181"/>
            <p:cNvSpPr>
              <a:spLocks/>
            </p:cNvSpPr>
            <p:nvPr/>
          </p:nvSpPr>
          <p:spPr bwMode="auto">
            <a:xfrm flipH="1">
              <a:off x="5575" y="2332"/>
              <a:ext cx="2" cy="20"/>
            </a:xfrm>
            <a:custGeom>
              <a:avLst/>
              <a:gdLst>
                <a:gd name="T0" fmla="*/ 41 w 41"/>
                <a:gd name="T1" fmla="*/ 355 h 355"/>
                <a:gd name="T2" fmla="*/ 19 w 41"/>
                <a:gd name="T3" fmla="*/ 119 h 355"/>
                <a:gd name="T4" fmla="*/ 0 w 41"/>
                <a:gd name="T5" fmla="*/ 0 h 355"/>
                <a:gd name="T6" fmla="*/ 0 60000 65536"/>
                <a:gd name="T7" fmla="*/ 0 60000 65536"/>
                <a:gd name="T8" fmla="*/ 0 60000 65536"/>
                <a:gd name="T9" fmla="*/ 0 w 41"/>
                <a:gd name="T10" fmla="*/ 0 h 355"/>
                <a:gd name="T11" fmla="*/ 41 w 41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55">
                  <a:moveTo>
                    <a:pt x="41" y="355"/>
                  </a:moveTo>
                  <a:lnTo>
                    <a:pt x="19" y="119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D1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8" name="Freeform 182"/>
            <p:cNvSpPr>
              <a:spLocks/>
            </p:cNvSpPr>
            <p:nvPr/>
          </p:nvSpPr>
          <p:spPr bwMode="auto">
            <a:xfrm flipH="1">
              <a:off x="5577" y="2332"/>
              <a:ext cx="2" cy="20"/>
            </a:xfrm>
            <a:custGeom>
              <a:avLst/>
              <a:gdLst>
                <a:gd name="T0" fmla="*/ 40 w 40"/>
                <a:gd name="T1" fmla="*/ 356 h 356"/>
                <a:gd name="T2" fmla="*/ 18 w 40"/>
                <a:gd name="T3" fmla="*/ 121 h 356"/>
                <a:gd name="T4" fmla="*/ 0 w 40"/>
                <a:gd name="T5" fmla="*/ 0 h 356"/>
                <a:gd name="T6" fmla="*/ 0 60000 65536"/>
                <a:gd name="T7" fmla="*/ 0 60000 65536"/>
                <a:gd name="T8" fmla="*/ 0 60000 65536"/>
                <a:gd name="T9" fmla="*/ 0 w 40"/>
                <a:gd name="T10" fmla="*/ 0 h 356"/>
                <a:gd name="T11" fmla="*/ 40 w 40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356">
                  <a:moveTo>
                    <a:pt x="40" y="356"/>
                  </a:moveTo>
                  <a:lnTo>
                    <a:pt x="18" y="121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D4E3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9" name="Freeform 183"/>
            <p:cNvSpPr>
              <a:spLocks/>
            </p:cNvSpPr>
            <p:nvPr/>
          </p:nvSpPr>
          <p:spPr bwMode="auto">
            <a:xfrm flipH="1">
              <a:off x="5579" y="2332"/>
              <a:ext cx="2" cy="20"/>
            </a:xfrm>
            <a:custGeom>
              <a:avLst/>
              <a:gdLst>
                <a:gd name="T0" fmla="*/ 41 w 41"/>
                <a:gd name="T1" fmla="*/ 360 h 360"/>
                <a:gd name="T2" fmla="*/ 19 w 41"/>
                <a:gd name="T3" fmla="*/ 120 h 360"/>
                <a:gd name="T4" fmla="*/ 0 w 41"/>
                <a:gd name="T5" fmla="*/ 0 h 360"/>
                <a:gd name="T6" fmla="*/ 0 60000 65536"/>
                <a:gd name="T7" fmla="*/ 0 60000 65536"/>
                <a:gd name="T8" fmla="*/ 0 60000 65536"/>
                <a:gd name="T9" fmla="*/ 0 w 41"/>
                <a:gd name="T10" fmla="*/ 0 h 360"/>
                <a:gd name="T11" fmla="*/ 41 w 41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60">
                  <a:moveTo>
                    <a:pt x="41" y="360"/>
                  </a:moveTo>
                  <a:lnTo>
                    <a:pt x="19" y="120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D4E3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0" name="Freeform 184"/>
            <p:cNvSpPr>
              <a:spLocks/>
            </p:cNvSpPr>
            <p:nvPr/>
          </p:nvSpPr>
          <p:spPr bwMode="auto">
            <a:xfrm flipH="1">
              <a:off x="5581" y="2331"/>
              <a:ext cx="2" cy="21"/>
            </a:xfrm>
            <a:custGeom>
              <a:avLst/>
              <a:gdLst>
                <a:gd name="T0" fmla="*/ 42 w 42"/>
                <a:gd name="T1" fmla="*/ 362 h 362"/>
                <a:gd name="T2" fmla="*/ 20 w 42"/>
                <a:gd name="T3" fmla="*/ 121 h 362"/>
                <a:gd name="T4" fmla="*/ 0 w 42"/>
                <a:gd name="T5" fmla="*/ 0 h 362"/>
                <a:gd name="T6" fmla="*/ 0 60000 65536"/>
                <a:gd name="T7" fmla="*/ 0 60000 65536"/>
                <a:gd name="T8" fmla="*/ 0 60000 65536"/>
                <a:gd name="T9" fmla="*/ 0 w 42"/>
                <a:gd name="T10" fmla="*/ 0 h 362"/>
                <a:gd name="T11" fmla="*/ 42 w 42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362">
                  <a:moveTo>
                    <a:pt x="42" y="362"/>
                  </a:moveTo>
                  <a:lnTo>
                    <a:pt x="20" y="121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D4E3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1" name="Freeform 185"/>
            <p:cNvSpPr>
              <a:spLocks/>
            </p:cNvSpPr>
            <p:nvPr/>
          </p:nvSpPr>
          <p:spPr bwMode="auto">
            <a:xfrm flipH="1">
              <a:off x="5125" y="2351"/>
              <a:ext cx="24" cy="9"/>
            </a:xfrm>
            <a:custGeom>
              <a:avLst/>
              <a:gdLst>
                <a:gd name="T0" fmla="*/ 389 w 430"/>
                <a:gd name="T1" fmla="*/ 0 h 150"/>
                <a:gd name="T2" fmla="*/ 396 w 430"/>
                <a:gd name="T3" fmla="*/ 19 h 150"/>
                <a:gd name="T4" fmla="*/ 416 w 430"/>
                <a:gd name="T5" fmla="*/ 44 h 150"/>
                <a:gd name="T6" fmla="*/ 424 w 430"/>
                <a:gd name="T7" fmla="*/ 59 h 150"/>
                <a:gd name="T8" fmla="*/ 429 w 430"/>
                <a:gd name="T9" fmla="*/ 81 h 150"/>
                <a:gd name="T10" fmla="*/ 430 w 430"/>
                <a:gd name="T11" fmla="*/ 120 h 150"/>
                <a:gd name="T12" fmla="*/ 429 w 430"/>
                <a:gd name="T13" fmla="*/ 132 h 150"/>
                <a:gd name="T14" fmla="*/ 419 w 430"/>
                <a:gd name="T15" fmla="*/ 144 h 150"/>
                <a:gd name="T16" fmla="*/ 381 w 430"/>
                <a:gd name="T17" fmla="*/ 150 h 150"/>
                <a:gd name="T18" fmla="*/ 301 w 430"/>
                <a:gd name="T19" fmla="*/ 143 h 150"/>
                <a:gd name="T20" fmla="*/ 169 w 430"/>
                <a:gd name="T21" fmla="*/ 143 h 150"/>
                <a:gd name="T22" fmla="*/ 5 w 430"/>
                <a:gd name="T23" fmla="*/ 137 h 150"/>
                <a:gd name="T24" fmla="*/ 0 w 430"/>
                <a:gd name="T25" fmla="*/ 134 h 150"/>
                <a:gd name="T26" fmla="*/ 5 w 430"/>
                <a:gd name="T27" fmla="*/ 128 h 150"/>
                <a:gd name="T28" fmla="*/ 43 w 430"/>
                <a:gd name="T29" fmla="*/ 110 h 150"/>
                <a:gd name="T30" fmla="*/ 177 w 430"/>
                <a:gd name="T31" fmla="*/ 65 h 150"/>
                <a:gd name="T32" fmla="*/ 389 w 430"/>
                <a:gd name="T33" fmla="*/ 0 h 150"/>
                <a:gd name="T34" fmla="*/ 389 w 430"/>
                <a:gd name="T35" fmla="*/ 0 h 1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0"/>
                <a:gd name="T55" fmla="*/ 0 h 150"/>
                <a:gd name="T56" fmla="*/ 430 w 430"/>
                <a:gd name="T57" fmla="*/ 150 h 1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0" h="150">
                  <a:moveTo>
                    <a:pt x="389" y="0"/>
                  </a:moveTo>
                  <a:lnTo>
                    <a:pt x="396" y="19"/>
                  </a:lnTo>
                  <a:lnTo>
                    <a:pt x="416" y="44"/>
                  </a:lnTo>
                  <a:lnTo>
                    <a:pt x="424" y="59"/>
                  </a:lnTo>
                  <a:lnTo>
                    <a:pt x="429" y="81"/>
                  </a:lnTo>
                  <a:lnTo>
                    <a:pt x="430" y="120"/>
                  </a:lnTo>
                  <a:lnTo>
                    <a:pt x="429" y="132"/>
                  </a:lnTo>
                  <a:lnTo>
                    <a:pt x="419" y="144"/>
                  </a:lnTo>
                  <a:lnTo>
                    <a:pt x="381" y="150"/>
                  </a:lnTo>
                  <a:lnTo>
                    <a:pt x="301" y="143"/>
                  </a:lnTo>
                  <a:lnTo>
                    <a:pt x="169" y="143"/>
                  </a:lnTo>
                  <a:lnTo>
                    <a:pt x="5" y="137"/>
                  </a:lnTo>
                  <a:lnTo>
                    <a:pt x="0" y="134"/>
                  </a:lnTo>
                  <a:lnTo>
                    <a:pt x="5" y="128"/>
                  </a:lnTo>
                  <a:lnTo>
                    <a:pt x="43" y="110"/>
                  </a:lnTo>
                  <a:lnTo>
                    <a:pt x="177" y="65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8C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2" name="Freeform 186"/>
            <p:cNvSpPr>
              <a:spLocks/>
            </p:cNvSpPr>
            <p:nvPr/>
          </p:nvSpPr>
          <p:spPr bwMode="auto">
            <a:xfrm flipH="1">
              <a:off x="5104" y="2320"/>
              <a:ext cx="98" cy="44"/>
            </a:xfrm>
            <a:custGeom>
              <a:avLst/>
              <a:gdLst>
                <a:gd name="T0" fmla="*/ 0 w 1746"/>
                <a:gd name="T1" fmla="*/ 781 h 781"/>
                <a:gd name="T2" fmla="*/ 574 w 1746"/>
                <a:gd name="T3" fmla="*/ 742 h 781"/>
                <a:gd name="T4" fmla="*/ 796 w 1746"/>
                <a:gd name="T5" fmla="*/ 718 h 781"/>
                <a:gd name="T6" fmla="*/ 938 w 1746"/>
                <a:gd name="T7" fmla="*/ 694 h 781"/>
                <a:gd name="T8" fmla="*/ 1145 w 1746"/>
                <a:gd name="T9" fmla="*/ 626 h 781"/>
                <a:gd name="T10" fmla="*/ 1355 w 1746"/>
                <a:gd name="T11" fmla="*/ 549 h 781"/>
                <a:gd name="T12" fmla="*/ 1521 w 1746"/>
                <a:gd name="T13" fmla="*/ 476 h 781"/>
                <a:gd name="T14" fmla="*/ 1601 w 1746"/>
                <a:gd name="T15" fmla="*/ 432 h 781"/>
                <a:gd name="T16" fmla="*/ 1639 w 1746"/>
                <a:gd name="T17" fmla="*/ 374 h 781"/>
                <a:gd name="T18" fmla="*/ 1666 w 1746"/>
                <a:gd name="T19" fmla="*/ 316 h 781"/>
                <a:gd name="T20" fmla="*/ 1746 w 1746"/>
                <a:gd name="T21" fmla="*/ 7 h 781"/>
                <a:gd name="T22" fmla="*/ 1735 w 1746"/>
                <a:gd name="T23" fmla="*/ 0 h 781"/>
                <a:gd name="T24" fmla="*/ 1205 w 1746"/>
                <a:gd name="T25" fmla="*/ 7 h 781"/>
                <a:gd name="T26" fmla="*/ 1194 w 1746"/>
                <a:gd name="T27" fmla="*/ 30 h 781"/>
                <a:gd name="T28" fmla="*/ 1148 w 1746"/>
                <a:gd name="T29" fmla="*/ 80 h 781"/>
                <a:gd name="T30" fmla="*/ 1102 w 1746"/>
                <a:gd name="T31" fmla="*/ 106 h 781"/>
                <a:gd name="T32" fmla="*/ 1037 w 1746"/>
                <a:gd name="T33" fmla="*/ 129 h 781"/>
                <a:gd name="T34" fmla="*/ 948 w 1746"/>
                <a:gd name="T35" fmla="*/ 148 h 781"/>
                <a:gd name="T36" fmla="*/ 837 w 1746"/>
                <a:gd name="T37" fmla="*/ 155 h 781"/>
                <a:gd name="T38" fmla="*/ 104 w 1746"/>
                <a:gd name="T39" fmla="*/ 172 h 781"/>
                <a:gd name="T40" fmla="*/ 0 w 1746"/>
                <a:gd name="T41" fmla="*/ 781 h 781"/>
                <a:gd name="T42" fmla="*/ 0 w 1746"/>
                <a:gd name="T43" fmla="*/ 781 h 7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46"/>
                <a:gd name="T67" fmla="*/ 0 h 781"/>
                <a:gd name="T68" fmla="*/ 1746 w 1746"/>
                <a:gd name="T69" fmla="*/ 781 h 7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46" h="781">
                  <a:moveTo>
                    <a:pt x="0" y="781"/>
                  </a:moveTo>
                  <a:lnTo>
                    <a:pt x="574" y="742"/>
                  </a:lnTo>
                  <a:lnTo>
                    <a:pt x="796" y="718"/>
                  </a:lnTo>
                  <a:lnTo>
                    <a:pt x="938" y="694"/>
                  </a:lnTo>
                  <a:lnTo>
                    <a:pt x="1145" y="626"/>
                  </a:lnTo>
                  <a:lnTo>
                    <a:pt x="1355" y="549"/>
                  </a:lnTo>
                  <a:lnTo>
                    <a:pt x="1521" y="476"/>
                  </a:lnTo>
                  <a:lnTo>
                    <a:pt x="1601" y="432"/>
                  </a:lnTo>
                  <a:lnTo>
                    <a:pt x="1639" y="374"/>
                  </a:lnTo>
                  <a:lnTo>
                    <a:pt x="1666" y="316"/>
                  </a:lnTo>
                  <a:lnTo>
                    <a:pt x="1746" y="7"/>
                  </a:lnTo>
                  <a:lnTo>
                    <a:pt x="1735" y="0"/>
                  </a:lnTo>
                  <a:lnTo>
                    <a:pt x="1205" y="7"/>
                  </a:lnTo>
                  <a:lnTo>
                    <a:pt x="1194" y="30"/>
                  </a:lnTo>
                  <a:lnTo>
                    <a:pt x="1148" y="80"/>
                  </a:lnTo>
                  <a:lnTo>
                    <a:pt x="1102" y="106"/>
                  </a:lnTo>
                  <a:lnTo>
                    <a:pt x="1037" y="129"/>
                  </a:lnTo>
                  <a:lnTo>
                    <a:pt x="948" y="148"/>
                  </a:lnTo>
                  <a:lnTo>
                    <a:pt x="837" y="155"/>
                  </a:lnTo>
                  <a:lnTo>
                    <a:pt x="104" y="172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9E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3" name="Freeform 187"/>
            <p:cNvSpPr>
              <a:spLocks/>
            </p:cNvSpPr>
            <p:nvPr/>
          </p:nvSpPr>
          <p:spPr bwMode="auto">
            <a:xfrm flipH="1">
              <a:off x="5184" y="2330"/>
              <a:ext cx="2" cy="19"/>
            </a:xfrm>
            <a:custGeom>
              <a:avLst/>
              <a:gdLst>
                <a:gd name="T0" fmla="*/ 44 w 44"/>
                <a:gd name="T1" fmla="*/ 0 h 325"/>
                <a:gd name="T2" fmla="*/ 32 w 44"/>
                <a:gd name="T3" fmla="*/ 110 h 325"/>
                <a:gd name="T4" fmla="*/ 0 w 44"/>
                <a:gd name="T5" fmla="*/ 325 h 325"/>
                <a:gd name="T6" fmla="*/ 0 60000 65536"/>
                <a:gd name="T7" fmla="*/ 0 60000 65536"/>
                <a:gd name="T8" fmla="*/ 0 60000 65536"/>
                <a:gd name="T9" fmla="*/ 0 w 44"/>
                <a:gd name="T10" fmla="*/ 0 h 325"/>
                <a:gd name="T11" fmla="*/ 44 w 44"/>
                <a:gd name="T12" fmla="*/ 325 h 3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325">
                  <a:moveTo>
                    <a:pt x="44" y="0"/>
                  </a:moveTo>
                  <a:lnTo>
                    <a:pt x="32" y="110"/>
                  </a:lnTo>
                  <a:lnTo>
                    <a:pt x="0" y="325"/>
                  </a:lnTo>
                </a:path>
              </a:pathLst>
            </a:custGeom>
            <a:noFill/>
            <a:ln w="19050">
              <a:solidFill>
                <a:srgbClr val="9EB0B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4" name="Freeform 188"/>
            <p:cNvSpPr>
              <a:spLocks/>
            </p:cNvSpPr>
            <p:nvPr/>
          </p:nvSpPr>
          <p:spPr bwMode="auto">
            <a:xfrm flipH="1">
              <a:off x="5185" y="2330"/>
              <a:ext cx="3" cy="19"/>
            </a:xfrm>
            <a:custGeom>
              <a:avLst/>
              <a:gdLst>
                <a:gd name="T0" fmla="*/ 42 w 42"/>
                <a:gd name="T1" fmla="*/ 0 h 327"/>
                <a:gd name="T2" fmla="*/ 31 w 42"/>
                <a:gd name="T3" fmla="*/ 111 h 327"/>
                <a:gd name="T4" fmla="*/ 0 w 42"/>
                <a:gd name="T5" fmla="*/ 327 h 327"/>
                <a:gd name="T6" fmla="*/ 0 60000 65536"/>
                <a:gd name="T7" fmla="*/ 0 60000 65536"/>
                <a:gd name="T8" fmla="*/ 0 60000 65536"/>
                <a:gd name="T9" fmla="*/ 0 w 42"/>
                <a:gd name="T10" fmla="*/ 0 h 327"/>
                <a:gd name="T11" fmla="*/ 42 w 42"/>
                <a:gd name="T12" fmla="*/ 327 h 3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327">
                  <a:moveTo>
                    <a:pt x="42" y="0"/>
                  </a:moveTo>
                  <a:lnTo>
                    <a:pt x="31" y="111"/>
                  </a:lnTo>
                  <a:lnTo>
                    <a:pt x="0" y="327"/>
                  </a:lnTo>
                </a:path>
              </a:pathLst>
            </a:custGeom>
            <a:noFill/>
            <a:ln w="19050">
              <a:solidFill>
                <a:srgbClr val="A1B5B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5" name="Freeform 189"/>
            <p:cNvSpPr>
              <a:spLocks/>
            </p:cNvSpPr>
            <p:nvPr/>
          </p:nvSpPr>
          <p:spPr bwMode="auto">
            <a:xfrm flipH="1">
              <a:off x="5187" y="2330"/>
              <a:ext cx="2" cy="19"/>
            </a:xfrm>
            <a:custGeom>
              <a:avLst/>
              <a:gdLst>
                <a:gd name="T0" fmla="*/ 44 w 44"/>
                <a:gd name="T1" fmla="*/ 0 h 328"/>
                <a:gd name="T2" fmla="*/ 33 w 44"/>
                <a:gd name="T3" fmla="*/ 110 h 328"/>
                <a:gd name="T4" fmla="*/ 0 w 44"/>
                <a:gd name="T5" fmla="*/ 328 h 328"/>
                <a:gd name="T6" fmla="*/ 0 60000 65536"/>
                <a:gd name="T7" fmla="*/ 0 60000 65536"/>
                <a:gd name="T8" fmla="*/ 0 60000 65536"/>
                <a:gd name="T9" fmla="*/ 0 w 44"/>
                <a:gd name="T10" fmla="*/ 0 h 328"/>
                <a:gd name="T11" fmla="*/ 44 w 44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328">
                  <a:moveTo>
                    <a:pt x="44" y="0"/>
                  </a:moveTo>
                  <a:lnTo>
                    <a:pt x="33" y="110"/>
                  </a:lnTo>
                  <a:lnTo>
                    <a:pt x="0" y="328"/>
                  </a:lnTo>
                </a:path>
              </a:pathLst>
            </a:custGeom>
            <a:noFill/>
            <a:ln w="19050">
              <a:solidFill>
                <a:srgbClr val="A1B5B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6" name="Freeform 190"/>
            <p:cNvSpPr>
              <a:spLocks/>
            </p:cNvSpPr>
            <p:nvPr/>
          </p:nvSpPr>
          <p:spPr bwMode="auto">
            <a:xfrm flipH="1">
              <a:off x="5188" y="2330"/>
              <a:ext cx="2" cy="19"/>
            </a:xfrm>
            <a:custGeom>
              <a:avLst/>
              <a:gdLst>
                <a:gd name="T0" fmla="*/ 44 w 44"/>
                <a:gd name="T1" fmla="*/ 0 h 328"/>
                <a:gd name="T2" fmla="*/ 32 w 44"/>
                <a:gd name="T3" fmla="*/ 110 h 328"/>
                <a:gd name="T4" fmla="*/ 0 w 44"/>
                <a:gd name="T5" fmla="*/ 328 h 328"/>
                <a:gd name="T6" fmla="*/ 0 60000 65536"/>
                <a:gd name="T7" fmla="*/ 0 60000 65536"/>
                <a:gd name="T8" fmla="*/ 0 60000 65536"/>
                <a:gd name="T9" fmla="*/ 0 w 44"/>
                <a:gd name="T10" fmla="*/ 0 h 328"/>
                <a:gd name="T11" fmla="*/ 44 w 44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328">
                  <a:moveTo>
                    <a:pt x="44" y="0"/>
                  </a:moveTo>
                  <a:lnTo>
                    <a:pt x="32" y="110"/>
                  </a:lnTo>
                  <a:lnTo>
                    <a:pt x="0" y="328"/>
                  </a:lnTo>
                </a:path>
              </a:pathLst>
            </a:custGeom>
            <a:noFill/>
            <a:ln w="19050">
              <a:solidFill>
                <a:srgbClr val="A3B8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7" name="Freeform 191"/>
            <p:cNvSpPr>
              <a:spLocks/>
            </p:cNvSpPr>
            <p:nvPr/>
          </p:nvSpPr>
          <p:spPr bwMode="auto">
            <a:xfrm flipH="1">
              <a:off x="5189" y="2331"/>
              <a:ext cx="3" cy="18"/>
            </a:xfrm>
            <a:custGeom>
              <a:avLst/>
              <a:gdLst>
                <a:gd name="T0" fmla="*/ 46 w 46"/>
                <a:gd name="T1" fmla="*/ 0 h 327"/>
                <a:gd name="T2" fmla="*/ 33 w 46"/>
                <a:gd name="T3" fmla="*/ 108 h 327"/>
                <a:gd name="T4" fmla="*/ 0 w 46"/>
                <a:gd name="T5" fmla="*/ 327 h 327"/>
                <a:gd name="T6" fmla="*/ 0 60000 65536"/>
                <a:gd name="T7" fmla="*/ 0 60000 65536"/>
                <a:gd name="T8" fmla="*/ 0 60000 65536"/>
                <a:gd name="T9" fmla="*/ 0 w 46"/>
                <a:gd name="T10" fmla="*/ 0 h 327"/>
                <a:gd name="T11" fmla="*/ 46 w 46"/>
                <a:gd name="T12" fmla="*/ 327 h 3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327">
                  <a:moveTo>
                    <a:pt x="46" y="0"/>
                  </a:moveTo>
                  <a:lnTo>
                    <a:pt x="33" y="108"/>
                  </a:lnTo>
                  <a:lnTo>
                    <a:pt x="0" y="327"/>
                  </a:lnTo>
                </a:path>
              </a:pathLst>
            </a:custGeom>
            <a:noFill/>
            <a:ln w="19050">
              <a:solidFill>
                <a:srgbClr val="A3B8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8" name="Freeform 192"/>
            <p:cNvSpPr>
              <a:spLocks/>
            </p:cNvSpPr>
            <p:nvPr/>
          </p:nvSpPr>
          <p:spPr bwMode="auto">
            <a:xfrm flipH="1">
              <a:off x="5191" y="2331"/>
              <a:ext cx="2" cy="18"/>
            </a:xfrm>
            <a:custGeom>
              <a:avLst/>
              <a:gdLst>
                <a:gd name="T0" fmla="*/ 46 w 46"/>
                <a:gd name="T1" fmla="*/ 0 h 329"/>
                <a:gd name="T2" fmla="*/ 33 w 46"/>
                <a:gd name="T3" fmla="*/ 109 h 329"/>
                <a:gd name="T4" fmla="*/ 0 w 46"/>
                <a:gd name="T5" fmla="*/ 329 h 329"/>
                <a:gd name="T6" fmla="*/ 0 60000 65536"/>
                <a:gd name="T7" fmla="*/ 0 60000 65536"/>
                <a:gd name="T8" fmla="*/ 0 60000 65536"/>
                <a:gd name="T9" fmla="*/ 0 w 46"/>
                <a:gd name="T10" fmla="*/ 0 h 329"/>
                <a:gd name="T11" fmla="*/ 46 w 46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329">
                  <a:moveTo>
                    <a:pt x="46" y="0"/>
                  </a:moveTo>
                  <a:lnTo>
                    <a:pt x="33" y="109"/>
                  </a:lnTo>
                  <a:lnTo>
                    <a:pt x="0" y="329"/>
                  </a:lnTo>
                </a:path>
              </a:pathLst>
            </a:custGeom>
            <a:noFill/>
            <a:ln w="19050">
              <a:solidFill>
                <a:srgbClr val="A8BAB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9" name="Freeform 193"/>
            <p:cNvSpPr>
              <a:spLocks/>
            </p:cNvSpPr>
            <p:nvPr/>
          </p:nvSpPr>
          <p:spPr bwMode="auto">
            <a:xfrm flipH="1">
              <a:off x="5192" y="2331"/>
              <a:ext cx="2" cy="18"/>
            </a:xfrm>
            <a:custGeom>
              <a:avLst/>
              <a:gdLst>
                <a:gd name="T0" fmla="*/ 46 w 46"/>
                <a:gd name="T1" fmla="*/ 0 h 329"/>
                <a:gd name="T2" fmla="*/ 33 w 46"/>
                <a:gd name="T3" fmla="*/ 108 h 329"/>
                <a:gd name="T4" fmla="*/ 0 w 46"/>
                <a:gd name="T5" fmla="*/ 329 h 329"/>
                <a:gd name="T6" fmla="*/ 0 60000 65536"/>
                <a:gd name="T7" fmla="*/ 0 60000 65536"/>
                <a:gd name="T8" fmla="*/ 0 60000 65536"/>
                <a:gd name="T9" fmla="*/ 0 w 46"/>
                <a:gd name="T10" fmla="*/ 0 h 329"/>
                <a:gd name="T11" fmla="*/ 46 w 46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329">
                  <a:moveTo>
                    <a:pt x="46" y="0"/>
                  </a:moveTo>
                  <a:lnTo>
                    <a:pt x="33" y="108"/>
                  </a:lnTo>
                  <a:lnTo>
                    <a:pt x="0" y="329"/>
                  </a:lnTo>
                </a:path>
              </a:pathLst>
            </a:custGeom>
            <a:noFill/>
            <a:ln w="19050">
              <a:solidFill>
                <a:srgbClr val="A8BAB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0" name="Freeform 194"/>
            <p:cNvSpPr>
              <a:spLocks/>
            </p:cNvSpPr>
            <p:nvPr/>
          </p:nvSpPr>
          <p:spPr bwMode="auto">
            <a:xfrm flipH="1">
              <a:off x="5193" y="2331"/>
              <a:ext cx="3" cy="18"/>
            </a:xfrm>
            <a:custGeom>
              <a:avLst/>
              <a:gdLst>
                <a:gd name="T0" fmla="*/ 48 w 48"/>
                <a:gd name="T1" fmla="*/ 0 h 327"/>
                <a:gd name="T2" fmla="*/ 35 w 48"/>
                <a:gd name="T3" fmla="*/ 106 h 327"/>
                <a:gd name="T4" fmla="*/ 0 w 48"/>
                <a:gd name="T5" fmla="*/ 327 h 327"/>
                <a:gd name="T6" fmla="*/ 0 60000 65536"/>
                <a:gd name="T7" fmla="*/ 0 60000 65536"/>
                <a:gd name="T8" fmla="*/ 0 60000 65536"/>
                <a:gd name="T9" fmla="*/ 0 w 48"/>
                <a:gd name="T10" fmla="*/ 0 h 327"/>
                <a:gd name="T11" fmla="*/ 48 w 48"/>
                <a:gd name="T12" fmla="*/ 327 h 3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27">
                  <a:moveTo>
                    <a:pt x="48" y="0"/>
                  </a:moveTo>
                  <a:lnTo>
                    <a:pt x="35" y="106"/>
                  </a:lnTo>
                  <a:lnTo>
                    <a:pt x="0" y="327"/>
                  </a:lnTo>
                </a:path>
              </a:pathLst>
            </a:custGeom>
            <a:noFill/>
            <a:ln w="19050">
              <a:solidFill>
                <a:srgbClr val="ABBD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1" name="Freeform 195"/>
            <p:cNvSpPr>
              <a:spLocks/>
            </p:cNvSpPr>
            <p:nvPr/>
          </p:nvSpPr>
          <p:spPr bwMode="auto">
            <a:xfrm flipH="1">
              <a:off x="5195" y="2331"/>
              <a:ext cx="2" cy="18"/>
            </a:xfrm>
            <a:custGeom>
              <a:avLst/>
              <a:gdLst>
                <a:gd name="T0" fmla="*/ 48 w 48"/>
                <a:gd name="T1" fmla="*/ 0 h 327"/>
                <a:gd name="T2" fmla="*/ 34 w 48"/>
                <a:gd name="T3" fmla="*/ 106 h 327"/>
                <a:gd name="T4" fmla="*/ 0 w 48"/>
                <a:gd name="T5" fmla="*/ 327 h 327"/>
                <a:gd name="T6" fmla="*/ 0 60000 65536"/>
                <a:gd name="T7" fmla="*/ 0 60000 65536"/>
                <a:gd name="T8" fmla="*/ 0 60000 65536"/>
                <a:gd name="T9" fmla="*/ 0 w 48"/>
                <a:gd name="T10" fmla="*/ 0 h 327"/>
                <a:gd name="T11" fmla="*/ 48 w 48"/>
                <a:gd name="T12" fmla="*/ 327 h 3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27">
                  <a:moveTo>
                    <a:pt x="48" y="0"/>
                  </a:moveTo>
                  <a:lnTo>
                    <a:pt x="34" y="106"/>
                  </a:lnTo>
                  <a:lnTo>
                    <a:pt x="0" y="327"/>
                  </a:lnTo>
                </a:path>
              </a:pathLst>
            </a:custGeom>
            <a:noFill/>
            <a:ln w="19050">
              <a:solidFill>
                <a:srgbClr val="AB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2" name="Freeform 196"/>
            <p:cNvSpPr>
              <a:spLocks/>
            </p:cNvSpPr>
            <p:nvPr/>
          </p:nvSpPr>
          <p:spPr bwMode="auto">
            <a:xfrm flipH="1">
              <a:off x="5196" y="2331"/>
              <a:ext cx="3" cy="18"/>
            </a:xfrm>
            <a:custGeom>
              <a:avLst/>
              <a:gdLst>
                <a:gd name="T0" fmla="*/ 47 w 47"/>
                <a:gd name="T1" fmla="*/ 0 h 328"/>
                <a:gd name="T2" fmla="*/ 34 w 47"/>
                <a:gd name="T3" fmla="*/ 105 h 328"/>
                <a:gd name="T4" fmla="*/ 0 w 47"/>
                <a:gd name="T5" fmla="*/ 328 h 328"/>
                <a:gd name="T6" fmla="*/ 0 60000 65536"/>
                <a:gd name="T7" fmla="*/ 0 60000 65536"/>
                <a:gd name="T8" fmla="*/ 0 60000 65536"/>
                <a:gd name="T9" fmla="*/ 0 w 47"/>
                <a:gd name="T10" fmla="*/ 0 h 328"/>
                <a:gd name="T11" fmla="*/ 47 w 47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328">
                  <a:moveTo>
                    <a:pt x="47" y="0"/>
                  </a:moveTo>
                  <a:lnTo>
                    <a:pt x="34" y="105"/>
                  </a:lnTo>
                  <a:lnTo>
                    <a:pt x="0" y="328"/>
                  </a:lnTo>
                </a:path>
              </a:pathLst>
            </a:custGeom>
            <a:noFill/>
            <a:ln w="19050">
              <a:solidFill>
                <a:srgbClr val="AB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3" name="Freeform 197"/>
            <p:cNvSpPr>
              <a:spLocks/>
            </p:cNvSpPr>
            <p:nvPr/>
          </p:nvSpPr>
          <p:spPr bwMode="auto">
            <a:xfrm flipH="1">
              <a:off x="5197" y="2331"/>
              <a:ext cx="3" cy="18"/>
            </a:xfrm>
            <a:custGeom>
              <a:avLst/>
              <a:gdLst>
                <a:gd name="T0" fmla="*/ 47 w 47"/>
                <a:gd name="T1" fmla="*/ 0 h 329"/>
                <a:gd name="T2" fmla="*/ 33 w 47"/>
                <a:gd name="T3" fmla="*/ 106 h 329"/>
                <a:gd name="T4" fmla="*/ 0 w 47"/>
                <a:gd name="T5" fmla="*/ 329 h 329"/>
                <a:gd name="T6" fmla="*/ 0 60000 65536"/>
                <a:gd name="T7" fmla="*/ 0 60000 65536"/>
                <a:gd name="T8" fmla="*/ 0 60000 65536"/>
                <a:gd name="T9" fmla="*/ 0 w 47"/>
                <a:gd name="T10" fmla="*/ 0 h 329"/>
                <a:gd name="T11" fmla="*/ 47 w 47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329">
                  <a:moveTo>
                    <a:pt x="47" y="0"/>
                  </a:moveTo>
                  <a:lnTo>
                    <a:pt x="33" y="106"/>
                  </a:lnTo>
                  <a:lnTo>
                    <a:pt x="0" y="329"/>
                  </a:lnTo>
                </a:path>
              </a:pathLst>
            </a:custGeom>
            <a:noFill/>
            <a:ln w="19050">
              <a:solidFill>
                <a:srgbClr val="B0C2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4" name="Freeform 198"/>
            <p:cNvSpPr>
              <a:spLocks/>
            </p:cNvSpPr>
            <p:nvPr/>
          </p:nvSpPr>
          <p:spPr bwMode="auto">
            <a:xfrm flipH="1">
              <a:off x="5199" y="2331"/>
              <a:ext cx="2" cy="18"/>
            </a:xfrm>
            <a:custGeom>
              <a:avLst/>
              <a:gdLst>
                <a:gd name="T0" fmla="*/ 48 w 48"/>
                <a:gd name="T1" fmla="*/ 0 h 331"/>
                <a:gd name="T2" fmla="*/ 34 w 48"/>
                <a:gd name="T3" fmla="*/ 105 h 331"/>
                <a:gd name="T4" fmla="*/ 0 w 48"/>
                <a:gd name="T5" fmla="*/ 331 h 331"/>
                <a:gd name="T6" fmla="*/ 0 60000 65536"/>
                <a:gd name="T7" fmla="*/ 0 60000 65536"/>
                <a:gd name="T8" fmla="*/ 0 60000 65536"/>
                <a:gd name="T9" fmla="*/ 0 w 48"/>
                <a:gd name="T10" fmla="*/ 0 h 331"/>
                <a:gd name="T11" fmla="*/ 48 w 48"/>
                <a:gd name="T12" fmla="*/ 331 h 3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31">
                  <a:moveTo>
                    <a:pt x="48" y="0"/>
                  </a:moveTo>
                  <a:lnTo>
                    <a:pt x="34" y="105"/>
                  </a:lnTo>
                  <a:lnTo>
                    <a:pt x="0" y="331"/>
                  </a:lnTo>
                </a:path>
              </a:pathLst>
            </a:custGeom>
            <a:noFill/>
            <a:ln w="19050">
              <a:solidFill>
                <a:srgbClr val="B0C2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5" name="Freeform 199"/>
            <p:cNvSpPr>
              <a:spLocks/>
            </p:cNvSpPr>
            <p:nvPr/>
          </p:nvSpPr>
          <p:spPr bwMode="auto">
            <a:xfrm flipH="1">
              <a:off x="5200" y="2331"/>
              <a:ext cx="3" cy="18"/>
            </a:xfrm>
            <a:custGeom>
              <a:avLst/>
              <a:gdLst>
                <a:gd name="T0" fmla="*/ 50 w 50"/>
                <a:gd name="T1" fmla="*/ 0 h 330"/>
                <a:gd name="T2" fmla="*/ 36 w 50"/>
                <a:gd name="T3" fmla="*/ 104 h 330"/>
                <a:gd name="T4" fmla="*/ 0 w 50"/>
                <a:gd name="T5" fmla="*/ 330 h 330"/>
                <a:gd name="T6" fmla="*/ 0 60000 65536"/>
                <a:gd name="T7" fmla="*/ 0 60000 65536"/>
                <a:gd name="T8" fmla="*/ 0 60000 65536"/>
                <a:gd name="T9" fmla="*/ 0 w 50"/>
                <a:gd name="T10" fmla="*/ 0 h 330"/>
                <a:gd name="T11" fmla="*/ 50 w 50"/>
                <a:gd name="T12" fmla="*/ 330 h 3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330">
                  <a:moveTo>
                    <a:pt x="50" y="0"/>
                  </a:moveTo>
                  <a:lnTo>
                    <a:pt x="36" y="104"/>
                  </a:lnTo>
                  <a:lnTo>
                    <a:pt x="0" y="330"/>
                  </a:lnTo>
                </a:path>
              </a:pathLst>
            </a:custGeom>
            <a:noFill/>
            <a:ln w="19050">
              <a:solidFill>
                <a:srgbClr val="B0C2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6" name="Freeform 200"/>
            <p:cNvSpPr>
              <a:spLocks/>
            </p:cNvSpPr>
            <p:nvPr/>
          </p:nvSpPr>
          <p:spPr bwMode="auto">
            <a:xfrm flipH="1">
              <a:off x="5201" y="2331"/>
              <a:ext cx="3" cy="18"/>
            </a:xfrm>
            <a:custGeom>
              <a:avLst/>
              <a:gdLst>
                <a:gd name="T0" fmla="*/ 49 w 49"/>
                <a:gd name="T1" fmla="*/ 0 h 330"/>
                <a:gd name="T2" fmla="*/ 35 w 49"/>
                <a:gd name="T3" fmla="*/ 103 h 330"/>
                <a:gd name="T4" fmla="*/ 0 w 49"/>
                <a:gd name="T5" fmla="*/ 330 h 330"/>
                <a:gd name="T6" fmla="*/ 0 60000 65536"/>
                <a:gd name="T7" fmla="*/ 0 60000 65536"/>
                <a:gd name="T8" fmla="*/ 0 60000 65536"/>
                <a:gd name="T9" fmla="*/ 0 w 49"/>
                <a:gd name="T10" fmla="*/ 0 h 330"/>
                <a:gd name="T11" fmla="*/ 49 w 49"/>
                <a:gd name="T12" fmla="*/ 330 h 3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330">
                  <a:moveTo>
                    <a:pt x="49" y="0"/>
                  </a:moveTo>
                  <a:lnTo>
                    <a:pt x="35" y="103"/>
                  </a:lnTo>
                  <a:lnTo>
                    <a:pt x="0" y="330"/>
                  </a:lnTo>
                </a:path>
              </a:pathLst>
            </a:custGeom>
            <a:noFill/>
            <a:ln w="19050">
              <a:solidFill>
                <a:srgbClr val="B5C2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7" name="Freeform 201"/>
            <p:cNvSpPr>
              <a:spLocks/>
            </p:cNvSpPr>
            <p:nvPr/>
          </p:nvSpPr>
          <p:spPr bwMode="auto">
            <a:xfrm flipH="1">
              <a:off x="5203" y="2331"/>
              <a:ext cx="2" cy="18"/>
            </a:xfrm>
            <a:custGeom>
              <a:avLst/>
              <a:gdLst>
                <a:gd name="T0" fmla="*/ 49 w 49"/>
                <a:gd name="T1" fmla="*/ 0 h 329"/>
                <a:gd name="T2" fmla="*/ 36 w 49"/>
                <a:gd name="T3" fmla="*/ 102 h 329"/>
                <a:gd name="T4" fmla="*/ 0 w 49"/>
                <a:gd name="T5" fmla="*/ 329 h 329"/>
                <a:gd name="T6" fmla="*/ 0 60000 65536"/>
                <a:gd name="T7" fmla="*/ 0 60000 65536"/>
                <a:gd name="T8" fmla="*/ 0 60000 65536"/>
                <a:gd name="T9" fmla="*/ 0 w 49"/>
                <a:gd name="T10" fmla="*/ 0 h 329"/>
                <a:gd name="T11" fmla="*/ 49 w 49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329">
                  <a:moveTo>
                    <a:pt x="49" y="0"/>
                  </a:moveTo>
                  <a:lnTo>
                    <a:pt x="36" y="102"/>
                  </a:lnTo>
                  <a:lnTo>
                    <a:pt x="0" y="329"/>
                  </a:lnTo>
                </a:path>
              </a:pathLst>
            </a:custGeom>
            <a:noFill/>
            <a:ln w="19050">
              <a:solidFill>
                <a:srgbClr val="B8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8" name="Freeform 202"/>
            <p:cNvSpPr>
              <a:spLocks/>
            </p:cNvSpPr>
            <p:nvPr/>
          </p:nvSpPr>
          <p:spPr bwMode="auto">
            <a:xfrm flipH="1">
              <a:off x="5204" y="2331"/>
              <a:ext cx="3" cy="18"/>
            </a:xfrm>
            <a:custGeom>
              <a:avLst/>
              <a:gdLst>
                <a:gd name="T0" fmla="*/ 50 w 50"/>
                <a:gd name="T1" fmla="*/ 0 h 329"/>
                <a:gd name="T2" fmla="*/ 37 w 50"/>
                <a:gd name="T3" fmla="*/ 102 h 329"/>
                <a:gd name="T4" fmla="*/ 0 w 50"/>
                <a:gd name="T5" fmla="*/ 329 h 329"/>
                <a:gd name="T6" fmla="*/ 0 60000 65536"/>
                <a:gd name="T7" fmla="*/ 0 60000 65536"/>
                <a:gd name="T8" fmla="*/ 0 60000 65536"/>
                <a:gd name="T9" fmla="*/ 0 w 50"/>
                <a:gd name="T10" fmla="*/ 0 h 329"/>
                <a:gd name="T11" fmla="*/ 50 w 50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329">
                  <a:moveTo>
                    <a:pt x="50" y="0"/>
                  </a:moveTo>
                  <a:lnTo>
                    <a:pt x="37" y="102"/>
                  </a:lnTo>
                  <a:lnTo>
                    <a:pt x="0" y="329"/>
                  </a:lnTo>
                </a:path>
              </a:pathLst>
            </a:custGeom>
            <a:noFill/>
            <a:ln w="19050">
              <a:solidFill>
                <a:srgbClr val="B8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9" name="Freeform 203"/>
            <p:cNvSpPr>
              <a:spLocks/>
            </p:cNvSpPr>
            <p:nvPr/>
          </p:nvSpPr>
          <p:spPr bwMode="auto">
            <a:xfrm flipH="1">
              <a:off x="5205" y="2331"/>
              <a:ext cx="3" cy="18"/>
            </a:xfrm>
            <a:custGeom>
              <a:avLst/>
              <a:gdLst>
                <a:gd name="T0" fmla="*/ 50 w 50"/>
                <a:gd name="T1" fmla="*/ 0 h 330"/>
                <a:gd name="T2" fmla="*/ 36 w 50"/>
                <a:gd name="T3" fmla="*/ 102 h 330"/>
                <a:gd name="T4" fmla="*/ 0 w 50"/>
                <a:gd name="T5" fmla="*/ 330 h 330"/>
                <a:gd name="T6" fmla="*/ 0 60000 65536"/>
                <a:gd name="T7" fmla="*/ 0 60000 65536"/>
                <a:gd name="T8" fmla="*/ 0 60000 65536"/>
                <a:gd name="T9" fmla="*/ 0 w 50"/>
                <a:gd name="T10" fmla="*/ 0 h 330"/>
                <a:gd name="T11" fmla="*/ 50 w 50"/>
                <a:gd name="T12" fmla="*/ 330 h 3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330">
                  <a:moveTo>
                    <a:pt x="50" y="0"/>
                  </a:moveTo>
                  <a:lnTo>
                    <a:pt x="36" y="102"/>
                  </a:lnTo>
                  <a:lnTo>
                    <a:pt x="0" y="330"/>
                  </a:lnTo>
                </a:path>
              </a:pathLst>
            </a:custGeom>
            <a:noFill/>
            <a:ln w="19050">
              <a:solidFill>
                <a:srgbClr val="BA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0" name="Freeform 204"/>
            <p:cNvSpPr>
              <a:spLocks/>
            </p:cNvSpPr>
            <p:nvPr/>
          </p:nvSpPr>
          <p:spPr bwMode="auto">
            <a:xfrm flipH="1">
              <a:off x="5207" y="2331"/>
              <a:ext cx="3" cy="18"/>
            </a:xfrm>
            <a:custGeom>
              <a:avLst/>
              <a:gdLst>
                <a:gd name="T0" fmla="*/ 51 w 51"/>
                <a:gd name="T1" fmla="*/ 0 h 329"/>
                <a:gd name="T2" fmla="*/ 37 w 51"/>
                <a:gd name="T3" fmla="*/ 101 h 329"/>
                <a:gd name="T4" fmla="*/ 0 w 51"/>
                <a:gd name="T5" fmla="*/ 329 h 329"/>
                <a:gd name="T6" fmla="*/ 0 60000 65536"/>
                <a:gd name="T7" fmla="*/ 0 60000 65536"/>
                <a:gd name="T8" fmla="*/ 0 60000 65536"/>
                <a:gd name="T9" fmla="*/ 0 w 51"/>
                <a:gd name="T10" fmla="*/ 0 h 329"/>
                <a:gd name="T11" fmla="*/ 51 w 51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329">
                  <a:moveTo>
                    <a:pt x="51" y="0"/>
                  </a:moveTo>
                  <a:lnTo>
                    <a:pt x="37" y="101"/>
                  </a:lnTo>
                  <a:lnTo>
                    <a:pt x="0" y="329"/>
                  </a:lnTo>
                </a:path>
              </a:pathLst>
            </a:custGeom>
            <a:noFill/>
            <a:ln w="19050">
              <a:solidFill>
                <a:srgbClr val="BD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1" name="Freeform 205"/>
            <p:cNvSpPr>
              <a:spLocks/>
            </p:cNvSpPr>
            <p:nvPr/>
          </p:nvSpPr>
          <p:spPr bwMode="auto">
            <a:xfrm flipH="1">
              <a:off x="5208" y="2331"/>
              <a:ext cx="3" cy="19"/>
            </a:xfrm>
            <a:custGeom>
              <a:avLst/>
              <a:gdLst>
                <a:gd name="T0" fmla="*/ 51 w 51"/>
                <a:gd name="T1" fmla="*/ 0 h 332"/>
                <a:gd name="T2" fmla="*/ 37 w 51"/>
                <a:gd name="T3" fmla="*/ 101 h 332"/>
                <a:gd name="T4" fmla="*/ 0 w 51"/>
                <a:gd name="T5" fmla="*/ 332 h 332"/>
                <a:gd name="T6" fmla="*/ 0 60000 65536"/>
                <a:gd name="T7" fmla="*/ 0 60000 65536"/>
                <a:gd name="T8" fmla="*/ 0 60000 65536"/>
                <a:gd name="T9" fmla="*/ 0 w 51"/>
                <a:gd name="T10" fmla="*/ 0 h 332"/>
                <a:gd name="T11" fmla="*/ 51 w 51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332">
                  <a:moveTo>
                    <a:pt x="51" y="0"/>
                  </a:moveTo>
                  <a:lnTo>
                    <a:pt x="37" y="101"/>
                  </a:lnTo>
                  <a:lnTo>
                    <a:pt x="0" y="332"/>
                  </a:lnTo>
                </a:path>
              </a:pathLst>
            </a:custGeom>
            <a:noFill/>
            <a:ln w="19050">
              <a:solidFill>
                <a:srgbClr val="BD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2" name="Freeform 206"/>
            <p:cNvSpPr>
              <a:spLocks/>
            </p:cNvSpPr>
            <p:nvPr/>
          </p:nvSpPr>
          <p:spPr bwMode="auto">
            <a:xfrm flipH="1">
              <a:off x="5110" y="2342"/>
              <a:ext cx="90" cy="22"/>
            </a:xfrm>
            <a:custGeom>
              <a:avLst/>
              <a:gdLst>
                <a:gd name="T0" fmla="*/ 0 w 1598"/>
                <a:gd name="T1" fmla="*/ 389 h 389"/>
                <a:gd name="T2" fmla="*/ 666 w 1598"/>
                <a:gd name="T3" fmla="*/ 340 h 389"/>
                <a:gd name="T4" fmla="*/ 856 w 1598"/>
                <a:gd name="T5" fmla="*/ 312 h 389"/>
                <a:gd name="T6" fmla="*/ 917 w 1598"/>
                <a:gd name="T7" fmla="*/ 299 h 389"/>
                <a:gd name="T8" fmla="*/ 1135 w 1598"/>
                <a:gd name="T9" fmla="*/ 228 h 389"/>
                <a:gd name="T10" fmla="*/ 1329 w 1598"/>
                <a:gd name="T11" fmla="*/ 154 h 389"/>
                <a:gd name="T12" fmla="*/ 1516 w 1598"/>
                <a:gd name="T13" fmla="*/ 74 h 389"/>
                <a:gd name="T14" fmla="*/ 1557 w 1598"/>
                <a:gd name="T15" fmla="*/ 51 h 389"/>
                <a:gd name="T16" fmla="*/ 1582 w 1598"/>
                <a:gd name="T17" fmla="*/ 26 h 389"/>
                <a:gd name="T18" fmla="*/ 1598 w 1598"/>
                <a:gd name="T19" fmla="*/ 0 h 389"/>
                <a:gd name="T20" fmla="*/ 1318 w 1598"/>
                <a:gd name="T21" fmla="*/ 36 h 389"/>
                <a:gd name="T22" fmla="*/ 973 w 1598"/>
                <a:gd name="T23" fmla="*/ 63 h 389"/>
                <a:gd name="T24" fmla="*/ 442 w 1598"/>
                <a:gd name="T25" fmla="*/ 92 h 389"/>
                <a:gd name="T26" fmla="*/ 37 w 1598"/>
                <a:gd name="T27" fmla="*/ 109 h 389"/>
                <a:gd name="T28" fmla="*/ 0 w 1598"/>
                <a:gd name="T29" fmla="*/ 389 h 389"/>
                <a:gd name="T30" fmla="*/ 0 w 1598"/>
                <a:gd name="T31" fmla="*/ 389 h 3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98"/>
                <a:gd name="T49" fmla="*/ 0 h 389"/>
                <a:gd name="T50" fmla="*/ 1598 w 1598"/>
                <a:gd name="T51" fmla="*/ 389 h 3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98" h="389">
                  <a:moveTo>
                    <a:pt x="0" y="389"/>
                  </a:moveTo>
                  <a:lnTo>
                    <a:pt x="666" y="340"/>
                  </a:lnTo>
                  <a:lnTo>
                    <a:pt x="856" y="312"/>
                  </a:lnTo>
                  <a:lnTo>
                    <a:pt x="917" y="299"/>
                  </a:lnTo>
                  <a:lnTo>
                    <a:pt x="1135" y="228"/>
                  </a:lnTo>
                  <a:lnTo>
                    <a:pt x="1329" y="154"/>
                  </a:lnTo>
                  <a:lnTo>
                    <a:pt x="1516" y="74"/>
                  </a:lnTo>
                  <a:lnTo>
                    <a:pt x="1557" y="51"/>
                  </a:lnTo>
                  <a:lnTo>
                    <a:pt x="1582" y="26"/>
                  </a:lnTo>
                  <a:lnTo>
                    <a:pt x="1598" y="0"/>
                  </a:lnTo>
                  <a:lnTo>
                    <a:pt x="1318" y="36"/>
                  </a:lnTo>
                  <a:lnTo>
                    <a:pt x="973" y="63"/>
                  </a:lnTo>
                  <a:lnTo>
                    <a:pt x="442" y="92"/>
                  </a:lnTo>
                  <a:lnTo>
                    <a:pt x="37" y="10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A600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3" name="Freeform 207"/>
            <p:cNvSpPr>
              <a:spLocks/>
            </p:cNvSpPr>
            <p:nvPr/>
          </p:nvSpPr>
          <p:spPr bwMode="auto">
            <a:xfrm flipH="1">
              <a:off x="5198" y="2349"/>
              <a:ext cx="374" cy="25"/>
            </a:xfrm>
            <a:custGeom>
              <a:avLst/>
              <a:gdLst>
                <a:gd name="T0" fmla="*/ 6594 w 6632"/>
                <a:gd name="T1" fmla="*/ 283 h 448"/>
                <a:gd name="T2" fmla="*/ 6292 w 6632"/>
                <a:gd name="T3" fmla="*/ 294 h 448"/>
                <a:gd name="T4" fmla="*/ 5890 w 6632"/>
                <a:gd name="T5" fmla="*/ 311 h 448"/>
                <a:gd name="T6" fmla="*/ 5436 w 6632"/>
                <a:gd name="T7" fmla="*/ 326 h 448"/>
                <a:gd name="T8" fmla="*/ 4425 w 6632"/>
                <a:gd name="T9" fmla="*/ 355 h 448"/>
                <a:gd name="T10" fmla="*/ 3350 w 6632"/>
                <a:gd name="T11" fmla="*/ 384 h 448"/>
                <a:gd name="T12" fmla="*/ 1888 w 6632"/>
                <a:gd name="T13" fmla="*/ 428 h 448"/>
                <a:gd name="T14" fmla="*/ 1367 w 6632"/>
                <a:gd name="T15" fmla="*/ 442 h 448"/>
                <a:gd name="T16" fmla="*/ 897 w 6632"/>
                <a:gd name="T17" fmla="*/ 448 h 448"/>
                <a:gd name="T18" fmla="*/ 450 w 6632"/>
                <a:gd name="T19" fmla="*/ 445 h 448"/>
                <a:gd name="T20" fmla="*/ 389 w 6632"/>
                <a:gd name="T21" fmla="*/ 443 h 448"/>
                <a:gd name="T22" fmla="*/ 0 w 6632"/>
                <a:gd name="T23" fmla="*/ 432 h 448"/>
                <a:gd name="T24" fmla="*/ 26 w 6632"/>
                <a:gd name="T25" fmla="*/ 50 h 448"/>
                <a:gd name="T26" fmla="*/ 2190 w 6632"/>
                <a:gd name="T27" fmla="*/ 80 h 448"/>
                <a:gd name="T28" fmla="*/ 5088 w 6632"/>
                <a:gd name="T29" fmla="*/ 48 h 448"/>
                <a:gd name="T30" fmla="*/ 6632 w 6632"/>
                <a:gd name="T31" fmla="*/ 0 h 448"/>
                <a:gd name="T32" fmla="*/ 6594 w 6632"/>
                <a:gd name="T33" fmla="*/ 283 h 448"/>
                <a:gd name="T34" fmla="*/ 6594 w 6632"/>
                <a:gd name="T35" fmla="*/ 283 h 4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32"/>
                <a:gd name="T55" fmla="*/ 0 h 448"/>
                <a:gd name="T56" fmla="*/ 6632 w 6632"/>
                <a:gd name="T57" fmla="*/ 448 h 4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32" h="448">
                  <a:moveTo>
                    <a:pt x="6594" y="283"/>
                  </a:moveTo>
                  <a:lnTo>
                    <a:pt x="6292" y="294"/>
                  </a:lnTo>
                  <a:lnTo>
                    <a:pt x="5890" y="311"/>
                  </a:lnTo>
                  <a:lnTo>
                    <a:pt x="5436" y="326"/>
                  </a:lnTo>
                  <a:lnTo>
                    <a:pt x="4425" y="355"/>
                  </a:lnTo>
                  <a:lnTo>
                    <a:pt x="3350" y="384"/>
                  </a:lnTo>
                  <a:lnTo>
                    <a:pt x="1888" y="428"/>
                  </a:lnTo>
                  <a:lnTo>
                    <a:pt x="1367" y="442"/>
                  </a:lnTo>
                  <a:lnTo>
                    <a:pt x="897" y="448"/>
                  </a:lnTo>
                  <a:lnTo>
                    <a:pt x="450" y="445"/>
                  </a:lnTo>
                  <a:lnTo>
                    <a:pt x="389" y="443"/>
                  </a:lnTo>
                  <a:lnTo>
                    <a:pt x="0" y="432"/>
                  </a:lnTo>
                  <a:lnTo>
                    <a:pt x="26" y="50"/>
                  </a:lnTo>
                  <a:lnTo>
                    <a:pt x="2190" y="80"/>
                  </a:lnTo>
                  <a:lnTo>
                    <a:pt x="5088" y="48"/>
                  </a:lnTo>
                  <a:lnTo>
                    <a:pt x="6632" y="0"/>
                  </a:lnTo>
                  <a:lnTo>
                    <a:pt x="6594" y="283"/>
                  </a:lnTo>
                  <a:close/>
                </a:path>
              </a:pathLst>
            </a:custGeom>
            <a:solidFill>
              <a:srgbClr val="CC2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4" name="Freeform 208"/>
            <p:cNvSpPr>
              <a:spLocks/>
            </p:cNvSpPr>
            <p:nvPr/>
          </p:nvSpPr>
          <p:spPr bwMode="auto">
            <a:xfrm flipH="1">
              <a:off x="5186" y="2349"/>
              <a:ext cx="5" cy="15"/>
            </a:xfrm>
            <a:custGeom>
              <a:avLst/>
              <a:gdLst>
                <a:gd name="T0" fmla="*/ 81 w 81"/>
                <a:gd name="T1" fmla="*/ 0 h 265"/>
                <a:gd name="T2" fmla="*/ 45 w 81"/>
                <a:gd name="T3" fmla="*/ 161 h 265"/>
                <a:gd name="T4" fmla="*/ 23 w 81"/>
                <a:gd name="T5" fmla="*/ 224 h 265"/>
                <a:gd name="T6" fmla="*/ 0 w 81"/>
                <a:gd name="T7" fmla="*/ 265 h 2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265"/>
                <a:gd name="T14" fmla="*/ 81 w 81"/>
                <a:gd name="T15" fmla="*/ 265 h 2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265">
                  <a:moveTo>
                    <a:pt x="81" y="0"/>
                  </a:moveTo>
                  <a:lnTo>
                    <a:pt x="45" y="161"/>
                  </a:lnTo>
                  <a:lnTo>
                    <a:pt x="23" y="224"/>
                  </a:lnTo>
                  <a:lnTo>
                    <a:pt x="0" y="265"/>
                  </a:lnTo>
                </a:path>
              </a:pathLst>
            </a:custGeom>
            <a:noFill/>
            <a:ln w="19050">
              <a:solidFill>
                <a:srgbClr val="A6000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" name="Freeform 209"/>
            <p:cNvSpPr>
              <a:spLocks/>
            </p:cNvSpPr>
            <p:nvPr/>
          </p:nvSpPr>
          <p:spPr bwMode="auto">
            <a:xfrm flipH="1">
              <a:off x="5188" y="2349"/>
              <a:ext cx="4" cy="15"/>
            </a:xfrm>
            <a:custGeom>
              <a:avLst/>
              <a:gdLst>
                <a:gd name="T0" fmla="*/ 82 w 82"/>
                <a:gd name="T1" fmla="*/ 0 h 265"/>
                <a:gd name="T2" fmla="*/ 44 w 82"/>
                <a:gd name="T3" fmla="*/ 160 h 265"/>
                <a:gd name="T4" fmla="*/ 23 w 82"/>
                <a:gd name="T5" fmla="*/ 223 h 265"/>
                <a:gd name="T6" fmla="*/ 0 w 82"/>
                <a:gd name="T7" fmla="*/ 265 h 2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265"/>
                <a:gd name="T14" fmla="*/ 82 w 82"/>
                <a:gd name="T15" fmla="*/ 265 h 2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265">
                  <a:moveTo>
                    <a:pt x="82" y="0"/>
                  </a:moveTo>
                  <a:lnTo>
                    <a:pt x="44" y="160"/>
                  </a:lnTo>
                  <a:lnTo>
                    <a:pt x="23" y="223"/>
                  </a:lnTo>
                  <a:lnTo>
                    <a:pt x="0" y="265"/>
                  </a:lnTo>
                </a:path>
              </a:pathLst>
            </a:custGeom>
            <a:noFill/>
            <a:ln w="19050">
              <a:solidFill>
                <a:srgbClr val="A803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6" name="Freeform 210"/>
            <p:cNvSpPr>
              <a:spLocks/>
            </p:cNvSpPr>
            <p:nvPr/>
          </p:nvSpPr>
          <p:spPr bwMode="auto">
            <a:xfrm flipH="1">
              <a:off x="5189" y="2349"/>
              <a:ext cx="5" cy="15"/>
            </a:xfrm>
            <a:custGeom>
              <a:avLst/>
              <a:gdLst>
                <a:gd name="T0" fmla="*/ 81 w 81"/>
                <a:gd name="T1" fmla="*/ 0 h 264"/>
                <a:gd name="T2" fmla="*/ 45 w 81"/>
                <a:gd name="T3" fmla="*/ 160 h 264"/>
                <a:gd name="T4" fmla="*/ 24 w 81"/>
                <a:gd name="T5" fmla="*/ 222 h 264"/>
                <a:gd name="T6" fmla="*/ 0 w 81"/>
                <a:gd name="T7" fmla="*/ 264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264"/>
                <a:gd name="T14" fmla="*/ 81 w 81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264">
                  <a:moveTo>
                    <a:pt x="81" y="0"/>
                  </a:moveTo>
                  <a:lnTo>
                    <a:pt x="45" y="160"/>
                  </a:lnTo>
                  <a:lnTo>
                    <a:pt x="24" y="222"/>
                  </a:lnTo>
                  <a:lnTo>
                    <a:pt x="0" y="264"/>
                  </a:lnTo>
                </a:path>
              </a:pathLst>
            </a:custGeom>
            <a:noFill/>
            <a:ln w="19050">
              <a:solidFill>
                <a:srgbClr val="AB051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7" name="Freeform 211"/>
            <p:cNvSpPr>
              <a:spLocks/>
            </p:cNvSpPr>
            <p:nvPr/>
          </p:nvSpPr>
          <p:spPr bwMode="auto">
            <a:xfrm flipH="1">
              <a:off x="5190" y="2349"/>
              <a:ext cx="5" cy="15"/>
            </a:xfrm>
            <a:custGeom>
              <a:avLst/>
              <a:gdLst>
                <a:gd name="T0" fmla="*/ 81 w 81"/>
                <a:gd name="T1" fmla="*/ 0 h 267"/>
                <a:gd name="T2" fmla="*/ 43 w 81"/>
                <a:gd name="T3" fmla="*/ 160 h 267"/>
                <a:gd name="T4" fmla="*/ 23 w 81"/>
                <a:gd name="T5" fmla="*/ 223 h 267"/>
                <a:gd name="T6" fmla="*/ 0 w 81"/>
                <a:gd name="T7" fmla="*/ 267 h 2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267"/>
                <a:gd name="T14" fmla="*/ 81 w 81"/>
                <a:gd name="T15" fmla="*/ 267 h 2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267">
                  <a:moveTo>
                    <a:pt x="81" y="0"/>
                  </a:moveTo>
                  <a:lnTo>
                    <a:pt x="43" y="160"/>
                  </a:lnTo>
                  <a:lnTo>
                    <a:pt x="23" y="223"/>
                  </a:lnTo>
                  <a:lnTo>
                    <a:pt x="0" y="267"/>
                  </a:lnTo>
                </a:path>
              </a:pathLst>
            </a:custGeom>
            <a:noFill/>
            <a:ln w="19050">
              <a:solidFill>
                <a:srgbClr val="AB08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8" name="Freeform 212"/>
            <p:cNvSpPr>
              <a:spLocks/>
            </p:cNvSpPr>
            <p:nvPr/>
          </p:nvSpPr>
          <p:spPr bwMode="auto">
            <a:xfrm flipH="1">
              <a:off x="5192" y="2349"/>
              <a:ext cx="4" cy="15"/>
            </a:xfrm>
            <a:custGeom>
              <a:avLst/>
              <a:gdLst>
                <a:gd name="T0" fmla="*/ 82 w 82"/>
                <a:gd name="T1" fmla="*/ 0 h 266"/>
                <a:gd name="T2" fmla="*/ 45 w 82"/>
                <a:gd name="T3" fmla="*/ 160 h 266"/>
                <a:gd name="T4" fmla="*/ 24 w 82"/>
                <a:gd name="T5" fmla="*/ 222 h 266"/>
                <a:gd name="T6" fmla="*/ 0 w 82"/>
                <a:gd name="T7" fmla="*/ 266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266"/>
                <a:gd name="T14" fmla="*/ 82 w 82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266">
                  <a:moveTo>
                    <a:pt x="82" y="0"/>
                  </a:moveTo>
                  <a:lnTo>
                    <a:pt x="45" y="160"/>
                  </a:lnTo>
                  <a:lnTo>
                    <a:pt x="24" y="222"/>
                  </a:lnTo>
                  <a:lnTo>
                    <a:pt x="0" y="266"/>
                  </a:lnTo>
                </a:path>
              </a:pathLst>
            </a:custGeom>
            <a:noFill/>
            <a:ln w="19050">
              <a:solidFill>
                <a:srgbClr val="AB08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9" name="Freeform 213"/>
            <p:cNvSpPr>
              <a:spLocks/>
            </p:cNvSpPr>
            <p:nvPr/>
          </p:nvSpPr>
          <p:spPr bwMode="auto">
            <a:xfrm flipH="1">
              <a:off x="5193" y="2349"/>
              <a:ext cx="5" cy="15"/>
            </a:xfrm>
            <a:custGeom>
              <a:avLst/>
              <a:gdLst>
                <a:gd name="T0" fmla="*/ 80 w 80"/>
                <a:gd name="T1" fmla="*/ 0 h 266"/>
                <a:gd name="T2" fmla="*/ 44 w 80"/>
                <a:gd name="T3" fmla="*/ 159 h 266"/>
                <a:gd name="T4" fmla="*/ 22 w 80"/>
                <a:gd name="T5" fmla="*/ 223 h 266"/>
                <a:gd name="T6" fmla="*/ 0 w 80"/>
                <a:gd name="T7" fmla="*/ 266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266"/>
                <a:gd name="T14" fmla="*/ 80 w 80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266">
                  <a:moveTo>
                    <a:pt x="80" y="0"/>
                  </a:moveTo>
                  <a:lnTo>
                    <a:pt x="44" y="159"/>
                  </a:lnTo>
                  <a:lnTo>
                    <a:pt x="22" y="223"/>
                  </a:lnTo>
                  <a:lnTo>
                    <a:pt x="0" y="266"/>
                  </a:lnTo>
                </a:path>
              </a:pathLst>
            </a:custGeom>
            <a:noFill/>
            <a:ln w="19050">
              <a:solidFill>
                <a:srgbClr val="B00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90" name="Freeform 214"/>
            <p:cNvSpPr>
              <a:spLocks/>
            </p:cNvSpPr>
            <p:nvPr/>
          </p:nvSpPr>
          <p:spPr bwMode="auto">
            <a:xfrm flipH="1">
              <a:off x="5194" y="2349"/>
              <a:ext cx="5" cy="15"/>
            </a:xfrm>
            <a:custGeom>
              <a:avLst/>
              <a:gdLst>
                <a:gd name="T0" fmla="*/ 82 w 82"/>
                <a:gd name="T1" fmla="*/ 0 h 265"/>
                <a:gd name="T2" fmla="*/ 45 w 82"/>
                <a:gd name="T3" fmla="*/ 159 h 265"/>
                <a:gd name="T4" fmla="*/ 24 w 82"/>
                <a:gd name="T5" fmla="*/ 221 h 265"/>
                <a:gd name="T6" fmla="*/ 0 w 82"/>
                <a:gd name="T7" fmla="*/ 265 h 2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265"/>
                <a:gd name="T14" fmla="*/ 82 w 82"/>
                <a:gd name="T15" fmla="*/ 265 h 2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265">
                  <a:moveTo>
                    <a:pt x="82" y="0"/>
                  </a:moveTo>
                  <a:lnTo>
                    <a:pt x="45" y="159"/>
                  </a:lnTo>
                  <a:lnTo>
                    <a:pt x="24" y="221"/>
                  </a:lnTo>
                  <a:lnTo>
                    <a:pt x="0" y="265"/>
                  </a:lnTo>
                </a:path>
              </a:pathLst>
            </a:custGeom>
            <a:noFill/>
            <a:ln w="19050">
              <a:solidFill>
                <a:srgbClr val="B00D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91" name="Freeform 215"/>
            <p:cNvSpPr>
              <a:spLocks/>
            </p:cNvSpPr>
            <p:nvPr/>
          </p:nvSpPr>
          <p:spPr bwMode="auto">
            <a:xfrm flipH="1">
              <a:off x="5196" y="2349"/>
              <a:ext cx="4" cy="15"/>
            </a:xfrm>
            <a:custGeom>
              <a:avLst/>
              <a:gdLst>
                <a:gd name="T0" fmla="*/ 79 w 79"/>
                <a:gd name="T1" fmla="*/ 0 h 266"/>
                <a:gd name="T2" fmla="*/ 44 w 79"/>
                <a:gd name="T3" fmla="*/ 160 h 266"/>
                <a:gd name="T4" fmla="*/ 22 w 79"/>
                <a:gd name="T5" fmla="*/ 222 h 266"/>
                <a:gd name="T6" fmla="*/ 0 w 79"/>
                <a:gd name="T7" fmla="*/ 266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66"/>
                <a:gd name="T14" fmla="*/ 79 w 79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66">
                  <a:moveTo>
                    <a:pt x="79" y="0"/>
                  </a:moveTo>
                  <a:lnTo>
                    <a:pt x="44" y="160"/>
                  </a:lnTo>
                  <a:lnTo>
                    <a:pt x="22" y="222"/>
                  </a:lnTo>
                  <a:lnTo>
                    <a:pt x="0" y="266"/>
                  </a:lnTo>
                </a:path>
              </a:pathLst>
            </a:custGeom>
            <a:noFill/>
            <a:ln w="19050">
              <a:solidFill>
                <a:srgbClr val="B50F1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92" name="Freeform 216"/>
            <p:cNvSpPr>
              <a:spLocks/>
            </p:cNvSpPr>
            <p:nvPr/>
          </p:nvSpPr>
          <p:spPr bwMode="auto">
            <a:xfrm flipH="1">
              <a:off x="5197" y="2349"/>
              <a:ext cx="5" cy="15"/>
            </a:xfrm>
            <a:custGeom>
              <a:avLst/>
              <a:gdLst>
                <a:gd name="T0" fmla="*/ 82 w 82"/>
                <a:gd name="T1" fmla="*/ 0 h 266"/>
                <a:gd name="T2" fmla="*/ 45 w 82"/>
                <a:gd name="T3" fmla="*/ 159 h 266"/>
                <a:gd name="T4" fmla="*/ 25 w 82"/>
                <a:gd name="T5" fmla="*/ 223 h 266"/>
                <a:gd name="T6" fmla="*/ 0 w 82"/>
                <a:gd name="T7" fmla="*/ 266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266"/>
                <a:gd name="T14" fmla="*/ 82 w 82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266">
                  <a:moveTo>
                    <a:pt x="82" y="0"/>
                  </a:moveTo>
                  <a:lnTo>
                    <a:pt x="45" y="159"/>
                  </a:lnTo>
                  <a:lnTo>
                    <a:pt x="25" y="223"/>
                  </a:lnTo>
                  <a:lnTo>
                    <a:pt x="0" y="266"/>
                  </a:lnTo>
                </a:path>
              </a:pathLst>
            </a:custGeom>
            <a:noFill/>
            <a:ln w="19050">
              <a:solidFill>
                <a:srgbClr val="B8121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93" name="Freeform 217"/>
            <p:cNvSpPr>
              <a:spLocks/>
            </p:cNvSpPr>
            <p:nvPr/>
          </p:nvSpPr>
          <p:spPr bwMode="auto">
            <a:xfrm flipH="1">
              <a:off x="5199" y="2349"/>
              <a:ext cx="4" cy="15"/>
            </a:xfrm>
            <a:custGeom>
              <a:avLst/>
              <a:gdLst>
                <a:gd name="T0" fmla="*/ 81 w 81"/>
                <a:gd name="T1" fmla="*/ 0 h 265"/>
                <a:gd name="T2" fmla="*/ 44 w 81"/>
                <a:gd name="T3" fmla="*/ 159 h 265"/>
                <a:gd name="T4" fmla="*/ 23 w 81"/>
                <a:gd name="T5" fmla="*/ 222 h 265"/>
                <a:gd name="T6" fmla="*/ 0 w 81"/>
                <a:gd name="T7" fmla="*/ 265 h 2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265"/>
                <a:gd name="T14" fmla="*/ 81 w 81"/>
                <a:gd name="T15" fmla="*/ 265 h 2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265">
                  <a:moveTo>
                    <a:pt x="81" y="0"/>
                  </a:moveTo>
                  <a:lnTo>
                    <a:pt x="44" y="159"/>
                  </a:lnTo>
                  <a:lnTo>
                    <a:pt x="23" y="222"/>
                  </a:lnTo>
                  <a:lnTo>
                    <a:pt x="0" y="265"/>
                  </a:lnTo>
                </a:path>
              </a:pathLst>
            </a:custGeom>
            <a:noFill/>
            <a:ln w="19050">
              <a:solidFill>
                <a:srgbClr val="B8121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94" name="Freeform 218"/>
            <p:cNvSpPr>
              <a:spLocks/>
            </p:cNvSpPr>
            <p:nvPr/>
          </p:nvSpPr>
          <p:spPr bwMode="auto">
            <a:xfrm flipH="1">
              <a:off x="5200" y="2349"/>
              <a:ext cx="4" cy="15"/>
            </a:xfrm>
            <a:custGeom>
              <a:avLst/>
              <a:gdLst>
                <a:gd name="T0" fmla="*/ 82 w 82"/>
                <a:gd name="T1" fmla="*/ 0 h 266"/>
                <a:gd name="T2" fmla="*/ 45 w 82"/>
                <a:gd name="T3" fmla="*/ 157 h 266"/>
                <a:gd name="T4" fmla="*/ 22 w 82"/>
                <a:gd name="T5" fmla="*/ 221 h 266"/>
                <a:gd name="T6" fmla="*/ 0 w 82"/>
                <a:gd name="T7" fmla="*/ 266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266"/>
                <a:gd name="T14" fmla="*/ 82 w 82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266">
                  <a:moveTo>
                    <a:pt x="82" y="0"/>
                  </a:moveTo>
                  <a:lnTo>
                    <a:pt x="45" y="157"/>
                  </a:lnTo>
                  <a:lnTo>
                    <a:pt x="22" y="221"/>
                  </a:lnTo>
                  <a:lnTo>
                    <a:pt x="0" y="266"/>
                  </a:lnTo>
                </a:path>
              </a:pathLst>
            </a:custGeom>
            <a:noFill/>
            <a:ln w="19050">
              <a:solidFill>
                <a:srgbClr val="BA14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95" name="Freeform 219"/>
            <p:cNvSpPr>
              <a:spLocks/>
            </p:cNvSpPr>
            <p:nvPr/>
          </p:nvSpPr>
          <p:spPr bwMode="auto">
            <a:xfrm flipH="1">
              <a:off x="5201" y="2349"/>
              <a:ext cx="5" cy="15"/>
            </a:xfrm>
            <a:custGeom>
              <a:avLst/>
              <a:gdLst>
                <a:gd name="T0" fmla="*/ 81 w 81"/>
                <a:gd name="T1" fmla="*/ 0 h 267"/>
                <a:gd name="T2" fmla="*/ 44 w 81"/>
                <a:gd name="T3" fmla="*/ 159 h 267"/>
                <a:gd name="T4" fmla="*/ 23 w 81"/>
                <a:gd name="T5" fmla="*/ 221 h 267"/>
                <a:gd name="T6" fmla="*/ 0 w 81"/>
                <a:gd name="T7" fmla="*/ 267 h 2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267"/>
                <a:gd name="T14" fmla="*/ 81 w 81"/>
                <a:gd name="T15" fmla="*/ 267 h 2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267">
                  <a:moveTo>
                    <a:pt x="81" y="0"/>
                  </a:moveTo>
                  <a:lnTo>
                    <a:pt x="44" y="159"/>
                  </a:lnTo>
                  <a:lnTo>
                    <a:pt x="23" y="221"/>
                  </a:lnTo>
                  <a:lnTo>
                    <a:pt x="0" y="267"/>
                  </a:lnTo>
                </a:path>
              </a:pathLst>
            </a:custGeom>
            <a:noFill/>
            <a:ln w="19050">
              <a:solidFill>
                <a:srgbClr val="BD17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96" name="Freeform 220"/>
            <p:cNvSpPr>
              <a:spLocks/>
            </p:cNvSpPr>
            <p:nvPr/>
          </p:nvSpPr>
          <p:spPr bwMode="auto">
            <a:xfrm flipH="1">
              <a:off x="5203" y="2349"/>
              <a:ext cx="4" cy="15"/>
            </a:xfrm>
            <a:custGeom>
              <a:avLst/>
              <a:gdLst>
                <a:gd name="T0" fmla="*/ 80 w 80"/>
                <a:gd name="T1" fmla="*/ 0 h 267"/>
                <a:gd name="T2" fmla="*/ 45 w 80"/>
                <a:gd name="T3" fmla="*/ 159 h 267"/>
                <a:gd name="T4" fmla="*/ 22 w 80"/>
                <a:gd name="T5" fmla="*/ 221 h 267"/>
                <a:gd name="T6" fmla="*/ 0 w 80"/>
                <a:gd name="T7" fmla="*/ 267 h 2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267"/>
                <a:gd name="T14" fmla="*/ 80 w 80"/>
                <a:gd name="T15" fmla="*/ 267 h 2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267">
                  <a:moveTo>
                    <a:pt x="80" y="0"/>
                  </a:moveTo>
                  <a:lnTo>
                    <a:pt x="45" y="159"/>
                  </a:lnTo>
                  <a:lnTo>
                    <a:pt x="22" y="221"/>
                  </a:lnTo>
                  <a:lnTo>
                    <a:pt x="0" y="267"/>
                  </a:lnTo>
                </a:path>
              </a:pathLst>
            </a:custGeom>
            <a:noFill/>
            <a:ln w="19050">
              <a:solidFill>
                <a:srgbClr val="BF1A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97" name="Freeform 221"/>
            <p:cNvSpPr>
              <a:spLocks/>
            </p:cNvSpPr>
            <p:nvPr/>
          </p:nvSpPr>
          <p:spPr bwMode="auto">
            <a:xfrm flipH="1">
              <a:off x="5204" y="2349"/>
              <a:ext cx="5" cy="15"/>
            </a:xfrm>
            <a:custGeom>
              <a:avLst/>
              <a:gdLst>
                <a:gd name="T0" fmla="*/ 81 w 81"/>
                <a:gd name="T1" fmla="*/ 0 h 266"/>
                <a:gd name="T2" fmla="*/ 44 w 81"/>
                <a:gd name="T3" fmla="*/ 157 h 266"/>
                <a:gd name="T4" fmla="*/ 22 w 81"/>
                <a:gd name="T5" fmla="*/ 221 h 266"/>
                <a:gd name="T6" fmla="*/ 0 w 81"/>
                <a:gd name="T7" fmla="*/ 266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266"/>
                <a:gd name="T14" fmla="*/ 81 w 81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266">
                  <a:moveTo>
                    <a:pt x="81" y="0"/>
                  </a:moveTo>
                  <a:lnTo>
                    <a:pt x="44" y="157"/>
                  </a:lnTo>
                  <a:lnTo>
                    <a:pt x="22" y="221"/>
                  </a:lnTo>
                  <a:lnTo>
                    <a:pt x="0" y="266"/>
                  </a:lnTo>
                </a:path>
              </a:pathLst>
            </a:custGeom>
            <a:noFill/>
            <a:ln w="19050">
              <a:solidFill>
                <a:srgbClr val="C21C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98" name="Freeform 222"/>
            <p:cNvSpPr>
              <a:spLocks/>
            </p:cNvSpPr>
            <p:nvPr/>
          </p:nvSpPr>
          <p:spPr bwMode="auto">
            <a:xfrm flipH="1">
              <a:off x="5205" y="2349"/>
              <a:ext cx="5" cy="15"/>
            </a:xfrm>
            <a:custGeom>
              <a:avLst/>
              <a:gdLst>
                <a:gd name="T0" fmla="*/ 81 w 81"/>
                <a:gd name="T1" fmla="*/ 0 h 266"/>
                <a:gd name="T2" fmla="*/ 45 w 81"/>
                <a:gd name="T3" fmla="*/ 158 h 266"/>
                <a:gd name="T4" fmla="*/ 22 w 81"/>
                <a:gd name="T5" fmla="*/ 221 h 266"/>
                <a:gd name="T6" fmla="*/ 0 w 81"/>
                <a:gd name="T7" fmla="*/ 266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266"/>
                <a:gd name="T14" fmla="*/ 81 w 81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266">
                  <a:moveTo>
                    <a:pt x="81" y="0"/>
                  </a:moveTo>
                  <a:lnTo>
                    <a:pt x="45" y="158"/>
                  </a:lnTo>
                  <a:lnTo>
                    <a:pt x="22" y="221"/>
                  </a:lnTo>
                  <a:lnTo>
                    <a:pt x="0" y="266"/>
                  </a:lnTo>
                </a:path>
              </a:pathLst>
            </a:custGeom>
            <a:noFill/>
            <a:ln w="19050">
              <a:solidFill>
                <a:srgbClr val="C21F2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99" name="Freeform 223"/>
            <p:cNvSpPr>
              <a:spLocks/>
            </p:cNvSpPr>
            <p:nvPr/>
          </p:nvSpPr>
          <p:spPr bwMode="auto">
            <a:xfrm flipH="1">
              <a:off x="5207" y="2349"/>
              <a:ext cx="4" cy="15"/>
            </a:xfrm>
            <a:custGeom>
              <a:avLst/>
              <a:gdLst>
                <a:gd name="T0" fmla="*/ 81 w 81"/>
                <a:gd name="T1" fmla="*/ 0 h 265"/>
                <a:gd name="T2" fmla="*/ 44 w 81"/>
                <a:gd name="T3" fmla="*/ 157 h 265"/>
                <a:gd name="T4" fmla="*/ 22 w 81"/>
                <a:gd name="T5" fmla="*/ 220 h 265"/>
                <a:gd name="T6" fmla="*/ 0 w 81"/>
                <a:gd name="T7" fmla="*/ 265 h 2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265"/>
                <a:gd name="T14" fmla="*/ 81 w 81"/>
                <a:gd name="T15" fmla="*/ 265 h 2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265">
                  <a:moveTo>
                    <a:pt x="81" y="0"/>
                  </a:moveTo>
                  <a:lnTo>
                    <a:pt x="44" y="157"/>
                  </a:lnTo>
                  <a:lnTo>
                    <a:pt x="22" y="220"/>
                  </a:lnTo>
                  <a:lnTo>
                    <a:pt x="0" y="265"/>
                  </a:lnTo>
                </a:path>
              </a:pathLst>
            </a:custGeom>
            <a:noFill/>
            <a:ln w="19050">
              <a:solidFill>
                <a:srgbClr val="C721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0" name="Freeform 224"/>
            <p:cNvSpPr>
              <a:spLocks/>
            </p:cNvSpPr>
            <p:nvPr/>
          </p:nvSpPr>
          <p:spPr bwMode="auto">
            <a:xfrm flipH="1">
              <a:off x="5208" y="2349"/>
              <a:ext cx="5" cy="16"/>
            </a:xfrm>
            <a:custGeom>
              <a:avLst/>
              <a:gdLst>
                <a:gd name="T0" fmla="*/ 82 w 82"/>
                <a:gd name="T1" fmla="*/ 0 h 268"/>
                <a:gd name="T2" fmla="*/ 43 w 82"/>
                <a:gd name="T3" fmla="*/ 158 h 268"/>
                <a:gd name="T4" fmla="*/ 23 w 82"/>
                <a:gd name="T5" fmla="*/ 220 h 268"/>
                <a:gd name="T6" fmla="*/ 0 w 82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268"/>
                <a:gd name="T14" fmla="*/ 82 w 82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268">
                  <a:moveTo>
                    <a:pt x="82" y="0"/>
                  </a:moveTo>
                  <a:lnTo>
                    <a:pt x="43" y="158"/>
                  </a:lnTo>
                  <a:lnTo>
                    <a:pt x="23" y="220"/>
                  </a:lnTo>
                  <a:lnTo>
                    <a:pt x="0" y="268"/>
                  </a:lnTo>
                </a:path>
              </a:pathLst>
            </a:custGeom>
            <a:noFill/>
            <a:ln w="19050">
              <a:solidFill>
                <a:srgbClr val="C721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1" name="Freeform 225"/>
            <p:cNvSpPr>
              <a:spLocks/>
            </p:cNvSpPr>
            <p:nvPr/>
          </p:nvSpPr>
          <p:spPr bwMode="auto">
            <a:xfrm flipH="1">
              <a:off x="5210" y="2350"/>
              <a:ext cx="4" cy="15"/>
            </a:xfrm>
            <a:custGeom>
              <a:avLst/>
              <a:gdLst>
                <a:gd name="T0" fmla="*/ 80 w 80"/>
                <a:gd name="T1" fmla="*/ 0 h 267"/>
                <a:gd name="T2" fmla="*/ 43 w 80"/>
                <a:gd name="T3" fmla="*/ 157 h 267"/>
                <a:gd name="T4" fmla="*/ 22 w 80"/>
                <a:gd name="T5" fmla="*/ 220 h 267"/>
                <a:gd name="T6" fmla="*/ 0 w 80"/>
                <a:gd name="T7" fmla="*/ 267 h 2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267"/>
                <a:gd name="T14" fmla="*/ 80 w 80"/>
                <a:gd name="T15" fmla="*/ 267 h 2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267">
                  <a:moveTo>
                    <a:pt x="80" y="0"/>
                  </a:moveTo>
                  <a:lnTo>
                    <a:pt x="43" y="157"/>
                  </a:lnTo>
                  <a:lnTo>
                    <a:pt x="22" y="220"/>
                  </a:lnTo>
                  <a:lnTo>
                    <a:pt x="0" y="267"/>
                  </a:lnTo>
                </a:path>
              </a:pathLst>
            </a:custGeom>
            <a:noFill/>
            <a:ln w="19050">
              <a:solidFill>
                <a:srgbClr val="C724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2" name="Freeform 226"/>
            <p:cNvSpPr>
              <a:spLocks/>
            </p:cNvSpPr>
            <p:nvPr/>
          </p:nvSpPr>
          <p:spPr bwMode="auto">
            <a:xfrm flipH="1">
              <a:off x="5211" y="2350"/>
              <a:ext cx="5" cy="15"/>
            </a:xfrm>
            <a:custGeom>
              <a:avLst/>
              <a:gdLst>
                <a:gd name="T0" fmla="*/ 82 w 82"/>
                <a:gd name="T1" fmla="*/ 0 h 267"/>
                <a:gd name="T2" fmla="*/ 44 w 82"/>
                <a:gd name="T3" fmla="*/ 156 h 267"/>
                <a:gd name="T4" fmla="*/ 22 w 82"/>
                <a:gd name="T5" fmla="*/ 220 h 267"/>
                <a:gd name="T6" fmla="*/ 0 w 82"/>
                <a:gd name="T7" fmla="*/ 267 h 2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267"/>
                <a:gd name="T14" fmla="*/ 82 w 82"/>
                <a:gd name="T15" fmla="*/ 267 h 2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267">
                  <a:moveTo>
                    <a:pt x="82" y="0"/>
                  </a:moveTo>
                  <a:lnTo>
                    <a:pt x="44" y="156"/>
                  </a:lnTo>
                  <a:lnTo>
                    <a:pt x="22" y="220"/>
                  </a:lnTo>
                  <a:lnTo>
                    <a:pt x="0" y="267"/>
                  </a:lnTo>
                </a:path>
              </a:pathLst>
            </a:custGeom>
            <a:noFill/>
            <a:ln w="19050">
              <a:solidFill>
                <a:srgbClr val="CC2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3" name="Freeform 227"/>
            <p:cNvSpPr>
              <a:spLocks/>
            </p:cNvSpPr>
            <p:nvPr/>
          </p:nvSpPr>
          <p:spPr bwMode="auto">
            <a:xfrm flipH="1">
              <a:off x="5571" y="2344"/>
              <a:ext cx="92" cy="29"/>
            </a:xfrm>
            <a:custGeom>
              <a:avLst/>
              <a:gdLst>
                <a:gd name="T0" fmla="*/ 1633 w 1638"/>
                <a:gd name="T1" fmla="*/ 130 h 511"/>
                <a:gd name="T2" fmla="*/ 1597 w 1638"/>
                <a:gd name="T3" fmla="*/ 124 h 511"/>
                <a:gd name="T4" fmla="*/ 1537 w 1638"/>
                <a:gd name="T5" fmla="*/ 127 h 511"/>
                <a:gd name="T6" fmla="*/ 1189 w 1638"/>
                <a:gd name="T7" fmla="*/ 114 h 511"/>
                <a:gd name="T8" fmla="*/ 845 w 1638"/>
                <a:gd name="T9" fmla="*/ 93 h 511"/>
                <a:gd name="T10" fmla="*/ 361 w 1638"/>
                <a:gd name="T11" fmla="*/ 59 h 511"/>
                <a:gd name="T12" fmla="*/ 233 w 1638"/>
                <a:gd name="T13" fmla="*/ 44 h 511"/>
                <a:gd name="T14" fmla="*/ 123 w 1638"/>
                <a:gd name="T15" fmla="*/ 21 h 511"/>
                <a:gd name="T16" fmla="*/ 22 w 1638"/>
                <a:gd name="T17" fmla="*/ 0 h 511"/>
                <a:gd name="T18" fmla="*/ 29 w 1638"/>
                <a:gd name="T19" fmla="*/ 155 h 511"/>
                <a:gd name="T20" fmla="*/ 20 w 1638"/>
                <a:gd name="T21" fmla="*/ 254 h 511"/>
                <a:gd name="T22" fmla="*/ 7 w 1638"/>
                <a:gd name="T23" fmla="*/ 307 h 511"/>
                <a:gd name="T24" fmla="*/ 0 w 1638"/>
                <a:gd name="T25" fmla="*/ 324 h 511"/>
                <a:gd name="T26" fmla="*/ 112 w 1638"/>
                <a:gd name="T27" fmla="*/ 356 h 511"/>
                <a:gd name="T28" fmla="*/ 264 w 1638"/>
                <a:gd name="T29" fmla="*/ 386 h 511"/>
                <a:gd name="T30" fmla="*/ 618 w 1638"/>
                <a:gd name="T31" fmla="*/ 438 h 511"/>
                <a:gd name="T32" fmla="*/ 1063 w 1638"/>
                <a:gd name="T33" fmla="*/ 484 h 511"/>
                <a:gd name="T34" fmla="*/ 1292 w 1638"/>
                <a:gd name="T35" fmla="*/ 500 h 511"/>
                <a:gd name="T36" fmla="*/ 1603 w 1638"/>
                <a:gd name="T37" fmla="*/ 511 h 511"/>
                <a:gd name="T38" fmla="*/ 1626 w 1638"/>
                <a:gd name="T39" fmla="*/ 396 h 511"/>
                <a:gd name="T40" fmla="*/ 1638 w 1638"/>
                <a:gd name="T41" fmla="*/ 273 h 511"/>
                <a:gd name="T42" fmla="*/ 1633 w 1638"/>
                <a:gd name="T43" fmla="*/ 130 h 511"/>
                <a:gd name="T44" fmla="*/ 1633 w 1638"/>
                <a:gd name="T45" fmla="*/ 130 h 5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38"/>
                <a:gd name="T70" fmla="*/ 0 h 511"/>
                <a:gd name="T71" fmla="*/ 1638 w 1638"/>
                <a:gd name="T72" fmla="*/ 511 h 5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38" h="511">
                  <a:moveTo>
                    <a:pt x="1633" y="130"/>
                  </a:moveTo>
                  <a:lnTo>
                    <a:pt x="1597" y="124"/>
                  </a:lnTo>
                  <a:lnTo>
                    <a:pt x="1537" y="127"/>
                  </a:lnTo>
                  <a:lnTo>
                    <a:pt x="1189" y="114"/>
                  </a:lnTo>
                  <a:lnTo>
                    <a:pt x="845" y="93"/>
                  </a:lnTo>
                  <a:lnTo>
                    <a:pt x="361" y="59"/>
                  </a:lnTo>
                  <a:lnTo>
                    <a:pt x="233" y="44"/>
                  </a:lnTo>
                  <a:lnTo>
                    <a:pt x="123" y="21"/>
                  </a:lnTo>
                  <a:lnTo>
                    <a:pt x="22" y="0"/>
                  </a:lnTo>
                  <a:lnTo>
                    <a:pt x="29" y="155"/>
                  </a:lnTo>
                  <a:lnTo>
                    <a:pt x="20" y="254"/>
                  </a:lnTo>
                  <a:lnTo>
                    <a:pt x="7" y="307"/>
                  </a:lnTo>
                  <a:lnTo>
                    <a:pt x="0" y="324"/>
                  </a:lnTo>
                  <a:lnTo>
                    <a:pt x="112" y="356"/>
                  </a:lnTo>
                  <a:lnTo>
                    <a:pt x="264" y="386"/>
                  </a:lnTo>
                  <a:lnTo>
                    <a:pt x="618" y="438"/>
                  </a:lnTo>
                  <a:lnTo>
                    <a:pt x="1063" y="484"/>
                  </a:lnTo>
                  <a:lnTo>
                    <a:pt x="1292" y="500"/>
                  </a:lnTo>
                  <a:lnTo>
                    <a:pt x="1603" y="511"/>
                  </a:lnTo>
                  <a:lnTo>
                    <a:pt x="1626" y="396"/>
                  </a:lnTo>
                  <a:lnTo>
                    <a:pt x="1638" y="273"/>
                  </a:lnTo>
                  <a:lnTo>
                    <a:pt x="1633" y="130"/>
                  </a:lnTo>
                  <a:close/>
                </a:path>
              </a:pathLst>
            </a:custGeom>
            <a:solidFill>
              <a:srgbClr val="E34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4" name="Freeform 228"/>
            <p:cNvSpPr>
              <a:spLocks/>
            </p:cNvSpPr>
            <p:nvPr/>
          </p:nvSpPr>
          <p:spPr bwMode="auto">
            <a:xfrm flipH="1">
              <a:off x="5549" y="2352"/>
              <a:ext cx="1" cy="21"/>
            </a:xfrm>
            <a:custGeom>
              <a:avLst/>
              <a:gdLst>
                <a:gd name="T0" fmla="*/ 0 w 29"/>
                <a:gd name="T1" fmla="*/ 370 h 370"/>
                <a:gd name="T2" fmla="*/ 18 w 29"/>
                <a:gd name="T3" fmla="*/ 301 h 370"/>
                <a:gd name="T4" fmla="*/ 29 w 29"/>
                <a:gd name="T5" fmla="*/ 212 h 370"/>
                <a:gd name="T6" fmla="*/ 25 w 29"/>
                <a:gd name="T7" fmla="*/ 0 h 3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70"/>
                <a:gd name="T14" fmla="*/ 29 w 29"/>
                <a:gd name="T15" fmla="*/ 370 h 3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70">
                  <a:moveTo>
                    <a:pt x="0" y="370"/>
                  </a:moveTo>
                  <a:lnTo>
                    <a:pt x="18" y="301"/>
                  </a:lnTo>
                  <a:lnTo>
                    <a:pt x="29" y="212"/>
                  </a:lnTo>
                  <a:lnTo>
                    <a:pt x="25" y="0"/>
                  </a:lnTo>
                </a:path>
              </a:pathLst>
            </a:custGeom>
            <a:noFill/>
            <a:ln w="50800">
              <a:solidFill>
                <a:srgbClr val="CC2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5" name="Freeform 229"/>
            <p:cNvSpPr>
              <a:spLocks/>
            </p:cNvSpPr>
            <p:nvPr/>
          </p:nvSpPr>
          <p:spPr bwMode="auto">
            <a:xfrm flipH="1">
              <a:off x="5551" y="2352"/>
              <a:ext cx="1" cy="21"/>
            </a:xfrm>
            <a:custGeom>
              <a:avLst/>
              <a:gdLst>
                <a:gd name="T0" fmla="*/ 0 w 31"/>
                <a:gd name="T1" fmla="*/ 370 h 370"/>
                <a:gd name="T2" fmla="*/ 21 w 31"/>
                <a:gd name="T3" fmla="*/ 301 h 370"/>
                <a:gd name="T4" fmla="*/ 31 w 31"/>
                <a:gd name="T5" fmla="*/ 212 h 370"/>
                <a:gd name="T6" fmla="*/ 27 w 31"/>
                <a:gd name="T7" fmla="*/ 0 h 3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70"/>
                <a:gd name="T14" fmla="*/ 31 w 31"/>
                <a:gd name="T15" fmla="*/ 370 h 3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70">
                  <a:moveTo>
                    <a:pt x="0" y="370"/>
                  </a:moveTo>
                  <a:lnTo>
                    <a:pt x="21" y="301"/>
                  </a:lnTo>
                  <a:lnTo>
                    <a:pt x="31" y="212"/>
                  </a:lnTo>
                  <a:lnTo>
                    <a:pt x="27" y="0"/>
                  </a:lnTo>
                </a:path>
              </a:pathLst>
            </a:custGeom>
            <a:noFill/>
            <a:ln w="50800">
              <a:solidFill>
                <a:srgbClr val="CF2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6" name="Freeform 230"/>
            <p:cNvSpPr>
              <a:spLocks/>
            </p:cNvSpPr>
            <p:nvPr/>
          </p:nvSpPr>
          <p:spPr bwMode="auto">
            <a:xfrm flipH="1">
              <a:off x="5553" y="2352"/>
              <a:ext cx="1" cy="21"/>
            </a:xfrm>
            <a:custGeom>
              <a:avLst/>
              <a:gdLst>
                <a:gd name="T0" fmla="*/ 0 w 31"/>
                <a:gd name="T1" fmla="*/ 368 h 368"/>
                <a:gd name="T2" fmla="*/ 21 w 31"/>
                <a:gd name="T3" fmla="*/ 299 h 368"/>
                <a:gd name="T4" fmla="*/ 31 w 31"/>
                <a:gd name="T5" fmla="*/ 212 h 368"/>
                <a:gd name="T6" fmla="*/ 27 w 31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68"/>
                <a:gd name="T14" fmla="*/ 31 w 31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68">
                  <a:moveTo>
                    <a:pt x="0" y="368"/>
                  </a:moveTo>
                  <a:lnTo>
                    <a:pt x="21" y="299"/>
                  </a:lnTo>
                  <a:lnTo>
                    <a:pt x="31" y="212"/>
                  </a:lnTo>
                  <a:lnTo>
                    <a:pt x="27" y="0"/>
                  </a:lnTo>
                </a:path>
              </a:pathLst>
            </a:custGeom>
            <a:noFill/>
            <a:ln w="50800">
              <a:solidFill>
                <a:srgbClr val="CF2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7" name="Freeform 231"/>
            <p:cNvSpPr>
              <a:spLocks/>
            </p:cNvSpPr>
            <p:nvPr/>
          </p:nvSpPr>
          <p:spPr bwMode="auto">
            <a:xfrm flipH="1">
              <a:off x="5555" y="2352"/>
              <a:ext cx="1" cy="21"/>
            </a:xfrm>
            <a:custGeom>
              <a:avLst/>
              <a:gdLst>
                <a:gd name="T0" fmla="*/ 0 w 30"/>
                <a:gd name="T1" fmla="*/ 367 h 367"/>
                <a:gd name="T2" fmla="*/ 20 w 30"/>
                <a:gd name="T3" fmla="*/ 298 h 367"/>
                <a:gd name="T4" fmla="*/ 30 w 30"/>
                <a:gd name="T5" fmla="*/ 209 h 367"/>
                <a:gd name="T6" fmla="*/ 27 w 30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67"/>
                <a:gd name="T14" fmla="*/ 30 w 30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67">
                  <a:moveTo>
                    <a:pt x="0" y="367"/>
                  </a:moveTo>
                  <a:lnTo>
                    <a:pt x="20" y="298"/>
                  </a:lnTo>
                  <a:lnTo>
                    <a:pt x="30" y="209"/>
                  </a:lnTo>
                  <a:lnTo>
                    <a:pt x="27" y="0"/>
                  </a:lnTo>
                </a:path>
              </a:pathLst>
            </a:custGeom>
            <a:noFill/>
            <a:ln w="50800">
              <a:solidFill>
                <a:srgbClr val="D12B3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8" name="Freeform 232"/>
            <p:cNvSpPr>
              <a:spLocks/>
            </p:cNvSpPr>
            <p:nvPr/>
          </p:nvSpPr>
          <p:spPr bwMode="auto">
            <a:xfrm flipH="1">
              <a:off x="5557" y="2352"/>
              <a:ext cx="2" cy="21"/>
            </a:xfrm>
            <a:custGeom>
              <a:avLst/>
              <a:gdLst>
                <a:gd name="T0" fmla="*/ 0 w 30"/>
                <a:gd name="T1" fmla="*/ 367 h 367"/>
                <a:gd name="T2" fmla="*/ 21 w 30"/>
                <a:gd name="T3" fmla="*/ 298 h 367"/>
                <a:gd name="T4" fmla="*/ 30 w 30"/>
                <a:gd name="T5" fmla="*/ 209 h 367"/>
                <a:gd name="T6" fmla="*/ 28 w 30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67"/>
                <a:gd name="T14" fmla="*/ 30 w 30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67">
                  <a:moveTo>
                    <a:pt x="0" y="367"/>
                  </a:moveTo>
                  <a:lnTo>
                    <a:pt x="21" y="298"/>
                  </a:lnTo>
                  <a:lnTo>
                    <a:pt x="30" y="209"/>
                  </a:lnTo>
                  <a:lnTo>
                    <a:pt x="28" y="0"/>
                  </a:lnTo>
                </a:path>
              </a:pathLst>
            </a:custGeom>
            <a:noFill/>
            <a:ln w="50800">
              <a:solidFill>
                <a:srgbClr val="D42E3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9" name="Freeform 233"/>
            <p:cNvSpPr>
              <a:spLocks/>
            </p:cNvSpPr>
            <p:nvPr/>
          </p:nvSpPr>
          <p:spPr bwMode="auto">
            <a:xfrm flipH="1">
              <a:off x="5559" y="2352"/>
              <a:ext cx="1" cy="21"/>
            </a:xfrm>
            <a:custGeom>
              <a:avLst/>
              <a:gdLst>
                <a:gd name="T0" fmla="*/ 0 w 30"/>
                <a:gd name="T1" fmla="*/ 368 h 368"/>
                <a:gd name="T2" fmla="*/ 21 w 30"/>
                <a:gd name="T3" fmla="*/ 299 h 368"/>
                <a:gd name="T4" fmla="*/ 30 w 30"/>
                <a:gd name="T5" fmla="*/ 210 h 368"/>
                <a:gd name="T6" fmla="*/ 28 w 3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68"/>
                <a:gd name="T14" fmla="*/ 30 w 3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68">
                  <a:moveTo>
                    <a:pt x="0" y="368"/>
                  </a:moveTo>
                  <a:lnTo>
                    <a:pt x="21" y="299"/>
                  </a:lnTo>
                  <a:lnTo>
                    <a:pt x="30" y="210"/>
                  </a:lnTo>
                  <a:lnTo>
                    <a:pt x="28" y="0"/>
                  </a:lnTo>
                </a:path>
              </a:pathLst>
            </a:custGeom>
            <a:noFill/>
            <a:ln w="50800">
              <a:solidFill>
                <a:srgbClr val="D42E3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10" name="Freeform 234"/>
            <p:cNvSpPr>
              <a:spLocks/>
            </p:cNvSpPr>
            <p:nvPr/>
          </p:nvSpPr>
          <p:spPr bwMode="auto">
            <a:xfrm flipH="1">
              <a:off x="5561" y="2352"/>
              <a:ext cx="2" cy="21"/>
            </a:xfrm>
            <a:custGeom>
              <a:avLst/>
              <a:gdLst>
                <a:gd name="T0" fmla="*/ 0 w 31"/>
                <a:gd name="T1" fmla="*/ 369 h 369"/>
                <a:gd name="T2" fmla="*/ 21 w 31"/>
                <a:gd name="T3" fmla="*/ 300 h 369"/>
                <a:gd name="T4" fmla="*/ 31 w 31"/>
                <a:gd name="T5" fmla="*/ 211 h 369"/>
                <a:gd name="T6" fmla="*/ 28 w 31"/>
                <a:gd name="T7" fmla="*/ 0 h 3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69"/>
                <a:gd name="T14" fmla="*/ 31 w 31"/>
                <a:gd name="T15" fmla="*/ 369 h 3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69">
                  <a:moveTo>
                    <a:pt x="0" y="369"/>
                  </a:moveTo>
                  <a:lnTo>
                    <a:pt x="21" y="300"/>
                  </a:lnTo>
                  <a:lnTo>
                    <a:pt x="31" y="211"/>
                  </a:lnTo>
                  <a:lnTo>
                    <a:pt x="28" y="0"/>
                  </a:lnTo>
                </a:path>
              </a:pathLst>
            </a:custGeom>
            <a:noFill/>
            <a:ln w="50800">
              <a:solidFill>
                <a:srgbClr val="D4303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11" name="Freeform 235"/>
            <p:cNvSpPr>
              <a:spLocks/>
            </p:cNvSpPr>
            <p:nvPr/>
          </p:nvSpPr>
          <p:spPr bwMode="auto">
            <a:xfrm flipH="1">
              <a:off x="5563" y="2352"/>
              <a:ext cx="2" cy="21"/>
            </a:xfrm>
            <a:custGeom>
              <a:avLst/>
              <a:gdLst>
                <a:gd name="T0" fmla="*/ 0 w 31"/>
                <a:gd name="T1" fmla="*/ 366 h 366"/>
                <a:gd name="T2" fmla="*/ 20 w 31"/>
                <a:gd name="T3" fmla="*/ 297 h 366"/>
                <a:gd name="T4" fmla="*/ 31 w 31"/>
                <a:gd name="T5" fmla="*/ 210 h 366"/>
                <a:gd name="T6" fmla="*/ 27 w 31"/>
                <a:gd name="T7" fmla="*/ 0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66"/>
                <a:gd name="T14" fmla="*/ 31 w 31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66">
                  <a:moveTo>
                    <a:pt x="0" y="366"/>
                  </a:moveTo>
                  <a:lnTo>
                    <a:pt x="20" y="297"/>
                  </a:lnTo>
                  <a:lnTo>
                    <a:pt x="31" y="210"/>
                  </a:lnTo>
                  <a:lnTo>
                    <a:pt x="27" y="0"/>
                  </a:lnTo>
                </a:path>
              </a:pathLst>
            </a:custGeom>
            <a:noFill/>
            <a:ln w="50800">
              <a:solidFill>
                <a:srgbClr val="D4303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12" name="Freeform 236"/>
            <p:cNvSpPr>
              <a:spLocks/>
            </p:cNvSpPr>
            <p:nvPr/>
          </p:nvSpPr>
          <p:spPr bwMode="auto">
            <a:xfrm flipH="1">
              <a:off x="5565" y="2352"/>
              <a:ext cx="2" cy="21"/>
            </a:xfrm>
            <a:custGeom>
              <a:avLst/>
              <a:gdLst>
                <a:gd name="T0" fmla="*/ 0 w 30"/>
                <a:gd name="T1" fmla="*/ 366 h 366"/>
                <a:gd name="T2" fmla="*/ 21 w 30"/>
                <a:gd name="T3" fmla="*/ 297 h 366"/>
                <a:gd name="T4" fmla="*/ 30 w 30"/>
                <a:gd name="T5" fmla="*/ 208 h 366"/>
                <a:gd name="T6" fmla="*/ 27 w 30"/>
                <a:gd name="T7" fmla="*/ 0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66"/>
                <a:gd name="T14" fmla="*/ 30 w 30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66">
                  <a:moveTo>
                    <a:pt x="0" y="366"/>
                  </a:moveTo>
                  <a:lnTo>
                    <a:pt x="21" y="297"/>
                  </a:lnTo>
                  <a:lnTo>
                    <a:pt x="30" y="208"/>
                  </a:lnTo>
                  <a:lnTo>
                    <a:pt x="27" y="0"/>
                  </a:lnTo>
                </a:path>
              </a:pathLst>
            </a:custGeom>
            <a:noFill/>
            <a:ln w="50800">
              <a:solidFill>
                <a:srgbClr val="D933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13" name="Freeform 237"/>
            <p:cNvSpPr>
              <a:spLocks/>
            </p:cNvSpPr>
            <p:nvPr/>
          </p:nvSpPr>
          <p:spPr bwMode="auto">
            <a:xfrm flipH="1">
              <a:off x="5567" y="2352"/>
              <a:ext cx="2" cy="20"/>
            </a:xfrm>
            <a:custGeom>
              <a:avLst/>
              <a:gdLst>
                <a:gd name="T0" fmla="*/ 0 w 30"/>
                <a:gd name="T1" fmla="*/ 366 h 366"/>
                <a:gd name="T2" fmla="*/ 21 w 30"/>
                <a:gd name="T3" fmla="*/ 297 h 366"/>
                <a:gd name="T4" fmla="*/ 30 w 30"/>
                <a:gd name="T5" fmla="*/ 208 h 366"/>
                <a:gd name="T6" fmla="*/ 29 w 30"/>
                <a:gd name="T7" fmla="*/ 0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66"/>
                <a:gd name="T14" fmla="*/ 30 w 30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66">
                  <a:moveTo>
                    <a:pt x="0" y="366"/>
                  </a:moveTo>
                  <a:lnTo>
                    <a:pt x="21" y="297"/>
                  </a:lnTo>
                  <a:lnTo>
                    <a:pt x="30" y="208"/>
                  </a:lnTo>
                  <a:lnTo>
                    <a:pt x="29" y="0"/>
                  </a:lnTo>
                </a:path>
              </a:pathLst>
            </a:custGeom>
            <a:noFill/>
            <a:ln w="50800">
              <a:solidFill>
                <a:srgbClr val="D9364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14" name="Freeform 238"/>
            <p:cNvSpPr>
              <a:spLocks/>
            </p:cNvSpPr>
            <p:nvPr/>
          </p:nvSpPr>
          <p:spPr bwMode="auto">
            <a:xfrm flipH="1">
              <a:off x="5569" y="2352"/>
              <a:ext cx="2" cy="20"/>
            </a:xfrm>
            <a:custGeom>
              <a:avLst/>
              <a:gdLst>
                <a:gd name="T0" fmla="*/ 0 w 30"/>
                <a:gd name="T1" fmla="*/ 365 h 365"/>
                <a:gd name="T2" fmla="*/ 21 w 30"/>
                <a:gd name="T3" fmla="*/ 297 h 365"/>
                <a:gd name="T4" fmla="*/ 30 w 30"/>
                <a:gd name="T5" fmla="*/ 208 h 365"/>
                <a:gd name="T6" fmla="*/ 29 w 30"/>
                <a:gd name="T7" fmla="*/ 0 h 3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65"/>
                <a:gd name="T14" fmla="*/ 30 w 30"/>
                <a:gd name="T15" fmla="*/ 365 h 3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65">
                  <a:moveTo>
                    <a:pt x="0" y="365"/>
                  </a:moveTo>
                  <a:lnTo>
                    <a:pt x="21" y="297"/>
                  </a:lnTo>
                  <a:lnTo>
                    <a:pt x="30" y="208"/>
                  </a:lnTo>
                  <a:lnTo>
                    <a:pt x="29" y="0"/>
                  </a:lnTo>
                </a:path>
              </a:pathLst>
            </a:custGeom>
            <a:noFill/>
            <a:ln w="50800">
              <a:solidFill>
                <a:srgbClr val="D9364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15" name="Freeform 239"/>
            <p:cNvSpPr>
              <a:spLocks/>
            </p:cNvSpPr>
            <p:nvPr/>
          </p:nvSpPr>
          <p:spPr bwMode="auto">
            <a:xfrm flipH="1">
              <a:off x="5571" y="2352"/>
              <a:ext cx="2" cy="20"/>
            </a:xfrm>
            <a:custGeom>
              <a:avLst/>
              <a:gdLst>
                <a:gd name="T0" fmla="*/ 0 w 32"/>
                <a:gd name="T1" fmla="*/ 365 h 365"/>
                <a:gd name="T2" fmla="*/ 21 w 32"/>
                <a:gd name="T3" fmla="*/ 297 h 365"/>
                <a:gd name="T4" fmla="*/ 32 w 32"/>
                <a:gd name="T5" fmla="*/ 208 h 365"/>
                <a:gd name="T6" fmla="*/ 30 w 32"/>
                <a:gd name="T7" fmla="*/ 0 h 3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65"/>
                <a:gd name="T14" fmla="*/ 32 w 32"/>
                <a:gd name="T15" fmla="*/ 365 h 3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65">
                  <a:moveTo>
                    <a:pt x="0" y="365"/>
                  </a:moveTo>
                  <a:lnTo>
                    <a:pt x="21" y="297"/>
                  </a:lnTo>
                  <a:lnTo>
                    <a:pt x="32" y="208"/>
                  </a:lnTo>
                  <a:lnTo>
                    <a:pt x="30" y="0"/>
                  </a:lnTo>
                </a:path>
              </a:pathLst>
            </a:custGeom>
            <a:noFill/>
            <a:ln w="50800">
              <a:solidFill>
                <a:srgbClr val="DE384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16" name="Freeform 240"/>
            <p:cNvSpPr>
              <a:spLocks/>
            </p:cNvSpPr>
            <p:nvPr/>
          </p:nvSpPr>
          <p:spPr bwMode="auto">
            <a:xfrm flipH="1">
              <a:off x="5573" y="2352"/>
              <a:ext cx="2" cy="20"/>
            </a:xfrm>
            <a:custGeom>
              <a:avLst/>
              <a:gdLst>
                <a:gd name="T0" fmla="*/ 0 w 31"/>
                <a:gd name="T1" fmla="*/ 364 h 364"/>
                <a:gd name="T2" fmla="*/ 21 w 31"/>
                <a:gd name="T3" fmla="*/ 297 h 364"/>
                <a:gd name="T4" fmla="*/ 31 w 31"/>
                <a:gd name="T5" fmla="*/ 208 h 364"/>
                <a:gd name="T6" fmla="*/ 29 w 31"/>
                <a:gd name="T7" fmla="*/ 0 h 3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64"/>
                <a:gd name="T14" fmla="*/ 31 w 31"/>
                <a:gd name="T15" fmla="*/ 364 h 3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64">
                  <a:moveTo>
                    <a:pt x="0" y="364"/>
                  </a:moveTo>
                  <a:lnTo>
                    <a:pt x="21" y="297"/>
                  </a:lnTo>
                  <a:lnTo>
                    <a:pt x="31" y="208"/>
                  </a:lnTo>
                  <a:lnTo>
                    <a:pt x="29" y="0"/>
                  </a:lnTo>
                </a:path>
              </a:pathLst>
            </a:custGeom>
            <a:noFill/>
            <a:ln w="50800">
              <a:solidFill>
                <a:srgbClr val="DE384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17" name="Freeform 241"/>
            <p:cNvSpPr>
              <a:spLocks/>
            </p:cNvSpPr>
            <p:nvPr/>
          </p:nvSpPr>
          <p:spPr bwMode="auto">
            <a:xfrm flipH="1">
              <a:off x="5575" y="2352"/>
              <a:ext cx="2" cy="20"/>
            </a:xfrm>
            <a:custGeom>
              <a:avLst/>
              <a:gdLst>
                <a:gd name="T0" fmla="*/ 0 w 32"/>
                <a:gd name="T1" fmla="*/ 362 h 362"/>
                <a:gd name="T2" fmla="*/ 21 w 32"/>
                <a:gd name="T3" fmla="*/ 294 h 362"/>
                <a:gd name="T4" fmla="*/ 32 w 32"/>
                <a:gd name="T5" fmla="*/ 207 h 362"/>
                <a:gd name="T6" fmla="*/ 29 w 32"/>
                <a:gd name="T7" fmla="*/ 0 h 3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62"/>
                <a:gd name="T14" fmla="*/ 32 w 32"/>
                <a:gd name="T15" fmla="*/ 362 h 3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62">
                  <a:moveTo>
                    <a:pt x="0" y="362"/>
                  </a:moveTo>
                  <a:lnTo>
                    <a:pt x="21" y="294"/>
                  </a:lnTo>
                  <a:lnTo>
                    <a:pt x="32" y="207"/>
                  </a:lnTo>
                  <a:lnTo>
                    <a:pt x="29" y="0"/>
                  </a:lnTo>
                </a:path>
              </a:pathLst>
            </a:custGeom>
            <a:noFill/>
            <a:ln w="50800">
              <a:solidFill>
                <a:srgbClr val="DE3B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18" name="Freeform 242"/>
            <p:cNvSpPr>
              <a:spLocks/>
            </p:cNvSpPr>
            <p:nvPr/>
          </p:nvSpPr>
          <p:spPr bwMode="auto">
            <a:xfrm flipH="1">
              <a:off x="5577" y="2352"/>
              <a:ext cx="2" cy="20"/>
            </a:xfrm>
            <a:custGeom>
              <a:avLst/>
              <a:gdLst>
                <a:gd name="T0" fmla="*/ 0 w 30"/>
                <a:gd name="T1" fmla="*/ 364 h 364"/>
                <a:gd name="T2" fmla="*/ 21 w 30"/>
                <a:gd name="T3" fmla="*/ 296 h 364"/>
                <a:gd name="T4" fmla="*/ 30 w 30"/>
                <a:gd name="T5" fmla="*/ 208 h 364"/>
                <a:gd name="T6" fmla="*/ 28 w 30"/>
                <a:gd name="T7" fmla="*/ 0 h 3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64"/>
                <a:gd name="T14" fmla="*/ 30 w 30"/>
                <a:gd name="T15" fmla="*/ 364 h 3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64">
                  <a:moveTo>
                    <a:pt x="0" y="364"/>
                  </a:moveTo>
                  <a:lnTo>
                    <a:pt x="21" y="296"/>
                  </a:lnTo>
                  <a:lnTo>
                    <a:pt x="30" y="208"/>
                  </a:lnTo>
                  <a:lnTo>
                    <a:pt x="28" y="0"/>
                  </a:lnTo>
                </a:path>
              </a:pathLst>
            </a:custGeom>
            <a:noFill/>
            <a:ln w="50800">
              <a:solidFill>
                <a:srgbClr val="E33D4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19" name="Freeform 243"/>
            <p:cNvSpPr>
              <a:spLocks/>
            </p:cNvSpPr>
            <p:nvPr/>
          </p:nvSpPr>
          <p:spPr bwMode="auto">
            <a:xfrm flipH="1">
              <a:off x="5579" y="2352"/>
              <a:ext cx="2" cy="20"/>
            </a:xfrm>
            <a:custGeom>
              <a:avLst/>
              <a:gdLst>
                <a:gd name="T0" fmla="*/ 0 w 30"/>
                <a:gd name="T1" fmla="*/ 364 h 364"/>
                <a:gd name="T2" fmla="*/ 21 w 30"/>
                <a:gd name="T3" fmla="*/ 296 h 364"/>
                <a:gd name="T4" fmla="*/ 30 w 30"/>
                <a:gd name="T5" fmla="*/ 207 h 364"/>
                <a:gd name="T6" fmla="*/ 29 w 30"/>
                <a:gd name="T7" fmla="*/ 0 h 3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64"/>
                <a:gd name="T14" fmla="*/ 30 w 30"/>
                <a:gd name="T15" fmla="*/ 364 h 3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64">
                  <a:moveTo>
                    <a:pt x="0" y="364"/>
                  </a:moveTo>
                  <a:lnTo>
                    <a:pt x="21" y="296"/>
                  </a:lnTo>
                  <a:lnTo>
                    <a:pt x="30" y="207"/>
                  </a:lnTo>
                  <a:lnTo>
                    <a:pt x="29" y="0"/>
                  </a:lnTo>
                </a:path>
              </a:pathLst>
            </a:custGeom>
            <a:noFill/>
            <a:ln w="50800">
              <a:solidFill>
                <a:srgbClr val="E33D4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20" name="Freeform 244"/>
            <p:cNvSpPr>
              <a:spLocks/>
            </p:cNvSpPr>
            <p:nvPr/>
          </p:nvSpPr>
          <p:spPr bwMode="auto">
            <a:xfrm flipH="1">
              <a:off x="5581" y="2352"/>
              <a:ext cx="2" cy="20"/>
            </a:xfrm>
            <a:custGeom>
              <a:avLst/>
              <a:gdLst>
                <a:gd name="T0" fmla="*/ 0 w 30"/>
                <a:gd name="T1" fmla="*/ 363 h 363"/>
                <a:gd name="T2" fmla="*/ 21 w 30"/>
                <a:gd name="T3" fmla="*/ 295 h 363"/>
                <a:gd name="T4" fmla="*/ 30 w 30"/>
                <a:gd name="T5" fmla="*/ 207 h 363"/>
                <a:gd name="T6" fmla="*/ 29 w 30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63"/>
                <a:gd name="T14" fmla="*/ 30 w 30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63">
                  <a:moveTo>
                    <a:pt x="0" y="363"/>
                  </a:moveTo>
                  <a:lnTo>
                    <a:pt x="21" y="295"/>
                  </a:lnTo>
                  <a:lnTo>
                    <a:pt x="30" y="207"/>
                  </a:lnTo>
                  <a:lnTo>
                    <a:pt x="29" y="0"/>
                  </a:lnTo>
                </a:path>
              </a:pathLst>
            </a:custGeom>
            <a:noFill/>
            <a:ln w="50800">
              <a:solidFill>
                <a:srgbClr val="E340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21" name="Freeform 245"/>
            <p:cNvSpPr>
              <a:spLocks/>
            </p:cNvSpPr>
            <p:nvPr/>
          </p:nvSpPr>
          <p:spPr bwMode="auto">
            <a:xfrm flipH="1">
              <a:off x="5220" y="2298"/>
              <a:ext cx="1" cy="19"/>
            </a:xfrm>
            <a:custGeom>
              <a:avLst/>
              <a:gdLst>
                <a:gd name="T0" fmla="*/ 0 w 29"/>
                <a:gd name="T1" fmla="*/ 0 h 334"/>
                <a:gd name="T2" fmla="*/ 29 w 29"/>
                <a:gd name="T3" fmla="*/ 16 h 334"/>
                <a:gd name="T4" fmla="*/ 29 w 29"/>
                <a:gd name="T5" fmla="*/ 334 h 334"/>
                <a:gd name="T6" fmla="*/ 0 w 29"/>
                <a:gd name="T7" fmla="*/ 334 h 334"/>
                <a:gd name="T8" fmla="*/ 0 w 29"/>
                <a:gd name="T9" fmla="*/ 0 h 334"/>
                <a:gd name="T10" fmla="*/ 0 w 29"/>
                <a:gd name="T11" fmla="*/ 0 h 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34"/>
                <a:gd name="T20" fmla="*/ 29 w 29"/>
                <a:gd name="T21" fmla="*/ 334 h 3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34">
                  <a:moveTo>
                    <a:pt x="0" y="0"/>
                  </a:moveTo>
                  <a:lnTo>
                    <a:pt x="29" y="16"/>
                  </a:lnTo>
                  <a:lnTo>
                    <a:pt x="29" y="334"/>
                  </a:lnTo>
                  <a:lnTo>
                    <a:pt x="0" y="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22" name="Freeform 246"/>
            <p:cNvSpPr>
              <a:spLocks/>
            </p:cNvSpPr>
            <p:nvPr/>
          </p:nvSpPr>
          <p:spPr bwMode="auto">
            <a:xfrm flipH="1">
              <a:off x="5222" y="2310"/>
              <a:ext cx="7" cy="2"/>
            </a:xfrm>
            <a:custGeom>
              <a:avLst/>
              <a:gdLst>
                <a:gd name="T0" fmla="*/ 0 w 124"/>
                <a:gd name="T1" fmla="*/ 17 h 39"/>
                <a:gd name="T2" fmla="*/ 111 w 124"/>
                <a:gd name="T3" fmla="*/ 16 h 39"/>
                <a:gd name="T4" fmla="*/ 124 w 124"/>
                <a:gd name="T5" fmla="*/ 39 h 39"/>
                <a:gd name="T6" fmla="*/ 124 w 124"/>
                <a:gd name="T7" fmla="*/ 0 h 39"/>
                <a:gd name="T8" fmla="*/ 0 w 124"/>
                <a:gd name="T9" fmla="*/ 2 h 39"/>
                <a:gd name="T10" fmla="*/ 0 w 124"/>
                <a:gd name="T11" fmla="*/ 17 h 39"/>
                <a:gd name="T12" fmla="*/ 0 w 124"/>
                <a:gd name="T13" fmla="*/ 17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39"/>
                <a:gd name="T23" fmla="*/ 124 w 124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39">
                  <a:moveTo>
                    <a:pt x="0" y="17"/>
                  </a:moveTo>
                  <a:lnTo>
                    <a:pt x="111" y="16"/>
                  </a:lnTo>
                  <a:lnTo>
                    <a:pt x="124" y="39"/>
                  </a:lnTo>
                  <a:lnTo>
                    <a:pt x="124" y="0"/>
                  </a:lnTo>
                  <a:lnTo>
                    <a:pt x="0" y="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23" name="Freeform 247"/>
            <p:cNvSpPr>
              <a:spLocks/>
            </p:cNvSpPr>
            <p:nvPr/>
          </p:nvSpPr>
          <p:spPr bwMode="auto">
            <a:xfrm flipH="1">
              <a:off x="5212" y="2292"/>
              <a:ext cx="1" cy="25"/>
            </a:xfrm>
            <a:custGeom>
              <a:avLst/>
              <a:gdLst>
                <a:gd name="T0" fmla="*/ 0 w 28"/>
                <a:gd name="T1" fmla="*/ 0 h 440"/>
                <a:gd name="T2" fmla="*/ 28 w 28"/>
                <a:gd name="T3" fmla="*/ 16 h 440"/>
                <a:gd name="T4" fmla="*/ 28 w 28"/>
                <a:gd name="T5" fmla="*/ 440 h 440"/>
                <a:gd name="T6" fmla="*/ 0 w 28"/>
                <a:gd name="T7" fmla="*/ 440 h 440"/>
                <a:gd name="T8" fmla="*/ 0 w 28"/>
                <a:gd name="T9" fmla="*/ 0 h 440"/>
                <a:gd name="T10" fmla="*/ 0 w 28"/>
                <a:gd name="T11" fmla="*/ 0 h 4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440"/>
                <a:gd name="T20" fmla="*/ 28 w 28"/>
                <a:gd name="T21" fmla="*/ 440 h 4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440">
                  <a:moveTo>
                    <a:pt x="0" y="0"/>
                  </a:moveTo>
                  <a:lnTo>
                    <a:pt x="28" y="16"/>
                  </a:lnTo>
                  <a:lnTo>
                    <a:pt x="28" y="440"/>
                  </a:lnTo>
                  <a:lnTo>
                    <a:pt x="0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24" name="Freeform 248"/>
            <p:cNvSpPr>
              <a:spLocks/>
            </p:cNvSpPr>
            <p:nvPr/>
          </p:nvSpPr>
          <p:spPr bwMode="auto">
            <a:xfrm flipH="1">
              <a:off x="5482" y="2309"/>
              <a:ext cx="8" cy="22"/>
            </a:xfrm>
            <a:custGeom>
              <a:avLst/>
              <a:gdLst>
                <a:gd name="T0" fmla="*/ 129 w 136"/>
                <a:gd name="T1" fmla="*/ 394 h 394"/>
                <a:gd name="T2" fmla="*/ 136 w 136"/>
                <a:gd name="T3" fmla="*/ 52 h 394"/>
                <a:gd name="T4" fmla="*/ 125 w 136"/>
                <a:gd name="T5" fmla="*/ 0 h 394"/>
                <a:gd name="T6" fmla="*/ 14 w 136"/>
                <a:gd name="T7" fmla="*/ 0 h 394"/>
                <a:gd name="T8" fmla="*/ 4 w 136"/>
                <a:gd name="T9" fmla="*/ 55 h 394"/>
                <a:gd name="T10" fmla="*/ 0 w 136"/>
                <a:gd name="T11" fmla="*/ 387 h 394"/>
                <a:gd name="T12" fmla="*/ 129 w 136"/>
                <a:gd name="T13" fmla="*/ 394 h 394"/>
                <a:gd name="T14" fmla="*/ 129 w 136"/>
                <a:gd name="T15" fmla="*/ 394 h 3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394"/>
                <a:gd name="T26" fmla="*/ 136 w 136"/>
                <a:gd name="T27" fmla="*/ 394 h 3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394">
                  <a:moveTo>
                    <a:pt x="129" y="394"/>
                  </a:moveTo>
                  <a:lnTo>
                    <a:pt x="136" y="52"/>
                  </a:lnTo>
                  <a:lnTo>
                    <a:pt x="125" y="0"/>
                  </a:lnTo>
                  <a:lnTo>
                    <a:pt x="14" y="0"/>
                  </a:lnTo>
                  <a:lnTo>
                    <a:pt x="4" y="55"/>
                  </a:lnTo>
                  <a:lnTo>
                    <a:pt x="0" y="387"/>
                  </a:lnTo>
                  <a:lnTo>
                    <a:pt x="129" y="394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25" name="Freeform 249"/>
            <p:cNvSpPr>
              <a:spLocks/>
            </p:cNvSpPr>
            <p:nvPr/>
          </p:nvSpPr>
          <p:spPr bwMode="auto">
            <a:xfrm flipH="1">
              <a:off x="5355" y="2309"/>
              <a:ext cx="7" cy="23"/>
            </a:xfrm>
            <a:custGeom>
              <a:avLst/>
              <a:gdLst>
                <a:gd name="T0" fmla="*/ 128 w 135"/>
                <a:gd name="T1" fmla="*/ 394 h 394"/>
                <a:gd name="T2" fmla="*/ 135 w 135"/>
                <a:gd name="T3" fmla="*/ 53 h 394"/>
                <a:gd name="T4" fmla="*/ 125 w 135"/>
                <a:gd name="T5" fmla="*/ 0 h 394"/>
                <a:gd name="T6" fmla="*/ 15 w 135"/>
                <a:gd name="T7" fmla="*/ 0 h 394"/>
                <a:gd name="T8" fmla="*/ 3 w 135"/>
                <a:gd name="T9" fmla="*/ 55 h 394"/>
                <a:gd name="T10" fmla="*/ 0 w 135"/>
                <a:gd name="T11" fmla="*/ 388 h 394"/>
                <a:gd name="T12" fmla="*/ 128 w 135"/>
                <a:gd name="T13" fmla="*/ 394 h 394"/>
                <a:gd name="T14" fmla="*/ 128 w 135"/>
                <a:gd name="T15" fmla="*/ 394 h 3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5"/>
                <a:gd name="T25" fmla="*/ 0 h 394"/>
                <a:gd name="T26" fmla="*/ 135 w 135"/>
                <a:gd name="T27" fmla="*/ 394 h 3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" h="394">
                  <a:moveTo>
                    <a:pt x="128" y="394"/>
                  </a:moveTo>
                  <a:lnTo>
                    <a:pt x="135" y="53"/>
                  </a:lnTo>
                  <a:lnTo>
                    <a:pt x="125" y="0"/>
                  </a:lnTo>
                  <a:lnTo>
                    <a:pt x="15" y="0"/>
                  </a:lnTo>
                  <a:lnTo>
                    <a:pt x="3" y="55"/>
                  </a:lnTo>
                  <a:lnTo>
                    <a:pt x="0" y="388"/>
                  </a:lnTo>
                  <a:lnTo>
                    <a:pt x="128" y="39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26" name="Freeform 250"/>
            <p:cNvSpPr>
              <a:spLocks/>
            </p:cNvSpPr>
            <p:nvPr/>
          </p:nvSpPr>
          <p:spPr bwMode="auto">
            <a:xfrm flipH="1">
              <a:off x="5088" y="2304"/>
              <a:ext cx="574" cy="58"/>
            </a:xfrm>
            <a:custGeom>
              <a:avLst/>
              <a:gdLst>
                <a:gd name="T0" fmla="*/ 0 w 10190"/>
                <a:gd name="T1" fmla="*/ 0 h 1033"/>
                <a:gd name="T2" fmla="*/ 75 w 10190"/>
                <a:gd name="T3" fmla="*/ 102 h 1033"/>
                <a:gd name="T4" fmla="*/ 115 w 10190"/>
                <a:gd name="T5" fmla="*/ 157 h 1033"/>
                <a:gd name="T6" fmla="*/ 189 w 10190"/>
                <a:gd name="T7" fmla="*/ 270 h 1033"/>
                <a:gd name="T8" fmla="*/ 260 w 10190"/>
                <a:gd name="T9" fmla="*/ 409 h 1033"/>
                <a:gd name="T10" fmla="*/ 283 w 10190"/>
                <a:gd name="T11" fmla="*/ 478 h 1033"/>
                <a:gd name="T12" fmla="*/ 294 w 10190"/>
                <a:gd name="T13" fmla="*/ 543 h 1033"/>
                <a:gd name="T14" fmla="*/ 289 w 10190"/>
                <a:gd name="T15" fmla="*/ 732 h 1033"/>
                <a:gd name="T16" fmla="*/ 281 w 10190"/>
                <a:gd name="T17" fmla="*/ 792 h 1033"/>
                <a:gd name="T18" fmla="*/ 267 w 10190"/>
                <a:gd name="T19" fmla="*/ 826 h 1033"/>
                <a:gd name="T20" fmla="*/ 311 w 10190"/>
                <a:gd name="T21" fmla="*/ 845 h 1033"/>
                <a:gd name="T22" fmla="*/ 455 w 10190"/>
                <a:gd name="T23" fmla="*/ 878 h 1033"/>
                <a:gd name="T24" fmla="*/ 701 w 10190"/>
                <a:gd name="T25" fmla="*/ 919 h 1033"/>
                <a:gd name="T26" fmla="*/ 1053 w 10190"/>
                <a:gd name="T27" fmla="*/ 961 h 1033"/>
                <a:gd name="T28" fmla="*/ 1509 w 10190"/>
                <a:gd name="T29" fmla="*/ 999 h 1033"/>
                <a:gd name="T30" fmla="*/ 2073 w 10190"/>
                <a:gd name="T31" fmla="*/ 1024 h 1033"/>
                <a:gd name="T32" fmla="*/ 2747 w 10190"/>
                <a:gd name="T33" fmla="*/ 1033 h 1033"/>
                <a:gd name="T34" fmla="*/ 3530 w 10190"/>
                <a:gd name="T35" fmla="*/ 1017 h 1033"/>
                <a:gd name="T36" fmla="*/ 7553 w 10190"/>
                <a:gd name="T37" fmla="*/ 906 h 1033"/>
                <a:gd name="T38" fmla="*/ 8396 w 10190"/>
                <a:gd name="T39" fmla="*/ 869 h 1033"/>
                <a:gd name="T40" fmla="*/ 8997 w 10190"/>
                <a:gd name="T41" fmla="*/ 827 h 1033"/>
                <a:gd name="T42" fmla="*/ 9232 w 10190"/>
                <a:gd name="T43" fmla="*/ 802 h 1033"/>
                <a:gd name="T44" fmla="*/ 9382 w 10190"/>
                <a:gd name="T45" fmla="*/ 778 h 1033"/>
                <a:gd name="T46" fmla="*/ 9589 w 10190"/>
                <a:gd name="T47" fmla="*/ 710 h 1033"/>
                <a:gd name="T48" fmla="*/ 9799 w 10190"/>
                <a:gd name="T49" fmla="*/ 633 h 1033"/>
                <a:gd name="T50" fmla="*/ 9965 w 10190"/>
                <a:gd name="T51" fmla="*/ 560 h 1033"/>
                <a:gd name="T52" fmla="*/ 10045 w 10190"/>
                <a:gd name="T53" fmla="*/ 516 h 1033"/>
                <a:gd name="T54" fmla="*/ 10083 w 10190"/>
                <a:gd name="T55" fmla="*/ 458 h 1033"/>
                <a:gd name="T56" fmla="*/ 10110 w 10190"/>
                <a:gd name="T57" fmla="*/ 400 h 1033"/>
                <a:gd name="T58" fmla="*/ 10190 w 10190"/>
                <a:gd name="T59" fmla="*/ 91 h 1033"/>
                <a:gd name="T60" fmla="*/ 10179 w 10190"/>
                <a:gd name="T61" fmla="*/ 84 h 1033"/>
                <a:gd name="T62" fmla="*/ 9649 w 10190"/>
                <a:gd name="T63" fmla="*/ 91 h 1033"/>
                <a:gd name="T64" fmla="*/ 9638 w 10190"/>
                <a:gd name="T65" fmla="*/ 114 h 1033"/>
                <a:gd name="T66" fmla="*/ 9592 w 10190"/>
                <a:gd name="T67" fmla="*/ 164 h 1033"/>
                <a:gd name="T68" fmla="*/ 9546 w 10190"/>
                <a:gd name="T69" fmla="*/ 190 h 1033"/>
                <a:gd name="T70" fmla="*/ 9481 w 10190"/>
                <a:gd name="T71" fmla="*/ 213 h 1033"/>
                <a:gd name="T72" fmla="*/ 9392 w 10190"/>
                <a:gd name="T73" fmla="*/ 232 h 1033"/>
                <a:gd name="T74" fmla="*/ 9281 w 10190"/>
                <a:gd name="T75" fmla="*/ 239 h 1033"/>
                <a:gd name="T76" fmla="*/ 7515 w 10190"/>
                <a:gd name="T77" fmla="*/ 284 h 1033"/>
                <a:gd name="T78" fmla="*/ 5761 w 10190"/>
                <a:gd name="T79" fmla="*/ 301 h 1033"/>
                <a:gd name="T80" fmla="*/ 4519 w 10190"/>
                <a:gd name="T81" fmla="*/ 308 h 1033"/>
                <a:gd name="T82" fmla="*/ 3876 w 10190"/>
                <a:gd name="T83" fmla="*/ 303 h 1033"/>
                <a:gd name="T84" fmla="*/ 2890 w 10190"/>
                <a:gd name="T85" fmla="*/ 301 h 1033"/>
                <a:gd name="T86" fmla="*/ 2155 w 10190"/>
                <a:gd name="T87" fmla="*/ 290 h 1033"/>
                <a:gd name="T88" fmla="*/ 1699 w 10190"/>
                <a:gd name="T89" fmla="*/ 271 h 1033"/>
                <a:gd name="T90" fmla="*/ 1635 w 10190"/>
                <a:gd name="T91" fmla="*/ 264 h 1033"/>
                <a:gd name="T92" fmla="*/ 1513 w 10190"/>
                <a:gd name="T93" fmla="*/ 246 h 1033"/>
                <a:gd name="T94" fmla="*/ 1380 w 10190"/>
                <a:gd name="T95" fmla="*/ 208 h 1033"/>
                <a:gd name="T96" fmla="*/ 1325 w 10190"/>
                <a:gd name="T97" fmla="*/ 179 h 1033"/>
                <a:gd name="T98" fmla="*/ 1282 w 10190"/>
                <a:gd name="T99" fmla="*/ 143 h 1033"/>
                <a:gd name="T100" fmla="*/ 744 w 10190"/>
                <a:gd name="T101" fmla="*/ 96 h 1033"/>
                <a:gd name="T102" fmla="*/ 345 w 10190"/>
                <a:gd name="T103" fmla="*/ 57 h 1033"/>
                <a:gd name="T104" fmla="*/ 102 w 10190"/>
                <a:gd name="T105" fmla="*/ 27 h 1033"/>
                <a:gd name="T106" fmla="*/ 55 w 10190"/>
                <a:gd name="T107" fmla="*/ 18 h 1033"/>
                <a:gd name="T108" fmla="*/ 0 w 10190"/>
                <a:gd name="T109" fmla="*/ 0 h 1033"/>
                <a:gd name="T110" fmla="*/ 0 w 10190"/>
                <a:gd name="T111" fmla="*/ 0 h 10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90"/>
                <a:gd name="T169" fmla="*/ 0 h 1033"/>
                <a:gd name="T170" fmla="*/ 10190 w 10190"/>
                <a:gd name="T171" fmla="*/ 1033 h 10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90" h="1033">
                  <a:moveTo>
                    <a:pt x="0" y="0"/>
                  </a:moveTo>
                  <a:lnTo>
                    <a:pt x="75" y="102"/>
                  </a:lnTo>
                  <a:lnTo>
                    <a:pt x="115" y="157"/>
                  </a:lnTo>
                  <a:lnTo>
                    <a:pt x="189" y="270"/>
                  </a:lnTo>
                  <a:lnTo>
                    <a:pt x="260" y="409"/>
                  </a:lnTo>
                  <a:lnTo>
                    <a:pt x="283" y="478"/>
                  </a:lnTo>
                  <a:lnTo>
                    <a:pt x="294" y="543"/>
                  </a:lnTo>
                  <a:lnTo>
                    <a:pt x="289" y="732"/>
                  </a:lnTo>
                  <a:lnTo>
                    <a:pt x="281" y="792"/>
                  </a:lnTo>
                  <a:lnTo>
                    <a:pt x="267" y="826"/>
                  </a:lnTo>
                  <a:lnTo>
                    <a:pt x="311" y="845"/>
                  </a:lnTo>
                  <a:lnTo>
                    <a:pt x="455" y="878"/>
                  </a:lnTo>
                  <a:lnTo>
                    <a:pt x="701" y="919"/>
                  </a:lnTo>
                  <a:lnTo>
                    <a:pt x="1053" y="961"/>
                  </a:lnTo>
                  <a:lnTo>
                    <a:pt x="1509" y="999"/>
                  </a:lnTo>
                  <a:lnTo>
                    <a:pt x="2073" y="1024"/>
                  </a:lnTo>
                  <a:lnTo>
                    <a:pt x="2747" y="1033"/>
                  </a:lnTo>
                  <a:lnTo>
                    <a:pt x="3530" y="1017"/>
                  </a:lnTo>
                  <a:lnTo>
                    <a:pt x="7553" y="906"/>
                  </a:lnTo>
                  <a:lnTo>
                    <a:pt x="8396" y="869"/>
                  </a:lnTo>
                  <a:lnTo>
                    <a:pt x="8997" y="827"/>
                  </a:lnTo>
                  <a:lnTo>
                    <a:pt x="9232" y="802"/>
                  </a:lnTo>
                  <a:lnTo>
                    <a:pt x="9382" y="778"/>
                  </a:lnTo>
                  <a:lnTo>
                    <a:pt x="9589" y="710"/>
                  </a:lnTo>
                  <a:lnTo>
                    <a:pt x="9799" y="633"/>
                  </a:lnTo>
                  <a:lnTo>
                    <a:pt x="9965" y="560"/>
                  </a:lnTo>
                  <a:lnTo>
                    <a:pt x="10045" y="516"/>
                  </a:lnTo>
                  <a:lnTo>
                    <a:pt x="10083" y="458"/>
                  </a:lnTo>
                  <a:lnTo>
                    <a:pt x="10110" y="400"/>
                  </a:lnTo>
                  <a:lnTo>
                    <a:pt x="10190" y="91"/>
                  </a:lnTo>
                  <a:lnTo>
                    <a:pt x="10179" y="84"/>
                  </a:lnTo>
                  <a:lnTo>
                    <a:pt x="9649" y="91"/>
                  </a:lnTo>
                  <a:lnTo>
                    <a:pt x="9638" y="114"/>
                  </a:lnTo>
                  <a:lnTo>
                    <a:pt x="9592" y="164"/>
                  </a:lnTo>
                  <a:lnTo>
                    <a:pt x="9546" y="190"/>
                  </a:lnTo>
                  <a:lnTo>
                    <a:pt x="9481" y="213"/>
                  </a:lnTo>
                  <a:lnTo>
                    <a:pt x="9392" y="232"/>
                  </a:lnTo>
                  <a:lnTo>
                    <a:pt x="9281" y="239"/>
                  </a:lnTo>
                  <a:lnTo>
                    <a:pt x="7515" y="284"/>
                  </a:lnTo>
                  <a:lnTo>
                    <a:pt x="5761" y="301"/>
                  </a:lnTo>
                  <a:lnTo>
                    <a:pt x="4519" y="308"/>
                  </a:lnTo>
                  <a:lnTo>
                    <a:pt x="3876" y="303"/>
                  </a:lnTo>
                  <a:lnTo>
                    <a:pt x="2890" y="301"/>
                  </a:lnTo>
                  <a:lnTo>
                    <a:pt x="2155" y="290"/>
                  </a:lnTo>
                  <a:lnTo>
                    <a:pt x="1699" y="271"/>
                  </a:lnTo>
                  <a:lnTo>
                    <a:pt x="1635" y="264"/>
                  </a:lnTo>
                  <a:lnTo>
                    <a:pt x="1513" y="246"/>
                  </a:lnTo>
                  <a:lnTo>
                    <a:pt x="1380" y="208"/>
                  </a:lnTo>
                  <a:lnTo>
                    <a:pt x="1325" y="179"/>
                  </a:lnTo>
                  <a:lnTo>
                    <a:pt x="1282" y="143"/>
                  </a:lnTo>
                  <a:lnTo>
                    <a:pt x="744" y="96"/>
                  </a:lnTo>
                  <a:lnTo>
                    <a:pt x="345" y="57"/>
                  </a:lnTo>
                  <a:lnTo>
                    <a:pt x="102" y="27"/>
                  </a:lnTo>
                  <a:lnTo>
                    <a:pt x="55" y="18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27" name="Freeform 251"/>
            <p:cNvSpPr>
              <a:spLocks/>
            </p:cNvSpPr>
            <p:nvPr/>
          </p:nvSpPr>
          <p:spPr bwMode="auto">
            <a:xfrm flipH="1">
              <a:off x="5197" y="2237"/>
              <a:ext cx="1" cy="14"/>
            </a:xfrm>
            <a:custGeom>
              <a:avLst/>
              <a:gdLst>
                <a:gd name="T0" fmla="*/ 21 w 21"/>
                <a:gd name="T1" fmla="*/ 0 h 242"/>
                <a:gd name="T2" fmla="*/ 3 w 21"/>
                <a:gd name="T3" fmla="*/ 9 h 242"/>
                <a:gd name="T4" fmla="*/ 0 w 21"/>
                <a:gd name="T5" fmla="*/ 242 h 242"/>
                <a:gd name="T6" fmla="*/ 21 w 21"/>
                <a:gd name="T7" fmla="*/ 0 h 242"/>
                <a:gd name="T8" fmla="*/ 21 w 21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2"/>
                <a:gd name="T17" fmla="*/ 21 w 21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2">
                  <a:moveTo>
                    <a:pt x="21" y="0"/>
                  </a:moveTo>
                  <a:lnTo>
                    <a:pt x="3" y="9"/>
                  </a:lnTo>
                  <a:lnTo>
                    <a:pt x="0" y="2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A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28" name="Freeform 252"/>
            <p:cNvSpPr>
              <a:spLocks/>
            </p:cNvSpPr>
            <p:nvPr/>
          </p:nvSpPr>
          <p:spPr bwMode="auto">
            <a:xfrm flipH="1">
              <a:off x="5160" y="2295"/>
              <a:ext cx="7" cy="2"/>
            </a:xfrm>
            <a:custGeom>
              <a:avLst/>
              <a:gdLst>
                <a:gd name="T0" fmla="*/ 120 w 120"/>
                <a:gd name="T1" fmla="*/ 46 h 46"/>
                <a:gd name="T2" fmla="*/ 0 w 120"/>
                <a:gd name="T3" fmla="*/ 46 h 46"/>
                <a:gd name="T4" fmla="*/ 0 w 120"/>
                <a:gd name="T5" fmla="*/ 0 h 46"/>
                <a:gd name="T6" fmla="*/ 0 60000 65536"/>
                <a:gd name="T7" fmla="*/ 0 60000 65536"/>
                <a:gd name="T8" fmla="*/ 0 60000 65536"/>
                <a:gd name="T9" fmla="*/ 0 w 120"/>
                <a:gd name="T10" fmla="*/ 0 h 46"/>
                <a:gd name="T11" fmla="*/ 120 w 120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46">
                  <a:moveTo>
                    <a:pt x="120" y="46"/>
                  </a:moveTo>
                  <a:lnTo>
                    <a:pt x="0" y="4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29" name="Freeform 253"/>
            <p:cNvSpPr>
              <a:spLocks/>
            </p:cNvSpPr>
            <p:nvPr/>
          </p:nvSpPr>
          <p:spPr bwMode="auto">
            <a:xfrm flipH="1">
              <a:off x="5167" y="2285"/>
              <a:ext cx="64" cy="46"/>
            </a:xfrm>
            <a:custGeom>
              <a:avLst/>
              <a:gdLst>
                <a:gd name="T0" fmla="*/ 1142 w 1142"/>
                <a:gd name="T1" fmla="*/ 171 h 823"/>
                <a:gd name="T2" fmla="*/ 1140 w 1142"/>
                <a:gd name="T3" fmla="*/ 0 h 823"/>
                <a:gd name="T4" fmla="*/ 474 w 1142"/>
                <a:gd name="T5" fmla="*/ 0 h 823"/>
                <a:gd name="T6" fmla="*/ 469 w 1142"/>
                <a:gd name="T7" fmla="*/ 49 h 823"/>
                <a:gd name="T8" fmla="*/ 321 w 1142"/>
                <a:gd name="T9" fmla="*/ 49 h 823"/>
                <a:gd name="T10" fmla="*/ 321 w 1142"/>
                <a:gd name="T11" fmla="*/ 129 h 823"/>
                <a:gd name="T12" fmla="*/ 152 w 1142"/>
                <a:gd name="T13" fmla="*/ 129 h 823"/>
                <a:gd name="T14" fmla="*/ 152 w 1142"/>
                <a:gd name="T15" fmla="*/ 206 h 823"/>
                <a:gd name="T16" fmla="*/ 160 w 1142"/>
                <a:gd name="T17" fmla="*/ 215 h 823"/>
                <a:gd name="T18" fmla="*/ 169 w 1142"/>
                <a:gd name="T19" fmla="*/ 238 h 823"/>
                <a:gd name="T20" fmla="*/ 169 w 1142"/>
                <a:gd name="T21" fmla="*/ 383 h 823"/>
                <a:gd name="T22" fmla="*/ 0 w 1142"/>
                <a:gd name="T23" fmla="*/ 383 h 823"/>
                <a:gd name="T24" fmla="*/ 0 w 1142"/>
                <a:gd name="T25" fmla="*/ 459 h 823"/>
                <a:gd name="T26" fmla="*/ 40 w 1142"/>
                <a:gd name="T27" fmla="*/ 459 h 823"/>
                <a:gd name="T28" fmla="*/ 40 w 1142"/>
                <a:gd name="T29" fmla="*/ 574 h 823"/>
                <a:gd name="T30" fmla="*/ 24 w 1142"/>
                <a:gd name="T31" fmla="*/ 574 h 823"/>
                <a:gd name="T32" fmla="*/ 24 w 1142"/>
                <a:gd name="T33" fmla="*/ 606 h 823"/>
                <a:gd name="T34" fmla="*/ 81 w 1142"/>
                <a:gd name="T35" fmla="*/ 606 h 823"/>
                <a:gd name="T36" fmla="*/ 81 w 1142"/>
                <a:gd name="T37" fmla="*/ 823 h 8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2"/>
                <a:gd name="T58" fmla="*/ 0 h 823"/>
                <a:gd name="T59" fmla="*/ 1142 w 1142"/>
                <a:gd name="T60" fmla="*/ 823 h 8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2" h="823">
                  <a:moveTo>
                    <a:pt x="1142" y="171"/>
                  </a:moveTo>
                  <a:lnTo>
                    <a:pt x="1140" y="0"/>
                  </a:lnTo>
                  <a:lnTo>
                    <a:pt x="474" y="0"/>
                  </a:lnTo>
                  <a:lnTo>
                    <a:pt x="469" y="49"/>
                  </a:lnTo>
                  <a:lnTo>
                    <a:pt x="321" y="49"/>
                  </a:lnTo>
                  <a:lnTo>
                    <a:pt x="321" y="129"/>
                  </a:lnTo>
                  <a:lnTo>
                    <a:pt x="152" y="129"/>
                  </a:lnTo>
                  <a:lnTo>
                    <a:pt x="152" y="206"/>
                  </a:lnTo>
                  <a:lnTo>
                    <a:pt x="160" y="215"/>
                  </a:lnTo>
                  <a:lnTo>
                    <a:pt x="169" y="238"/>
                  </a:lnTo>
                  <a:lnTo>
                    <a:pt x="169" y="383"/>
                  </a:lnTo>
                  <a:lnTo>
                    <a:pt x="0" y="383"/>
                  </a:lnTo>
                  <a:lnTo>
                    <a:pt x="0" y="459"/>
                  </a:lnTo>
                  <a:lnTo>
                    <a:pt x="40" y="459"/>
                  </a:lnTo>
                  <a:lnTo>
                    <a:pt x="40" y="574"/>
                  </a:lnTo>
                  <a:lnTo>
                    <a:pt x="24" y="574"/>
                  </a:lnTo>
                  <a:lnTo>
                    <a:pt x="24" y="606"/>
                  </a:lnTo>
                  <a:lnTo>
                    <a:pt x="81" y="606"/>
                  </a:lnTo>
                  <a:lnTo>
                    <a:pt x="81" y="8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30" name="Freeform 254"/>
            <p:cNvSpPr>
              <a:spLocks/>
            </p:cNvSpPr>
            <p:nvPr/>
          </p:nvSpPr>
          <p:spPr bwMode="auto">
            <a:xfrm flipH="1">
              <a:off x="5135" y="2297"/>
              <a:ext cx="47" cy="25"/>
            </a:xfrm>
            <a:custGeom>
              <a:avLst/>
              <a:gdLst>
                <a:gd name="T0" fmla="*/ 840 w 840"/>
                <a:gd name="T1" fmla="*/ 445 h 445"/>
                <a:gd name="T2" fmla="*/ 838 w 840"/>
                <a:gd name="T3" fmla="*/ 349 h 445"/>
                <a:gd name="T4" fmla="*/ 736 w 840"/>
                <a:gd name="T5" fmla="*/ 349 h 445"/>
                <a:gd name="T6" fmla="*/ 734 w 840"/>
                <a:gd name="T7" fmla="*/ 172 h 445"/>
                <a:gd name="T8" fmla="*/ 645 w 840"/>
                <a:gd name="T9" fmla="*/ 172 h 445"/>
                <a:gd name="T10" fmla="*/ 637 w 840"/>
                <a:gd name="T11" fmla="*/ 0 h 445"/>
                <a:gd name="T12" fmla="*/ 0 w 840"/>
                <a:gd name="T13" fmla="*/ 4 h 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0"/>
                <a:gd name="T22" fmla="*/ 0 h 445"/>
                <a:gd name="T23" fmla="*/ 840 w 840"/>
                <a:gd name="T24" fmla="*/ 445 h 4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0" h="445">
                  <a:moveTo>
                    <a:pt x="840" y="445"/>
                  </a:moveTo>
                  <a:lnTo>
                    <a:pt x="838" y="349"/>
                  </a:lnTo>
                  <a:lnTo>
                    <a:pt x="736" y="349"/>
                  </a:lnTo>
                  <a:lnTo>
                    <a:pt x="734" y="172"/>
                  </a:lnTo>
                  <a:lnTo>
                    <a:pt x="645" y="172"/>
                  </a:lnTo>
                  <a:lnTo>
                    <a:pt x="637" y="0"/>
                  </a:lnTo>
                  <a:lnTo>
                    <a:pt x="0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31" name="Freeform 255"/>
            <p:cNvSpPr>
              <a:spLocks/>
            </p:cNvSpPr>
            <p:nvPr/>
          </p:nvSpPr>
          <p:spPr bwMode="auto">
            <a:xfrm flipH="1">
              <a:off x="5141" y="2358"/>
              <a:ext cx="421" cy="20"/>
            </a:xfrm>
            <a:custGeom>
              <a:avLst/>
              <a:gdLst>
                <a:gd name="T0" fmla="*/ 185 w 7473"/>
                <a:gd name="T1" fmla="*/ 245 h 352"/>
                <a:gd name="T2" fmla="*/ 436 w 7473"/>
                <a:gd name="T3" fmla="*/ 224 h 352"/>
                <a:gd name="T4" fmla="*/ 619 w 7473"/>
                <a:gd name="T5" fmla="*/ 231 h 352"/>
                <a:gd name="T6" fmla="*/ 901 w 7473"/>
                <a:gd name="T7" fmla="*/ 198 h 352"/>
                <a:gd name="T8" fmla="*/ 1412 w 7473"/>
                <a:gd name="T9" fmla="*/ 192 h 352"/>
                <a:gd name="T10" fmla="*/ 1713 w 7473"/>
                <a:gd name="T11" fmla="*/ 142 h 352"/>
                <a:gd name="T12" fmla="*/ 1901 w 7473"/>
                <a:gd name="T13" fmla="*/ 135 h 352"/>
                <a:gd name="T14" fmla="*/ 1992 w 7473"/>
                <a:gd name="T15" fmla="*/ 165 h 352"/>
                <a:gd name="T16" fmla="*/ 2165 w 7473"/>
                <a:gd name="T17" fmla="*/ 148 h 352"/>
                <a:gd name="T18" fmla="*/ 2399 w 7473"/>
                <a:gd name="T19" fmla="*/ 180 h 352"/>
                <a:gd name="T20" fmla="*/ 2544 w 7473"/>
                <a:gd name="T21" fmla="*/ 186 h 352"/>
                <a:gd name="T22" fmla="*/ 2765 w 7473"/>
                <a:gd name="T23" fmla="*/ 152 h 352"/>
                <a:gd name="T24" fmla="*/ 2988 w 7473"/>
                <a:gd name="T25" fmla="*/ 152 h 352"/>
                <a:gd name="T26" fmla="*/ 3203 w 7473"/>
                <a:gd name="T27" fmla="*/ 171 h 352"/>
                <a:gd name="T28" fmla="*/ 3458 w 7473"/>
                <a:gd name="T29" fmla="*/ 160 h 352"/>
                <a:gd name="T30" fmla="*/ 3699 w 7473"/>
                <a:gd name="T31" fmla="*/ 150 h 352"/>
                <a:gd name="T32" fmla="*/ 4086 w 7473"/>
                <a:gd name="T33" fmla="*/ 179 h 352"/>
                <a:gd name="T34" fmla="*/ 4459 w 7473"/>
                <a:gd name="T35" fmla="*/ 160 h 352"/>
                <a:gd name="T36" fmla="*/ 4763 w 7473"/>
                <a:gd name="T37" fmla="*/ 109 h 352"/>
                <a:gd name="T38" fmla="*/ 5063 w 7473"/>
                <a:gd name="T39" fmla="*/ 97 h 352"/>
                <a:gd name="T40" fmla="*/ 5302 w 7473"/>
                <a:gd name="T41" fmla="*/ 125 h 352"/>
                <a:gd name="T42" fmla="*/ 5531 w 7473"/>
                <a:gd name="T43" fmla="*/ 120 h 352"/>
                <a:gd name="T44" fmla="*/ 5804 w 7473"/>
                <a:gd name="T45" fmla="*/ 70 h 352"/>
                <a:gd name="T46" fmla="*/ 5934 w 7473"/>
                <a:gd name="T47" fmla="*/ 89 h 352"/>
                <a:gd name="T48" fmla="*/ 6457 w 7473"/>
                <a:gd name="T49" fmla="*/ 82 h 352"/>
                <a:gd name="T50" fmla="*/ 6742 w 7473"/>
                <a:gd name="T51" fmla="*/ 69 h 352"/>
                <a:gd name="T52" fmla="*/ 7016 w 7473"/>
                <a:gd name="T53" fmla="*/ 3 h 352"/>
                <a:gd name="T54" fmla="*/ 7265 w 7473"/>
                <a:gd name="T55" fmla="*/ 12 h 352"/>
                <a:gd name="T56" fmla="*/ 7462 w 7473"/>
                <a:gd name="T57" fmla="*/ 15 h 352"/>
                <a:gd name="T58" fmla="*/ 7461 w 7473"/>
                <a:gd name="T59" fmla="*/ 35 h 352"/>
                <a:gd name="T60" fmla="*/ 7363 w 7473"/>
                <a:gd name="T61" fmla="*/ 68 h 352"/>
                <a:gd name="T62" fmla="*/ 6857 w 7473"/>
                <a:gd name="T63" fmla="*/ 156 h 352"/>
                <a:gd name="T64" fmla="*/ 5378 w 7473"/>
                <a:gd name="T65" fmla="*/ 267 h 352"/>
                <a:gd name="T66" fmla="*/ 2387 w 7473"/>
                <a:gd name="T67" fmla="*/ 344 h 352"/>
                <a:gd name="T68" fmla="*/ 0 w 7473"/>
                <a:gd name="T69" fmla="*/ 277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73"/>
                <a:gd name="T106" fmla="*/ 0 h 352"/>
                <a:gd name="T107" fmla="*/ 7473 w 7473"/>
                <a:gd name="T108" fmla="*/ 352 h 3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73" h="352">
                  <a:moveTo>
                    <a:pt x="0" y="277"/>
                  </a:moveTo>
                  <a:lnTo>
                    <a:pt x="185" y="245"/>
                  </a:lnTo>
                  <a:lnTo>
                    <a:pt x="332" y="225"/>
                  </a:lnTo>
                  <a:lnTo>
                    <a:pt x="436" y="224"/>
                  </a:lnTo>
                  <a:lnTo>
                    <a:pt x="517" y="231"/>
                  </a:lnTo>
                  <a:lnTo>
                    <a:pt x="619" y="231"/>
                  </a:lnTo>
                  <a:lnTo>
                    <a:pt x="748" y="221"/>
                  </a:lnTo>
                  <a:lnTo>
                    <a:pt x="901" y="198"/>
                  </a:lnTo>
                  <a:lnTo>
                    <a:pt x="1213" y="211"/>
                  </a:lnTo>
                  <a:lnTo>
                    <a:pt x="1412" y="192"/>
                  </a:lnTo>
                  <a:lnTo>
                    <a:pt x="1570" y="170"/>
                  </a:lnTo>
                  <a:lnTo>
                    <a:pt x="1713" y="142"/>
                  </a:lnTo>
                  <a:lnTo>
                    <a:pt x="1810" y="130"/>
                  </a:lnTo>
                  <a:lnTo>
                    <a:pt x="1901" y="135"/>
                  </a:lnTo>
                  <a:lnTo>
                    <a:pt x="1948" y="146"/>
                  </a:lnTo>
                  <a:lnTo>
                    <a:pt x="1992" y="165"/>
                  </a:lnTo>
                  <a:lnTo>
                    <a:pt x="2084" y="153"/>
                  </a:lnTo>
                  <a:lnTo>
                    <a:pt x="2165" y="148"/>
                  </a:lnTo>
                  <a:lnTo>
                    <a:pt x="2236" y="153"/>
                  </a:lnTo>
                  <a:lnTo>
                    <a:pt x="2399" y="180"/>
                  </a:lnTo>
                  <a:lnTo>
                    <a:pt x="2482" y="190"/>
                  </a:lnTo>
                  <a:lnTo>
                    <a:pt x="2544" y="186"/>
                  </a:lnTo>
                  <a:lnTo>
                    <a:pt x="2629" y="169"/>
                  </a:lnTo>
                  <a:lnTo>
                    <a:pt x="2765" y="152"/>
                  </a:lnTo>
                  <a:lnTo>
                    <a:pt x="2917" y="146"/>
                  </a:lnTo>
                  <a:lnTo>
                    <a:pt x="2988" y="152"/>
                  </a:lnTo>
                  <a:lnTo>
                    <a:pt x="3050" y="167"/>
                  </a:lnTo>
                  <a:lnTo>
                    <a:pt x="3203" y="171"/>
                  </a:lnTo>
                  <a:lnTo>
                    <a:pt x="3338" y="170"/>
                  </a:lnTo>
                  <a:lnTo>
                    <a:pt x="3458" y="160"/>
                  </a:lnTo>
                  <a:lnTo>
                    <a:pt x="3559" y="148"/>
                  </a:lnTo>
                  <a:lnTo>
                    <a:pt x="3699" y="150"/>
                  </a:lnTo>
                  <a:lnTo>
                    <a:pt x="3908" y="176"/>
                  </a:lnTo>
                  <a:lnTo>
                    <a:pt x="4086" y="179"/>
                  </a:lnTo>
                  <a:lnTo>
                    <a:pt x="4262" y="176"/>
                  </a:lnTo>
                  <a:lnTo>
                    <a:pt x="4459" y="160"/>
                  </a:lnTo>
                  <a:lnTo>
                    <a:pt x="4587" y="142"/>
                  </a:lnTo>
                  <a:lnTo>
                    <a:pt x="4763" y="109"/>
                  </a:lnTo>
                  <a:lnTo>
                    <a:pt x="4848" y="100"/>
                  </a:lnTo>
                  <a:lnTo>
                    <a:pt x="5063" y="97"/>
                  </a:lnTo>
                  <a:lnTo>
                    <a:pt x="5222" y="109"/>
                  </a:lnTo>
                  <a:lnTo>
                    <a:pt x="5302" y="125"/>
                  </a:lnTo>
                  <a:lnTo>
                    <a:pt x="5420" y="125"/>
                  </a:lnTo>
                  <a:lnTo>
                    <a:pt x="5531" y="120"/>
                  </a:lnTo>
                  <a:lnTo>
                    <a:pt x="5642" y="104"/>
                  </a:lnTo>
                  <a:lnTo>
                    <a:pt x="5804" y="70"/>
                  </a:lnTo>
                  <a:lnTo>
                    <a:pt x="5870" y="69"/>
                  </a:lnTo>
                  <a:lnTo>
                    <a:pt x="5934" y="89"/>
                  </a:lnTo>
                  <a:lnTo>
                    <a:pt x="6189" y="81"/>
                  </a:lnTo>
                  <a:lnTo>
                    <a:pt x="6457" y="82"/>
                  </a:lnTo>
                  <a:lnTo>
                    <a:pt x="6638" y="77"/>
                  </a:lnTo>
                  <a:lnTo>
                    <a:pt x="6742" y="69"/>
                  </a:lnTo>
                  <a:lnTo>
                    <a:pt x="6913" y="24"/>
                  </a:lnTo>
                  <a:lnTo>
                    <a:pt x="7016" y="3"/>
                  </a:lnTo>
                  <a:lnTo>
                    <a:pt x="7083" y="0"/>
                  </a:lnTo>
                  <a:lnTo>
                    <a:pt x="7265" y="12"/>
                  </a:lnTo>
                  <a:lnTo>
                    <a:pt x="7439" y="13"/>
                  </a:lnTo>
                  <a:lnTo>
                    <a:pt x="7462" y="15"/>
                  </a:lnTo>
                  <a:lnTo>
                    <a:pt x="7473" y="24"/>
                  </a:lnTo>
                  <a:lnTo>
                    <a:pt x="7461" y="35"/>
                  </a:lnTo>
                  <a:lnTo>
                    <a:pt x="7422" y="49"/>
                  </a:lnTo>
                  <a:lnTo>
                    <a:pt x="7363" y="68"/>
                  </a:lnTo>
                  <a:lnTo>
                    <a:pt x="7197" y="104"/>
                  </a:lnTo>
                  <a:lnTo>
                    <a:pt x="6857" y="156"/>
                  </a:lnTo>
                  <a:lnTo>
                    <a:pt x="6272" y="213"/>
                  </a:lnTo>
                  <a:lnTo>
                    <a:pt x="5378" y="267"/>
                  </a:lnTo>
                  <a:lnTo>
                    <a:pt x="4105" y="314"/>
                  </a:lnTo>
                  <a:lnTo>
                    <a:pt x="2387" y="344"/>
                  </a:lnTo>
                  <a:lnTo>
                    <a:pt x="155" y="352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66CC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32" name="Freeform 256"/>
            <p:cNvSpPr>
              <a:spLocks/>
            </p:cNvSpPr>
            <p:nvPr/>
          </p:nvSpPr>
          <p:spPr bwMode="auto">
            <a:xfrm flipH="1">
              <a:off x="5102" y="2356"/>
              <a:ext cx="569" cy="19"/>
            </a:xfrm>
            <a:custGeom>
              <a:avLst/>
              <a:gdLst>
                <a:gd name="T0" fmla="*/ 47 w 10103"/>
                <a:gd name="T1" fmla="*/ 144 h 345"/>
                <a:gd name="T2" fmla="*/ 305 w 10103"/>
                <a:gd name="T3" fmla="*/ 74 h 345"/>
                <a:gd name="T4" fmla="*/ 443 w 10103"/>
                <a:gd name="T5" fmla="*/ 136 h 345"/>
                <a:gd name="T6" fmla="*/ 679 w 10103"/>
                <a:gd name="T7" fmla="*/ 163 h 345"/>
                <a:gd name="T8" fmla="*/ 974 w 10103"/>
                <a:gd name="T9" fmla="*/ 225 h 345"/>
                <a:gd name="T10" fmla="*/ 1231 w 10103"/>
                <a:gd name="T11" fmla="*/ 228 h 345"/>
                <a:gd name="T12" fmla="*/ 1473 w 10103"/>
                <a:gd name="T13" fmla="*/ 261 h 345"/>
                <a:gd name="T14" fmla="*/ 1926 w 10103"/>
                <a:gd name="T15" fmla="*/ 269 h 345"/>
                <a:gd name="T16" fmla="*/ 2267 w 10103"/>
                <a:gd name="T17" fmla="*/ 239 h 345"/>
                <a:gd name="T18" fmla="*/ 2780 w 10103"/>
                <a:gd name="T19" fmla="*/ 238 h 345"/>
                <a:gd name="T20" fmla="*/ 3131 w 10103"/>
                <a:gd name="T21" fmla="*/ 244 h 345"/>
                <a:gd name="T22" fmla="*/ 3762 w 10103"/>
                <a:gd name="T23" fmla="*/ 161 h 345"/>
                <a:gd name="T24" fmla="*/ 3969 w 10103"/>
                <a:gd name="T25" fmla="*/ 193 h 345"/>
                <a:gd name="T26" fmla="*/ 4272 w 10103"/>
                <a:gd name="T27" fmla="*/ 210 h 345"/>
                <a:gd name="T28" fmla="*/ 4518 w 10103"/>
                <a:gd name="T29" fmla="*/ 204 h 345"/>
                <a:gd name="T30" fmla="*/ 5065 w 10103"/>
                <a:gd name="T31" fmla="*/ 205 h 345"/>
                <a:gd name="T32" fmla="*/ 5507 w 10103"/>
                <a:gd name="T33" fmla="*/ 178 h 345"/>
                <a:gd name="T34" fmla="*/ 5751 w 10103"/>
                <a:gd name="T35" fmla="*/ 194 h 345"/>
                <a:gd name="T36" fmla="*/ 6033 w 10103"/>
                <a:gd name="T37" fmla="*/ 217 h 345"/>
                <a:gd name="T38" fmla="*/ 6710 w 10103"/>
                <a:gd name="T39" fmla="*/ 141 h 345"/>
                <a:gd name="T40" fmla="*/ 7285 w 10103"/>
                <a:gd name="T41" fmla="*/ 159 h 345"/>
                <a:gd name="T42" fmla="*/ 7755 w 10103"/>
                <a:gd name="T43" fmla="*/ 100 h 345"/>
                <a:gd name="T44" fmla="*/ 7943 w 10103"/>
                <a:gd name="T45" fmla="*/ 111 h 345"/>
                <a:gd name="T46" fmla="*/ 8519 w 10103"/>
                <a:gd name="T47" fmla="*/ 114 h 345"/>
                <a:gd name="T48" fmla="*/ 9042 w 10103"/>
                <a:gd name="T49" fmla="*/ 28 h 345"/>
                <a:gd name="T50" fmla="*/ 9416 w 10103"/>
                <a:gd name="T51" fmla="*/ 44 h 345"/>
                <a:gd name="T52" fmla="*/ 9814 w 10103"/>
                <a:gd name="T53" fmla="*/ 14 h 345"/>
                <a:gd name="T54" fmla="*/ 10103 w 10103"/>
                <a:gd name="T55" fmla="*/ 0 h 345"/>
                <a:gd name="T56" fmla="*/ 9963 w 10103"/>
                <a:gd name="T57" fmla="*/ 28 h 345"/>
                <a:gd name="T58" fmla="*/ 9568 w 10103"/>
                <a:gd name="T59" fmla="*/ 76 h 345"/>
                <a:gd name="T60" fmla="*/ 9195 w 10103"/>
                <a:gd name="T61" fmla="*/ 72 h 345"/>
                <a:gd name="T62" fmla="*/ 8918 w 10103"/>
                <a:gd name="T63" fmla="*/ 58 h 345"/>
                <a:gd name="T64" fmla="*/ 8743 w 10103"/>
                <a:gd name="T65" fmla="*/ 107 h 345"/>
                <a:gd name="T66" fmla="*/ 7888 w 10103"/>
                <a:gd name="T67" fmla="*/ 148 h 345"/>
                <a:gd name="T68" fmla="*/ 7763 w 10103"/>
                <a:gd name="T69" fmla="*/ 117 h 345"/>
                <a:gd name="T70" fmla="*/ 7392 w 10103"/>
                <a:gd name="T71" fmla="*/ 175 h 345"/>
                <a:gd name="T72" fmla="*/ 7052 w 10103"/>
                <a:gd name="T73" fmla="*/ 144 h 345"/>
                <a:gd name="T74" fmla="*/ 6989 w 10103"/>
                <a:gd name="T75" fmla="*/ 179 h 345"/>
                <a:gd name="T76" fmla="*/ 6770 w 10103"/>
                <a:gd name="T77" fmla="*/ 157 h 345"/>
                <a:gd name="T78" fmla="*/ 6455 w 10103"/>
                <a:gd name="T79" fmla="*/ 196 h 345"/>
                <a:gd name="T80" fmla="*/ 5807 w 10103"/>
                <a:gd name="T81" fmla="*/ 217 h 345"/>
                <a:gd name="T82" fmla="*/ 5288 w 10103"/>
                <a:gd name="T83" fmla="*/ 224 h 345"/>
                <a:gd name="T84" fmla="*/ 4956 w 10103"/>
                <a:gd name="T85" fmla="*/ 220 h 345"/>
                <a:gd name="T86" fmla="*/ 4507 w 10103"/>
                <a:gd name="T87" fmla="*/ 228 h 345"/>
                <a:gd name="T88" fmla="*/ 4093 w 10103"/>
                <a:gd name="T89" fmla="*/ 197 h 345"/>
                <a:gd name="T90" fmla="*/ 3836 w 10103"/>
                <a:gd name="T91" fmla="*/ 183 h 345"/>
                <a:gd name="T92" fmla="*/ 3330 w 10103"/>
                <a:gd name="T93" fmla="*/ 249 h 345"/>
                <a:gd name="T94" fmla="*/ 2655 w 10103"/>
                <a:gd name="T95" fmla="*/ 272 h 345"/>
                <a:gd name="T96" fmla="*/ 2311 w 10103"/>
                <a:gd name="T97" fmla="*/ 269 h 345"/>
                <a:gd name="T98" fmla="*/ 2107 w 10103"/>
                <a:gd name="T99" fmla="*/ 300 h 345"/>
                <a:gd name="T100" fmla="*/ 1716 w 10103"/>
                <a:gd name="T101" fmla="*/ 320 h 345"/>
                <a:gd name="T102" fmla="*/ 1618 w 10103"/>
                <a:gd name="T103" fmla="*/ 343 h 345"/>
                <a:gd name="T104" fmla="*/ 1147 w 10103"/>
                <a:gd name="T105" fmla="*/ 307 h 345"/>
                <a:gd name="T106" fmla="*/ 568 w 10103"/>
                <a:gd name="T107" fmla="*/ 256 h 345"/>
                <a:gd name="T108" fmla="*/ 332 w 10103"/>
                <a:gd name="T109" fmla="*/ 227 h 345"/>
                <a:gd name="T110" fmla="*/ 36 w 10103"/>
                <a:gd name="T111" fmla="*/ 212 h 3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03"/>
                <a:gd name="T169" fmla="*/ 0 h 345"/>
                <a:gd name="T170" fmla="*/ 10103 w 10103"/>
                <a:gd name="T171" fmla="*/ 345 h 3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03" h="345">
                  <a:moveTo>
                    <a:pt x="7" y="197"/>
                  </a:moveTo>
                  <a:lnTo>
                    <a:pt x="0" y="182"/>
                  </a:lnTo>
                  <a:lnTo>
                    <a:pt x="6" y="166"/>
                  </a:lnTo>
                  <a:lnTo>
                    <a:pt x="47" y="144"/>
                  </a:lnTo>
                  <a:lnTo>
                    <a:pt x="115" y="117"/>
                  </a:lnTo>
                  <a:lnTo>
                    <a:pt x="153" y="99"/>
                  </a:lnTo>
                  <a:lnTo>
                    <a:pt x="199" y="92"/>
                  </a:lnTo>
                  <a:lnTo>
                    <a:pt x="305" y="74"/>
                  </a:lnTo>
                  <a:lnTo>
                    <a:pt x="368" y="68"/>
                  </a:lnTo>
                  <a:lnTo>
                    <a:pt x="400" y="76"/>
                  </a:lnTo>
                  <a:lnTo>
                    <a:pt x="423" y="117"/>
                  </a:lnTo>
                  <a:lnTo>
                    <a:pt x="443" y="136"/>
                  </a:lnTo>
                  <a:lnTo>
                    <a:pt x="471" y="152"/>
                  </a:lnTo>
                  <a:lnTo>
                    <a:pt x="526" y="158"/>
                  </a:lnTo>
                  <a:lnTo>
                    <a:pt x="602" y="159"/>
                  </a:lnTo>
                  <a:lnTo>
                    <a:pt x="679" y="163"/>
                  </a:lnTo>
                  <a:lnTo>
                    <a:pt x="738" y="172"/>
                  </a:lnTo>
                  <a:lnTo>
                    <a:pt x="862" y="211"/>
                  </a:lnTo>
                  <a:lnTo>
                    <a:pt x="928" y="224"/>
                  </a:lnTo>
                  <a:lnTo>
                    <a:pt x="974" y="225"/>
                  </a:lnTo>
                  <a:lnTo>
                    <a:pt x="1105" y="210"/>
                  </a:lnTo>
                  <a:lnTo>
                    <a:pt x="1182" y="212"/>
                  </a:lnTo>
                  <a:lnTo>
                    <a:pt x="1211" y="218"/>
                  </a:lnTo>
                  <a:lnTo>
                    <a:pt x="1231" y="228"/>
                  </a:lnTo>
                  <a:lnTo>
                    <a:pt x="1253" y="239"/>
                  </a:lnTo>
                  <a:lnTo>
                    <a:pt x="1287" y="248"/>
                  </a:lnTo>
                  <a:lnTo>
                    <a:pt x="1377" y="259"/>
                  </a:lnTo>
                  <a:lnTo>
                    <a:pt x="1473" y="261"/>
                  </a:lnTo>
                  <a:lnTo>
                    <a:pt x="1536" y="256"/>
                  </a:lnTo>
                  <a:lnTo>
                    <a:pt x="1611" y="254"/>
                  </a:lnTo>
                  <a:lnTo>
                    <a:pt x="1729" y="258"/>
                  </a:lnTo>
                  <a:lnTo>
                    <a:pt x="1926" y="269"/>
                  </a:lnTo>
                  <a:lnTo>
                    <a:pt x="2078" y="263"/>
                  </a:lnTo>
                  <a:lnTo>
                    <a:pt x="2163" y="256"/>
                  </a:lnTo>
                  <a:lnTo>
                    <a:pt x="2218" y="246"/>
                  </a:lnTo>
                  <a:lnTo>
                    <a:pt x="2267" y="239"/>
                  </a:lnTo>
                  <a:lnTo>
                    <a:pt x="2335" y="247"/>
                  </a:lnTo>
                  <a:lnTo>
                    <a:pt x="2472" y="269"/>
                  </a:lnTo>
                  <a:lnTo>
                    <a:pt x="2629" y="261"/>
                  </a:lnTo>
                  <a:lnTo>
                    <a:pt x="2780" y="238"/>
                  </a:lnTo>
                  <a:lnTo>
                    <a:pt x="2848" y="226"/>
                  </a:lnTo>
                  <a:lnTo>
                    <a:pt x="2935" y="226"/>
                  </a:lnTo>
                  <a:lnTo>
                    <a:pt x="3069" y="241"/>
                  </a:lnTo>
                  <a:lnTo>
                    <a:pt x="3131" y="244"/>
                  </a:lnTo>
                  <a:lnTo>
                    <a:pt x="3230" y="241"/>
                  </a:lnTo>
                  <a:lnTo>
                    <a:pt x="3406" y="220"/>
                  </a:lnTo>
                  <a:lnTo>
                    <a:pt x="3626" y="176"/>
                  </a:lnTo>
                  <a:lnTo>
                    <a:pt x="3762" y="161"/>
                  </a:lnTo>
                  <a:lnTo>
                    <a:pt x="3818" y="163"/>
                  </a:lnTo>
                  <a:lnTo>
                    <a:pt x="3856" y="172"/>
                  </a:lnTo>
                  <a:lnTo>
                    <a:pt x="3928" y="198"/>
                  </a:lnTo>
                  <a:lnTo>
                    <a:pt x="3969" y="193"/>
                  </a:lnTo>
                  <a:lnTo>
                    <a:pt x="4090" y="183"/>
                  </a:lnTo>
                  <a:lnTo>
                    <a:pt x="4166" y="186"/>
                  </a:lnTo>
                  <a:lnTo>
                    <a:pt x="4218" y="197"/>
                  </a:lnTo>
                  <a:lnTo>
                    <a:pt x="4272" y="210"/>
                  </a:lnTo>
                  <a:lnTo>
                    <a:pt x="4349" y="220"/>
                  </a:lnTo>
                  <a:lnTo>
                    <a:pt x="4422" y="225"/>
                  </a:lnTo>
                  <a:lnTo>
                    <a:pt x="4458" y="220"/>
                  </a:lnTo>
                  <a:lnTo>
                    <a:pt x="4518" y="204"/>
                  </a:lnTo>
                  <a:lnTo>
                    <a:pt x="4654" y="186"/>
                  </a:lnTo>
                  <a:lnTo>
                    <a:pt x="4846" y="182"/>
                  </a:lnTo>
                  <a:lnTo>
                    <a:pt x="4954" y="189"/>
                  </a:lnTo>
                  <a:lnTo>
                    <a:pt x="5065" y="205"/>
                  </a:lnTo>
                  <a:lnTo>
                    <a:pt x="5175" y="206"/>
                  </a:lnTo>
                  <a:lnTo>
                    <a:pt x="5265" y="204"/>
                  </a:lnTo>
                  <a:lnTo>
                    <a:pt x="5332" y="197"/>
                  </a:lnTo>
                  <a:lnTo>
                    <a:pt x="5507" y="178"/>
                  </a:lnTo>
                  <a:lnTo>
                    <a:pt x="5607" y="178"/>
                  </a:lnTo>
                  <a:lnTo>
                    <a:pt x="5678" y="189"/>
                  </a:lnTo>
                  <a:lnTo>
                    <a:pt x="5717" y="196"/>
                  </a:lnTo>
                  <a:lnTo>
                    <a:pt x="5751" y="194"/>
                  </a:lnTo>
                  <a:lnTo>
                    <a:pt x="5779" y="193"/>
                  </a:lnTo>
                  <a:lnTo>
                    <a:pt x="5799" y="197"/>
                  </a:lnTo>
                  <a:lnTo>
                    <a:pt x="5902" y="212"/>
                  </a:lnTo>
                  <a:lnTo>
                    <a:pt x="6033" y="217"/>
                  </a:lnTo>
                  <a:lnTo>
                    <a:pt x="6286" y="204"/>
                  </a:lnTo>
                  <a:lnTo>
                    <a:pt x="6462" y="189"/>
                  </a:lnTo>
                  <a:lnTo>
                    <a:pt x="6594" y="165"/>
                  </a:lnTo>
                  <a:lnTo>
                    <a:pt x="6710" y="141"/>
                  </a:lnTo>
                  <a:lnTo>
                    <a:pt x="6862" y="129"/>
                  </a:lnTo>
                  <a:lnTo>
                    <a:pt x="7021" y="132"/>
                  </a:lnTo>
                  <a:lnTo>
                    <a:pt x="7160" y="149"/>
                  </a:lnTo>
                  <a:lnTo>
                    <a:pt x="7285" y="159"/>
                  </a:lnTo>
                  <a:lnTo>
                    <a:pt x="7413" y="155"/>
                  </a:lnTo>
                  <a:lnTo>
                    <a:pt x="7581" y="132"/>
                  </a:lnTo>
                  <a:lnTo>
                    <a:pt x="7692" y="110"/>
                  </a:lnTo>
                  <a:lnTo>
                    <a:pt x="7755" y="100"/>
                  </a:lnTo>
                  <a:lnTo>
                    <a:pt x="7798" y="100"/>
                  </a:lnTo>
                  <a:lnTo>
                    <a:pt x="7846" y="117"/>
                  </a:lnTo>
                  <a:lnTo>
                    <a:pt x="7894" y="125"/>
                  </a:lnTo>
                  <a:lnTo>
                    <a:pt x="7943" y="111"/>
                  </a:lnTo>
                  <a:lnTo>
                    <a:pt x="7975" y="106"/>
                  </a:lnTo>
                  <a:lnTo>
                    <a:pt x="8015" y="109"/>
                  </a:lnTo>
                  <a:lnTo>
                    <a:pt x="8316" y="117"/>
                  </a:lnTo>
                  <a:lnTo>
                    <a:pt x="8519" y="114"/>
                  </a:lnTo>
                  <a:lnTo>
                    <a:pt x="8656" y="100"/>
                  </a:lnTo>
                  <a:lnTo>
                    <a:pt x="8864" y="49"/>
                  </a:lnTo>
                  <a:lnTo>
                    <a:pt x="8969" y="30"/>
                  </a:lnTo>
                  <a:lnTo>
                    <a:pt x="9042" y="28"/>
                  </a:lnTo>
                  <a:lnTo>
                    <a:pt x="9153" y="44"/>
                  </a:lnTo>
                  <a:lnTo>
                    <a:pt x="9230" y="47"/>
                  </a:lnTo>
                  <a:lnTo>
                    <a:pt x="9320" y="41"/>
                  </a:lnTo>
                  <a:lnTo>
                    <a:pt x="9416" y="44"/>
                  </a:lnTo>
                  <a:lnTo>
                    <a:pt x="9561" y="51"/>
                  </a:lnTo>
                  <a:lnTo>
                    <a:pt x="9652" y="46"/>
                  </a:lnTo>
                  <a:lnTo>
                    <a:pt x="9725" y="37"/>
                  </a:lnTo>
                  <a:lnTo>
                    <a:pt x="9814" y="14"/>
                  </a:lnTo>
                  <a:lnTo>
                    <a:pt x="9888" y="12"/>
                  </a:lnTo>
                  <a:lnTo>
                    <a:pt x="10002" y="7"/>
                  </a:lnTo>
                  <a:lnTo>
                    <a:pt x="10098" y="0"/>
                  </a:lnTo>
                  <a:lnTo>
                    <a:pt x="10103" y="0"/>
                  </a:lnTo>
                  <a:lnTo>
                    <a:pt x="10091" y="7"/>
                  </a:lnTo>
                  <a:lnTo>
                    <a:pt x="10030" y="28"/>
                  </a:lnTo>
                  <a:lnTo>
                    <a:pt x="9995" y="31"/>
                  </a:lnTo>
                  <a:lnTo>
                    <a:pt x="9963" y="28"/>
                  </a:lnTo>
                  <a:lnTo>
                    <a:pt x="9933" y="28"/>
                  </a:lnTo>
                  <a:lnTo>
                    <a:pt x="9901" y="37"/>
                  </a:lnTo>
                  <a:lnTo>
                    <a:pt x="9738" y="66"/>
                  </a:lnTo>
                  <a:lnTo>
                    <a:pt x="9568" y="76"/>
                  </a:lnTo>
                  <a:lnTo>
                    <a:pt x="9402" y="66"/>
                  </a:lnTo>
                  <a:lnTo>
                    <a:pt x="9317" y="66"/>
                  </a:lnTo>
                  <a:lnTo>
                    <a:pt x="9275" y="73"/>
                  </a:lnTo>
                  <a:lnTo>
                    <a:pt x="9195" y="72"/>
                  </a:lnTo>
                  <a:lnTo>
                    <a:pt x="9098" y="65"/>
                  </a:lnTo>
                  <a:lnTo>
                    <a:pt x="9029" y="53"/>
                  </a:lnTo>
                  <a:lnTo>
                    <a:pt x="8946" y="52"/>
                  </a:lnTo>
                  <a:lnTo>
                    <a:pt x="8918" y="58"/>
                  </a:lnTo>
                  <a:lnTo>
                    <a:pt x="8902" y="68"/>
                  </a:lnTo>
                  <a:lnTo>
                    <a:pt x="8890" y="79"/>
                  </a:lnTo>
                  <a:lnTo>
                    <a:pt x="8878" y="83"/>
                  </a:lnTo>
                  <a:lnTo>
                    <a:pt x="8743" y="107"/>
                  </a:lnTo>
                  <a:lnTo>
                    <a:pt x="8588" y="132"/>
                  </a:lnTo>
                  <a:lnTo>
                    <a:pt x="8074" y="128"/>
                  </a:lnTo>
                  <a:lnTo>
                    <a:pt x="7962" y="144"/>
                  </a:lnTo>
                  <a:lnTo>
                    <a:pt x="7888" y="148"/>
                  </a:lnTo>
                  <a:lnTo>
                    <a:pt x="7856" y="143"/>
                  </a:lnTo>
                  <a:lnTo>
                    <a:pt x="7830" y="132"/>
                  </a:lnTo>
                  <a:lnTo>
                    <a:pt x="7791" y="114"/>
                  </a:lnTo>
                  <a:lnTo>
                    <a:pt x="7763" y="117"/>
                  </a:lnTo>
                  <a:lnTo>
                    <a:pt x="7717" y="141"/>
                  </a:lnTo>
                  <a:lnTo>
                    <a:pt x="7637" y="145"/>
                  </a:lnTo>
                  <a:lnTo>
                    <a:pt x="7562" y="157"/>
                  </a:lnTo>
                  <a:lnTo>
                    <a:pt x="7392" y="175"/>
                  </a:lnTo>
                  <a:lnTo>
                    <a:pt x="7277" y="176"/>
                  </a:lnTo>
                  <a:lnTo>
                    <a:pt x="7195" y="165"/>
                  </a:lnTo>
                  <a:lnTo>
                    <a:pt x="7130" y="149"/>
                  </a:lnTo>
                  <a:lnTo>
                    <a:pt x="7052" y="144"/>
                  </a:lnTo>
                  <a:lnTo>
                    <a:pt x="6989" y="149"/>
                  </a:lnTo>
                  <a:lnTo>
                    <a:pt x="6962" y="157"/>
                  </a:lnTo>
                  <a:lnTo>
                    <a:pt x="6982" y="173"/>
                  </a:lnTo>
                  <a:lnTo>
                    <a:pt x="6989" y="179"/>
                  </a:lnTo>
                  <a:lnTo>
                    <a:pt x="6980" y="180"/>
                  </a:lnTo>
                  <a:lnTo>
                    <a:pt x="6873" y="173"/>
                  </a:lnTo>
                  <a:lnTo>
                    <a:pt x="6809" y="168"/>
                  </a:lnTo>
                  <a:lnTo>
                    <a:pt x="6770" y="157"/>
                  </a:lnTo>
                  <a:lnTo>
                    <a:pt x="6740" y="149"/>
                  </a:lnTo>
                  <a:lnTo>
                    <a:pt x="6703" y="155"/>
                  </a:lnTo>
                  <a:lnTo>
                    <a:pt x="6650" y="168"/>
                  </a:lnTo>
                  <a:lnTo>
                    <a:pt x="6455" y="196"/>
                  </a:lnTo>
                  <a:lnTo>
                    <a:pt x="6233" y="225"/>
                  </a:lnTo>
                  <a:lnTo>
                    <a:pt x="6014" y="228"/>
                  </a:lnTo>
                  <a:lnTo>
                    <a:pt x="5883" y="227"/>
                  </a:lnTo>
                  <a:lnTo>
                    <a:pt x="5807" y="217"/>
                  </a:lnTo>
                  <a:lnTo>
                    <a:pt x="5648" y="203"/>
                  </a:lnTo>
                  <a:lnTo>
                    <a:pt x="5524" y="196"/>
                  </a:lnTo>
                  <a:lnTo>
                    <a:pt x="5441" y="201"/>
                  </a:lnTo>
                  <a:lnTo>
                    <a:pt x="5288" y="224"/>
                  </a:lnTo>
                  <a:lnTo>
                    <a:pt x="5144" y="228"/>
                  </a:lnTo>
                  <a:lnTo>
                    <a:pt x="5046" y="231"/>
                  </a:lnTo>
                  <a:lnTo>
                    <a:pt x="4997" y="231"/>
                  </a:lnTo>
                  <a:lnTo>
                    <a:pt x="4956" y="220"/>
                  </a:lnTo>
                  <a:lnTo>
                    <a:pt x="4903" y="205"/>
                  </a:lnTo>
                  <a:lnTo>
                    <a:pt x="4825" y="198"/>
                  </a:lnTo>
                  <a:lnTo>
                    <a:pt x="4664" y="205"/>
                  </a:lnTo>
                  <a:lnTo>
                    <a:pt x="4507" y="228"/>
                  </a:lnTo>
                  <a:lnTo>
                    <a:pt x="4432" y="239"/>
                  </a:lnTo>
                  <a:lnTo>
                    <a:pt x="4382" y="238"/>
                  </a:lnTo>
                  <a:lnTo>
                    <a:pt x="4236" y="208"/>
                  </a:lnTo>
                  <a:lnTo>
                    <a:pt x="4093" y="197"/>
                  </a:lnTo>
                  <a:lnTo>
                    <a:pt x="3998" y="213"/>
                  </a:lnTo>
                  <a:lnTo>
                    <a:pt x="3938" y="214"/>
                  </a:lnTo>
                  <a:lnTo>
                    <a:pt x="3885" y="201"/>
                  </a:lnTo>
                  <a:lnTo>
                    <a:pt x="3836" y="183"/>
                  </a:lnTo>
                  <a:lnTo>
                    <a:pt x="3782" y="176"/>
                  </a:lnTo>
                  <a:lnTo>
                    <a:pt x="3691" y="180"/>
                  </a:lnTo>
                  <a:lnTo>
                    <a:pt x="3488" y="224"/>
                  </a:lnTo>
                  <a:lnTo>
                    <a:pt x="3330" y="249"/>
                  </a:lnTo>
                  <a:lnTo>
                    <a:pt x="3182" y="261"/>
                  </a:lnTo>
                  <a:lnTo>
                    <a:pt x="2966" y="249"/>
                  </a:lnTo>
                  <a:lnTo>
                    <a:pt x="2849" y="246"/>
                  </a:lnTo>
                  <a:lnTo>
                    <a:pt x="2655" y="272"/>
                  </a:lnTo>
                  <a:lnTo>
                    <a:pt x="2518" y="282"/>
                  </a:lnTo>
                  <a:lnTo>
                    <a:pt x="2403" y="277"/>
                  </a:lnTo>
                  <a:lnTo>
                    <a:pt x="2338" y="266"/>
                  </a:lnTo>
                  <a:lnTo>
                    <a:pt x="2311" y="269"/>
                  </a:lnTo>
                  <a:lnTo>
                    <a:pt x="2300" y="273"/>
                  </a:lnTo>
                  <a:lnTo>
                    <a:pt x="2282" y="273"/>
                  </a:lnTo>
                  <a:lnTo>
                    <a:pt x="2218" y="279"/>
                  </a:lnTo>
                  <a:lnTo>
                    <a:pt x="2107" y="300"/>
                  </a:lnTo>
                  <a:lnTo>
                    <a:pt x="1990" y="320"/>
                  </a:lnTo>
                  <a:lnTo>
                    <a:pt x="1913" y="325"/>
                  </a:lnTo>
                  <a:lnTo>
                    <a:pt x="1780" y="316"/>
                  </a:lnTo>
                  <a:lnTo>
                    <a:pt x="1716" y="320"/>
                  </a:lnTo>
                  <a:lnTo>
                    <a:pt x="1688" y="330"/>
                  </a:lnTo>
                  <a:lnTo>
                    <a:pt x="1678" y="339"/>
                  </a:lnTo>
                  <a:lnTo>
                    <a:pt x="1650" y="345"/>
                  </a:lnTo>
                  <a:lnTo>
                    <a:pt x="1618" y="343"/>
                  </a:lnTo>
                  <a:lnTo>
                    <a:pt x="1591" y="337"/>
                  </a:lnTo>
                  <a:lnTo>
                    <a:pt x="1497" y="315"/>
                  </a:lnTo>
                  <a:lnTo>
                    <a:pt x="1335" y="304"/>
                  </a:lnTo>
                  <a:lnTo>
                    <a:pt x="1147" y="307"/>
                  </a:lnTo>
                  <a:lnTo>
                    <a:pt x="1059" y="304"/>
                  </a:lnTo>
                  <a:lnTo>
                    <a:pt x="1001" y="296"/>
                  </a:lnTo>
                  <a:lnTo>
                    <a:pt x="787" y="267"/>
                  </a:lnTo>
                  <a:lnTo>
                    <a:pt x="568" y="256"/>
                  </a:lnTo>
                  <a:lnTo>
                    <a:pt x="496" y="270"/>
                  </a:lnTo>
                  <a:lnTo>
                    <a:pt x="458" y="270"/>
                  </a:lnTo>
                  <a:lnTo>
                    <a:pt x="421" y="261"/>
                  </a:lnTo>
                  <a:lnTo>
                    <a:pt x="332" y="227"/>
                  </a:lnTo>
                  <a:lnTo>
                    <a:pt x="274" y="217"/>
                  </a:lnTo>
                  <a:lnTo>
                    <a:pt x="199" y="212"/>
                  </a:lnTo>
                  <a:lnTo>
                    <a:pt x="75" y="217"/>
                  </a:lnTo>
                  <a:lnTo>
                    <a:pt x="36" y="212"/>
                  </a:lnTo>
                  <a:lnTo>
                    <a:pt x="7" y="197"/>
                  </a:lnTo>
                  <a:close/>
                </a:path>
              </a:pathLst>
            </a:custGeom>
            <a:solidFill>
              <a:srgbClr val="EBFA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33" name="Freeform 257"/>
            <p:cNvSpPr>
              <a:spLocks/>
            </p:cNvSpPr>
            <p:nvPr/>
          </p:nvSpPr>
          <p:spPr bwMode="auto">
            <a:xfrm flipH="1">
              <a:off x="5175" y="2301"/>
              <a:ext cx="2" cy="1"/>
            </a:xfrm>
            <a:custGeom>
              <a:avLst/>
              <a:gdLst>
                <a:gd name="T0" fmla="*/ 35 w 35"/>
                <a:gd name="T1" fmla="*/ 30 h 30"/>
                <a:gd name="T2" fmla="*/ 35 w 35"/>
                <a:gd name="T3" fmla="*/ 0 h 30"/>
                <a:gd name="T4" fmla="*/ 0 w 35"/>
                <a:gd name="T5" fmla="*/ 0 h 30"/>
                <a:gd name="T6" fmla="*/ 0 w 35"/>
                <a:gd name="T7" fmla="*/ 30 h 30"/>
                <a:gd name="T8" fmla="*/ 35 w 35"/>
                <a:gd name="T9" fmla="*/ 30 h 30"/>
                <a:gd name="T10" fmla="*/ 35 w 35"/>
                <a:gd name="T11" fmla="*/ 3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35" y="3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34" name="Freeform 258"/>
            <p:cNvSpPr>
              <a:spLocks/>
            </p:cNvSpPr>
            <p:nvPr/>
          </p:nvSpPr>
          <p:spPr bwMode="auto">
            <a:xfrm flipH="1">
              <a:off x="5152" y="2301"/>
              <a:ext cx="2" cy="2"/>
            </a:xfrm>
            <a:custGeom>
              <a:avLst/>
              <a:gdLst>
                <a:gd name="T0" fmla="*/ 37 w 37"/>
                <a:gd name="T1" fmla="*/ 31 h 32"/>
                <a:gd name="T2" fmla="*/ 37 w 37"/>
                <a:gd name="T3" fmla="*/ 0 h 32"/>
                <a:gd name="T4" fmla="*/ 0 w 37"/>
                <a:gd name="T5" fmla="*/ 2 h 32"/>
                <a:gd name="T6" fmla="*/ 0 w 37"/>
                <a:gd name="T7" fmla="*/ 32 h 32"/>
                <a:gd name="T8" fmla="*/ 37 w 37"/>
                <a:gd name="T9" fmla="*/ 31 h 32"/>
                <a:gd name="T10" fmla="*/ 37 w 37"/>
                <a:gd name="T11" fmla="*/ 3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32"/>
                <a:gd name="T20" fmla="*/ 37 w 37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32">
                  <a:moveTo>
                    <a:pt x="37" y="31"/>
                  </a:moveTo>
                  <a:lnTo>
                    <a:pt x="37" y="0"/>
                  </a:lnTo>
                  <a:lnTo>
                    <a:pt x="0" y="2"/>
                  </a:lnTo>
                  <a:lnTo>
                    <a:pt x="0" y="32"/>
                  </a:lnTo>
                  <a:lnTo>
                    <a:pt x="37" y="3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35" name="Freeform 259"/>
            <p:cNvSpPr>
              <a:spLocks/>
            </p:cNvSpPr>
            <p:nvPr/>
          </p:nvSpPr>
          <p:spPr bwMode="auto">
            <a:xfrm flipH="1">
              <a:off x="5144" y="2309"/>
              <a:ext cx="2" cy="2"/>
            </a:xfrm>
            <a:custGeom>
              <a:avLst/>
              <a:gdLst>
                <a:gd name="T0" fmla="*/ 37 w 37"/>
                <a:gd name="T1" fmla="*/ 31 h 31"/>
                <a:gd name="T2" fmla="*/ 37 w 37"/>
                <a:gd name="T3" fmla="*/ 0 h 31"/>
                <a:gd name="T4" fmla="*/ 0 w 37"/>
                <a:gd name="T5" fmla="*/ 0 h 31"/>
                <a:gd name="T6" fmla="*/ 3 w 37"/>
                <a:gd name="T7" fmla="*/ 31 h 31"/>
                <a:gd name="T8" fmla="*/ 37 w 37"/>
                <a:gd name="T9" fmla="*/ 31 h 31"/>
                <a:gd name="T10" fmla="*/ 37 w 37"/>
                <a:gd name="T11" fmla="*/ 3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31"/>
                <a:gd name="T20" fmla="*/ 37 w 37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31">
                  <a:moveTo>
                    <a:pt x="37" y="31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37" y="3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36" name="Freeform 260"/>
            <p:cNvSpPr>
              <a:spLocks/>
            </p:cNvSpPr>
            <p:nvPr/>
          </p:nvSpPr>
          <p:spPr bwMode="auto">
            <a:xfrm flipH="1">
              <a:off x="5154" y="2310"/>
              <a:ext cx="2" cy="1"/>
            </a:xfrm>
            <a:custGeom>
              <a:avLst/>
              <a:gdLst>
                <a:gd name="T0" fmla="*/ 35 w 35"/>
                <a:gd name="T1" fmla="*/ 30 h 31"/>
                <a:gd name="T2" fmla="*/ 35 w 35"/>
                <a:gd name="T3" fmla="*/ 0 h 31"/>
                <a:gd name="T4" fmla="*/ 0 w 35"/>
                <a:gd name="T5" fmla="*/ 1 h 31"/>
                <a:gd name="T6" fmla="*/ 0 w 35"/>
                <a:gd name="T7" fmla="*/ 31 h 31"/>
                <a:gd name="T8" fmla="*/ 35 w 35"/>
                <a:gd name="T9" fmla="*/ 30 h 31"/>
                <a:gd name="T10" fmla="*/ 35 w 35"/>
                <a:gd name="T11" fmla="*/ 3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1"/>
                <a:gd name="T20" fmla="*/ 35 w 35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1">
                  <a:moveTo>
                    <a:pt x="35" y="30"/>
                  </a:moveTo>
                  <a:lnTo>
                    <a:pt x="35" y="0"/>
                  </a:lnTo>
                  <a:lnTo>
                    <a:pt x="0" y="1"/>
                  </a:lnTo>
                  <a:lnTo>
                    <a:pt x="0" y="31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37" name="Freeform 261"/>
            <p:cNvSpPr>
              <a:spLocks/>
            </p:cNvSpPr>
            <p:nvPr/>
          </p:nvSpPr>
          <p:spPr bwMode="auto">
            <a:xfrm flipH="1">
              <a:off x="5170" y="2310"/>
              <a:ext cx="2" cy="1"/>
            </a:xfrm>
            <a:custGeom>
              <a:avLst/>
              <a:gdLst>
                <a:gd name="T0" fmla="*/ 35 w 35"/>
                <a:gd name="T1" fmla="*/ 30 h 30"/>
                <a:gd name="T2" fmla="*/ 35 w 35"/>
                <a:gd name="T3" fmla="*/ 0 h 30"/>
                <a:gd name="T4" fmla="*/ 0 w 35"/>
                <a:gd name="T5" fmla="*/ 0 h 30"/>
                <a:gd name="T6" fmla="*/ 0 w 35"/>
                <a:gd name="T7" fmla="*/ 30 h 30"/>
                <a:gd name="T8" fmla="*/ 35 w 35"/>
                <a:gd name="T9" fmla="*/ 30 h 30"/>
                <a:gd name="T10" fmla="*/ 35 w 35"/>
                <a:gd name="T11" fmla="*/ 3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35" y="3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38" name="Freeform 262"/>
            <p:cNvSpPr>
              <a:spLocks/>
            </p:cNvSpPr>
            <p:nvPr/>
          </p:nvSpPr>
          <p:spPr bwMode="auto">
            <a:xfrm flipH="1">
              <a:off x="5177" y="2310"/>
              <a:ext cx="2" cy="1"/>
            </a:xfrm>
            <a:custGeom>
              <a:avLst/>
              <a:gdLst>
                <a:gd name="T0" fmla="*/ 35 w 35"/>
                <a:gd name="T1" fmla="*/ 30 h 30"/>
                <a:gd name="T2" fmla="*/ 35 w 35"/>
                <a:gd name="T3" fmla="*/ 0 h 30"/>
                <a:gd name="T4" fmla="*/ 0 w 35"/>
                <a:gd name="T5" fmla="*/ 0 h 30"/>
                <a:gd name="T6" fmla="*/ 0 w 35"/>
                <a:gd name="T7" fmla="*/ 30 h 30"/>
                <a:gd name="T8" fmla="*/ 35 w 35"/>
                <a:gd name="T9" fmla="*/ 30 h 30"/>
                <a:gd name="T10" fmla="*/ 35 w 35"/>
                <a:gd name="T11" fmla="*/ 3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35" y="3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39" name="Freeform 263"/>
            <p:cNvSpPr>
              <a:spLocks/>
            </p:cNvSpPr>
            <p:nvPr/>
          </p:nvSpPr>
          <p:spPr bwMode="auto">
            <a:xfrm flipH="1">
              <a:off x="5163" y="2310"/>
              <a:ext cx="2" cy="2"/>
            </a:xfrm>
            <a:custGeom>
              <a:avLst/>
              <a:gdLst>
                <a:gd name="T0" fmla="*/ 37 w 37"/>
                <a:gd name="T1" fmla="*/ 30 h 33"/>
                <a:gd name="T2" fmla="*/ 37 w 37"/>
                <a:gd name="T3" fmla="*/ 0 h 33"/>
                <a:gd name="T4" fmla="*/ 0 w 37"/>
                <a:gd name="T5" fmla="*/ 2 h 33"/>
                <a:gd name="T6" fmla="*/ 0 w 37"/>
                <a:gd name="T7" fmla="*/ 33 h 33"/>
                <a:gd name="T8" fmla="*/ 37 w 37"/>
                <a:gd name="T9" fmla="*/ 30 h 33"/>
                <a:gd name="T10" fmla="*/ 37 w 37"/>
                <a:gd name="T11" fmla="*/ 3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33"/>
                <a:gd name="T20" fmla="*/ 37 w 37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33">
                  <a:moveTo>
                    <a:pt x="37" y="30"/>
                  </a:moveTo>
                  <a:lnTo>
                    <a:pt x="37" y="0"/>
                  </a:lnTo>
                  <a:lnTo>
                    <a:pt x="0" y="2"/>
                  </a:lnTo>
                  <a:lnTo>
                    <a:pt x="0" y="33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40" name="Freeform 264"/>
            <p:cNvSpPr>
              <a:spLocks/>
            </p:cNvSpPr>
            <p:nvPr/>
          </p:nvSpPr>
          <p:spPr bwMode="auto">
            <a:xfrm flipH="1">
              <a:off x="5163" y="2301"/>
              <a:ext cx="2" cy="2"/>
            </a:xfrm>
            <a:custGeom>
              <a:avLst/>
              <a:gdLst>
                <a:gd name="T0" fmla="*/ 36 w 36"/>
                <a:gd name="T1" fmla="*/ 31 h 31"/>
                <a:gd name="T2" fmla="*/ 36 w 36"/>
                <a:gd name="T3" fmla="*/ 0 h 31"/>
                <a:gd name="T4" fmla="*/ 0 w 36"/>
                <a:gd name="T5" fmla="*/ 0 h 31"/>
                <a:gd name="T6" fmla="*/ 2 w 36"/>
                <a:gd name="T7" fmla="*/ 31 h 31"/>
                <a:gd name="T8" fmla="*/ 36 w 36"/>
                <a:gd name="T9" fmla="*/ 31 h 31"/>
                <a:gd name="T10" fmla="*/ 36 w 36"/>
                <a:gd name="T11" fmla="*/ 3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1"/>
                <a:gd name="T20" fmla="*/ 36 w 36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1">
                  <a:moveTo>
                    <a:pt x="36" y="31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2" y="31"/>
                  </a:lnTo>
                  <a:lnTo>
                    <a:pt x="36" y="31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41" name="Freeform 265"/>
            <p:cNvSpPr>
              <a:spLocks/>
            </p:cNvSpPr>
            <p:nvPr/>
          </p:nvSpPr>
          <p:spPr bwMode="auto">
            <a:xfrm flipH="1">
              <a:off x="5163" y="2318"/>
              <a:ext cx="2" cy="2"/>
            </a:xfrm>
            <a:custGeom>
              <a:avLst/>
              <a:gdLst>
                <a:gd name="T0" fmla="*/ 34 w 34"/>
                <a:gd name="T1" fmla="*/ 31 h 31"/>
                <a:gd name="T2" fmla="*/ 34 w 34"/>
                <a:gd name="T3" fmla="*/ 0 h 31"/>
                <a:gd name="T4" fmla="*/ 0 w 34"/>
                <a:gd name="T5" fmla="*/ 0 h 31"/>
                <a:gd name="T6" fmla="*/ 0 w 34"/>
                <a:gd name="T7" fmla="*/ 31 h 31"/>
                <a:gd name="T8" fmla="*/ 34 w 34"/>
                <a:gd name="T9" fmla="*/ 31 h 31"/>
                <a:gd name="T10" fmla="*/ 34 w 34"/>
                <a:gd name="T11" fmla="*/ 3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1"/>
                <a:gd name="T20" fmla="*/ 34 w 34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1">
                  <a:moveTo>
                    <a:pt x="34" y="31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42" name="Freeform 266"/>
            <p:cNvSpPr>
              <a:spLocks/>
            </p:cNvSpPr>
            <p:nvPr/>
          </p:nvSpPr>
          <p:spPr bwMode="auto">
            <a:xfrm flipH="1">
              <a:off x="5175" y="2319"/>
              <a:ext cx="2" cy="1"/>
            </a:xfrm>
            <a:custGeom>
              <a:avLst/>
              <a:gdLst>
                <a:gd name="T0" fmla="*/ 35 w 35"/>
                <a:gd name="T1" fmla="*/ 30 h 30"/>
                <a:gd name="T2" fmla="*/ 35 w 35"/>
                <a:gd name="T3" fmla="*/ 0 h 30"/>
                <a:gd name="T4" fmla="*/ 0 w 35"/>
                <a:gd name="T5" fmla="*/ 0 h 30"/>
                <a:gd name="T6" fmla="*/ 0 w 35"/>
                <a:gd name="T7" fmla="*/ 30 h 30"/>
                <a:gd name="T8" fmla="*/ 35 w 35"/>
                <a:gd name="T9" fmla="*/ 30 h 30"/>
                <a:gd name="T10" fmla="*/ 35 w 35"/>
                <a:gd name="T11" fmla="*/ 3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35" y="3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43" name="Freeform 267"/>
            <p:cNvSpPr>
              <a:spLocks/>
            </p:cNvSpPr>
            <p:nvPr/>
          </p:nvSpPr>
          <p:spPr bwMode="auto">
            <a:xfrm flipH="1">
              <a:off x="5189" y="2293"/>
              <a:ext cx="2" cy="2"/>
            </a:xfrm>
            <a:custGeom>
              <a:avLst/>
              <a:gdLst>
                <a:gd name="T0" fmla="*/ 35 w 35"/>
                <a:gd name="T1" fmla="*/ 30 h 31"/>
                <a:gd name="T2" fmla="*/ 35 w 35"/>
                <a:gd name="T3" fmla="*/ 0 h 31"/>
                <a:gd name="T4" fmla="*/ 0 w 35"/>
                <a:gd name="T5" fmla="*/ 1 h 31"/>
                <a:gd name="T6" fmla="*/ 0 w 35"/>
                <a:gd name="T7" fmla="*/ 31 h 31"/>
                <a:gd name="T8" fmla="*/ 35 w 35"/>
                <a:gd name="T9" fmla="*/ 30 h 31"/>
                <a:gd name="T10" fmla="*/ 35 w 35"/>
                <a:gd name="T11" fmla="*/ 3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1"/>
                <a:gd name="T20" fmla="*/ 35 w 35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1">
                  <a:moveTo>
                    <a:pt x="35" y="30"/>
                  </a:moveTo>
                  <a:lnTo>
                    <a:pt x="35" y="0"/>
                  </a:lnTo>
                  <a:lnTo>
                    <a:pt x="0" y="1"/>
                  </a:lnTo>
                  <a:lnTo>
                    <a:pt x="0" y="31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44" name="Freeform 268"/>
            <p:cNvSpPr>
              <a:spLocks/>
            </p:cNvSpPr>
            <p:nvPr/>
          </p:nvSpPr>
          <p:spPr bwMode="auto">
            <a:xfrm flipH="1">
              <a:off x="5198" y="2293"/>
              <a:ext cx="2" cy="2"/>
            </a:xfrm>
            <a:custGeom>
              <a:avLst/>
              <a:gdLst>
                <a:gd name="T0" fmla="*/ 36 w 36"/>
                <a:gd name="T1" fmla="*/ 30 h 31"/>
                <a:gd name="T2" fmla="*/ 36 w 36"/>
                <a:gd name="T3" fmla="*/ 0 h 31"/>
                <a:gd name="T4" fmla="*/ 0 w 36"/>
                <a:gd name="T5" fmla="*/ 1 h 31"/>
                <a:gd name="T6" fmla="*/ 1 w 36"/>
                <a:gd name="T7" fmla="*/ 31 h 31"/>
                <a:gd name="T8" fmla="*/ 36 w 36"/>
                <a:gd name="T9" fmla="*/ 30 h 31"/>
                <a:gd name="T10" fmla="*/ 36 w 36"/>
                <a:gd name="T11" fmla="*/ 3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1"/>
                <a:gd name="T20" fmla="*/ 36 w 36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1">
                  <a:moveTo>
                    <a:pt x="36" y="30"/>
                  </a:moveTo>
                  <a:lnTo>
                    <a:pt x="36" y="0"/>
                  </a:lnTo>
                  <a:lnTo>
                    <a:pt x="0" y="1"/>
                  </a:lnTo>
                  <a:lnTo>
                    <a:pt x="1" y="31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45" name="Freeform 269"/>
            <p:cNvSpPr>
              <a:spLocks/>
            </p:cNvSpPr>
            <p:nvPr/>
          </p:nvSpPr>
          <p:spPr bwMode="auto">
            <a:xfrm flipH="1">
              <a:off x="5208" y="2293"/>
              <a:ext cx="2" cy="2"/>
            </a:xfrm>
            <a:custGeom>
              <a:avLst/>
              <a:gdLst>
                <a:gd name="T0" fmla="*/ 35 w 35"/>
                <a:gd name="T1" fmla="*/ 30 h 30"/>
                <a:gd name="T2" fmla="*/ 35 w 35"/>
                <a:gd name="T3" fmla="*/ 0 h 30"/>
                <a:gd name="T4" fmla="*/ 0 w 35"/>
                <a:gd name="T5" fmla="*/ 0 h 30"/>
                <a:gd name="T6" fmla="*/ 0 w 35"/>
                <a:gd name="T7" fmla="*/ 30 h 30"/>
                <a:gd name="T8" fmla="*/ 35 w 35"/>
                <a:gd name="T9" fmla="*/ 30 h 30"/>
                <a:gd name="T10" fmla="*/ 35 w 35"/>
                <a:gd name="T11" fmla="*/ 3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35" y="3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46" name="Freeform 270"/>
            <p:cNvSpPr>
              <a:spLocks/>
            </p:cNvSpPr>
            <p:nvPr/>
          </p:nvSpPr>
          <p:spPr bwMode="auto">
            <a:xfrm flipH="1">
              <a:off x="5193" y="2304"/>
              <a:ext cx="26" cy="5"/>
            </a:xfrm>
            <a:custGeom>
              <a:avLst/>
              <a:gdLst>
                <a:gd name="T0" fmla="*/ 0 w 476"/>
                <a:gd name="T1" fmla="*/ 8 h 88"/>
                <a:gd name="T2" fmla="*/ 6 w 476"/>
                <a:gd name="T3" fmla="*/ 40 h 88"/>
                <a:gd name="T4" fmla="*/ 15 w 476"/>
                <a:gd name="T5" fmla="*/ 63 h 88"/>
                <a:gd name="T6" fmla="*/ 33 w 476"/>
                <a:gd name="T7" fmla="*/ 75 h 88"/>
                <a:gd name="T8" fmla="*/ 84 w 476"/>
                <a:gd name="T9" fmla="*/ 84 h 88"/>
                <a:gd name="T10" fmla="*/ 192 w 476"/>
                <a:gd name="T11" fmla="*/ 88 h 88"/>
                <a:gd name="T12" fmla="*/ 384 w 476"/>
                <a:gd name="T13" fmla="*/ 79 h 88"/>
                <a:gd name="T14" fmla="*/ 429 w 476"/>
                <a:gd name="T15" fmla="*/ 69 h 88"/>
                <a:gd name="T16" fmla="*/ 461 w 476"/>
                <a:gd name="T17" fmla="*/ 46 h 88"/>
                <a:gd name="T18" fmla="*/ 472 w 476"/>
                <a:gd name="T19" fmla="*/ 26 h 88"/>
                <a:gd name="T20" fmla="*/ 476 w 476"/>
                <a:gd name="T21" fmla="*/ 0 h 88"/>
                <a:gd name="T22" fmla="*/ 453 w 476"/>
                <a:gd name="T23" fmla="*/ 8 h 88"/>
                <a:gd name="T24" fmla="*/ 393 w 476"/>
                <a:gd name="T25" fmla="*/ 17 h 88"/>
                <a:gd name="T26" fmla="*/ 87 w 476"/>
                <a:gd name="T27" fmla="*/ 18 h 88"/>
                <a:gd name="T28" fmla="*/ 0 w 476"/>
                <a:gd name="T29" fmla="*/ 8 h 88"/>
                <a:gd name="T30" fmla="*/ 0 w 476"/>
                <a:gd name="T31" fmla="*/ 8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6"/>
                <a:gd name="T49" fmla="*/ 0 h 88"/>
                <a:gd name="T50" fmla="*/ 476 w 476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6" h="88">
                  <a:moveTo>
                    <a:pt x="0" y="8"/>
                  </a:moveTo>
                  <a:lnTo>
                    <a:pt x="6" y="40"/>
                  </a:lnTo>
                  <a:lnTo>
                    <a:pt x="15" y="63"/>
                  </a:lnTo>
                  <a:lnTo>
                    <a:pt x="33" y="75"/>
                  </a:lnTo>
                  <a:lnTo>
                    <a:pt x="84" y="84"/>
                  </a:lnTo>
                  <a:lnTo>
                    <a:pt x="192" y="88"/>
                  </a:lnTo>
                  <a:lnTo>
                    <a:pt x="384" y="79"/>
                  </a:lnTo>
                  <a:lnTo>
                    <a:pt x="429" y="69"/>
                  </a:lnTo>
                  <a:lnTo>
                    <a:pt x="461" y="46"/>
                  </a:lnTo>
                  <a:lnTo>
                    <a:pt x="472" y="26"/>
                  </a:lnTo>
                  <a:lnTo>
                    <a:pt x="476" y="0"/>
                  </a:lnTo>
                  <a:lnTo>
                    <a:pt x="453" y="8"/>
                  </a:lnTo>
                  <a:lnTo>
                    <a:pt x="393" y="17"/>
                  </a:lnTo>
                  <a:lnTo>
                    <a:pt x="87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4D33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47" name="Freeform 271"/>
            <p:cNvSpPr>
              <a:spLocks/>
            </p:cNvSpPr>
            <p:nvPr/>
          </p:nvSpPr>
          <p:spPr bwMode="auto">
            <a:xfrm flipH="1">
              <a:off x="5209" y="2304"/>
              <a:ext cx="10" cy="4"/>
            </a:xfrm>
            <a:custGeom>
              <a:avLst/>
              <a:gdLst>
                <a:gd name="T0" fmla="*/ 27 w 175"/>
                <a:gd name="T1" fmla="*/ 57 h 63"/>
                <a:gd name="T2" fmla="*/ 63 w 175"/>
                <a:gd name="T3" fmla="*/ 63 h 63"/>
                <a:gd name="T4" fmla="*/ 122 w 175"/>
                <a:gd name="T5" fmla="*/ 61 h 63"/>
                <a:gd name="T6" fmla="*/ 160 w 175"/>
                <a:gd name="T7" fmla="*/ 34 h 63"/>
                <a:gd name="T8" fmla="*/ 175 w 175"/>
                <a:gd name="T9" fmla="*/ 9 h 63"/>
                <a:gd name="T10" fmla="*/ 65 w 175"/>
                <a:gd name="T11" fmla="*/ 8 h 63"/>
                <a:gd name="T12" fmla="*/ 0 w 175"/>
                <a:gd name="T13" fmla="*/ 0 h 63"/>
                <a:gd name="T14" fmla="*/ 5 w 175"/>
                <a:gd name="T15" fmla="*/ 25 h 63"/>
                <a:gd name="T16" fmla="*/ 12 w 175"/>
                <a:gd name="T17" fmla="*/ 43 h 63"/>
                <a:gd name="T18" fmla="*/ 27 w 175"/>
                <a:gd name="T19" fmla="*/ 57 h 63"/>
                <a:gd name="T20" fmla="*/ 27 w 175"/>
                <a:gd name="T21" fmla="*/ 57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63"/>
                <a:gd name="T35" fmla="*/ 175 w 175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63">
                  <a:moveTo>
                    <a:pt x="27" y="57"/>
                  </a:moveTo>
                  <a:lnTo>
                    <a:pt x="63" y="63"/>
                  </a:lnTo>
                  <a:lnTo>
                    <a:pt x="122" y="61"/>
                  </a:lnTo>
                  <a:lnTo>
                    <a:pt x="160" y="34"/>
                  </a:lnTo>
                  <a:lnTo>
                    <a:pt x="175" y="9"/>
                  </a:lnTo>
                  <a:lnTo>
                    <a:pt x="65" y="8"/>
                  </a:lnTo>
                  <a:lnTo>
                    <a:pt x="0" y="0"/>
                  </a:lnTo>
                  <a:lnTo>
                    <a:pt x="5" y="25"/>
                  </a:lnTo>
                  <a:lnTo>
                    <a:pt x="12" y="43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B063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48" name="Freeform 272"/>
            <p:cNvSpPr>
              <a:spLocks/>
            </p:cNvSpPr>
            <p:nvPr/>
          </p:nvSpPr>
          <p:spPr bwMode="auto">
            <a:xfrm flipH="1">
              <a:off x="5192" y="2303"/>
              <a:ext cx="27" cy="2"/>
            </a:xfrm>
            <a:custGeom>
              <a:avLst/>
              <a:gdLst>
                <a:gd name="T0" fmla="*/ 479 w 479"/>
                <a:gd name="T1" fmla="*/ 12 h 32"/>
                <a:gd name="T2" fmla="*/ 477 w 479"/>
                <a:gd name="T3" fmla="*/ 4 h 32"/>
                <a:gd name="T4" fmla="*/ 408 w 479"/>
                <a:gd name="T5" fmla="*/ 0 h 32"/>
                <a:gd name="T6" fmla="*/ 80 w 479"/>
                <a:gd name="T7" fmla="*/ 7 h 32"/>
                <a:gd name="T8" fmla="*/ 0 w 479"/>
                <a:gd name="T9" fmla="*/ 14 h 32"/>
                <a:gd name="T10" fmla="*/ 3 w 479"/>
                <a:gd name="T11" fmla="*/ 22 h 32"/>
                <a:gd name="T12" fmla="*/ 51 w 479"/>
                <a:gd name="T13" fmla="*/ 28 h 32"/>
                <a:gd name="T14" fmla="*/ 96 w 479"/>
                <a:gd name="T15" fmla="*/ 31 h 32"/>
                <a:gd name="T16" fmla="*/ 151 w 479"/>
                <a:gd name="T17" fmla="*/ 32 h 32"/>
                <a:gd name="T18" fmla="*/ 211 w 479"/>
                <a:gd name="T19" fmla="*/ 31 h 32"/>
                <a:gd name="T20" fmla="*/ 255 w 479"/>
                <a:gd name="T21" fmla="*/ 28 h 32"/>
                <a:gd name="T22" fmla="*/ 301 w 479"/>
                <a:gd name="T23" fmla="*/ 32 h 32"/>
                <a:gd name="T24" fmla="*/ 372 w 479"/>
                <a:gd name="T25" fmla="*/ 32 h 32"/>
                <a:gd name="T26" fmla="*/ 436 w 479"/>
                <a:gd name="T27" fmla="*/ 25 h 32"/>
                <a:gd name="T28" fmla="*/ 466 w 479"/>
                <a:gd name="T29" fmla="*/ 20 h 32"/>
                <a:gd name="T30" fmla="*/ 479 w 479"/>
                <a:gd name="T31" fmla="*/ 12 h 32"/>
                <a:gd name="T32" fmla="*/ 479 w 479"/>
                <a:gd name="T33" fmla="*/ 1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9"/>
                <a:gd name="T52" fmla="*/ 0 h 32"/>
                <a:gd name="T53" fmla="*/ 479 w 47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9" h="32">
                  <a:moveTo>
                    <a:pt x="479" y="12"/>
                  </a:moveTo>
                  <a:lnTo>
                    <a:pt x="477" y="4"/>
                  </a:lnTo>
                  <a:lnTo>
                    <a:pt x="408" y="0"/>
                  </a:lnTo>
                  <a:lnTo>
                    <a:pt x="80" y="7"/>
                  </a:lnTo>
                  <a:lnTo>
                    <a:pt x="0" y="14"/>
                  </a:lnTo>
                  <a:lnTo>
                    <a:pt x="3" y="22"/>
                  </a:lnTo>
                  <a:lnTo>
                    <a:pt x="51" y="28"/>
                  </a:lnTo>
                  <a:lnTo>
                    <a:pt x="96" y="31"/>
                  </a:lnTo>
                  <a:lnTo>
                    <a:pt x="151" y="32"/>
                  </a:lnTo>
                  <a:lnTo>
                    <a:pt x="211" y="31"/>
                  </a:lnTo>
                  <a:lnTo>
                    <a:pt x="255" y="28"/>
                  </a:lnTo>
                  <a:lnTo>
                    <a:pt x="301" y="32"/>
                  </a:lnTo>
                  <a:lnTo>
                    <a:pt x="372" y="32"/>
                  </a:lnTo>
                  <a:lnTo>
                    <a:pt x="436" y="25"/>
                  </a:lnTo>
                  <a:lnTo>
                    <a:pt x="466" y="20"/>
                  </a:lnTo>
                  <a:lnTo>
                    <a:pt x="479" y="12"/>
                  </a:lnTo>
                  <a:close/>
                </a:path>
              </a:pathLst>
            </a:custGeom>
            <a:solidFill>
              <a:srgbClr val="D90D4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49" name="Freeform 273"/>
            <p:cNvSpPr>
              <a:spLocks/>
            </p:cNvSpPr>
            <p:nvPr/>
          </p:nvSpPr>
          <p:spPr bwMode="auto">
            <a:xfrm flipH="1">
              <a:off x="5206" y="2303"/>
              <a:ext cx="13" cy="2"/>
            </a:xfrm>
            <a:custGeom>
              <a:avLst/>
              <a:gdLst>
                <a:gd name="T0" fmla="*/ 10 w 240"/>
                <a:gd name="T1" fmla="*/ 15 h 23"/>
                <a:gd name="T2" fmla="*/ 4 w 240"/>
                <a:gd name="T3" fmla="*/ 15 h 23"/>
                <a:gd name="T4" fmla="*/ 0 w 240"/>
                <a:gd name="T5" fmla="*/ 9 h 23"/>
                <a:gd name="T6" fmla="*/ 87 w 240"/>
                <a:gd name="T7" fmla="*/ 2 h 23"/>
                <a:gd name="T8" fmla="*/ 217 w 240"/>
                <a:gd name="T9" fmla="*/ 0 h 23"/>
                <a:gd name="T10" fmla="*/ 234 w 240"/>
                <a:gd name="T11" fmla="*/ 8 h 23"/>
                <a:gd name="T12" fmla="*/ 240 w 240"/>
                <a:gd name="T13" fmla="*/ 14 h 23"/>
                <a:gd name="T14" fmla="*/ 238 w 240"/>
                <a:gd name="T15" fmla="*/ 16 h 23"/>
                <a:gd name="T16" fmla="*/ 164 w 240"/>
                <a:gd name="T17" fmla="*/ 23 h 23"/>
                <a:gd name="T18" fmla="*/ 124 w 240"/>
                <a:gd name="T19" fmla="*/ 19 h 23"/>
                <a:gd name="T20" fmla="*/ 68 w 240"/>
                <a:gd name="T21" fmla="*/ 19 h 23"/>
                <a:gd name="T22" fmla="*/ 47 w 240"/>
                <a:gd name="T23" fmla="*/ 18 h 23"/>
                <a:gd name="T24" fmla="*/ 10 w 240"/>
                <a:gd name="T25" fmla="*/ 15 h 23"/>
                <a:gd name="T26" fmla="*/ 10 w 240"/>
                <a:gd name="T27" fmla="*/ 15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3"/>
                <a:gd name="T44" fmla="*/ 240 w 240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3">
                  <a:moveTo>
                    <a:pt x="10" y="15"/>
                  </a:moveTo>
                  <a:lnTo>
                    <a:pt x="4" y="15"/>
                  </a:lnTo>
                  <a:lnTo>
                    <a:pt x="0" y="9"/>
                  </a:lnTo>
                  <a:lnTo>
                    <a:pt x="87" y="2"/>
                  </a:lnTo>
                  <a:lnTo>
                    <a:pt x="217" y="0"/>
                  </a:lnTo>
                  <a:lnTo>
                    <a:pt x="234" y="8"/>
                  </a:lnTo>
                  <a:lnTo>
                    <a:pt x="240" y="14"/>
                  </a:lnTo>
                  <a:lnTo>
                    <a:pt x="238" y="16"/>
                  </a:lnTo>
                  <a:lnTo>
                    <a:pt x="164" y="23"/>
                  </a:lnTo>
                  <a:lnTo>
                    <a:pt x="124" y="19"/>
                  </a:lnTo>
                  <a:lnTo>
                    <a:pt x="68" y="19"/>
                  </a:lnTo>
                  <a:lnTo>
                    <a:pt x="47" y="1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F52B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50" name="Freeform 274"/>
            <p:cNvSpPr>
              <a:spLocks/>
            </p:cNvSpPr>
            <p:nvPr/>
          </p:nvSpPr>
          <p:spPr bwMode="auto">
            <a:xfrm flipH="1">
              <a:off x="5216" y="2293"/>
              <a:ext cx="7" cy="1"/>
            </a:xfrm>
            <a:custGeom>
              <a:avLst/>
              <a:gdLst>
                <a:gd name="T0" fmla="*/ 129 w 129"/>
                <a:gd name="T1" fmla="*/ 31 h 31"/>
                <a:gd name="T2" fmla="*/ 129 w 129"/>
                <a:gd name="T3" fmla="*/ 0 h 31"/>
                <a:gd name="T4" fmla="*/ 0 w 129"/>
                <a:gd name="T5" fmla="*/ 0 h 31"/>
                <a:gd name="T6" fmla="*/ 0 w 129"/>
                <a:gd name="T7" fmla="*/ 31 h 31"/>
                <a:gd name="T8" fmla="*/ 129 w 129"/>
                <a:gd name="T9" fmla="*/ 31 h 31"/>
                <a:gd name="T10" fmla="*/ 129 w 129"/>
                <a:gd name="T11" fmla="*/ 3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31"/>
                <a:gd name="T20" fmla="*/ 129 w 129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31">
                  <a:moveTo>
                    <a:pt x="129" y="31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29" y="31"/>
                  </a:lnTo>
                  <a:close/>
                </a:path>
              </a:pathLst>
            </a:custGeom>
            <a:solidFill>
              <a:srgbClr val="73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51" name="Freeform 275"/>
            <p:cNvSpPr>
              <a:spLocks/>
            </p:cNvSpPr>
            <p:nvPr/>
          </p:nvSpPr>
          <p:spPr bwMode="auto">
            <a:xfrm flipH="1">
              <a:off x="5187" y="2314"/>
              <a:ext cx="57" cy="17"/>
            </a:xfrm>
            <a:custGeom>
              <a:avLst/>
              <a:gdLst>
                <a:gd name="T0" fmla="*/ 1004 w 1004"/>
                <a:gd name="T1" fmla="*/ 3 h 303"/>
                <a:gd name="T2" fmla="*/ 257 w 1004"/>
                <a:gd name="T3" fmla="*/ 0 h 303"/>
                <a:gd name="T4" fmla="*/ 239 w 1004"/>
                <a:gd name="T5" fmla="*/ 3 h 303"/>
                <a:gd name="T6" fmla="*/ 214 w 1004"/>
                <a:gd name="T7" fmla="*/ 23 h 303"/>
                <a:gd name="T8" fmla="*/ 0 w 1004"/>
                <a:gd name="T9" fmla="*/ 303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4"/>
                <a:gd name="T16" fmla="*/ 0 h 303"/>
                <a:gd name="T17" fmla="*/ 1004 w 1004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4" h="303">
                  <a:moveTo>
                    <a:pt x="1004" y="3"/>
                  </a:moveTo>
                  <a:lnTo>
                    <a:pt x="257" y="0"/>
                  </a:lnTo>
                  <a:lnTo>
                    <a:pt x="239" y="3"/>
                  </a:lnTo>
                  <a:lnTo>
                    <a:pt x="214" y="23"/>
                  </a:lnTo>
                  <a:lnTo>
                    <a:pt x="0" y="303"/>
                  </a:lnTo>
                </a:path>
              </a:pathLst>
            </a:custGeom>
            <a:noFill/>
            <a:ln w="1588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52" name="Line 276"/>
            <p:cNvSpPr>
              <a:spLocks noChangeShapeType="1"/>
            </p:cNvSpPr>
            <p:nvPr/>
          </p:nvSpPr>
          <p:spPr bwMode="auto">
            <a:xfrm flipH="1">
              <a:off x="5188" y="2314"/>
              <a:ext cx="0" cy="3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53" name="Line 277"/>
            <p:cNvSpPr>
              <a:spLocks noChangeShapeType="1"/>
            </p:cNvSpPr>
            <p:nvPr/>
          </p:nvSpPr>
          <p:spPr bwMode="auto">
            <a:xfrm flipH="1">
              <a:off x="5194" y="2314"/>
              <a:ext cx="0" cy="3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54" name="Line 278"/>
            <p:cNvSpPr>
              <a:spLocks noChangeShapeType="1"/>
            </p:cNvSpPr>
            <p:nvPr/>
          </p:nvSpPr>
          <p:spPr bwMode="auto">
            <a:xfrm flipH="1">
              <a:off x="5199" y="2314"/>
              <a:ext cx="1" cy="3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55" name="Line 279"/>
            <p:cNvSpPr>
              <a:spLocks noChangeShapeType="1"/>
            </p:cNvSpPr>
            <p:nvPr/>
          </p:nvSpPr>
          <p:spPr bwMode="auto">
            <a:xfrm flipH="1">
              <a:off x="5206" y="2314"/>
              <a:ext cx="0" cy="3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56" name="Line 280"/>
            <p:cNvSpPr>
              <a:spLocks noChangeShapeType="1"/>
            </p:cNvSpPr>
            <p:nvPr/>
          </p:nvSpPr>
          <p:spPr bwMode="auto">
            <a:xfrm flipH="1">
              <a:off x="5212" y="2314"/>
              <a:ext cx="0" cy="3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57" name="Line 281"/>
            <p:cNvSpPr>
              <a:spLocks noChangeShapeType="1"/>
            </p:cNvSpPr>
            <p:nvPr/>
          </p:nvSpPr>
          <p:spPr bwMode="auto">
            <a:xfrm flipH="1">
              <a:off x="5218" y="2314"/>
              <a:ext cx="1" cy="3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58" name="Line 282"/>
            <p:cNvSpPr>
              <a:spLocks noChangeShapeType="1"/>
            </p:cNvSpPr>
            <p:nvPr/>
          </p:nvSpPr>
          <p:spPr bwMode="auto">
            <a:xfrm flipH="1">
              <a:off x="5225" y="2314"/>
              <a:ext cx="0" cy="3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59" name="Line 283"/>
            <p:cNvSpPr>
              <a:spLocks noChangeShapeType="1"/>
            </p:cNvSpPr>
            <p:nvPr/>
          </p:nvSpPr>
          <p:spPr bwMode="auto">
            <a:xfrm flipH="1">
              <a:off x="5230" y="2314"/>
              <a:ext cx="0" cy="3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60" name="Line 284"/>
            <p:cNvSpPr>
              <a:spLocks noChangeShapeType="1"/>
            </p:cNvSpPr>
            <p:nvPr/>
          </p:nvSpPr>
          <p:spPr bwMode="auto">
            <a:xfrm flipH="1">
              <a:off x="5233" y="2316"/>
              <a:ext cx="0" cy="4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61" name="Line 285"/>
            <p:cNvSpPr>
              <a:spLocks noChangeShapeType="1"/>
            </p:cNvSpPr>
            <p:nvPr/>
          </p:nvSpPr>
          <p:spPr bwMode="auto">
            <a:xfrm flipH="1">
              <a:off x="5236" y="2320"/>
              <a:ext cx="0" cy="4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62" name="Line 286"/>
            <p:cNvSpPr>
              <a:spLocks noChangeShapeType="1"/>
            </p:cNvSpPr>
            <p:nvPr/>
          </p:nvSpPr>
          <p:spPr bwMode="auto">
            <a:xfrm flipH="1">
              <a:off x="5239" y="2324"/>
              <a:ext cx="0" cy="4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63" name="Line 287"/>
            <p:cNvSpPr>
              <a:spLocks noChangeShapeType="1"/>
            </p:cNvSpPr>
            <p:nvPr/>
          </p:nvSpPr>
          <p:spPr bwMode="auto">
            <a:xfrm flipH="1">
              <a:off x="5242" y="2328"/>
              <a:ext cx="0" cy="3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64" name="Line 288"/>
            <p:cNvSpPr>
              <a:spLocks noChangeShapeType="1"/>
            </p:cNvSpPr>
            <p:nvPr/>
          </p:nvSpPr>
          <p:spPr bwMode="auto">
            <a:xfrm flipH="1">
              <a:off x="5436" y="2324"/>
              <a:ext cx="0" cy="9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65" name="Line 289"/>
            <p:cNvSpPr>
              <a:spLocks noChangeShapeType="1"/>
            </p:cNvSpPr>
            <p:nvPr/>
          </p:nvSpPr>
          <p:spPr bwMode="auto">
            <a:xfrm flipH="1">
              <a:off x="5446" y="2323"/>
              <a:ext cx="0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66" name="Line 290"/>
            <p:cNvSpPr>
              <a:spLocks noChangeShapeType="1"/>
            </p:cNvSpPr>
            <p:nvPr/>
          </p:nvSpPr>
          <p:spPr bwMode="auto">
            <a:xfrm flipH="1">
              <a:off x="5455" y="2323"/>
              <a:ext cx="1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67" name="Line 291"/>
            <p:cNvSpPr>
              <a:spLocks noChangeShapeType="1"/>
            </p:cNvSpPr>
            <p:nvPr/>
          </p:nvSpPr>
          <p:spPr bwMode="auto">
            <a:xfrm flipH="1">
              <a:off x="5465" y="2323"/>
              <a:ext cx="0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68" name="Line 292"/>
            <p:cNvSpPr>
              <a:spLocks noChangeShapeType="1"/>
            </p:cNvSpPr>
            <p:nvPr/>
          </p:nvSpPr>
          <p:spPr bwMode="auto">
            <a:xfrm flipH="1">
              <a:off x="5475" y="2323"/>
              <a:ext cx="0" cy="10"/>
            </a:xfrm>
            <a:prstGeom prst="line">
              <a:avLst/>
            </a:prstGeom>
            <a:noFill/>
            <a:ln w="25400">
              <a:solidFill>
                <a:srgbClr val="A3B0A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69" name="Freeform 293"/>
            <p:cNvSpPr>
              <a:spLocks/>
            </p:cNvSpPr>
            <p:nvPr/>
          </p:nvSpPr>
          <p:spPr bwMode="auto">
            <a:xfrm flipH="1">
              <a:off x="5172" y="2291"/>
              <a:ext cx="2" cy="1"/>
            </a:xfrm>
            <a:custGeom>
              <a:avLst/>
              <a:gdLst>
                <a:gd name="T0" fmla="*/ 42 w 42"/>
                <a:gd name="T1" fmla="*/ 29 h 29"/>
                <a:gd name="T2" fmla="*/ 42 w 42"/>
                <a:gd name="T3" fmla="*/ 0 h 29"/>
                <a:gd name="T4" fmla="*/ 0 w 42"/>
                <a:gd name="T5" fmla="*/ 0 h 29"/>
                <a:gd name="T6" fmla="*/ 0 w 42"/>
                <a:gd name="T7" fmla="*/ 29 h 29"/>
                <a:gd name="T8" fmla="*/ 42 w 42"/>
                <a:gd name="T9" fmla="*/ 29 h 29"/>
                <a:gd name="T10" fmla="*/ 42 w 42"/>
                <a:gd name="T11" fmla="*/ 29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9"/>
                <a:gd name="T20" fmla="*/ 42 w 4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9">
                  <a:moveTo>
                    <a:pt x="42" y="29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2" y="29"/>
                  </a:lnTo>
                  <a:close/>
                </a:path>
              </a:pathLst>
            </a:custGeom>
            <a:solidFill>
              <a:srgbClr val="CC33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70" name="Freeform 294"/>
            <p:cNvSpPr>
              <a:spLocks/>
            </p:cNvSpPr>
            <p:nvPr/>
          </p:nvSpPr>
          <p:spPr bwMode="auto">
            <a:xfrm flipH="1">
              <a:off x="5187" y="2248"/>
              <a:ext cx="10" cy="7"/>
            </a:xfrm>
            <a:custGeom>
              <a:avLst/>
              <a:gdLst>
                <a:gd name="T0" fmla="*/ 8 w 184"/>
                <a:gd name="T1" fmla="*/ 10 h 117"/>
                <a:gd name="T2" fmla="*/ 29 w 184"/>
                <a:gd name="T3" fmla="*/ 13 h 117"/>
                <a:gd name="T4" fmla="*/ 74 w 184"/>
                <a:gd name="T5" fmla="*/ 4 h 117"/>
                <a:gd name="T6" fmla="*/ 121 w 184"/>
                <a:gd name="T7" fmla="*/ 0 h 117"/>
                <a:gd name="T8" fmla="*/ 156 w 184"/>
                <a:gd name="T9" fmla="*/ 1 h 117"/>
                <a:gd name="T10" fmla="*/ 184 w 184"/>
                <a:gd name="T11" fmla="*/ 10 h 117"/>
                <a:gd name="T12" fmla="*/ 173 w 184"/>
                <a:gd name="T13" fmla="*/ 42 h 117"/>
                <a:gd name="T14" fmla="*/ 180 w 184"/>
                <a:gd name="T15" fmla="*/ 96 h 117"/>
                <a:gd name="T16" fmla="*/ 178 w 184"/>
                <a:gd name="T17" fmla="*/ 116 h 117"/>
                <a:gd name="T18" fmla="*/ 121 w 184"/>
                <a:gd name="T19" fmla="*/ 104 h 117"/>
                <a:gd name="T20" fmla="*/ 78 w 184"/>
                <a:gd name="T21" fmla="*/ 107 h 117"/>
                <a:gd name="T22" fmla="*/ 33 w 184"/>
                <a:gd name="T23" fmla="*/ 116 h 117"/>
                <a:gd name="T24" fmla="*/ 0 w 184"/>
                <a:gd name="T25" fmla="*/ 117 h 117"/>
                <a:gd name="T26" fmla="*/ 12 w 184"/>
                <a:gd name="T27" fmla="*/ 88 h 117"/>
                <a:gd name="T28" fmla="*/ 14 w 184"/>
                <a:gd name="T29" fmla="*/ 55 h 117"/>
                <a:gd name="T30" fmla="*/ 8 w 184"/>
                <a:gd name="T31" fmla="*/ 10 h 117"/>
                <a:gd name="T32" fmla="*/ 8 w 184"/>
                <a:gd name="T33" fmla="*/ 10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4"/>
                <a:gd name="T52" fmla="*/ 0 h 117"/>
                <a:gd name="T53" fmla="*/ 184 w 184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4" h="117">
                  <a:moveTo>
                    <a:pt x="8" y="10"/>
                  </a:moveTo>
                  <a:lnTo>
                    <a:pt x="29" y="13"/>
                  </a:lnTo>
                  <a:lnTo>
                    <a:pt x="74" y="4"/>
                  </a:lnTo>
                  <a:lnTo>
                    <a:pt x="121" y="0"/>
                  </a:lnTo>
                  <a:lnTo>
                    <a:pt x="156" y="1"/>
                  </a:lnTo>
                  <a:lnTo>
                    <a:pt x="184" y="10"/>
                  </a:lnTo>
                  <a:lnTo>
                    <a:pt x="173" y="42"/>
                  </a:lnTo>
                  <a:lnTo>
                    <a:pt x="180" y="96"/>
                  </a:lnTo>
                  <a:lnTo>
                    <a:pt x="178" y="116"/>
                  </a:lnTo>
                  <a:lnTo>
                    <a:pt x="121" y="104"/>
                  </a:lnTo>
                  <a:lnTo>
                    <a:pt x="78" y="107"/>
                  </a:lnTo>
                  <a:lnTo>
                    <a:pt x="33" y="116"/>
                  </a:lnTo>
                  <a:lnTo>
                    <a:pt x="0" y="117"/>
                  </a:lnTo>
                  <a:lnTo>
                    <a:pt x="12" y="88"/>
                  </a:lnTo>
                  <a:lnTo>
                    <a:pt x="14" y="55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FF00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71" name="Freeform 295"/>
            <p:cNvSpPr>
              <a:spLocks/>
            </p:cNvSpPr>
            <p:nvPr/>
          </p:nvSpPr>
          <p:spPr bwMode="auto">
            <a:xfrm flipH="1">
              <a:off x="5187" y="2253"/>
              <a:ext cx="10" cy="1"/>
            </a:xfrm>
            <a:custGeom>
              <a:avLst/>
              <a:gdLst>
                <a:gd name="T0" fmla="*/ 175 w 175"/>
                <a:gd name="T1" fmla="*/ 12 h 16"/>
                <a:gd name="T2" fmla="*/ 145 w 175"/>
                <a:gd name="T3" fmla="*/ 5 h 16"/>
                <a:gd name="T4" fmla="*/ 98 w 175"/>
                <a:gd name="T5" fmla="*/ 0 h 16"/>
                <a:gd name="T6" fmla="*/ 10 w 175"/>
                <a:gd name="T7" fmla="*/ 16 h 16"/>
                <a:gd name="T8" fmla="*/ 0 w 175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16"/>
                <a:gd name="T17" fmla="*/ 175 w 17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16">
                  <a:moveTo>
                    <a:pt x="175" y="12"/>
                  </a:moveTo>
                  <a:lnTo>
                    <a:pt x="145" y="5"/>
                  </a:lnTo>
                  <a:lnTo>
                    <a:pt x="98" y="0"/>
                  </a:lnTo>
                  <a:lnTo>
                    <a:pt x="10" y="16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72" name="Freeform 296"/>
            <p:cNvSpPr>
              <a:spLocks/>
            </p:cNvSpPr>
            <p:nvPr/>
          </p:nvSpPr>
          <p:spPr bwMode="auto">
            <a:xfrm flipH="1">
              <a:off x="5187" y="2252"/>
              <a:ext cx="10" cy="1"/>
            </a:xfrm>
            <a:custGeom>
              <a:avLst/>
              <a:gdLst>
                <a:gd name="T0" fmla="*/ 169 w 169"/>
                <a:gd name="T1" fmla="*/ 7 h 16"/>
                <a:gd name="T2" fmla="*/ 136 w 169"/>
                <a:gd name="T3" fmla="*/ 3 h 16"/>
                <a:gd name="T4" fmla="*/ 93 w 169"/>
                <a:gd name="T5" fmla="*/ 0 h 16"/>
                <a:gd name="T6" fmla="*/ 0 w 169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16"/>
                <a:gd name="T14" fmla="*/ 169 w 16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16">
                  <a:moveTo>
                    <a:pt x="169" y="7"/>
                  </a:moveTo>
                  <a:lnTo>
                    <a:pt x="136" y="3"/>
                  </a:lnTo>
                  <a:lnTo>
                    <a:pt x="93" y="0"/>
                  </a:lnTo>
                  <a:lnTo>
                    <a:pt x="0" y="16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73" name="Freeform 297"/>
            <p:cNvSpPr>
              <a:spLocks/>
            </p:cNvSpPr>
            <p:nvPr/>
          </p:nvSpPr>
          <p:spPr bwMode="auto">
            <a:xfrm flipH="1">
              <a:off x="5187" y="2252"/>
              <a:ext cx="9" cy="1"/>
            </a:xfrm>
            <a:custGeom>
              <a:avLst/>
              <a:gdLst>
                <a:gd name="T0" fmla="*/ 160 w 160"/>
                <a:gd name="T1" fmla="*/ 6 h 15"/>
                <a:gd name="T2" fmla="*/ 83 w 160"/>
                <a:gd name="T3" fmla="*/ 0 h 15"/>
                <a:gd name="T4" fmla="*/ 11 w 160"/>
                <a:gd name="T5" fmla="*/ 14 h 15"/>
                <a:gd name="T6" fmla="*/ 0 w 160"/>
                <a:gd name="T7" fmla="*/ 15 h 15"/>
                <a:gd name="T8" fmla="*/ 0 w 160"/>
                <a:gd name="T9" fmla="*/ 1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5"/>
                <a:gd name="T17" fmla="*/ 160 w 16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5">
                  <a:moveTo>
                    <a:pt x="160" y="6"/>
                  </a:moveTo>
                  <a:lnTo>
                    <a:pt x="83" y="0"/>
                  </a:lnTo>
                  <a:lnTo>
                    <a:pt x="11" y="14"/>
                  </a:lnTo>
                  <a:lnTo>
                    <a:pt x="0" y="15"/>
                  </a:lnTo>
                  <a:lnTo>
                    <a:pt x="0" y="14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74" name="Freeform 298"/>
            <p:cNvSpPr>
              <a:spLocks/>
            </p:cNvSpPr>
            <p:nvPr/>
          </p:nvSpPr>
          <p:spPr bwMode="auto">
            <a:xfrm flipH="1">
              <a:off x="5187" y="2251"/>
              <a:ext cx="9" cy="1"/>
            </a:xfrm>
            <a:custGeom>
              <a:avLst/>
              <a:gdLst>
                <a:gd name="T0" fmla="*/ 156 w 156"/>
                <a:gd name="T1" fmla="*/ 6 h 17"/>
                <a:gd name="T2" fmla="*/ 79 w 156"/>
                <a:gd name="T3" fmla="*/ 0 h 17"/>
                <a:gd name="T4" fmla="*/ 7 w 156"/>
                <a:gd name="T5" fmla="*/ 15 h 17"/>
                <a:gd name="T6" fmla="*/ 0 w 156"/>
                <a:gd name="T7" fmla="*/ 17 h 17"/>
                <a:gd name="T8" fmla="*/ 0 w 156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7"/>
                <a:gd name="T17" fmla="*/ 156 w 15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7">
                  <a:moveTo>
                    <a:pt x="156" y="6"/>
                  </a:moveTo>
                  <a:lnTo>
                    <a:pt x="79" y="0"/>
                  </a:lnTo>
                  <a:lnTo>
                    <a:pt x="7" y="15"/>
                  </a:lnTo>
                  <a:lnTo>
                    <a:pt x="0" y="17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75" name="Freeform 299"/>
            <p:cNvSpPr>
              <a:spLocks/>
            </p:cNvSpPr>
            <p:nvPr/>
          </p:nvSpPr>
          <p:spPr bwMode="auto">
            <a:xfrm flipH="1">
              <a:off x="5187" y="2250"/>
              <a:ext cx="9" cy="1"/>
            </a:xfrm>
            <a:custGeom>
              <a:avLst/>
              <a:gdLst>
                <a:gd name="T0" fmla="*/ 151 w 151"/>
                <a:gd name="T1" fmla="*/ 6 h 15"/>
                <a:gd name="T2" fmla="*/ 74 w 151"/>
                <a:gd name="T3" fmla="*/ 0 h 15"/>
                <a:gd name="T4" fmla="*/ 5 w 151"/>
                <a:gd name="T5" fmla="*/ 14 h 15"/>
                <a:gd name="T6" fmla="*/ 0 w 151"/>
                <a:gd name="T7" fmla="*/ 15 h 15"/>
                <a:gd name="T8" fmla="*/ 3 w 151"/>
                <a:gd name="T9" fmla="*/ 1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15"/>
                <a:gd name="T17" fmla="*/ 151 w 15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15">
                  <a:moveTo>
                    <a:pt x="151" y="6"/>
                  </a:moveTo>
                  <a:lnTo>
                    <a:pt x="74" y="0"/>
                  </a:lnTo>
                  <a:lnTo>
                    <a:pt x="5" y="14"/>
                  </a:lnTo>
                  <a:lnTo>
                    <a:pt x="0" y="15"/>
                  </a:lnTo>
                  <a:lnTo>
                    <a:pt x="3" y="14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76" name="Freeform 300"/>
            <p:cNvSpPr>
              <a:spLocks/>
            </p:cNvSpPr>
            <p:nvPr/>
          </p:nvSpPr>
          <p:spPr bwMode="auto">
            <a:xfrm flipH="1">
              <a:off x="5187" y="2249"/>
              <a:ext cx="9" cy="1"/>
            </a:xfrm>
            <a:custGeom>
              <a:avLst/>
              <a:gdLst>
                <a:gd name="T0" fmla="*/ 152 w 152"/>
                <a:gd name="T1" fmla="*/ 7 h 15"/>
                <a:gd name="T2" fmla="*/ 75 w 152"/>
                <a:gd name="T3" fmla="*/ 0 h 15"/>
                <a:gd name="T4" fmla="*/ 6 w 152"/>
                <a:gd name="T5" fmla="*/ 15 h 15"/>
                <a:gd name="T6" fmla="*/ 0 w 152"/>
                <a:gd name="T7" fmla="*/ 15 h 15"/>
                <a:gd name="T8" fmla="*/ 3 w 152"/>
                <a:gd name="T9" fmla="*/ 1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15"/>
                <a:gd name="T17" fmla="*/ 152 w 15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15">
                  <a:moveTo>
                    <a:pt x="152" y="7"/>
                  </a:moveTo>
                  <a:lnTo>
                    <a:pt x="75" y="0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3" y="14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77" name="Freeform 301"/>
            <p:cNvSpPr>
              <a:spLocks/>
            </p:cNvSpPr>
            <p:nvPr/>
          </p:nvSpPr>
          <p:spPr bwMode="auto">
            <a:xfrm flipH="1">
              <a:off x="5187" y="2248"/>
              <a:ext cx="9" cy="1"/>
            </a:xfrm>
            <a:custGeom>
              <a:avLst/>
              <a:gdLst>
                <a:gd name="T0" fmla="*/ 160 w 160"/>
                <a:gd name="T1" fmla="*/ 9 h 16"/>
                <a:gd name="T2" fmla="*/ 126 w 160"/>
                <a:gd name="T3" fmla="*/ 3 h 16"/>
                <a:gd name="T4" fmla="*/ 78 w 160"/>
                <a:gd name="T5" fmla="*/ 0 h 16"/>
                <a:gd name="T6" fmla="*/ 7 w 160"/>
                <a:gd name="T7" fmla="*/ 15 h 16"/>
                <a:gd name="T8" fmla="*/ 0 w 160"/>
                <a:gd name="T9" fmla="*/ 16 h 16"/>
                <a:gd name="T10" fmla="*/ 0 w 160"/>
                <a:gd name="T11" fmla="*/ 1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16"/>
                <a:gd name="T20" fmla="*/ 160 w 16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16">
                  <a:moveTo>
                    <a:pt x="160" y="9"/>
                  </a:moveTo>
                  <a:lnTo>
                    <a:pt x="126" y="3"/>
                  </a:lnTo>
                  <a:lnTo>
                    <a:pt x="78" y="0"/>
                  </a:lnTo>
                  <a:lnTo>
                    <a:pt x="7" y="15"/>
                  </a:lnTo>
                  <a:lnTo>
                    <a:pt x="0" y="16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78" name="Freeform 302"/>
            <p:cNvSpPr>
              <a:spLocks/>
            </p:cNvSpPr>
            <p:nvPr/>
          </p:nvSpPr>
          <p:spPr bwMode="auto">
            <a:xfrm flipH="1">
              <a:off x="5192" y="2248"/>
              <a:ext cx="5" cy="4"/>
            </a:xfrm>
            <a:custGeom>
              <a:avLst/>
              <a:gdLst>
                <a:gd name="T0" fmla="*/ 74 w 76"/>
                <a:gd name="T1" fmla="*/ 0 h 63"/>
                <a:gd name="T2" fmla="*/ 76 w 76"/>
                <a:gd name="T3" fmla="*/ 43 h 63"/>
                <a:gd name="T4" fmla="*/ 76 w 76"/>
                <a:gd name="T5" fmla="*/ 51 h 63"/>
                <a:gd name="T6" fmla="*/ 7 w 76"/>
                <a:gd name="T7" fmla="*/ 63 h 63"/>
                <a:gd name="T8" fmla="*/ 0 w 76"/>
                <a:gd name="T9" fmla="*/ 8 h 63"/>
                <a:gd name="T10" fmla="*/ 14 w 76"/>
                <a:gd name="T11" fmla="*/ 10 h 63"/>
                <a:gd name="T12" fmla="*/ 48 w 76"/>
                <a:gd name="T13" fmla="*/ 7 h 63"/>
                <a:gd name="T14" fmla="*/ 74 w 76"/>
                <a:gd name="T15" fmla="*/ 0 h 63"/>
                <a:gd name="T16" fmla="*/ 74 w 7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63"/>
                <a:gd name="T29" fmla="*/ 76 w 7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63">
                  <a:moveTo>
                    <a:pt x="74" y="0"/>
                  </a:moveTo>
                  <a:lnTo>
                    <a:pt x="76" y="43"/>
                  </a:lnTo>
                  <a:lnTo>
                    <a:pt x="76" y="51"/>
                  </a:lnTo>
                  <a:lnTo>
                    <a:pt x="7" y="63"/>
                  </a:lnTo>
                  <a:lnTo>
                    <a:pt x="0" y="8"/>
                  </a:lnTo>
                  <a:lnTo>
                    <a:pt x="14" y="10"/>
                  </a:lnTo>
                  <a:lnTo>
                    <a:pt x="48" y="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D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79" name="Freeform 303"/>
            <p:cNvSpPr>
              <a:spLocks/>
            </p:cNvSpPr>
            <p:nvPr/>
          </p:nvSpPr>
          <p:spPr bwMode="auto">
            <a:xfrm flipH="1">
              <a:off x="5193" y="2249"/>
              <a:ext cx="3" cy="0"/>
            </a:xfrm>
            <a:custGeom>
              <a:avLst/>
              <a:gdLst>
                <a:gd name="T0" fmla="*/ 63 w 63"/>
                <a:gd name="T1" fmla="*/ 0 h 7"/>
                <a:gd name="T2" fmla="*/ 38 w 63"/>
                <a:gd name="T3" fmla="*/ 7 h 7"/>
                <a:gd name="T4" fmla="*/ 0 w 63"/>
                <a:gd name="T5" fmla="*/ 7 h 7"/>
                <a:gd name="T6" fmla="*/ 0 60000 65536"/>
                <a:gd name="T7" fmla="*/ 0 60000 65536"/>
                <a:gd name="T8" fmla="*/ 0 60000 65536"/>
                <a:gd name="T9" fmla="*/ 0 w 63"/>
                <a:gd name="T10" fmla="*/ 0 h 7"/>
                <a:gd name="T11" fmla="*/ 63 w 63"/>
                <a:gd name="T12" fmla="*/ 0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7">
                  <a:moveTo>
                    <a:pt x="63" y="0"/>
                  </a:moveTo>
                  <a:lnTo>
                    <a:pt x="38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0" name="Freeform 304"/>
            <p:cNvSpPr>
              <a:spLocks/>
            </p:cNvSpPr>
            <p:nvPr/>
          </p:nvSpPr>
          <p:spPr bwMode="auto">
            <a:xfrm flipH="1">
              <a:off x="5193" y="2249"/>
              <a:ext cx="3" cy="0"/>
            </a:xfrm>
            <a:custGeom>
              <a:avLst/>
              <a:gdLst>
                <a:gd name="T0" fmla="*/ 62 w 62"/>
                <a:gd name="T1" fmla="*/ 0 h 7"/>
                <a:gd name="T2" fmla="*/ 38 w 62"/>
                <a:gd name="T3" fmla="*/ 7 h 7"/>
                <a:gd name="T4" fmla="*/ 0 w 62"/>
                <a:gd name="T5" fmla="*/ 7 h 7"/>
                <a:gd name="T6" fmla="*/ 0 60000 65536"/>
                <a:gd name="T7" fmla="*/ 0 60000 65536"/>
                <a:gd name="T8" fmla="*/ 0 60000 65536"/>
                <a:gd name="T9" fmla="*/ 0 w 62"/>
                <a:gd name="T10" fmla="*/ 0 h 7"/>
                <a:gd name="T11" fmla="*/ 62 w 62"/>
                <a:gd name="T12" fmla="*/ 0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">
                  <a:moveTo>
                    <a:pt x="62" y="0"/>
                  </a:moveTo>
                  <a:lnTo>
                    <a:pt x="38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1" name="Freeform 305"/>
            <p:cNvSpPr>
              <a:spLocks/>
            </p:cNvSpPr>
            <p:nvPr/>
          </p:nvSpPr>
          <p:spPr bwMode="auto">
            <a:xfrm flipH="1">
              <a:off x="5192" y="2249"/>
              <a:ext cx="4" cy="1"/>
            </a:xfrm>
            <a:custGeom>
              <a:avLst/>
              <a:gdLst>
                <a:gd name="T0" fmla="*/ 63 w 63"/>
                <a:gd name="T1" fmla="*/ 0 h 8"/>
                <a:gd name="T2" fmla="*/ 39 w 63"/>
                <a:gd name="T3" fmla="*/ 7 h 8"/>
                <a:gd name="T4" fmla="*/ 0 w 63"/>
                <a:gd name="T5" fmla="*/ 8 h 8"/>
                <a:gd name="T6" fmla="*/ 0 60000 65536"/>
                <a:gd name="T7" fmla="*/ 0 60000 65536"/>
                <a:gd name="T8" fmla="*/ 0 60000 65536"/>
                <a:gd name="T9" fmla="*/ 0 w 63"/>
                <a:gd name="T10" fmla="*/ 0 h 8"/>
                <a:gd name="T11" fmla="*/ 63 w 6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8">
                  <a:moveTo>
                    <a:pt x="63" y="0"/>
                  </a:moveTo>
                  <a:lnTo>
                    <a:pt x="39" y="7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2" name="Freeform 306"/>
            <p:cNvSpPr>
              <a:spLocks/>
            </p:cNvSpPr>
            <p:nvPr/>
          </p:nvSpPr>
          <p:spPr bwMode="auto">
            <a:xfrm flipH="1">
              <a:off x="5192" y="2250"/>
              <a:ext cx="4" cy="0"/>
            </a:xfrm>
            <a:custGeom>
              <a:avLst/>
              <a:gdLst>
                <a:gd name="T0" fmla="*/ 61 w 61"/>
                <a:gd name="T1" fmla="*/ 0 h 11"/>
                <a:gd name="T2" fmla="*/ 38 w 61"/>
                <a:gd name="T3" fmla="*/ 7 h 11"/>
                <a:gd name="T4" fmla="*/ 0 w 61"/>
                <a:gd name="T5" fmla="*/ 11 h 11"/>
                <a:gd name="T6" fmla="*/ 0 60000 65536"/>
                <a:gd name="T7" fmla="*/ 0 60000 65536"/>
                <a:gd name="T8" fmla="*/ 0 60000 65536"/>
                <a:gd name="T9" fmla="*/ 0 w 61"/>
                <a:gd name="T10" fmla="*/ 0 h 11"/>
                <a:gd name="T11" fmla="*/ 61 w 61"/>
                <a:gd name="T12" fmla="*/ 0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11">
                  <a:moveTo>
                    <a:pt x="61" y="0"/>
                  </a:moveTo>
                  <a:lnTo>
                    <a:pt x="38" y="7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3" name="Freeform 307"/>
            <p:cNvSpPr>
              <a:spLocks/>
            </p:cNvSpPr>
            <p:nvPr/>
          </p:nvSpPr>
          <p:spPr bwMode="auto">
            <a:xfrm flipH="1">
              <a:off x="5192" y="2250"/>
              <a:ext cx="4" cy="1"/>
            </a:xfrm>
            <a:custGeom>
              <a:avLst/>
              <a:gdLst>
                <a:gd name="T0" fmla="*/ 61 w 61"/>
                <a:gd name="T1" fmla="*/ 0 h 12"/>
                <a:gd name="T2" fmla="*/ 38 w 61"/>
                <a:gd name="T3" fmla="*/ 10 h 12"/>
                <a:gd name="T4" fmla="*/ 0 w 61"/>
                <a:gd name="T5" fmla="*/ 12 h 12"/>
                <a:gd name="T6" fmla="*/ 0 60000 65536"/>
                <a:gd name="T7" fmla="*/ 0 60000 65536"/>
                <a:gd name="T8" fmla="*/ 0 60000 65536"/>
                <a:gd name="T9" fmla="*/ 0 w 61"/>
                <a:gd name="T10" fmla="*/ 0 h 12"/>
                <a:gd name="T11" fmla="*/ 61 w 6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12">
                  <a:moveTo>
                    <a:pt x="61" y="0"/>
                  </a:moveTo>
                  <a:lnTo>
                    <a:pt x="38" y="1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" name="Freeform 308"/>
            <p:cNvSpPr>
              <a:spLocks/>
            </p:cNvSpPr>
            <p:nvPr/>
          </p:nvSpPr>
          <p:spPr bwMode="auto">
            <a:xfrm flipH="1">
              <a:off x="5192" y="2251"/>
              <a:ext cx="4" cy="0"/>
            </a:xfrm>
            <a:custGeom>
              <a:avLst/>
              <a:gdLst>
                <a:gd name="T0" fmla="*/ 61 w 61"/>
                <a:gd name="T1" fmla="*/ 0 h 12"/>
                <a:gd name="T2" fmla="*/ 38 w 61"/>
                <a:gd name="T3" fmla="*/ 9 h 12"/>
                <a:gd name="T4" fmla="*/ 0 w 61"/>
                <a:gd name="T5" fmla="*/ 12 h 12"/>
                <a:gd name="T6" fmla="*/ 0 60000 65536"/>
                <a:gd name="T7" fmla="*/ 0 60000 65536"/>
                <a:gd name="T8" fmla="*/ 0 60000 65536"/>
                <a:gd name="T9" fmla="*/ 0 w 61"/>
                <a:gd name="T10" fmla="*/ 0 h 12"/>
                <a:gd name="T11" fmla="*/ 61 w 61"/>
                <a:gd name="T12" fmla="*/ 0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12">
                  <a:moveTo>
                    <a:pt x="61" y="0"/>
                  </a:moveTo>
                  <a:lnTo>
                    <a:pt x="38" y="9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" name="Freeform 309"/>
            <p:cNvSpPr>
              <a:spLocks/>
            </p:cNvSpPr>
            <p:nvPr/>
          </p:nvSpPr>
          <p:spPr bwMode="auto">
            <a:xfrm flipH="1">
              <a:off x="5639" y="2328"/>
              <a:ext cx="7" cy="7"/>
            </a:xfrm>
            <a:custGeom>
              <a:avLst/>
              <a:gdLst>
                <a:gd name="T0" fmla="*/ 131 w 131"/>
                <a:gd name="T1" fmla="*/ 98 h 122"/>
                <a:gd name="T2" fmla="*/ 117 w 131"/>
                <a:gd name="T3" fmla="*/ 118 h 122"/>
                <a:gd name="T4" fmla="*/ 88 w 131"/>
                <a:gd name="T5" fmla="*/ 122 h 122"/>
                <a:gd name="T6" fmla="*/ 32 w 131"/>
                <a:gd name="T7" fmla="*/ 105 h 122"/>
                <a:gd name="T8" fmla="*/ 17 w 131"/>
                <a:gd name="T9" fmla="*/ 93 h 122"/>
                <a:gd name="T10" fmla="*/ 4 w 131"/>
                <a:gd name="T11" fmla="*/ 72 h 122"/>
                <a:gd name="T12" fmla="*/ 0 w 131"/>
                <a:gd name="T13" fmla="*/ 48 h 122"/>
                <a:gd name="T14" fmla="*/ 3 w 131"/>
                <a:gd name="T15" fmla="*/ 22 h 122"/>
                <a:gd name="T16" fmla="*/ 18 w 131"/>
                <a:gd name="T17" fmla="*/ 4 h 122"/>
                <a:gd name="T18" fmla="*/ 39 w 131"/>
                <a:gd name="T19" fmla="*/ 0 h 122"/>
                <a:gd name="T20" fmla="*/ 64 w 131"/>
                <a:gd name="T21" fmla="*/ 1 h 122"/>
                <a:gd name="T22" fmla="*/ 101 w 131"/>
                <a:gd name="T23" fmla="*/ 32 h 122"/>
                <a:gd name="T24" fmla="*/ 124 w 131"/>
                <a:gd name="T25" fmla="*/ 64 h 122"/>
                <a:gd name="T26" fmla="*/ 131 w 131"/>
                <a:gd name="T27" fmla="*/ 98 h 122"/>
                <a:gd name="T28" fmla="*/ 131 w 131"/>
                <a:gd name="T29" fmla="*/ 98 h 1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1"/>
                <a:gd name="T46" fmla="*/ 0 h 122"/>
                <a:gd name="T47" fmla="*/ 131 w 131"/>
                <a:gd name="T48" fmla="*/ 122 h 1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1" h="122">
                  <a:moveTo>
                    <a:pt x="131" y="98"/>
                  </a:moveTo>
                  <a:lnTo>
                    <a:pt x="117" y="118"/>
                  </a:lnTo>
                  <a:lnTo>
                    <a:pt x="88" y="122"/>
                  </a:lnTo>
                  <a:lnTo>
                    <a:pt x="32" y="105"/>
                  </a:lnTo>
                  <a:lnTo>
                    <a:pt x="17" y="93"/>
                  </a:lnTo>
                  <a:lnTo>
                    <a:pt x="4" y="72"/>
                  </a:lnTo>
                  <a:lnTo>
                    <a:pt x="0" y="48"/>
                  </a:lnTo>
                  <a:lnTo>
                    <a:pt x="3" y="22"/>
                  </a:lnTo>
                  <a:lnTo>
                    <a:pt x="18" y="4"/>
                  </a:lnTo>
                  <a:lnTo>
                    <a:pt x="39" y="0"/>
                  </a:lnTo>
                  <a:lnTo>
                    <a:pt x="64" y="1"/>
                  </a:lnTo>
                  <a:lnTo>
                    <a:pt x="101" y="32"/>
                  </a:lnTo>
                  <a:lnTo>
                    <a:pt x="124" y="64"/>
                  </a:lnTo>
                  <a:lnTo>
                    <a:pt x="131" y="98"/>
                  </a:lnTo>
                  <a:close/>
                </a:path>
              </a:pathLst>
            </a:custGeom>
            <a:solidFill>
              <a:srgbClr val="B0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6" name="Freeform 310"/>
            <p:cNvSpPr>
              <a:spLocks/>
            </p:cNvSpPr>
            <p:nvPr/>
          </p:nvSpPr>
          <p:spPr bwMode="auto">
            <a:xfrm flipH="1">
              <a:off x="5639" y="2328"/>
              <a:ext cx="7" cy="7"/>
            </a:xfrm>
            <a:custGeom>
              <a:avLst/>
              <a:gdLst>
                <a:gd name="T0" fmla="*/ 2 w 128"/>
                <a:gd name="T1" fmla="*/ 23 h 112"/>
                <a:gd name="T2" fmla="*/ 17 w 128"/>
                <a:gd name="T3" fmla="*/ 5 h 112"/>
                <a:gd name="T4" fmla="*/ 38 w 128"/>
                <a:gd name="T5" fmla="*/ 0 h 112"/>
                <a:gd name="T6" fmla="*/ 63 w 128"/>
                <a:gd name="T7" fmla="*/ 3 h 112"/>
                <a:gd name="T8" fmla="*/ 99 w 128"/>
                <a:gd name="T9" fmla="*/ 31 h 112"/>
                <a:gd name="T10" fmla="*/ 122 w 128"/>
                <a:gd name="T11" fmla="*/ 59 h 112"/>
                <a:gd name="T12" fmla="*/ 128 w 128"/>
                <a:gd name="T13" fmla="*/ 92 h 112"/>
                <a:gd name="T14" fmla="*/ 114 w 128"/>
                <a:gd name="T15" fmla="*/ 109 h 112"/>
                <a:gd name="T16" fmla="*/ 86 w 128"/>
                <a:gd name="T17" fmla="*/ 112 h 112"/>
                <a:gd name="T18" fmla="*/ 32 w 128"/>
                <a:gd name="T19" fmla="*/ 94 h 112"/>
                <a:gd name="T20" fmla="*/ 5 w 128"/>
                <a:gd name="T21" fmla="*/ 66 h 112"/>
                <a:gd name="T22" fmla="*/ 0 w 128"/>
                <a:gd name="T23" fmla="*/ 46 h 112"/>
                <a:gd name="T24" fmla="*/ 2 w 128"/>
                <a:gd name="T25" fmla="*/ 23 h 112"/>
                <a:gd name="T26" fmla="*/ 2 w 128"/>
                <a:gd name="T27" fmla="*/ 23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8"/>
                <a:gd name="T43" fmla="*/ 0 h 112"/>
                <a:gd name="T44" fmla="*/ 128 w 128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8" h="112">
                  <a:moveTo>
                    <a:pt x="2" y="23"/>
                  </a:moveTo>
                  <a:lnTo>
                    <a:pt x="17" y="5"/>
                  </a:lnTo>
                  <a:lnTo>
                    <a:pt x="38" y="0"/>
                  </a:lnTo>
                  <a:lnTo>
                    <a:pt x="63" y="3"/>
                  </a:lnTo>
                  <a:lnTo>
                    <a:pt x="99" y="31"/>
                  </a:lnTo>
                  <a:lnTo>
                    <a:pt x="122" y="59"/>
                  </a:lnTo>
                  <a:lnTo>
                    <a:pt x="128" y="92"/>
                  </a:lnTo>
                  <a:lnTo>
                    <a:pt x="114" y="109"/>
                  </a:lnTo>
                  <a:lnTo>
                    <a:pt x="86" y="112"/>
                  </a:lnTo>
                  <a:lnTo>
                    <a:pt x="32" y="94"/>
                  </a:lnTo>
                  <a:lnTo>
                    <a:pt x="5" y="66"/>
                  </a:lnTo>
                  <a:lnTo>
                    <a:pt x="0" y="46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9E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7" name="Freeform 311"/>
            <p:cNvSpPr>
              <a:spLocks/>
            </p:cNvSpPr>
            <p:nvPr/>
          </p:nvSpPr>
          <p:spPr bwMode="auto">
            <a:xfrm flipH="1">
              <a:off x="5639" y="2328"/>
              <a:ext cx="7" cy="6"/>
            </a:xfrm>
            <a:custGeom>
              <a:avLst/>
              <a:gdLst>
                <a:gd name="T0" fmla="*/ 2 w 124"/>
                <a:gd name="T1" fmla="*/ 23 h 99"/>
                <a:gd name="T2" fmla="*/ 16 w 124"/>
                <a:gd name="T3" fmla="*/ 5 h 99"/>
                <a:gd name="T4" fmla="*/ 37 w 124"/>
                <a:gd name="T5" fmla="*/ 0 h 99"/>
                <a:gd name="T6" fmla="*/ 63 w 124"/>
                <a:gd name="T7" fmla="*/ 3 h 99"/>
                <a:gd name="T8" fmla="*/ 97 w 124"/>
                <a:gd name="T9" fmla="*/ 27 h 99"/>
                <a:gd name="T10" fmla="*/ 119 w 124"/>
                <a:gd name="T11" fmla="*/ 54 h 99"/>
                <a:gd name="T12" fmla="*/ 124 w 124"/>
                <a:gd name="T13" fmla="*/ 85 h 99"/>
                <a:gd name="T14" fmla="*/ 111 w 124"/>
                <a:gd name="T15" fmla="*/ 99 h 99"/>
                <a:gd name="T16" fmla="*/ 84 w 124"/>
                <a:gd name="T17" fmla="*/ 99 h 99"/>
                <a:gd name="T18" fmla="*/ 33 w 124"/>
                <a:gd name="T19" fmla="*/ 82 h 99"/>
                <a:gd name="T20" fmla="*/ 5 w 124"/>
                <a:gd name="T21" fmla="*/ 58 h 99"/>
                <a:gd name="T22" fmla="*/ 0 w 124"/>
                <a:gd name="T23" fmla="*/ 41 h 99"/>
                <a:gd name="T24" fmla="*/ 2 w 124"/>
                <a:gd name="T25" fmla="*/ 23 h 99"/>
                <a:gd name="T26" fmla="*/ 2 w 124"/>
                <a:gd name="T27" fmla="*/ 23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99"/>
                <a:gd name="T44" fmla="*/ 124 w 124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99">
                  <a:moveTo>
                    <a:pt x="2" y="23"/>
                  </a:moveTo>
                  <a:lnTo>
                    <a:pt x="16" y="5"/>
                  </a:lnTo>
                  <a:lnTo>
                    <a:pt x="37" y="0"/>
                  </a:lnTo>
                  <a:lnTo>
                    <a:pt x="63" y="3"/>
                  </a:lnTo>
                  <a:lnTo>
                    <a:pt x="97" y="27"/>
                  </a:lnTo>
                  <a:lnTo>
                    <a:pt x="119" y="54"/>
                  </a:lnTo>
                  <a:lnTo>
                    <a:pt x="124" y="85"/>
                  </a:lnTo>
                  <a:lnTo>
                    <a:pt x="111" y="99"/>
                  </a:lnTo>
                  <a:lnTo>
                    <a:pt x="84" y="99"/>
                  </a:lnTo>
                  <a:lnTo>
                    <a:pt x="33" y="82"/>
                  </a:lnTo>
                  <a:lnTo>
                    <a:pt x="5" y="58"/>
                  </a:lnTo>
                  <a:lnTo>
                    <a:pt x="0" y="41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85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8" name="Freeform 312"/>
            <p:cNvSpPr>
              <a:spLocks/>
            </p:cNvSpPr>
            <p:nvPr/>
          </p:nvSpPr>
          <p:spPr bwMode="auto">
            <a:xfrm flipH="1">
              <a:off x="5639" y="2328"/>
              <a:ext cx="7" cy="5"/>
            </a:xfrm>
            <a:custGeom>
              <a:avLst/>
              <a:gdLst>
                <a:gd name="T0" fmla="*/ 0 w 120"/>
                <a:gd name="T1" fmla="*/ 20 h 87"/>
                <a:gd name="T2" fmla="*/ 16 w 120"/>
                <a:gd name="T3" fmla="*/ 4 h 87"/>
                <a:gd name="T4" fmla="*/ 37 w 120"/>
                <a:gd name="T5" fmla="*/ 0 h 87"/>
                <a:gd name="T6" fmla="*/ 61 w 120"/>
                <a:gd name="T7" fmla="*/ 3 h 87"/>
                <a:gd name="T8" fmla="*/ 95 w 120"/>
                <a:gd name="T9" fmla="*/ 24 h 87"/>
                <a:gd name="T10" fmla="*/ 116 w 120"/>
                <a:gd name="T11" fmla="*/ 47 h 87"/>
                <a:gd name="T12" fmla="*/ 120 w 120"/>
                <a:gd name="T13" fmla="*/ 76 h 87"/>
                <a:gd name="T14" fmla="*/ 107 w 120"/>
                <a:gd name="T15" fmla="*/ 87 h 87"/>
                <a:gd name="T16" fmla="*/ 81 w 120"/>
                <a:gd name="T17" fmla="*/ 86 h 87"/>
                <a:gd name="T18" fmla="*/ 32 w 120"/>
                <a:gd name="T19" fmla="*/ 71 h 87"/>
                <a:gd name="T20" fmla="*/ 4 w 120"/>
                <a:gd name="T21" fmla="*/ 50 h 87"/>
                <a:gd name="T22" fmla="*/ 0 w 120"/>
                <a:gd name="T23" fmla="*/ 20 h 87"/>
                <a:gd name="T24" fmla="*/ 0 w 120"/>
                <a:gd name="T25" fmla="*/ 2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"/>
                <a:gd name="T40" fmla="*/ 0 h 87"/>
                <a:gd name="T41" fmla="*/ 120 w 120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" h="87">
                  <a:moveTo>
                    <a:pt x="0" y="20"/>
                  </a:moveTo>
                  <a:lnTo>
                    <a:pt x="16" y="4"/>
                  </a:lnTo>
                  <a:lnTo>
                    <a:pt x="37" y="0"/>
                  </a:lnTo>
                  <a:lnTo>
                    <a:pt x="61" y="3"/>
                  </a:lnTo>
                  <a:lnTo>
                    <a:pt x="95" y="24"/>
                  </a:lnTo>
                  <a:lnTo>
                    <a:pt x="116" y="47"/>
                  </a:lnTo>
                  <a:lnTo>
                    <a:pt x="120" y="76"/>
                  </a:lnTo>
                  <a:lnTo>
                    <a:pt x="107" y="87"/>
                  </a:lnTo>
                  <a:lnTo>
                    <a:pt x="81" y="86"/>
                  </a:lnTo>
                  <a:lnTo>
                    <a:pt x="32" y="71"/>
                  </a:lnTo>
                  <a:lnTo>
                    <a:pt x="4" y="5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0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9" name="Freeform 313"/>
            <p:cNvSpPr>
              <a:spLocks/>
            </p:cNvSpPr>
            <p:nvPr/>
          </p:nvSpPr>
          <p:spPr bwMode="auto">
            <a:xfrm flipH="1">
              <a:off x="5639" y="2328"/>
              <a:ext cx="7" cy="4"/>
            </a:xfrm>
            <a:custGeom>
              <a:avLst/>
              <a:gdLst>
                <a:gd name="T0" fmla="*/ 114 w 114"/>
                <a:gd name="T1" fmla="*/ 71 h 78"/>
                <a:gd name="T2" fmla="*/ 104 w 114"/>
                <a:gd name="T3" fmla="*/ 78 h 78"/>
                <a:gd name="T4" fmla="*/ 81 w 114"/>
                <a:gd name="T5" fmla="*/ 75 h 78"/>
                <a:gd name="T6" fmla="*/ 31 w 114"/>
                <a:gd name="T7" fmla="*/ 60 h 78"/>
                <a:gd name="T8" fmla="*/ 5 w 114"/>
                <a:gd name="T9" fmla="*/ 43 h 78"/>
                <a:gd name="T10" fmla="*/ 0 w 114"/>
                <a:gd name="T11" fmla="*/ 21 h 78"/>
                <a:gd name="T12" fmla="*/ 15 w 114"/>
                <a:gd name="T13" fmla="*/ 5 h 78"/>
                <a:gd name="T14" fmla="*/ 36 w 114"/>
                <a:gd name="T15" fmla="*/ 0 h 78"/>
                <a:gd name="T16" fmla="*/ 60 w 114"/>
                <a:gd name="T17" fmla="*/ 5 h 78"/>
                <a:gd name="T18" fmla="*/ 93 w 114"/>
                <a:gd name="T19" fmla="*/ 22 h 78"/>
                <a:gd name="T20" fmla="*/ 113 w 114"/>
                <a:gd name="T21" fmla="*/ 43 h 78"/>
                <a:gd name="T22" fmla="*/ 114 w 114"/>
                <a:gd name="T23" fmla="*/ 71 h 78"/>
                <a:gd name="T24" fmla="*/ 114 w 114"/>
                <a:gd name="T25" fmla="*/ 71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78"/>
                <a:gd name="T41" fmla="*/ 114 w 114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78">
                  <a:moveTo>
                    <a:pt x="114" y="71"/>
                  </a:moveTo>
                  <a:lnTo>
                    <a:pt x="104" y="78"/>
                  </a:lnTo>
                  <a:lnTo>
                    <a:pt x="81" y="75"/>
                  </a:lnTo>
                  <a:lnTo>
                    <a:pt x="31" y="60"/>
                  </a:lnTo>
                  <a:lnTo>
                    <a:pt x="5" y="43"/>
                  </a:lnTo>
                  <a:lnTo>
                    <a:pt x="0" y="21"/>
                  </a:lnTo>
                  <a:lnTo>
                    <a:pt x="15" y="5"/>
                  </a:lnTo>
                  <a:lnTo>
                    <a:pt x="36" y="0"/>
                  </a:lnTo>
                  <a:lnTo>
                    <a:pt x="60" y="5"/>
                  </a:lnTo>
                  <a:lnTo>
                    <a:pt x="93" y="22"/>
                  </a:lnTo>
                  <a:lnTo>
                    <a:pt x="113" y="43"/>
                  </a:lnTo>
                  <a:lnTo>
                    <a:pt x="114" y="71"/>
                  </a:lnTo>
                  <a:close/>
                </a:path>
              </a:pathLst>
            </a:custGeom>
            <a:solidFill>
              <a:srgbClr val="59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90" name="Freeform 314"/>
            <p:cNvSpPr>
              <a:spLocks/>
            </p:cNvSpPr>
            <p:nvPr/>
          </p:nvSpPr>
          <p:spPr bwMode="auto">
            <a:xfrm flipH="1">
              <a:off x="5639" y="2331"/>
              <a:ext cx="3" cy="3"/>
            </a:xfrm>
            <a:custGeom>
              <a:avLst/>
              <a:gdLst>
                <a:gd name="T0" fmla="*/ 44 w 53"/>
                <a:gd name="T1" fmla="*/ 66 h 66"/>
                <a:gd name="T2" fmla="*/ 0 w 53"/>
                <a:gd name="T3" fmla="*/ 0 h 66"/>
                <a:gd name="T4" fmla="*/ 24 w 53"/>
                <a:gd name="T5" fmla="*/ 12 h 66"/>
                <a:gd name="T6" fmla="*/ 53 w 53"/>
                <a:gd name="T7" fmla="*/ 38 h 66"/>
                <a:gd name="T8" fmla="*/ 52 w 53"/>
                <a:gd name="T9" fmla="*/ 60 h 66"/>
                <a:gd name="T10" fmla="*/ 44 w 53"/>
                <a:gd name="T11" fmla="*/ 66 h 66"/>
                <a:gd name="T12" fmla="*/ 44 w 53"/>
                <a:gd name="T13" fmla="*/ 6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66"/>
                <a:gd name="T23" fmla="*/ 53 w 53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66">
                  <a:moveTo>
                    <a:pt x="44" y="66"/>
                  </a:moveTo>
                  <a:lnTo>
                    <a:pt x="0" y="0"/>
                  </a:lnTo>
                  <a:lnTo>
                    <a:pt x="24" y="12"/>
                  </a:lnTo>
                  <a:lnTo>
                    <a:pt x="53" y="38"/>
                  </a:lnTo>
                  <a:lnTo>
                    <a:pt x="52" y="60"/>
                  </a:lnTo>
                  <a:lnTo>
                    <a:pt x="44" y="66"/>
                  </a:lnTo>
                  <a:close/>
                </a:path>
              </a:pathLst>
            </a:custGeom>
            <a:solidFill>
              <a:srgbClr val="990033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91" name="Freeform 315"/>
            <p:cNvSpPr>
              <a:spLocks/>
            </p:cNvSpPr>
            <p:nvPr/>
          </p:nvSpPr>
          <p:spPr bwMode="auto">
            <a:xfrm flipH="1">
              <a:off x="5636" y="2328"/>
              <a:ext cx="12" cy="10"/>
            </a:xfrm>
            <a:custGeom>
              <a:avLst/>
              <a:gdLst>
                <a:gd name="T0" fmla="*/ 120 w 213"/>
                <a:gd name="T1" fmla="*/ 72 h 181"/>
                <a:gd name="T2" fmla="*/ 35 w 213"/>
                <a:gd name="T3" fmla="*/ 19 h 181"/>
                <a:gd name="T4" fmla="*/ 20 w 213"/>
                <a:gd name="T5" fmla="*/ 10 h 181"/>
                <a:gd name="T6" fmla="*/ 18 w 213"/>
                <a:gd name="T7" fmla="*/ 5 h 181"/>
                <a:gd name="T8" fmla="*/ 23 w 213"/>
                <a:gd name="T9" fmla="*/ 0 h 181"/>
                <a:gd name="T10" fmla="*/ 117 w 213"/>
                <a:gd name="T11" fmla="*/ 8 h 181"/>
                <a:gd name="T12" fmla="*/ 167 w 213"/>
                <a:gd name="T13" fmla="*/ 22 h 181"/>
                <a:gd name="T14" fmla="*/ 193 w 213"/>
                <a:gd name="T15" fmla="*/ 36 h 181"/>
                <a:gd name="T16" fmla="*/ 213 w 213"/>
                <a:gd name="T17" fmla="*/ 57 h 181"/>
                <a:gd name="T18" fmla="*/ 153 w 213"/>
                <a:gd name="T19" fmla="*/ 180 h 181"/>
                <a:gd name="T20" fmla="*/ 122 w 213"/>
                <a:gd name="T21" fmla="*/ 181 h 181"/>
                <a:gd name="T22" fmla="*/ 108 w 213"/>
                <a:gd name="T23" fmla="*/ 179 h 181"/>
                <a:gd name="T24" fmla="*/ 75 w 213"/>
                <a:gd name="T25" fmla="*/ 164 h 181"/>
                <a:gd name="T26" fmla="*/ 34 w 213"/>
                <a:gd name="T27" fmla="*/ 130 h 181"/>
                <a:gd name="T28" fmla="*/ 0 w 213"/>
                <a:gd name="T29" fmla="*/ 74 h 181"/>
                <a:gd name="T30" fmla="*/ 0 w 213"/>
                <a:gd name="T31" fmla="*/ 64 h 181"/>
                <a:gd name="T32" fmla="*/ 1 w 213"/>
                <a:gd name="T33" fmla="*/ 60 h 181"/>
                <a:gd name="T34" fmla="*/ 7 w 213"/>
                <a:gd name="T35" fmla="*/ 63 h 181"/>
                <a:gd name="T36" fmla="*/ 60 w 213"/>
                <a:gd name="T37" fmla="*/ 90 h 181"/>
                <a:gd name="T38" fmla="*/ 101 w 213"/>
                <a:gd name="T39" fmla="*/ 105 h 181"/>
                <a:gd name="T40" fmla="*/ 133 w 213"/>
                <a:gd name="T41" fmla="*/ 111 h 181"/>
                <a:gd name="T42" fmla="*/ 144 w 213"/>
                <a:gd name="T43" fmla="*/ 103 h 181"/>
                <a:gd name="T44" fmla="*/ 120 w 213"/>
                <a:gd name="T45" fmla="*/ 72 h 181"/>
                <a:gd name="T46" fmla="*/ 120 w 213"/>
                <a:gd name="T47" fmla="*/ 72 h 1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3"/>
                <a:gd name="T73" fmla="*/ 0 h 181"/>
                <a:gd name="T74" fmla="*/ 213 w 213"/>
                <a:gd name="T75" fmla="*/ 181 h 1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3" h="181">
                  <a:moveTo>
                    <a:pt x="120" y="72"/>
                  </a:moveTo>
                  <a:lnTo>
                    <a:pt x="35" y="19"/>
                  </a:lnTo>
                  <a:lnTo>
                    <a:pt x="20" y="10"/>
                  </a:lnTo>
                  <a:lnTo>
                    <a:pt x="18" y="5"/>
                  </a:lnTo>
                  <a:lnTo>
                    <a:pt x="23" y="0"/>
                  </a:lnTo>
                  <a:lnTo>
                    <a:pt x="117" y="8"/>
                  </a:lnTo>
                  <a:lnTo>
                    <a:pt x="167" y="22"/>
                  </a:lnTo>
                  <a:lnTo>
                    <a:pt x="193" y="36"/>
                  </a:lnTo>
                  <a:lnTo>
                    <a:pt x="213" y="57"/>
                  </a:lnTo>
                  <a:lnTo>
                    <a:pt x="153" y="180"/>
                  </a:lnTo>
                  <a:lnTo>
                    <a:pt x="122" y="181"/>
                  </a:lnTo>
                  <a:lnTo>
                    <a:pt x="108" y="179"/>
                  </a:lnTo>
                  <a:lnTo>
                    <a:pt x="75" y="164"/>
                  </a:lnTo>
                  <a:lnTo>
                    <a:pt x="34" y="130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1" y="60"/>
                  </a:lnTo>
                  <a:lnTo>
                    <a:pt x="7" y="63"/>
                  </a:lnTo>
                  <a:lnTo>
                    <a:pt x="60" y="90"/>
                  </a:lnTo>
                  <a:lnTo>
                    <a:pt x="101" y="105"/>
                  </a:lnTo>
                  <a:lnTo>
                    <a:pt x="133" y="111"/>
                  </a:lnTo>
                  <a:lnTo>
                    <a:pt x="144" y="103"/>
                  </a:lnTo>
                  <a:lnTo>
                    <a:pt x="120" y="72"/>
                  </a:lnTo>
                  <a:close/>
                </a:path>
              </a:pathLst>
            </a:custGeom>
            <a:solidFill>
              <a:srgbClr val="B026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92" name="Freeform 316"/>
            <p:cNvSpPr>
              <a:spLocks/>
            </p:cNvSpPr>
            <p:nvPr/>
          </p:nvSpPr>
          <p:spPr bwMode="auto">
            <a:xfrm flipH="1">
              <a:off x="5636" y="2330"/>
              <a:ext cx="4" cy="8"/>
            </a:xfrm>
            <a:custGeom>
              <a:avLst/>
              <a:gdLst>
                <a:gd name="T0" fmla="*/ 83 w 83"/>
                <a:gd name="T1" fmla="*/ 17 h 138"/>
                <a:gd name="T2" fmla="*/ 67 w 83"/>
                <a:gd name="T3" fmla="*/ 0 h 138"/>
                <a:gd name="T4" fmla="*/ 0 w 83"/>
                <a:gd name="T5" fmla="*/ 138 h 138"/>
                <a:gd name="T6" fmla="*/ 26 w 83"/>
                <a:gd name="T7" fmla="*/ 138 h 138"/>
                <a:gd name="T8" fmla="*/ 83 w 83"/>
                <a:gd name="T9" fmla="*/ 17 h 138"/>
                <a:gd name="T10" fmla="*/ 83 w 83"/>
                <a:gd name="T11" fmla="*/ 17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38"/>
                <a:gd name="T20" fmla="*/ 83 w 83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38">
                  <a:moveTo>
                    <a:pt x="83" y="17"/>
                  </a:moveTo>
                  <a:lnTo>
                    <a:pt x="67" y="0"/>
                  </a:lnTo>
                  <a:lnTo>
                    <a:pt x="0" y="138"/>
                  </a:lnTo>
                  <a:lnTo>
                    <a:pt x="26" y="138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0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93" name="Freeform 317"/>
            <p:cNvSpPr>
              <a:spLocks/>
            </p:cNvSpPr>
            <p:nvPr/>
          </p:nvSpPr>
          <p:spPr bwMode="auto">
            <a:xfrm flipH="1">
              <a:off x="5641" y="2333"/>
              <a:ext cx="5" cy="4"/>
            </a:xfrm>
            <a:custGeom>
              <a:avLst/>
              <a:gdLst>
                <a:gd name="T0" fmla="*/ 96 w 96"/>
                <a:gd name="T1" fmla="*/ 70 h 70"/>
                <a:gd name="T2" fmla="*/ 0 w 96"/>
                <a:gd name="T3" fmla="*/ 0 h 70"/>
                <a:gd name="T4" fmla="*/ 21 w 96"/>
                <a:gd name="T5" fmla="*/ 24 h 70"/>
                <a:gd name="T6" fmla="*/ 58 w 96"/>
                <a:gd name="T7" fmla="*/ 54 h 70"/>
                <a:gd name="T8" fmla="*/ 96 w 96"/>
                <a:gd name="T9" fmla="*/ 70 h 70"/>
                <a:gd name="T10" fmla="*/ 96 w 96"/>
                <a:gd name="T11" fmla="*/ 7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70"/>
                <a:gd name="T20" fmla="*/ 96 w 96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70">
                  <a:moveTo>
                    <a:pt x="96" y="70"/>
                  </a:moveTo>
                  <a:lnTo>
                    <a:pt x="0" y="0"/>
                  </a:lnTo>
                  <a:lnTo>
                    <a:pt x="21" y="24"/>
                  </a:lnTo>
                  <a:lnTo>
                    <a:pt x="58" y="54"/>
                  </a:lnTo>
                  <a:lnTo>
                    <a:pt x="96" y="70"/>
                  </a:lnTo>
                  <a:close/>
                </a:path>
              </a:pathLst>
            </a:custGeom>
            <a:solidFill>
              <a:srgbClr val="9E1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94" name="Freeform 318"/>
            <p:cNvSpPr>
              <a:spLocks/>
            </p:cNvSpPr>
            <p:nvPr/>
          </p:nvSpPr>
          <p:spPr bwMode="auto">
            <a:xfrm flipH="1">
              <a:off x="5638" y="2328"/>
              <a:ext cx="8" cy="3"/>
            </a:xfrm>
            <a:custGeom>
              <a:avLst/>
              <a:gdLst>
                <a:gd name="T0" fmla="*/ 138 w 138"/>
                <a:gd name="T1" fmla="*/ 53 h 53"/>
                <a:gd name="T2" fmla="*/ 85 w 138"/>
                <a:gd name="T3" fmla="*/ 29 h 53"/>
                <a:gd name="T4" fmla="*/ 0 w 138"/>
                <a:gd name="T5" fmla="*/ 0 h 53"/>
                <a:gd name="T6" fmla="*/ 50 w 138"/>
                <a:gd name="T7" fmla="*/ 21 h 53"/>
                <a:gd name="T8" fmla="*/ 93 w 138"/>
                <a:gd name="T9" fmla="*/ 43 h 53"/>
                <a:gd name="T10" fmla="*/ 138 w 138"/>
                <a:gd name="T11" fmla="*/ 53 h 53"/>
                <a:gd name="T12" fmla="*/ 138 w 138"/>
                <a:gd name="T13" fmla="*/ 5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"/>
                <a:gd name="T22" fmla="*/ 0 h 53"/>
                <a:gd name="T23" fmla="*/ 138 w 13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" h="53">
                  <a:moveTo>
                    <a:pt x="138" y="53"/>
                  </a:moveTo>
                  <a:lnTo>
                    <a:pt x="85" y="29"/>
                  </a:lnTo>
                  <a:lnTo>
                    <a:pt x="0" y="0"/>
                  </a:lnTo>
                  <a:lnTo>
                    <a:pt x="50" y="21"/>
                  </a:lnTo>
                  <a:lnTo>
                    <a:pt x="93" y="43"/>
                  </a:lnTo>
                  <a:lnTo>
                    <a:pt x="138" y="53"/>
                  </a:lnTo>
                  <a:close/>
                </a:path>
              </a:pathLst>
            </a:custGeom>
            <a:solidFill>
              <a:srgbClr val="9E12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95" name="Freeform 319"/>
            <p:cNvSpPr>
              <a:spLocks/>
            </p:cNvSpPr>
            <p:nvPr/>
          </p:nvSpPr>
          <p:spPr bwMode="auto">
            <a:xfrm flipH="1">
              <a:off x="5642" y="2334"/>
              <a:ext cx="3" cy="1"/>
            </a:xfrm>
            <a:custGeom>
              <a:avLst/>
              <a:gdLst>
                <a:gd name="T0" fmla="*/ 53 w 53"/>
                <a:gd name="T1" fmla="*/ 32 h 32"/>
                <a:gd name="T2" fmla="*/ 0 w 53"/>
                <a:gd name="T3" fmla="*/ 0 h 32"/>
                <a:gd name="T4" fmla="*/ 21 w 53"/>
                <a:gd name="T5" fmla="*/ 7 h 32"/>
                <a:gd name="T6" fmla="*/ 38 w 53"/>
                <a:gd name="T7" fmla="*/ 17 h 32"/>
                <a:gd name="T8" fmla="*/ 53 w 53"/>
                <a:gd name="T9" fmla="*/ 32 h 32"/>
                <a:gd name="T10" fmla="*/ 53 w 53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32"/>
                <a:gd name="T20" fmla="*/ 53 w 5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32">
                  <a:moveTo>
                    <a:pt x="53" y="32"/>
                  </a:moveTo>
                  <a:lnTo>
                    <a:pt x="0" y="0"/>
                  </a:lnTo>
                  <a:lnTo>
                    <a:pt x="21" y="7"/>
                  </a:lnTo>
                  <a:lnTo>
                    <a:pt x="38" y="17"/>
                  </a:lnTo>
                  <a:lnTo>
                    <a:pt x="53" y="32"/>
                  </a:lnTo>
                  <a:close/>
                </a:path>
              </a:pathLst>
            </a:custGeom>
            <a:solidFill>
              <a:srgbClr val="BF33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96" name="Freeform 320"/>
            <p:cNvSpPr>
              <a:spLocks/>
            </p:cNvSpPr>
            <p:nvPr/>
          </p:nvSpPr>
          <p:spPr bwMode="auto">
            <a:xfrm flipH="1">
              <a:off x="5621" y="2325"/>
              <a:ext cx="3" cy="2"/>
            </a:xfrm>
            <a:custGeom>
              <a:avLst/>
              <a:gdLst>
                <a:gd name="T0" fmla="*/ 23 w 49"/>
                <a:gd name="T1" fmla="*/ 0 h 45"/>
                <a:gd name="T2" fmla="*/ 43 w 49"/>
                <a:gd name="T3" fmla="*/ 12 h 45"/>
                <a:gd name="T4" fmla="*/ 49 w 49"/>
                <a:gd name="T5" fmla="*/ 28 h 45"/>
                <a:gd name="T6" fmla="*/ 43 w 49"/>
                <a:gd name="T7" fmla="*/ 42 h 45"/>
                <a:gd name="T8" fmla="*/ 27 w 49"/>
                <a:gd name="T9" fmla="*/ 45 h 45"/>
                <a:gd name="T10" fmla="*/ 6 w 49"/>
                <a:gd name="T11" fmla="*/ 35 h 45"/>
                <a:gd name="T12" fmla="*/ 0 w 49"/>
                <a:gd name="T13" fmla="*/ 19 h 45"/>
                <a:gd name="T14" fmla="*/ 7 w 49"/>
                <a:gd name="T15" fmla="*/ 5 h 45"/>
                <a:gd name="T16" fmla="*/ 23 w 49"/>
                <a:gd name="T17" fmla="*/ 0 h 45"/>
                <a:gd name="T18" fmla="*/ 23 w 49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45"/>
                <a:gd name="T32" fmla="*/ 49 w 4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45">
                  <a:moveTo>
                    <a:pt x="23" y="0"/>
                  </a:moveTo>
                  <a:lnTo>
                    <a:pt x="43" y="12"/>
                  </a:lnTo>
                  <a:lnTo>
                    <a:pt x="49" y="28"/>
                  </a:lnTo>
                  <a:lnTo>
                    <a:pt x="43" y="42"/>
                  </a:lnTo>
                  <a:lnTo>
                    <a:pt x="27" y="45"/>
                  </a:lnTo>
                  <a:lnTo>
                    <a:pt x="6" y="35"/>
                  </a:lnTo>
                  <a:lnTo>
                    <a:pt x="0" y="19"/>
                  </a:lnTo>
                  <a:lnTo>
                    <a:pt x="7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97" name="Freeform 321"/>
            <p:cNvSpPr>
              <a:spLocks/>
            </p:cNvSpPr>
            <p:nvPr/>
          </p:nvSpPr>
          <p:spPr bwMode="auto">
            <a:xfrm flipH="1">
              <a:off x="5659" y="2321"/>
              <a:ext cx="9" cy="3"/>
            </a:xfrm>
            <a:custGeom>
              <a:avLst/>
              <a:gdLst>
                <a:gd name="T0" fmla="*/ 6 w 170"/>
                <a:gd name="T1" fmla="*/ 0 h 56"/>
                <a:gd name="T2" fmla="*/ 161 w 170"/>
                <a:gd name="T3" fmla="*/ 30 h 56"/>
                <a:gd name="T4" fmla="*/ 168 w 170"/>
                <a:gd name="T5" fmla="*/ 45 h 56"/>
                <a:gd name="T6" fmla="*/ 170 w 170"/>
                <a:gd name="T7" fmla="*/ 54 h 56"/>
                <a:gd name="T8" fmla="*/ 163 w 170"/>
                <a:gd name="T9" fmla="*/ 56 h 56"/>
                <a:gd name="T10" fmla="*/ 6 w 170"/>
                <a:gd name="T11" fmla="*/ 23 h 56"/>
                <a:gd name="T12" fmla="*/ 2 w 170"/>
                <a:gd name="T13" fmla="*/ 12 h 56"/>
                <a:gd name="T14" fmla="*/ 0 w 170"/>
                <a:gd name="T15" fmla="*/ 5 h 56"/>
                <a:gd name="T16" fmla="*/ 6 w 170"/>
                <a:gd name="T17" fmla="*/ 0 h 56"/>
                <a:gd name="T18" fmla="*/ 6 w 170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56"/>
                <a:gd name="T32" fmla="*/ 170 w 170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56">
                  <a:moveTo>
                    <a:pt x="6" y="0"/>
                  </a:moveTo>
                  <a:lnTo>
                    <a:pt x="161" y="30"/>
                  </a:lnTo>
                  <a:lnTo>
                    <a:pt x="168" y="45"/>
                  </a:lnTo>
                  <a:lnTo>
                    <a:pt x="170" y="54"/>
                  </a:lnTo>
                  <a:lnTo>
                    <a:pt x="163" y="56"/>
                  </a:lnTo>
                  <a:lnTo>
                    <a:pt x="6" y="23"/>
                  </a:lnTo>
                  <a:lnTo>
                    <a:pt x="2" y="12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98" name="Freeform 322"/>
            <p:cNvSpPr>
              <a:spLocks/>
            </p:cNvSpPr>
            <p:nvPr/>
          </p:nvSpPr>
          <p:spPr bwMode="auto">
            <a:xfrm flipH="1">
              <a:off x="5283" y="2314"/>
              <a:ext cx="24" cy="2"/>
            </a:xfrm>
            <a:custGeom>
              <a:avLst/>
              <a:gdLst>
                <a:gd name="T0" fmla="*/ 357 w 431"/>
                <a:gd name="T1" fmla="*/ 0 h 31"/>
                <a:gd name="T2" fmla="*/ 431 w 431"/>
                <a:gd name="T3" fmla="*/ 31 h 31"/>
                <a:gd name="T4" fmla="*/ 0 w 431"/>
                <a:gd name="T5" fmla="*/ 31 h 31"/>
                <a:gd name="T6" fmla="*/ 0 w 431"/>
                <a:gd name="T7" fmla="*/ 4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1"/>
                <a:gd name="T13" fmla="*/ 0 h 31"/>
                <a:gd name="T14" fmla="*/ 431 w 43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1" h="31">
                  <a:moveTo>
                    <a:pt x="357" y="0"/>
                  </a:moveTo>
                  <a:lnTo>
                    <a:pt x="431" y="31"/>
                  </a:lnTo>
                  <a:lnTo>
                    <a:pt x="0" y="31"/>
                  </a:lnTo>
                  <a:lnTo>
                    <a:pt x="0" y="4"/>
                  </a:lnTo>
                </a:path>
              </a:pathLst>
            </a:custGeom>
            <a:noFill/>
            <a:ln w="1588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99" name="Freeform 323"/>
            <p:cNvSpPr>
              <a:spLocks/>
            </p:cNvSpPr>
            <p:nvPr/>
          </p:nvSpPr>
          <p:spPr bwMode="auto">
            <a:xfrm flipH="1">
              <a:off x="5283" y="2313"/>
              <a:ext cx="24" cy="2"/>
            </a:xfrm>
            <a:custGeom>
              <a:avLst/>
              <a:gdLst>
                <a:gd name="T0" fmla="*/ 361 w 431"/>
                <a:gd name="T1" fmla="*/ 0 h 26"/>
                <a:gd name="T2" fmla="*/ 431 w 431"/>
                <a:gd name="T3" fmla="*/ 25 h 26"/>
                <a:gd name="T4" fmla="*/ 0 w 431"/>
                <a:gd name="T5" fmla="*/ 26 h 26"/>
                <a:gd name="T6" fmla="*/ 0 w 431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1"/>
                <a:gd name="T13" fmla="*/ 0 h 26"/>
                <a:gd name="T14" fmla="*/ 431 w 431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1" h="26">
                  <a:moveTo>
                    <a:pt x="361" y="0"/>
                  </a:moveTo>
                  <a:lnTo>
                    <a:pt x="431" y="25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0" name="Line 324"/>
            <p:cNvSpPr>
              <a:spLocks noChangeShapeType="1"/>
            </p:cNvSpPr>
            <p:nvPr/>
          </p:nvSpPr>
          <p:spPr bwMode="auto">
            <a:xfrm flipH="1">
              <a:off x="5287" y="2315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1" name="Line 325"/>
            <p:cNvSpPr>
              <a:spLocks noChangeShapeType="1"/>
            </p:cNvSpPr>
            <p:nvPr/>
          </p:nvSpPr>
          <p:spPr bwMode="auto">
            <a:xfrm flipH="1">
              <a:off x="5295" y="2315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2" name="Line 326"/>
            <p:cNvSpPr>
              <a:spLocks noChangeShapeType="1"/>
            </p:cNvSpPr>
            <p:nvPr/>
          </p:nvSpPr>
          <p:spPr bwMode="auto">
            <a:xfrm flipH="1">
              <a:off x="5302" y="2315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3" name="Line 327"/>
            <p:cNvSpPr>
              <a:spLocks noChangeShapeType="1"/>
            </p:cNvSpPr>
            <p:nvPr/>
          </p:nvSpPr>
          <p:spPr bwMode="auto">
            <a:xfrm flipH="1">
              <a:off x="5307" y="2315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4" name="Line 328"/>
            <p:cNvSpPr>
              <a:spLocks noChangeShapeType="1"/>
            </p:cNvSpPr>
            <p:nvPr/>
          </p:nvSpPr>
          <p:spPr bwMode="auto">
            <a:xfrm flipH="1">
              <a:off x="5283" y="2315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5" name="Freeform 329"/>
            <p:cNvSpPr>
              <a:spLocks/>
            </p:cNvSpPr>
            <p:nvPr/>
          </p:nvSpPr>
          <p:spPr bwMode="auto">
            <a:xfrm flipH="1">
              <a:off x="5406" y="2316"/>
              <a:ext cx="24" cy="2"/>
            </a:xfrm>
            <a:custGeom>
              <a:avLst/>
              <a:gdLst>
                <a:gd name="T0" fmla="*/ 357 w 432"/>
                <a:gd name="T1" fmla="*/ 0 h 34"/>
                <a:gd name="T2" fmla="*/ 432 w 432"/>
                <a:gd name="T3" fmla="*/ 34 h 34"/>
                <a:gd name="T4" fmla="*/ 0 w 432"/>
                <a:gd name="T5" fmla="*/ 34 h 34"/>
                <a:gd name="T6" fmla="*/ 0 w 432"/>
                <a:gd name="T7" fmla="*/ 5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4"/>
                <a:gd name="T14" fmla="*/ 432 w 432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4">
                  <a:moveTo>
                    <a:pt x="357" y="0"/>
                  </a:moveTo>
                  <a:lnTo>
                    <a:pt x="432" y="34"/>
                  </a:lnTo>
                  <a:lnTo>
                    <a:pt x="0" y="34"/>
                  </a:lnTo>
                  <a:lnTo>
                    <a:pt x="0" y="5"/>
                  </a:lnTo>
                </a:path>
              </a:pathLst>
            </a:custGeom>
            <a:noFill/>
            <a:ln w="1588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6" name="Freeform 330"/>
            <p:cNvSpPr>
              <a:spLocks/>
            </p:cNvSpPr>
            <p:nvPr/>
          </p:nvSpPr>
          <p:spPr bwMode="auto">
            <a:xfrm flipH="1">
              <a:off x="5406" y="2315"/>
              <a:ext cx="24" cy="1"/>
            </a:xfrm>
            <a:custGeom>
              <a:avLst/>
              <a:gdLst>
                <a:gd name="T0" fmla="*/ 361 w 432"/>
                <a:gd name="T1" fmla="*/ 0 h 27"/>
                <a:gd name="T2" fmla="*/ 432 w 432"/>
                <a:gd name="T3" fmla="*/ 23 h 27"/>
                <a:gd name="T4" fmla="*/ 0 w 432"/>
                <a:gd name="T5" fmla="*/ 27 h 27"/>
                <a:gd name="T6" fmla="*/ 0 w 432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7"/>
                <a:gd name="T14" fmla="*/ 432 w 43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7">
                  <a:moveTo>
                    <a:pt x="361" y="0"/>
                  </a:moveTo>
                  <a:lnTo>
                    <a:pt x="432" y="23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7" name="Line 331"/>
            <p:cNvSpPr>
              <a:spLocks noChangeShapeType="1"/>
            </p:cNvSpPr>
            <p:nvPr/>
          </p:nvSpPr>
          <p:spPr bwMode="auto">
            <a:xfrm flipH="1">
              <a:off x="5410" y="2316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8" name="Line 332"/>
            <p:cNvSpPr>
              <a:spLocks noChangeShapeType="1"/>
            </p:cNvSpPr>
            <p:nvPr/>
          </p:nvSpPr>
          <p:spPr bwMode="auto">
            <a:xfrm flipH="1">
              <a:off x="5418" y="2316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9" name="Line 333"/>
            <p:cNvSpPr>
              <a:spLocks noChangeShapeType="1"/>
            </p:cNvSpPr>
            <p:nvPr/>
          </p:nvSpPr>
          <p:spPr bwMode="auto">
            <a:xfrm flipH="1">
              <a:off x="5425" y="2316"/>
              <a:ext cx="1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0" name="Line 334"/>
            <p:cNvSpPr>
              <a:spLocks noChangeShapeType="1"/>
            </p:cNvSpPr>
            <p:nvPr/>
          </p:nvSpPr>
          <p:spPr bwMode="auto">
            <a:xfrm flipH="1">
              <a:off x="5430" y="2316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1" name="Line 335"/>
            <p:cNvSpPr>
              <a:spLocks noChangeShapeType="1"/>
            </p:cNvSpPr>
            <p:nvPr/>
          </p:nvSpPr>
          <p:spPr bwMode="auto">
            <a:xfrm flipH="1">
              <a:off x="5406" y="2316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2" name="Freeform 336"/>
            <p:cNvSpPr>
              <a:spLocks/>
            </p:cNvSpPr>
            <p:nvPr/>
          </p:nvSpPr>
          <p:spPr bwMode="auto">
            <a:xfrm flipH="1">
              <a:off x="5542" y="2312"/>
              <a:ext cx="24" cy="2"/>
            </a:xfrm>
            <a:custGeom>
              <a:avLst/>
              <a:gdLst>
                <a:gd name="T0" fmla="*/ 358 w 432"/>
                <a:gd name="T1" fmla="*/ 0 h 33"/>
                <a:gd name="T2" fmla="*/ 432 w 432"/>
                <a:gd name="T3" fmla="*/ 33 h 33"/>
                <a:gd name="T4" fmla="*/ 0 w 432"/>
                <a:gd name="T5" fmla="*/ 29 h 33"/>
                <a:gd name="T6" fmla="*/ 0 w 432"/>
                <a:gd name="T7" fmla="*/ 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"/>
                <a:gd name="T14" fmla="*/ 432 w 43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">
                  <a:moveTo>
                    <a:pt x="358" y="0"/>
                  </a:moveTo>
                  <a:lnTo>
                    <a:pt x="432" y="33"/>
                  </a:lnTo>
                  <a:lnTo>
                    <a:pt x="0" y="29"/>
                  </a:lnTo>
                  <a:lnTo>
                    <a:pt x="0" y="2"/>
                  </a:lnTo>
                </a:path>
              </a:pathLst>
            </a:custGeom>
            <a:noFill/>
            <a:ln w="1588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3" name="Freeform 337"/>
            <p:cNvSpPr>
              <a:spLocks/>
            </p:cNvSpPr>
            <p:nvPr/>
          </p:nvSpPr>
          <p:spPr bwMode="auto">
            <a:xfrm flipH="1">
              <a:off x="5542" y="2311"/>
              <a:ext cx="24" cy="2"/>
            </a:xfrm>
            <a:custGeom>
              <a:avLst/>
              <a:gdLst>
                <a:gd name="T0" fmla="*/ 363 w 432"/>
                <a:gd name="T1" fmla="*/ 3 h 29"/>
                <a:gd name="T2" fmla="*/ 432 w 432"/>
                <a:gd name="T3" fmla="*/ 29 h 29"/>
                <a:gd name="T4" fmla="*/ 0 w 432"/>
                <a:gd name="T5" fmla="*/ 26 h 29"/>
                <a:gd name="T6" fmla="*/ 1 w 43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9"/>
                <a:gd name="T14" fmla="*/ 432 w 43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9">
                  <a:moveTo>
                    <a:pt x="363" y="3"/>
                  </a:moveTo>
                  <a:lnTo>
                    <a:pt x="432" y="29"/>
                  </a:lnTo>
                  <a:lnTo>
                    <a:pt x="0" y="26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4" name="Line 338"/>
            <p:cNvSpPr>
              <a:spLocks noChangeShapeType="1"/>
            </p:cNvSpPr>
            <p:nvPr/>
          </p:nvSpPr>
          <p:spPr bwMode="auto">
            <a:xfrm flipH="1">
              <a:off x="5546" y="2313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5" name="Line 339"/>
            <p:cNvSpPr>
              <a:spLocks noChangeShapeType="1"/>
            </p:cNvSpPr>
            <p:nvPr/>
          </p:nvSpPr>
          <p:spPr bwMode="auto">
            <a:xfrm flipH="1">
              <a:off x="5554" y="2313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6" name="Line 340"/>
            <p:cNvSpPr>
              <a:spLocks noChangeShapeType="1"/>
            </p:cNvSpPr>
            <p:nvPr/>
          </p:nvSpPr>
          <p:spPr bwMode="auto">
            <a:xfrm flipH="1">
              <a:off x="5561" y="2313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7" name="Line 341"/>
            <p:cNvSpPr>
              <a:spLocks noChangeShapeType="1"/>
            </p:cNvSpPr>
            <p:nvPr/>
          </p:nvSpPr>
          <p:spPr bwMode="auto">
            <a:xfrm flipH="1">
              <a:off x="5566" y="2313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8" name="Line 342"/>
            <p:cNvSpPr>
              <a:spLocks noChangeShapeType="1"/>
            </p:cNvSpPr>
            <p:nvPr/>
          </p:nvSpPr>
          <p:spPr bwMode="auto">
            <a:xfrm flipH="1">
              <a:off x="5542" y="2313"/>
              <a:ext cx="0" cy="2"/>
            </a:xfrm>
            <a:prstGeom prst="line">
              <a:avLst/>
            </a:prstGeom>
            <a:noFill/>
            <a:ln w="1588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9" name="Freeform 343"/>
            <p:cNvSpPr>
              <a:spLocks/>
            </p:cNvSpPr>
            <p:nvPr/>
          </p:nvSpPr>
          <p:spPr bwMode="auto">
            <a:xfrm flipH="1">
              <a:off x="5283" y="2321"/>
              <a:ext cx="24" cy="1"/>
            </a:xfrm>
            <a:custGeom>
              <a:avLst/>
              <a:gdLst>
                <a:gd name="T0" fmla="*/ 418 w 418"/>
                <a:gd name="T1" fmla="*/ 0 h 29"/>
                <a:gd name="T2" fmla="*/ 0 w 418"/>
                <a:gd name="T3" fmla="*/ 5 h 29"/>
                <a:gd name="T4" fmla="*/ 61 w 418"/>
                <a:gd name="T5" fmla="*/ 26 h 29"/>
                <a:gd name="T6" fmla="*/ 349 w 418"/>
                <a:gd name="T7" fmla="*/ 29 h 29"/>
                <a:gd name="T8" fmla="*/ 418 w 418"/>
                <a:gd name="T9" fmla="*/ 0 h 29"/>
                <a:gd name="T10" fmla="*/ 418 w 41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8"/>
                <a:gd name="T19" fmla="*/ 0 h 29"/>
                <a:gd name="T20" fmla="*/ 418 w 41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8" h="29">
                  <a:moveTo>
                    <a:pt x="418" y="0"/>
                  </a:moveTo>
                  <a:lnTo>
                    <a:pt x="0" y="5"/>
                  </a:lnTo>
                  <a:lnTo>
                    <a:pt x="61" y="26"/>
                  </a:lnTo>
                  <a:lnTo>
                    <a:pt x="349" y="29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CF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20" name="Freeform 344"/>
            <p:cNvSpPr>
              <a:spLocks/>
            </p:cNvSpPr>
            <p:nvPr/>
          </p:nvSpPr>
          <p:spPr bwMode="auto">
            <a:xfrm flipH="1">
              <a:off x="5406" y="2321"/>
              <a:ext cx="24" cy="2"/>
            </a:xfrm>
            <a:custGeom>
              <a:avLst/>
              <a:gdLst>
                <a:gd name="T0" fmla="*/ 429 w 429"/>
                <a:gd name="T1" fmla="*/ 0 h 29"/>
                <a:gd name="T2" fmla="*/ 0 w 429"/>
                <a:gd name="T3" fmla="*/ 4 h 29"/>
                <a:gd name="T4" fmla="*/ 63 w 429"/>
                <a:gd name="T5" fmla="*/ 29 h 29"/>
                <a:gd name="T6" fmla="*/ 358 w 429"/>
                <a:gd name="T7" fmla="*/ 29 h 29"/>
                <a:gd name="T8" fmla="*/ 429 w 429"/>
                <a:gd name="T9" fmla="*/ 0 h 29"/>
                <a:gd name="T10" fmla="*/ 429 w 429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9"/>
                <a:gd name="T19" fmla="*/ 0 h 29"/>
                <a:gd name="T20" fmla="*/ 429 w 42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9" h="29">
                  <a:moveTo>
                    <a:pt x="429" y="0"/>
                  </a:moveTo>
                  <a:lnTo>
                    <a:pt x="0" y="4"/>
                  </a:lnTo>
                  <a:lnTo>
                    <a:pt x="63" y="29"/>
                  </a:lnTo>
                  <a:lnTo>
                    <a:pt x="358" y="29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CF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21" name="Freeform 345"/>
            <p:cNvSpPr>
              <a:spLocks/>
            </p:cNvSpPr>
            <p:nvPr/>
          </p:nvSpPr>
          <p:spPr bwMode="auto">
            <a:xfrm flipH="1">
              <a:off x="5542" y="2318"/>
              <a:ext cx="24" cy="2"/>
            </a:xfrm>
            <a:custGeom>
              <a:avLst/>
              <a:gdLst>
                <a:gd name="T0" fmla="*/ 424 w 424"/>
                <a:gd name="T1" fmla="*/ 0 h 27"/>
                <a:gd name="T2" fmla="*/ 0 w 424"/>
                <a:gd name="T3" fmla="*/ 3 h 27"/>
                <a:gd name="T4" fmla="*/ 63 w 424"/>
                <a:gd name="T5" fmla="*/ 27 h 27"/>
                <a:gd name="T6" fmla="*/ 358 w 424"/>
                <a:gd name="T7" fmla="*/ 27 h 27"/>
                <a:gd name="T8" fmla="*/ 424 w 424"/>
                <a:gd name="T9" fmla="*/ 0 h 27"/>
                <a:gd name="T10" fmla="*/ 424 w 424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4"/>
                <a:gd name="T19" fmla="*/ 0 h 27"/>
                <a:gd name="T20" fmla="*/ 424 w 424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4" h="27">
                  <a:moveTo>
                    <a:pt x="424" y="0"/>
                  </a:moveTo>
                  <a:lnTo>
                    <a:pt x="0" y="3"/>
                  </a:lnTo>
                  <a:lnTo>
                    <a:pt x="63" y="27"/>
                  </a:lnTo>
                  <a:lnTo>
                    <a:pt x="358" y="2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CF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22" name="Freeform 346"/>
            <p:cNvSpPr>
              <a:spLocks/>
            </p:cNvSpPr>
            <p:nvPr/>
          </p:nvSpPr>
          <p:spPr bwMode="auto">
            <a:xfrm flipH="1">
              <a:off x="5288" y="2270"/>
              <a:ext cx="4" cy="5"/>
            </a:xfrm>
            <a:custGeom>
              <a:avLst/>
              <a:gdLst>
                <a:gd name="T0" fmla="*/ 4 w 68"/>
                <a:gd name="T1" fmla="*/ 0 h 91"/>
                <a:gd name="T2" fmla="*/ 42 w 68"/>
                <a:gd name="T3" fmla="*/ 33 h 91"/>
                <a:gd name="T4" fmla="*/ 61 w 68"/>
                <a:gd name="T5" fmla="*/ 53 h 91"/>
                <a:gd name="T6" fmla="*/ 68 w 68"/>
                <a:gd name="T7" fmla="*/ 68 h 91"/>
                <a:gd name="T8" fmla="*/ 68 w 68"/>
                <a:gd name="T9" fmla="*/ 80 h 91"/>
                <a:gd name="T10" fmla="*/ 49 w 68"/>
                <a:gd name="T11" fmla="*/ 91 h 91"/>
                <a:gd name="T12" fmla="*/ 29 w 68"/>
                <a:gd name="T13" fmla="*/ 81 h 91"/>
                <a:gd name="T14" fmla="*/ 0 w 68"/>
                <a:gd name="T15" fmla="*/ 22 h 91"/>
                <a:gd name="T16" fmla="*/ 4 w 68"/>
                <a:gd name="T17" fmla="*/ 0 h 91"/>
                <a:gd name="T18" fmla="*/ 4 w 68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91"/>
                <a:gd name="T32" fmla="*/ 68 w 68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91">
                  <a:moveTo>
                    <a:pt x="4" y="0"/>
                  </a:moveTo>
                  <a:lnTo>
                    <a:pt x="42" y="33"/>
                  </a:lnTo>
                  <a:lnTo>
                    <a:pt x="61" y="53"/>
                  </a:lnTo>
                  <a:lnTo>
                    <a:pt x="68" y="68"/>
                  </a:lnTo>
                  <a:lnTo>
                    <a:pt x="68" y="80"/>
                  </a:lnTo>
                  <a:lnTo>
                    <a:pt x="49" y="91"/>
                  </a:lnTo>
                  <a:lnTo>
                    <a:pt x="29" y="81"/>
                  </a:lnTo>
                  <a:lnTo>
                    <a:pt x="0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23" name="Freeform 347"/>
            <p:cNvSpPr>
              <a:spLocks/>
            </p:cNvSpPr>
            <p:nvPr/>
          </p:nvSpPr>
          <p:spPr bwMode="auto">
            <a:xfrm flipH="1">
              <a:off x="5288" y="2273"/>
              <a:ext cx="4" cy="6"/>
            </a:xfrm>
            <a:custGeom>
              <a:avLst/>
              <a:gdLst>
                <a:gd name="T0" fmla="*/ 5 w 67"/>
                <a:gd name="T1" fmla="*/ 0 h 93"/>
                <a:gd name="T2" fmla="*/ 43 w 67"/>
                <a:gd name="T3" fmla="*/ 35 h 93"/>
                <a:gd name="T4" fmla="*/ 61 w 67"/>
                <a:gd name="T5" fmla="*/ 54 h 93"/>
                <a:gd name="T6" fmla="*/ 67 w 67"/>
                <a:gd name="T7" fmla="*/ 81 h 93"/>
                <a:gd name="T8" fmla="*/ 50 w 67"/>
                <a:gd name="T9" fmla="*/ 93 h 93"/>
                <a:gd name="T10" fmla="*/ 35 w 67"/>
                <a:gd name="T11" fmla="*/ 85 h 93"/>
                <a:gd name="T12" fmla="*/ 0 w 67"/>
                <a:gd name="T13" fmla="*/ 23 h 93"/>
                <a:gd name="T14" fmla="*/ 5 w 67"/>
                <a:gd name="T15" fmla="*/ 0 h 93"/>
                <a:gd name="T16" fmla="*/ 5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5" y="0"/>
                  </a:moveTo>
                  <a:lnTo>
                    <a:pt x="43" y="35"/>
                  </a:lnTo>
                  <a:lnTo>
                    <a:pt x="61" y="54"/>
                  </a:lnTo>
                  <a:lnTo>
                    <a:pt x="67" y="81"/>
                  </a:lnTo>
                  <a:lnTo>
                    <a:pt x="50" y="93"/>
                  </a:lnTo>
                  <a:lnTo>
                    <a:pt x="35" y="85"/>
                  </a:lnTo>
                  <a:lnTo>
                    <a:pt x="0" y="2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24" name="Freeform 348"/>
            <p:cNvSpPr>
              <a:spLocks/>
            </p:cNvSpPr>
            <p:nvPr/>
          </p:nvSpPr>
          <p:spPr bwMode="auto">
            <a:xfrm flipH="1">
              <a:off x="5291" y="2262"/>
              <a:ext cx="5" cy="4"/>
            </a:xfrm>
            <a:custGeom>
              <a:avLst/>
              <a:gdLst>
                <a:gd name="T0" fmla="*/ 58 w 77"/>
                <a:gd name="T1" fmla="*/ 67 h 69"/>
                <a:gd name="T2" fmla="*/ 65 w 77"/>
                <a:gd name="T3" fmla="*/ 51 h 69"/>
                <a:gd name="T4" fmla="*/ 77 w 77"/>
                <a:gd name="T5" fmla="*/ 45 h 69"/>
                <a:gd name="T6" fmla="*/ 77 w 77"/>
                <a:gd name="T7" fmla="*/ 3 h 69"/>
                <a:gd name="T8" fmla="*/ 65 w 77"/>
                <a:gd name="T9" fmla="*/ 0 h 69"/>
                <a:gd name="T10" fmla="*/ 11 w 77"/>
                <a:gd name="T11" fmla="*/ 0 h 69"/>
                <a:gd name="T12" fmla="*/ 0 w 77"/>
                <a:gd name="T13" fmla="*/ 5 h 69"/>
                <a:gd name="T14" fmla="*/ 0 w 77"/>
                <a:gd name="T15" fmla="*/ 46 h 69"/>
                <a:gd name="T16" fmla="*/ 16 w 77"/>
                <a:gd name="T17" fmla="*/ 51 h 69"/>
                <a:gd name="T18" fmla="*/ 24 w 77"/>
                <a:gd name="T19" fmla="*/ 69 h 69"/>
                <a:gd name="T20" fmla="*/ 58 w 77"/>
                <a:gd name="T21" fmla="*/ 67 h 69"/>
                <a:gd name="T22" fmla="*/ 58 w 77"/>
                <a:gd name="T23" fmla="*/ 67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69"/>
                <a:gd name="T38" fmla="*/ 77 w 77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69">
                  <a:moveTo>
                    <a:pt x="58" y="67"/>
                  </a:moveTo>
                  <a:lnTo>
                    <a:pt x="65" y="51"/>
                  </a:lnTo>
                  <a:lnTo>
                    <a:pt x="77" y="45"/>
                  </a:lnTo>
                  <a:lnTo>
                    <a:pt x="77" y="3"/>
                  </a:lnTo>
                  <a:lnTo>
                    <a:pt x="65" y="0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46"/>
                  </a:lnTo>
                  <a:lnTo>
                    <a:pt x="16" y="51"/>
                  </a:lnTo>
                  <a:lnTo>
                    <a:pt x="24" y="69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25" name="Freeform 349"/>
            <p:cNvSpPr>
              <a:spLocks/>
            </p:cNvSpPr>
            <p:nvPr/>
          </p:nvSpPr>
          <p:spPr bwMode="auto">
            <a:xfrm flipH="1">
              <a:off x="5287" y="2315"/>
              <a:ext cx="18" cy="1"/>
            </a:xfrm>
            <a:custGeom>
              <a:avLst/>
              <a:gdLst>
                <a:gd name="T0" fmla="*/ 315 w 315"/>
                <a:gd name="T1" fmla="*/ 15 h 27"/>
                <a:gd name="T2" fmla="*/ 292 w 315"/>
                <a:gd name="T3" fmla="*/ 5 h 27"/>
                <a:gd name="T4" fmla="*/ 224 w 315"/>
                <a:gd name="T5" fmla="*/ 4 h 27"/>
                <a:gd name="T6" fmla="*/ 9 w 315"/>
                <a:gd name="T7" fmla="*/ 0 h 27"/>
                <a:gd name="T8" fmla="*/ 0 w 315"/>
                <a:gd name="T9" fmla="*/ 11 h 27"/>
                <a:gd name="T10" fmla="*/ 4 w 315"/>
                <a:gd name="T11" fmla="*/ 27 h 27"/>
                <a:gd name="T12" fmla="*/ 315 w 315"/>
                <a:gd name="T13" fmla="*/ 15 h 27"/>
                <a:gd name="T14" fmla="*/ 315 w 315"/>
                <a:gd name="T15" fmla="*/ 15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27"/>
                <a:gd name="T26" fmla="*/ 315 w 315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27">
                  <a:moveTo>
                    <a:pt x="315" y="15"/>
                  </a:moveTo>
                  <a:lnTo>
                    <a:pt x="292" y="5"/>
                  </a:lnTo>
                  <a:lnTo>
                    <a:pt x="224" y="4"/>
                  </a:lnTo>
                  <a:lnTo>
                    <a:pt x="9" y="0"/>
                  </a:lnTo>
                  <a:lnTo>
                    <a:pt x="0" y="11"/>
                  </a:lnTo>
                  <a:lnTo>
                    <a:pt x="4" y="27"/>
                  </a:lnTo>
                  <a:lnTo>
                    <a:pt x="315" y="1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26" name="Freeform 350"/>
            <p:cNvSpPr>
              <a:spLocks/>
            </p:cNvSpPr>
            <p:nvPr/>
          </p:nvSpPr>
          <p:spPr bwMode="auto">
            <a:xfrm flipH="1">
              <a:off x="5290" y="2266"/>
              <a:ext cx="5" cy="50"/>
            </a:xfrm>
            <a:custGeom>
              <a:avLst/>
              <a:gdLst>
                <a:gd name="T0" fmla="*/ 73 w 73"/>
                <a:gd name="T1" fmla="*/ 888 h 888"/>
                <a:gd name="T2" fmla="*/ 55 w 73"/>
                <a:gd name="T3" fmla="*/ 0 h 888"/>
                <a:gd name="T4" fmla="*/ 0 w 73"/>
                <a:gd name="T5" fmla="*/ 0 h 888"/>
                <a:gd name="T6" fmla="*/ 1 w 73"/>
                <a:gd name="T7" fmla="*/ 888 h 888"/>
                <a:gd name="T8" fmla="*/ 73 w 73"/>
                <a:gd name="T9" fmla="*/ 888 h 888"/>
                <a:gd name="T10" fmla="*/ 73 w 73"/>
                <a:gd name="T11" fmla="*/ 888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888"/>
                <a:gd name="T20" fmla="*/ 73 w 73"/>
                <a:gd name="T21" fmla="*/ 888 h 8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888">
                  <a:moveTo>
                    <a:pt x="73" y="888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1" y="888"/>
                  </a:lnTo>
                  <a:lnTo>
                    <a:pt x="73" y="888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27" name="Freeform 351"/>
            <p:cNvSpPr>
              <a:spLocks/>
            </p:cNvSpPr>
            <p:nvPr/>
          </p:nvSpPr>
          <p:spPr bwMode="auto">
            <a:xfrm flipH="1">
              <a:off x="5298" y="2274"/>
              <a:ext cx="3" cy="3"/>
            </a:xfrm>
            <a:custGeom>
              <a:avLst/>
              <a:gdLst>
                <a:gd name="T0" fmla="*/ 46 w 46"/>
                <a:gd name="T1" fmla="*/ 0 h 54"/>
                <a:gd name="T2" fmla="*/ 0 w 46"/>
                <a:gd name="T3" fmla="*/ 14 h 54"/>
                <a:gd name="T4" fmla="*/ 20 w 46"/>
                <a:gd name="T5" fmla="*/ 26 h 54"/>
                <a:gd name="T6" fmla="*/ 38 w 46"/>
                <a:gd name="T7" fmla="*/ 40 h 54"/>
                <a:gd name="T8" fmla="*/ 46 w 46"/>
                <a:gd name="T9" fmla="*/ 54 h 54"/>
                <a:gd name="T10" fmla="*/ 46 w 46"/>
                <a:gd name="T11" fmla="*/ 0 h 54"/>
                <a:gd name="T12" fmla="*/ 46 w 4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4"/>
                <a:gd name="T23" fmla="*/ 46 w 4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4">
                  <a:moveTo>
                    <a:pt x="46" y="0"/>
                  </a:moveTo>
                  <a:lnTo>
                    <a:pt x="0" y="14"/>
                  </a:lnTo>
                  <a:lnTo>
                    <a:pt x="20" y="26"/>
                  </a:lnTo>
                  <a:lnTo>
                    <a:pt x="38" y="40"/>
                  </a:lnTo>
                  <a:lnTo>
                    <a:pt x="46" y="5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28" name="Freeform 352"/>
            <p:cNvSpPr>
              <a:spLocks/>
            </p:cNvSpPr>
            <p:nvPr/>
          </p:nvSpPr>
          <p:spPr bwMode="auto">
            <a:xfrm flipH="1">
              <a:off x="5298" y="2269"/>
              <a:ext cx="6" cy="6"/>
            </a:xfrm>
            <a:custGeom>
              <a:avLst/>
              <a:gdLst>
                <a:gd name="T0" fmla="*/ 94 w 102"/>
                <a:gd name="T1" fmla="*/ 0 h 112"/>
                <a:gd name="T2" fmla="*/ 82 w 102"/>
                <a:gd name="T3" fmla="*/ 13 h 112"/>
                <a:gd name="T4" fmla="*/ 56 w 102"/>
                <a:gd name="T5" fmla="*/ 30 h 112"/>
                <a:gd name="T6" fmla="*/ 47 w 102"/>
                <a:gd name="T7" fmla="*/ 36 h 112"/>
                <a:gd name="T8" fmla="*/ 54 w 102"/>
                <a:gd name="T9" fmla="*/ 40 h 112"/>
                <a:gd name="T10" fmla="*/ 46 w 102"/>
                <a:gd name="T11" fmla="*/ 48 h 112"/>
                <a:gd name="T12" fmla="*/ 28 w 102"/>
                <a:gd name="T13" fmla="*/ 56 h 112"/>
                <a:gd name="T14" fmla="*/ 6 w 102"/>
                <a:gd name="T15" fmla="*/ 72 h 112"/>
                <a:gd name="T16" fmla="*/ 0 w 102"/>
                <a:gd name="T17" fmla="*/ 97 h 112"/>
                <a:gd name="T18" fmla="*/ 19 w 102"/>
                <a:gd name="T19" fmla="*/ 112 h 112"/>
                <a:gd name="T20" fmla="*/ 33 w 102"/>
                <a:gd name="T21" fmla="*/ 111 h 112"/>
                <a:gd name="T22" fmla="*/ 46 w 102"/>
                <a:gd name="T23" fmla="*/ 100 h 112"/>
                <a:gd name="T24" fmla="*/ 70 w 102"/>
                <a:gd name="T25" fmla="*/ 54 h 112"/>
                <a:gd name="T26" fmla="*/ 76 w 102"/>
                <a:gd name="T27" fmla="*/ 62 h 112"/>
                <a:gd name="T28" fmla="*/ 102 w 102"/>
                <a:gd name="T29" fmla="*/ 13 h 112"/>
                <a:gd name="T30" fmla="*/ 94 w 102"/>
                <a:gd name="T31" fmla="*/ 0 h 112"/>
                <a:gd name="T32" fmla="*/ 94 w 102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12"/>
                <a:gd name="T53" fmla="*/ 102 w 10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12">
                  <a:moveTo>
                    <a:pt x="94" y="0"/>
                  </a:moveTo>
                  <a:lnTo>
                    <a:pt x="82" y="13"/>
                  </a:lnTo>
                  <a:lnTo>
                    <a:pt x="56" y="30"/>
                  </a:lnTo>
                  <a:lnTo>
                    <a:pt x="47" y="36"/>
                  </a:lnTo>
                  <a:lnTo>
                    <a:pt x="54" y="40"/>
                  </a:lnTo>
                  <a:lnTo>
                    <a:pt x="46" y="48"/>
                  </a:lnTo>
                  <a:lnTo>
                    <a:pt x="28" y="56"/>
                  </a:lnTo>
                  <a:lnTo>
                    <a:pt x="6" y="72"/>
                  </a:lnTo>
                  <a:lnTo>
                    <a:pt x="0" y="97"/>
                  </a:lnTo>
                  <a:lnTo>
                    <a:pt x="19" y="112"/>
                  </a:lnTo>
                  <a:lnTo>
                    <a:pt x="33" y="111"/>
                  </a:lnTo>
                  <a:lnTo>
                    <a:pt x="46" y="100"/>
                  </a:lnTo>
                  <a:lnTo>
                    <a:pt x="70" y="54"/>
                  </a:lnTo>
                  <a:lnTo>
                    <a:pt x="76" y="62"/>
                  </a:lnTo>
                  <a:lnTo>
                    <a:pt x="102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29" name="Freeform 353"/>
            <p:cNvSpPr>
              <a:spLocks/>
            </p:cNvSpPr>
            <p:nvPr/>
          </p:nvSpPr>
          <p:spPr bwMode="auto">
            <a:xfrm flipH="1">
              <a:off x="5294" y="2265"/>
              <a:ext cx="5" cy="51"/>
            </a:xfrm>
            <a:custGeom>
              <a:avLst/>
              <a:gdLst>
                <a:gd name="T0" fmla="*/ 84 w 85"/>
                <a:gd name="T1" fmla="*/ 79 h 898"/>
                <a:gd name="T2" fmla="*/ 61 w 85"/>
                <a:gd name="T3" fmla="*/ 0 h 898"/>
                <a:gd name="T4" fmla="*/ 30 w 85"/>
                <a:gd name="T5" fmla="*/ 0 h 898"/>
                <a:gd name="T6" fmla="*/ 8 w 85"/>
                <a:gd name="T7" fmla="*/ 83 h 898"/>
                <a:gd name="T8" fmla="*/ 0 w 85"/>
                <a:gd name="T9" fmla="*/ 898 h 898"/>
                <a:gd name="T10" fmla="*/ 85 w 85"/>
                <a:gd name="T11" fmla="*/ 898 h 898"/>
                <a:gd name="T12" fmla="*/ 84 w 85"/>
                <a:gd name="T13" fmla="*/ 79 h 898"/>
                <a:gd name="T14" fmla="*/ 84 w 85"/>
                <a:gd name="T15" fmla="*/ 79 h 8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898"/>
                <a:gd name="T26" fmla="*/ 85 w 85"/>
                <a:gd name="T27" fmla="*/ 898 h 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898">
                  <a:moveTo>
                    <a:pt x="84" y="79"/>
                  </a:moveTo>
                  <a:lnTo>
                    <a:pt x="61" y="0"/>
                  </a:lnTo>
                  <a:lnTo>
                    <a:pt x="30" y="0"/>
                  </a:lnTo>
                  <a:lnTo>
                    <a:pt x="8" y="83"/>
                  </a:lnTo>
                  <a:lnTo>
                    <a:pt x="0" y="898"/>
                  </a:lnTo>
                  <a:lnTo>
                    <a:pt x="85" y="898"/>
                  </a:lnTo>
                  <a:lnTo>
                    <a:pt x="84" y="79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0" name="Freeform 354"/>
            <p:cNvSpPr>
              <a:spLocks/>
            </p:cNvSpPr>
            <p:nvPr/>
          </p:nvSpPr>
          <p:spPr bwMode="auto">
            <a:xfrm flipH="1">
              <a:off x="5286" y="2316"/>
              <a:ext cx="19" cy="0"/>
            </a:xfrm>
            <a:custGeom>
              <a:avLst/>
              <a:gdLst>
                <a:gd name="T0" fmla="*/ 326 w 326"/>
                <a:gd name="T1" fmla="*/ 13 h 13"/>
                <a:gd name="T2" fmla="*/ 0 w 326"/>
                <a:gd name="T3" fmla="*/ 13 h 13"/>
                <a:gd name="T4" fmla="*/ 13 w 326"/>
                <a:gd name="T5" fmla="*/ 0 h 13"/>
                <a:gd name="T6" fmla="*/ 312 w 326"/>
                <a:gd name="T7" fmla="*/ 1 h 13"/>
                <a:gd name="T8" fmla="*/ 326 w 326"/>
                <a:gd name="T9" fmla="*/ 13 h 13"/>
                <a:gd name="T10" fmla="*/ 326 w 326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6"/>
                <a:gd name="T19" fmla="*/ 0 h 13"/>
                <a:gd name="T20" fmla="*/ 326 w 326"/>
                <a:gd name="T21" fmla="*/ 0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6" h="13">
                  <a:moveTo>
                    <a:pt x="326" y="13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312" y="1"/>
                  </a:lnTo>
                  <a:lnTo>
                    <a:pt x="326" y="1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1" name="Freeform 355"/>
            <p:cNvSpPr>
              <a:spLocks/>
            </p:cNvSpPr>
            <p:nvPr/>
          </p:nvSpPr>
          <p:spPr bwMode="auto">
            <a:xfrm flipH="1">
              <a:off x="5545" y="2265"/>
              <a:ext cx="4" cy="6"/>
            </a:xfrm>
            <a:custGeom>
              <a:avLst/>
              <a:gdLst>
                <a:gd name="T0" fmla="*/ 5 w 69"/>
                <a:gd name="T1" fmla="*/ 0 h 92"/>
                <a:gd name="T2" fmla="*/ 44 w 69"/>
                <a:gd name="T3" fmla="*/ 34 h 92"/>
                <a:gd name="T4" fmla="*/ 63 w 69"/>
                <a:gd name="T5" fmla="*/ 53 h 92"/>
                <a:gd name="T6" fmla="*/ 69 w 69"/>
                <a:gd name="T7" fmla="*/ 80 h 92"/>
                <a:gd name="T8" fmla="*/ 63 w 69"/>
                <a:gd name="T9" fmla="*/ 90 h 92"/>
                <a:gd name="T10" fmla="*/ 52 w 69"/>
                <a:gd name="T11" fmla="*/ 92 h 92"/>
                <a:gd name="T12" fmla="*/ 31 w 69"/>
                <a:gd name="T13" fmla="*/ 82 h 92"/>
                <a:gd name="T14" fmla="*/ 0 w 69"/>
                <a:gd name="T15" fmla="*/ 23 h 92"/>
                <a:gd name="T16" fmla="*/ 5 w 69"/>
                <a:gd name="T17" fmla="*/ 0 h 92"/>
                <a:gd name="T18" fmla="*/ 5 w 69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92"/>
                <a:gd name="T32" fmla="*/ 69 w 69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92">
                  <a:moveTo>
                    <a:pt x="5" y="0"/>
                  </a:moveTo>
                  <a:lnTo>
                    <a:pt x="44" y="34"/>
                  </a:lnTo>
                  <a:lnTo>
                    <a:pt x="63" y="53"/>
                  </a:lnTo>
                  <a:lnTo>
                    <a:pt x="69" y="80"/>
                  </a:lnTo>
                  <a:lnTo>
                    <a:pt x="63" y="90"/>
                  </a:lnTo>
                  <a:lnTo>
                    <a:pt x="52" y="92"/>
                  </a:lnTo>
                  <a:lnTo>
                    <a:pt x="31" y="82"/>
                  </a:lnTo>
                  <a:lnTo>
                    <a:pt x="0" y="2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2" name="Freeform 356"/>
            <p:cNvSpPr>
              <a:spLocks/>
            </p:cNvSpPr>
            <p:nvPr/>
          </p:nvSpPr>
          <p:spPr bwMode="auto">
            <a:xfrm flipH="1">
              <a:off x="5546" y="2269"/>
              <a:ext cx="4" cy="5"/>
            </a:xfrm>
            <a:custGeom>
              <a:avLst/>
              <a:gdLst>
                <a:gd name="T0" fmla="*/ 3 w 65"/>
                <a:gd name="T1" fmla="*/ 0 h 92"/>
                <a:gd name="T2" fmla="*/ 41 w 65"/>
                <a:gd name="T3" fmla="*/ 35 h 92"/>
                <a:gd name="T4" fmla="*/ 62 w 65"/>
                <a:gd name="T5" fmla="*/ 53 h 92"/>
                <a:gd name="T6" fmla="*/ 65 w 65"/>
                <a:gd name="T7" fmla="*/ 80 h 92"/>
                <a:gd name="T8" fmla="*/ 50 w 65"/>
                <a:gd name="T9" fmla="*/ 92 h 92"/>
                <a:gd name="T10" fmla="*/ 34 w 65"/>
                <a:gd name="T11" fmla="*/ 84 h 92"/>
                <a:gd name="T12" fmla="*/ 14 w 65"/>
                <a:gd name="T13" fmla="*/ 50 h 92"/>
                <a:gd name="T14" fmla="*/ 0 w 65"/>
                <a:gd name="T15" fmla="*/ 22 h 92"/>
                <a:gd name="T16" fmla="*/ 3 w 65"/>
                <a:gd name="T17" fmla="*/ 0 h 92"/>
                <a:gd name="T18" fmla="*/ 3 w 65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92"/>
                <a:gd name="T32" fmla="*/ 65 w 65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92">
                  <a:moveTo>
                    <a:pt x="3" y="0"/>
                  </a:moveTo>
                  <a:lnTo>
                    <a:pt x="41" y="35"/>
                  </a:lnTo>
                  <a:lnTo>
                    <a:pt x="62" y="53"/>
                  </a:lnTo>
                  <a:lnTo>
                    <a:pt x="65" y="80"/>
                  </a:lnTo>
                  <a:lnTo>
                    <a:pt x="50" y="92"/>
                  </a:lnTo>
                  <a:lnTo>
                    <a:pt x="34" y="84"/>
                  </a:lnTo>
                  <a:lnTo>
                    <a:pt x="14" y="50"/>
                  </a:lnTo>
                  <a:lnTo>
                    <a:pt x="0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3" name="Freeform 357"/>
            <p:cNvSpPr>
              <a:spLocks/>
            </p:cNvSpPr>
            <p:nvPr/>
          </p:nvSpPr>
          <p:spPr bwMode="auto">
            <a:xfrm flipH="1">
              <a:off x="5548" y="2260"/>
              <a:ext cx="4" cy="4"/>
            </a:xfrm>
            <a:custGeom>
              <a:avLst/>
              <a:gdLst>
                <a:gd name="T0" fmla="*/ 60 w 78"/>
                <a:gd name="T1" fmla="*/ 65 h 69"/>
                <a:gd name="T2" fmla="*/ 66 w 78"/>
                <a:gd name="T3" fmla="*/ 50 h 69"/>
                <a:gd name="T4" fmla="*/ 78 w 78"/>
                <a:gd name="T5" fmla="*/ 43 h 69"/>
                <a:gd name="T6" fmla="*/ 78 w 78"/>
                <a:gd name="T7" fmla="*/ 2 h 69"/>
                <a:gd name="T8" fmla="*/ 66 w 78"/>
                <a:gd name="T9" fmla="*/ 0 h 69"/>
                <a:gd name="T10" fmla="*/ 13 w 78"/>
                <a:gd name="T11" fmla="*/ 0 h 69"/>
                <a:gd name="T12" fmla="*/ 0 w 78"/>
                <a:gd name="T13" fmla="*/ 3 h 69"/>
                <a:gd name="T14" fmla="*/ 0 w 78"/>
                <a:gd name="T15" fmla="*/ 47 h 69"/>
                <a:gd name="T16" fmla="*/ 17 w 78"/>
                <a:gd name="T17" fmla="*/ 50 h 69"/>
                <a:gd name="T18" fmla="*/ 25 w 78"/>
                <a:gd name="T19" fmla="*/ 69 h 69"/>
                <a:gd name="T20" fmla="*/ 60 w 78"/>
                <a:gd name="T21" fmla="*/ 65 h 69"/>
                <a:gd name="T22" fmla="*/ 60 w 78"/>
                <a:gd name="T23" fmla="*/ 65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"/>
                <a:gd name="T37" fmla="*/ 0 h 69"/>
                <a:gd name="T38" fmla="*/ 78 w 78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" h="69">
                  <a:moveTo>
                    <a:pt x="60" y="65"/>
                  </a:moveTo>
                  <a:lnTo>
                    <a:pt x="66" y="50"/>
                  </a:lnTo>
                  <a:lnTo>
                    <a:pt x="78" y="43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13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17" y="50"/>
                  </a:lnTo>
                  <a:lnTo>
                    <a:pt x="25" y="69"/>
                  </a:lnTo>
                  <a:lnTo>
                    <a:pt x="60" y="65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4" name="Freeform 358"/>
            <p:cNvSpPr>
              <a:spLocks/>
            </p:cNvSpPr>
            <p:nvPr/>
          </p:nvSpPr>
          <p:spPr bwMode="auto">
            <a:xfrm flipH="1">
              <a:off x="5555" y="2268"/>
              <a:ext cx="3" cy="3"/>
            </a:xfrm>
            <a:custGeom>
              <a:avLst/>
              <a:gdLst>
                <a:gd name="T0" fmla="*/ 46 w 46"/>
                <a:gd name="T1" fmla="*/ 0 h 53"/>
                <a:gd name="T2" fmla="*/ 0 w 46"/>
                <a:gd name="T3" fmla="*/ 14 h 53"/>
                <a:gd name="T4" fmla="*/ 23 w 46"/>
                <a:gd name="T5" fmla="*/ 27 h 53"/>
                <a:gd name="T6" fmla="*/ 46 w 46"/>
                <a:gd name="T7" fmla="*/ 53 h 53"/>
                <a:gd name="T8" fmla="*/ 46 w 46"/>
                <a:gd name="T9" fmla="*/ 0 h 53"/>
                <a:gd name="T10" fmla="*/ 46 w 46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53"/>
                <a:gd name="T20" fmla="*/ 46 w 46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53">
                  <a:moveTo>
                    <a:pt x="46" y="0"/>
                  </a:moveTo>
                  <a:lnTo>
                    <a:pt x="0" y="14"/>
                  </a:lnTo>
                  <a:lnTo>
                    <a:pt x="23" y="27"/>
                  </a:lnTo>
                  <a:lnTo>
                    <a:pt x="46" y="5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5" name="Freeform 359"/>
            <p:cNvSpPr>
              <a:spLocks/>
            </p:cNvSpPr>
            <p:nvPr/>
          </p:nvSpPr>
          <p:spPr bwMode="auto">
            <a:xfrm flipH="1">
              <a:off x="5559" y="2267"/>
              <a:ext cx="50" cy="40"/>
            </a:xfrm>
            <a:custGeom>
              <a:avLst/>
              <a:gdLst>
                <a:gd name="T0" fmla="*/ 898 w 898"/>
                <a:gd name="T1" fmla="*/ 26 h 718"/>
                <a:gd name="T2" fmla="*/ 839 w 898"/>
                <a:gd name="T3" fmla="*/ 98 h 718"/>
                <a:gd name="T4" fmla="*/ 666 w 898"/>
                <a:gd name="T5" fmla="*/ 278 h 718"/>
                <a:gd name="T6" fmla="*/ 539 w 898"/>
                <a:gd name="T7" fmla="*/ 389 h 718"/>
                <a:gd name="T8" fmla="*/ 384 w 898"/>
                <a:gd name="T9" fmla="*/ 504 h 718"/>
                <a:gd name="T10" fmla="*/ 204 w 898"/>
                <a:gd name="T11" fmla="*/ 617 h 718"/>
                <a:gd name="T12" fmla="*/ 0 w 898"/>
                <a:gd name="T13" fmla="*/ 718 h 718"/>
                <a:gd name="T14" fmla="*/ 85 w 898"/>
                <a:gd name="T15" fmla="*/ 668 h 718"/>
                <a:gd name="T16" fmla="*/ 300 w 898"/>
                <a:gd name="T17" fmla="*/ 523 h 718"/>
                <a:gd name="T18" fmla="*/ 437 w 898"/>
                <a:gd name="T19" fmla="*/ 420 h 718"/>
                <a:gd name="T20" fmla="*/ 584 w 898"/>
                <a:gd name="T21" fmla="*/ 296 h 718"/>
                <a:gd name="T22" fmla="*/ 734 w 898"/>
                <a:gd name="T23" fmla="*/ 157 h 718"/>
                <a:gd name="T24" fmla="*/ 878 w 898"/>
                <a:gd name="T25" fmla="*/ 0 h 7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8"/>
                <a:gd name="T40" fmla="*/ 0 h 718"/>
                <a:gd name="T41" fmla="*/ 898 w 898"/>
                <a:gd name="T42" fmla="*/ 718 h 7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8" h="718">
                  <a:moveTo>
                    <a:pt x="898" y="26"/>
                  </a:moveTo>
                  <a:lnTo>
                    <a:pt x="839" y="98"/>
                  </a:lnTo>
                  <a:lnTo>
                    <a:pt x="666" y="278"/>
                  </a:lnTo>
                  <a:lnTo>
                    <a:pt x="539" y="389"/>
                  </a:lnTo>
                  <a:lnTo>
                    <a:pt x="384" y="504"/>
                  </a:lnTo>
                  <a:lnTo>
                    <a:pt x="204" y="617"/>
                  </a:lnTo>
                  <a:lnTo>
                    <a:pt x="0" y="718"/>
                  </a:lnTo>
                  <a:lnTo>
                    <a:pt x="85" y="668"/>
                  </a:lnTo>
                  <a:lnTo>
                    <a:pt x="300" y="523"/>
                  </a:lnTo>
                  <a:lnTo>
                    <a:pt x="437" y="420"/>
                  </a:lnTo>
                  <a:lnTo>
                    <a:pt x="584" y="296"/>
                  </a:lnTo>
                  <a:lnTo>
                    <a:pt x="734" y="157"/>
                  </a:lnTo>
                  <a:lnTo>
                    <a:pt x="87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6" name="Freeform 360"/>
            <p:cNvSpPr>
              <a:spLocks/>
            </p:cNvSpPr>
            <p:nvPr/>
          </p:nvSpPr>
          <p:spPr bwMode="auto">
            <a:xfrm flipH="1">
              <a:off x="5554" y="2262"/>
              <a:ext cx="6" cy="6"/>
            </a:xfrm>
            <a:custGeom>
              <a:avLst/>
              <a:gdLst>
                <a:gd name="T0" fmla="*/ 93 w 101"/>
                <a:gd name="T1" fmla="*/ 0 h 116"/>
                <a:gd name="T2" fmla="*/ 83 w 101"/>
                <a:gd name="T3" fmla="*/ 14 h 116"/>
                <a:gd name="T4" fmla="*/ 57 w 101"/>
                <a:gd name="T5" fmla="*/ 30 h 116"/>
                <a:gd name="T6" fmla="*/ 48 w 101"/>
                <a:gd name="T7" fmla="*/ 39 h 116"/>
                <a:gd name="T8" fmla="*/ 53 w 101"/>
                <a:gd name="T9" fmla="*/ 41 h 116"/>
                <a:gd name="T10" fmla="*/ 46 w 101"/>
                <a:gd name="T11" fmla="*/ 49 h 116"/>
                <a:gd name="T12" fmla="*/ 28 w 101"/>
                <a:gd name="T13" fmla="*/ 57 h 116"/>
                <a:gd name="T14" fmla="*/ 7 w 101"/>
                <a:gd name="T15" fmla="*/ 75 h 116"/>
                <a:gd name="T16" fmla="*/ 0 w 101"/>
                <a:gd name="T17" fmla="*/ 99 h 116"/>
                <a:gd name="T18" fmla="*/ 21 w 101"/>
                <a:gd name="T19" fmla="*/ 116 h 116"/>
                <a:gd name="T20" fmla="*/ 35 w 101"/>
                <a:gd name="T21" fmla="*/ 112 h 116"/>
                <a:gd name="T22" fmla="*/ 45 w 101"/>
                <a:gd name="T23" fmla="*/ 102 h 116"/>
                <a:gd name="T24" fmla="*/ 70 w 101"/>
                <a:gd name="T25" fmla="*/ 56 h 116"/>
                <a:gd name="T26" fmla="*/ 76 w 101"/>
                <a:gd name="T27" fmla="*/ 63 h 116"/>
                <a:gd name="T28" fmla="*/ 101 w 101"/>
                <a:gd name="T29" fmla="*/ 15 h 116"/>
                <a:gd name="T30" fmla="*/ 93 w 101"/>
                <a:gd name="T31" fmla="*/ 0 h 116"/>
                <a:gd name="T32" fmla="*/ 93 w 101"/>
                <a:gd name="T33" fmla="*/ 0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1"/>
                <a:gd name="T52" fmla="*/ 0 h 116"/>
                <a:gd name="T53" fmla="*/ 101 w 101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1" h="116">
                  <a:moveTo>
                    <a:pt x="93" y="0"/>
                  </a:moveTo>
                  <a:lnTo>
                    <a:pt x="83" y="14"/>
                  </a:lnTo>
                  <a:lnTo>
                    <a:pt x="57" y="30"/>
                  </a:lnTo>
                  <a:lnTo>
                    <a:pt x="48" y="39"/>
                  </a:lnTo>
                  <a:lnTo>
                    <a:pt x="53" y="41"/>
                  </a:lnTo>
                  <a:lnTo>
                    <a:pt x="46" y="49"/>
                  </a:lnTo>
                  <a:lnTo>
                    <a:pt x="28" y="57"/>
                  </a:lnTo>
                  <a:lnTo>
                    <a:pt x="7" y="75"/>
                  </a:lnTo>
                  <a:lnTo>
                    <a:pt x="0" y="99"/>
                  </a:lnTo>
                  <a:lnTo>
                    <a:pt x="21" y="116"/>
                  </a:lnTo>
                  <a:lnTo>
                    <a:pt x="35" y="112"/>
                  </a:lnTo>
                  <a:lnTo>
                    <a:pt x="45" y="102"/>
                  </a:lnTo>
                  <a:lnTo>
                    <a:pt x="70" y="56"/>
                  </a:lnTo>
                  <a:lnTo>
                    <a:pt x="76" y="63"/>
                  </a:lnTo>
                  <a:lnTo>
                    <a:pt x="101" y="1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7" name="Freeform 361"/>
            <p:cNvSpPr>
              <a:spLocks/>
            </p:cNvSpPr>
            <p:nvPr/>
          </p:nvSpPr>
          <p:spPr bwMode="auto">
            <a:xfrm flipH="1">
              <a:off x="5546" y="2313"/>
              <a:ext cx="18" cy="1"/>
            </a:xfrm>
            <a:custGeom>
              <a:avLst/>
              <a:gdLst>
                <a:gd name="T0" fmla="*/ 317 w 317"/>
                <a:gd name="T1" fmla="*/ 17 h 26"/>
                <a:gd name="T2" fmla="*/ 295 w 317"/>
                <a:gd name="T3" fmla="*/ 4 h 26"/>
                <a:gd name="T4" fmla="*/ 227 w 317"/>
                <a:gd name="T5" fmla="*/ 4 h 26"/>
                <a:gd name="T6" fmla="*/ 12 w 317"/>
                <a:gd name="T7" fmla="*/ 0 h 26"/>
                <a:gd name="T8" fmla="*/ 0 w 317"/>
                <a:gd name="T9" fmla="*/ 10 h 26"/>
                <a:gd name="T10" fmla="*/ 6 w 317"/>
                <a:gd name="T11" fmla="*/ 26 h 26"/>
                <a:gd name="T12" fmla="*/ 317 w 317"/>
                <a:gd name="T13" fmla="*/ 17 h 26"/>
                <a:gd name="T14" fmla="*/ 317 w 317"/>
                <a:gd name="T15" fmla="*/ 17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7"/>
                <a:gd name="T25" fmla="*/ 0 h 26"/>
                <a:gd name="T26" fmla="*/ 317 w 317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7" h="26">
                  <a:moveTo>
                    <a:pt x="317" y="17"/>
                  </a:moveTo>
                  <a:lnTo>
                    <a:pt x="295" y="4"/>
                  </a:lnTo>
                  <a:lnTo>
                    <a:pt x="227" y="4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6" y="26"/>
                  </a:lnTo>
                  <a:lnTo>
                    <a:pt x="317" y="1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8" name="Freeform 362"/>
            <p:cNvSpPr>
              <a:spLocks/>
            </p:cNvSpPr>
            <p:nvPr/>
          </p:nvSpPr>
          <p:spPr bwMode="auto">
            <a:xfrm flipH="1">
              <a:off x="5549" y="2264"/>
              <a:ext cx="4" cy="50"/>
            </a:xfrm>
            <a:custGeom>
              <a:avLst/>
              <a:gdLst>
                <a:gd name="T0" fmla="*/ 71 w 84"/>
                <a:gd name="T1" fmla="*/ 887 h 887"/>
                <a:gd name="T2" fmla="*/ 84 w 84"/>
                <a:gd name="T3" fmla="*/ 2 h 887"/>
                <a:gd name="T4" fmla="*/ 27 w 84"/>
                <a:gd name="T5" fmla="*/ 0 h 887"/>
                <a:gd name="T6" fmla="*/ 0 w 84"/>
                <a:gd name="T7" fmla="*/ 887 h 887"/>
                <a:gd name="T8" fmla="*/ 71 w 84"/>
                <a:gd name="T9" fmla="*/ 887 h 887"/>
                <a:gd name="T10" fmla="*/ 71 w 84"/>
                <a:gd name="T11" fmla="*/ 887 h 8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887"/>
                <a:gd name="T20" fmla="*/ 84 w 84"/>
                <a:gd name="T21" fmla="*/ 887 h 8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887">
                  <a:moveTo>
                    <a:pt x="71" y="887"/>
                  </a:moveTo>
                  <a:lnTo>
                    <a:pt x="84" y="2"/>
                  </a:lnTo>
                  <a:lnTo>
                    <a:pt x="27" y="0"/>
                  </a:lnTo>
                  <a:lnTo>
                    <a:pt x="0" y="887"/>
                  </a:lnTo>
                  <a:lnTo>
                    <a:pt x="71" y="887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9" name="Freeform 363"/>
            <p:cNvSpPr>
              <a:spLocks/>
            </p:cNvSpPr>
            <p:nvPr/>
          </p:nvSpPr>
          <p:spPr bwMode="auto">
            <a:xfrm flipH="1">
              <a:off x="5552" y="2261"/>
              <a:ext cx="6" cy="53"/>
            </a:xfrm>
            <a:custGeom>
              <a:avLst/>
              <a:gdLst>
                <a:gd name="T0" fmla="*/ 108 w 108"/>
                <a:gd name="T1" fmla="*/ 121 h 940"/>
                <a:gd name="T2" fmla="*/ 91 w 108"/>
                <a:gd name="T3" fmla="*/ 0 h 940"/>
                <a:gd name="T4" fmla="*/ 60 w 108"/>
                <a:gd name="T5" fmla="*/ 1 h 940"/>
                <a:gd name="T6" fmla="*/ 31 w 108"/>
                <a:gd name="T7" fmla="*/ 122 h 940"/>
                <a:gd name="T8" fmla="*/ 0 w 108"/>
                <a:gd name="T9" fmla="*/ 940 h 940"/>
                <a:gd name="T10" fmla="*/ 83 w 108"/>
                <a:gd name="T11" fmla="*/ 940 h 940"/>
                <a:gd name="T12" fmla="*/ 108 w 108"/>
                <a:gd name="T13" fmla="*/ 121 h 940"/>
                <a:gd name="T14" fmla="*/ 108 w 108"/>
                <a:gd name="T15" fmla="*/ 121 h 9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"/>
                <a:gd name="T25" fmla="*/ 0 h 940"/>
                <a:gd name="T26" fmla="*/ 108 w 108"/>
                <a:gd name="T27" fmla="*/ 940 h 9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" h="940">
                  <a:moveTo>
                    <a:pt x="108" y="121"/>
                  </a:moveTo>
                  <a:lnTo>
                    <a:pt x="91" y="0"/>
                  </a:lnTo>
                  <a:lnTo>
                    <a:pt x="60" y="1"/>
                  </a:lnTo>
                  <a:lnTo>
                    <a:pt x="31" y="122"/>
                  </a:lnTo>
                  <a:lnTo>
                    <a:pt x="0" y="940"/>
                  </a:lnTo>
                  <a:lnTo>
                    <a:pt x="83" y="940"/>
                  </a:lnTo>
                  <a:lnTo>
                    <a:pt x="108" y="121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0" name="Freeform 364"/>
            <p:cNvSpPr>
              <a:spLocks/>
            </p:cNvSpPr>
            <p:nvPr/>
          </p:nvSpPr>
          <p:spPr bwMode="auto">
            <a:xfrm flipH="1">
              <a:off x="5545" y="2314"/>
              <a:ext cx="19" cy="0"/>
            </a:xfrm>
            <a:custGeom>
              <a:avLst/>
              <a:gdLst>
                <a:gd name="T0" fmla="*/ 327 w 327"/>
                <a:gd name="T1" fmla="*/ 11 h 11"/>
                <a:gd name="T2" fmla="*/ 0 w 327"/>
                <a:gd name="T3" fmla="*/ 11 h 11"/>
                <a:gd name="T4" fmla="*/ 13 w 327"/>
                <a:gd name="T5" fmla="*/ 0 h 11"/>
                <a:gd name="T6" fmla="*/ 312 w 327"/>
                <a:gd name="T7" fmla="*/ 0 h 11"/>
                <a:gd name="T8" fmla="*/ 327 w 327"/>
                <a:gd name="T9" fmla="*/ 11 h 11"/>
                <a:gd name="T10" fmla="*/ 327 w 327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7"/>
                <a:gd name="T19" fmla="*/ 0 h 11"/>
                <a:gd name="T20" fmla="*/ 327 w 327"/>
                <a:gd name="T21" fmla="*/ 0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7" h="11">
                  <a:moveTo>
                    <a:pt x="327" y="11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312" y="0"/>
                  </a:lnTo>
                  <a:lnTo>
                    <a:pt x="327" y="1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1" name="Freeform 365"/>
            <p:cNvSpPr>
              <a:spLocks/>
            </p:cNvSpPr>
            <p:nvPr/>
          </p:nvSpPr>
          <p:spPr bwMode="auto">
            <a:xfrm flipH="1">
              <a:off x="5559" y="2306"/>
              <a:ext cx="48" cy="2"/>
            </a:xfrm>
            <a:custGeom>
              <a:avLst/>
              <a:gdLst>
                <a:gd name="T0" fmla="*/ 852 w 856"/>
                <a:gd name="T1" fmla="*/ 0 h 45"/>
                <a:gd name="T2" fmla="*/ 856 w 856"/>
                <a:gd name="T3" fmla="*/ 21 h 45"/>
                <a:gd name="T4" fmla="*/ 855 w 856"/>
                <a:gd name="T5" fmla="*/ 45 h 45"/>
                <a:gd name="T6" fmla="*/ 0 w 856"/>
                <a:gd name="T7" fmla="*/ 36 h 45"/>
                <a:gd name="T8" fmla="*/ 1 w 856"/>
                <a:gd name="T9" fmla="*/ 9 h 45"/>
                <a:gd name="T10" fmla="*/ 852 w 856"/>
                <a:gd name="T11" fmla="*/ 0 h 45"/>
                <a:gd name="T12" fmla="*/ 852 w 856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6"/>
                <a:gd name="T22" fmla="*/ 0 h 45"/>
                <a:gd name="T23" fmla="*/ 856 w 856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6" h="45">
                  <a:moveTo>
                    <a:pt x="852" y="0"/>
                  </a:moveTo>
                  <a:lnTo>
                    <a:pt x="856" y="21"/>
                  </a:lnTo>
                  <a:lnTo>
                    <a:pt x="855" y="45"/>
                  </a:lnTo>
                  <a:lnTo>
                    <a:pt x="0" y="36"/>
                  </a:lnTo>
                  <a:lnTo>
                    <a:pt x="1" y="9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2" name="Freeform 366"/>
            <p:cNvSpPr>
              <a:spLocks/>
            </p:cNvSpPr>
            <p:nvPr/>
          </p:nvSpPr>
          <p:spPr bwMode="auto">
            <a:xfrm flipH="1">
              <a:off x="5497" y="2306"/>
              <a:ext cx="52" cy="4"/>
            </a:xfrm>
            <a:custGeom>
              <a:avLst/>
              <a:gdLst>
                <a:gd name="T0" fmla="*/ 2 w 924"/>
                <a:gd name="T1" fmla="*/ 47 h 71"/>
                <a:gd name="T2" fmla="*/ 0 w 924"/>
                <a:gd name="T3" fmla="*/ 27 h 71"/>
                <a:gd name="T4" fmla="*/ 1 w 924"/>
                <a:gd name="T5" fmla="*/ 0 h 71"/>
                <a:gd name="T6" fmla="*/ 924 w 924"/>
                <a:gd name="T7" fmla="*/ 48 h 71"/>
                <a:gd name="T8" fmla="*/ 924 w 924"/>
                <a:gd name="T9" fmla="*/ 71 h 71"/>
                <a:gd name="T10" fmla="*/ 2 w 924"/>
                <a:gd name="T11" fmla="*/ 47 h 71"/>
                <a:gd name="T12" fmla="*/ 2 w 924"/>
                <a:gd name="T13" fmla="*/ 47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4"/>
                <a:gd name="T22" fmla="*/ 0 h 71"/>
                <a:gd name="T23" fmla="*/ 924 w 924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4" h="71">
                  <a:moveTo>
                    <a:pt x="2" y="47"/>
                  </a:moveTo>
                  <a:lnTo>
                    <a:pt x="0" y="27"/>
                  </a:lnTo>
                  <a:lnTo>
                    <a:pt x="1" y="0"/>
                  </a:lnTo>
                  <a:lnTo>
                    <a:pt x="924" y="48"/>
                  </a:lnTo>
                  <a:lnTo>
                    <a:pt x="924" y="71"/>
                  </a:lnTo>
                  <a:lnTo>
                    <a:pt x="2" y="47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3" name="Freeform 367"/>
            <p:cNvSpPr>
              <a:spLocks/>
            </p:cNvSpPr>
            <p:nvPr/>
          </p:nvSpPr>
          <p:spPr bwMode="auto">
            <a:xfrm flipH="1">
              <a:off x="5423" y="2309"/>
              <a:ext cx="52" cy="3"/>
            </a:xfrm>
            <a:custGeom>
              <a:avLst/>
              <a:gdLst>
                <a:gd name="T0" fmla="*/ 922 w 925"/>
                <a:gd name="T1" fmla="*/ 0 h 47"/>
                <a:gd name="T2" fmla="*/ 925 w 925"/>
                <a:gd name="T3" fmla="*/ 21 h 47"/>
                <a:gd name="T4" fmla="*/ 924 w 925"/>
                <a:gd name="T5" fmla="*/ 47 h 47"/>
                <a:gd name="T6" fmla="*/ 0 w 925"/>
                <a:gd name="T7" fmla="*/ 44 h 47"/>
                <a:gd name="T8" fmla="*/ 0 w 925"/>
                <a:gd name="T9" fmla="*/ 20 h 47"/>
                <a:gd name="T10" fmla="*/ 922 w 925"/>
                <a:gd name="T11" fmla="*/ 0 h 47"/>
                <a:gd name="T12" fmla="*/ 922 w 925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5"/>
                <a:gd name="T22" fmla="*/ 0 h 47"/>
                <a:gd name="T23" fmla="*/ 925 w 925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5" h="47">
                  <a:moveTo>
                    <a:pt x="922" y="0"/>
                  </a:moveTo>
                  <a:lnTo>
                    <a:pt x="925" y="21"/>
                  </a:lnTo>
                  <a:lnTo>
                    <a:pt x="924" y="47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4" name="Freeform 368"/>
            <p:cNvSpPr>
              <a:spLocks/>
            </p:cNvSpPr>
            <p:nvPr/>
          </p:nvSpPr>
          <p:spPr bwMode="auto">
            <a:xfrm flipH="1">
              <a:off x="5365" y="2309"/>
              <a:ext cx="48" cy="3"/>
            </a:xfrm>
            <a:custGeom>
              <a:avLst/>
              <a:gdLst>
                <a:gd name="T0" fmla="*/ 4 w 859"/>
                <a:gd name="T1" fmla="*/ 45 h 45"/>
                <a:gd name="T2" fmla="*/ 0 w 859"/>
                <a:gd name="T3" fmla="*/ 27 h 45"/>
                <a:gd name="T4" fmla="*/ 0 w 859"/>
                <a:gd name="T5" fmla="*/ 0 h 45"/>
                <a:gd name="T6" fmla="*/ 859 w 859"/>
                <a:gd name="T7" fmla="*/ 15 h 45"/>
                <a:gd name="T8" fmla="*/ 859 w 859"/>
                <a:gd name="T9" fmla="*/ 38 h 45"/>
                <a:gd name="T10" fmla="*/ 4 w 859"/>
                <a:gd name="T11" fmla="*/ 45 h 45"/>
                <a:gd name="T12" fmla="*/ 4 w 859"/>
                <a:gd name="T13" fmla="*/ 4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9"/>
                <a:gd name="T22" fmla="*/ 0 h 45"/>
                <a:gd name="T23" fmla="*/ 859 w 859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9" h="45">
                  <a:moveTo>
                    <a:pt x="4" y="45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59" y="15"/>
                  </a:lnTo>
                  <a:lnTo>
                    <a:pt x="859" y="38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5" name="Freeform 369"/>
            <p:cNvSpPr>
              <a:spLocks/>
            </p:cNvSpPr>
            <p:nvPr/>
          </p:nvSpPr>
          <p:spPr bwMode="auto">
            <a:xfrm flipH="1">
              <a:off x="5300" y="2308"/>
              <a:ext cx="48" cy="3"/>
            </a:xfrm>
            <a:custGeom>
              <a:avLst/>
              <a:gdLst>
                <a:gd name="T0" fmla="*/ 858 w 860"/>
                <a:gd name="T1" fmla="*/ 0 h 46"/>
                <a:gd name="T2" fmla="*/ 860 w 860"/>
                <a:gd name="T3" fmla="*/ 21 h 46"/>
                <a:gd name="T4" fmla="*/ 860 w 860"/>
                <a:gd name="T5" fmla="*/ 45 h 46"/>
                <a:gd name="T6" fmla="*/ 1 w 860"/>
                <a:gd name="T7" fmla="*/ 46 h 46"/>
                <a:gd name="T8" fmla="*/ 0 w 860"/>
                <a:gd name="T9" fmla="*/ 22 h 46"/>
                <a:gd name="T10" fmla="*/ 858 w 860"/>
                <a:gd name="T11" fmla="*/ 0 h 46"/>
                <a:gd name="T12" fmla="*/ 858 w 860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0"/>
                <a:gd name="T22" fmla="*/ 0 h 46"/>
                <a:gd name="T23" fmla="*/ 860 w 86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0" h="46">
                  <a:moveTo>
                    <a:pt x="858" y="0"/>
                  </a:moveTo>
                  <a:lnTo>
                    <a:pt x="860" y="21"/>
                  </a:lnTo>
                  <a:lnTo>
                    <a:pt x="860" y="45"/>
                  </a:lnTo>
                  <a:lnTo>
                    <a:pt x="1" y="46"/>
                  </a:lnTo>
                  <a:lnTo>
                    <a:pt x="0" y="22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6" name="Freeform 370"/>
            <p:cNvSpPr>
              <a:spLocks/>
            </p:cNvSpPr>
            <p:nvPr/>
          </p:nvSpPr>
          <p:spPr bwMode="auto">
            <a:xfrm flipH="1">
              <a:off x="5240" y="2308"/>
              <a:ext cx="50" cy="3"/>
            </a:xfrm>
            <a:custGeom>
              <a:avLst/>
              <a:gdLst>
                <a:gd name="T0" fmla="*/ 4 w 886"/>
                <a:gd name="T1" fmla="*/ 46 h 46"/>
                <a:gd name="T2" fmla="*/ 0 w 886"/>
                <a:gd name="T3" fmla="*/ 27 h 46"/>
                <a:gd name="T4" fmla="*/ 1 w 886"/>
                <a:gd name="T5" fmla="*/ 0 h 46"/>
                <a:gd name="T6" fmla="*/ 886 w 886"/>
                <a:gd name="T7" fmla="*/ 5 h 46"/>
                <a:gd name="T8" fmla="*/ 885 w 886"/>
                <a:gd name="T9" fmla="*/ 32 h 46"/>
                <a:gd name="T10" fmla="*/ 4 w 886"/>
                <a:gd name="T11" fmla="*/ 46 h 46"/>
                <a:gd name="T12" fmla="*/ 4 w 886"/>
                <a:gd name="T13" fmla="*/ 4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6"/>
                <a:gd name="T22" fmla="*/ 0 h 46"/>
                <a:gd name="T23" fmla="*/ 886 w 88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6" h="46">
                  <a:moveTo>
                    <a:pt x="4" y="46"/>
                  </a:moveTo>
                  <a:lnTo>
                    <a:pt x="0" y="27"/>
                  </a:lnTo>
                  <a:lnTo>
                    <a:pt x="1" y="0"/>
                  </a:lnTo>
                  <a:lnTo>
                    <a:pt x="886" y="5"/>
                  </a:lnTo>
                  <a:lnTo>
                    <a:pt x="885" y="32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DEEBDE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7" name="Freeform 371"/>
            <p:cNvSpPr>
              <a:spLocks/>
            </p:cNvSpPr>
            <p:nvPr/>
          </p:nvSpPr>
          <p:spPr bwMode="auto">
            <a:xfrm flipH="1">
              <a:off x="5233" y="2306"/>
              <a:ext cx="7" cy="8"/>
            </a:xfrm>
            <a:custGeom>
              <a:avLst/>
              <a:gdLst>
                <a:gd name="T0" fmla="*/ 0 w 133"/>
                <a:gd name="T1" fmla="*/ 30 h 134"/>
                <a:gd name="T2" fmla="*/ 0 w 133"/>
                <a:gd name="T3" fmla="*/ 83 h 134"/>
                <a:gd name="T4" fmla="*/ 103 w 133"/>
                <a:gd name="T5" fmla="*/ 61 h 134"/>
                <a:gd name="T6" fmla="*/ 83 w 133"/>
                <a:gd name="T7" fmla="*/ 81 h 134"/>
                <a:gd name="T8" fmla="*/ 57 w 133"/>
                <a:gd name="T9" fmla="*/ 84 h 134"/>
                <a:gd name="T10" fmla="*/ 42 w 133"/>
                <a:gd name="T11" fmla="*/ 91 h 134"/>
                <a:gd name="T12" fmla="*/ 34 w 133"/>
                <a:gd name="T13" fmla="*/ 103 h 134"/>
                <a:gd name="T14" fmla="*/ 30 w 133"/>
                <a:gd name="T15" fmla="*/ 127 h 134"/>
                <a:gd name="T16" fmla="*/ 28 w 133"/>
                <a:gd name="T17" fmla="*/ 134 h 134"/>
                <a:gd name="T18" fmla="*/ 35 w 133"/>
                <a:gd name="T19" fmla="*/ 134 h 134"/>
                <a:gd name="T20" fmla="*/ 56 w 133"/>
                <a:gd name="T21" fmla="*/ 130 h 134"/>
                <a:gd name="T22" fmla="*/ 71 w 133"/>
                <a:gd name="T23" fmla="*/ 123 h 134"/>
                <a:gd name="T24" fmla="*/ 92 w 133"/>
                <a:gd name="T25" fmla="*/ 90 h 134"/>
                <a:gd name="T26" fmla="*/ 118 w 133"/>
                <a:gd name="T27" fmla="*/ 61 h 134"/>
                <a:gd name="T28" fmla="*/ 133 w 133"/>
                <a:gd name="T29" fmla="*/ 50 h 134"/>
                <a:gd name="T30" fmla="*/ 132 w 133"/>
                <a:gd name="T31" fmla="*/ 42 h 134"/>
                <a:gd name="T32" fmla="*/ 118 w 133"/>
                <a:gd name="T33" fmla="*/ 34 h 134"/>
                <a:gd name="T34" fmla="*/ 77 w 133"/>
                <a:gd name="T35" fmla="*/ 22 h 134"/>
                <a:gd name="T36" fmla="*/ 28 w 133"/>
                <a:gd name="T37" fmla="*/ 3 h 134"/>
                <a:gd name="T38" fmla="*/ 12 w 133"/>
                <a:gd name="T39" fmla="*/ 0 h 134"/>
                <a:gd name="T40" fmla="*/ 10 w 133"/>
                <a:gd name="T41" fmla="*/ 7 h 134"/>
                <a:gd name="T42" fmla="*/ 24 w 133"/>
                <a:gd name="T43" fmla="*/ 21 h 134"/>
                <a:gd name="T44" fmla="*/ 27 w 133"/>
                <a:gd name="T45" fmla="*/ 30 h 134"/>
                <a:gd name="T46" fmla="*/ 0 w 133"/>
                <a:gd name="T47" fmla="*/ 30 h 134"/>
                <a:gd name="T48" fmla="*/ 0 w 133"/>
                <a:gd name="T49" fmla="*/ 30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0" y="30"/>
                  </a:moveTo>
                  <a:lnTo>
                    <a:pt x="0" y="83"/>
                  </a:lnTo>
                  <a:lnTo>
                    <a:pt x="103" y="61"/>
                  </a:lnTo>
                  <a:lnTo>
                    <a:pt x="83" y="81"/>
                  </a:lnTo>
                  <a:lnTo>
                    <a:pt x="57" y="84"/>
                  </a:lnTo>
                  <a:lnTo>
                    <a:pt x="42" y="91"/>
                  </a:lnTo>
                  <a:lnTo>
                    <a:pt x="34" y="103"/>
                  </a:lnTo>
                  <a:lnTo>
                    <a:pt x="30" y="127"/>
                  </a:lnTo>
                  <a:lnTo>
                    <a:pt x="28" y="134"/>
                  </a:lnTo>
                  <a:lnTo>
                    <a:pt x="35" y="134"/>
                  </a:lnTo>
                  <a:lnTo>
                    <a:pt x="56" y="130"/>
                  </a:lnTo>
                  <a:lnTo>
                    <a:pt x="71" y="123"/>
                  </a:lnTo>
                  <a:lnTo>
                    <a:pt x="92" y="90"/>
                  </a:lnTo>
                  <a:lnTo>
                    <a:pt x="118" y="61"/>
                  </a:lnTo>
                  <a:lnTo>
                    <a:pt x="133" y="50"/>
                  </a:lnTo>
                  <a:lnTo>
                    <a:pt x="132" y="42"/>
                  </a:lnTo>
                  <a:lnTo>
                    <a:pt x="118" y="34"/>
                  </a:lnTo>
                  <a:lnTo>
                    <a:pt x="77" y="22"/>
                  </a:lnTo>
                  <a:lnTo>
                    <a:pt x="28" y="3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24" y="21"/>
                  </a:lnTo>
                  <a:lnTo>
                    <a:pt x="27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8" name="Freeform 372"/>
            <p:cNvSpPr>
              <a:spLocks/>
            </p:cNvSpPr>
            <p:nvPr/>
          </p:nvSpPr>
          <p:spPr bwMode="auto">
            <a:xfrm flipH="1">
              <a:off x="5362" y="2308"/>
              <a:ext cx="8" cy="8"/>
            </a:xfrm>
            <a:custGeom>
              <a:avLst/>
              <a:gdLst>
                <a:gd name="T0" fmla="*/ 0 w 134"/>
                <a:gd name="T1" fmla="*/ 30 h 134"/>
                <a:gd name="T2" fmla="*/ 3 w 134"/>
                <a:gd name="T3" fmla="*/ 86 h 134"/>
                <a:gd name="T4" fmla="*/ 103 w 134"/>
                <a:gd name="T5" fmla="*/ 60 h 134"/>
                <a:gd name="T6" fmla="*/ 82 w 134"/>
                <a:gd name="T7" fmla="*/ 80 h 134"/>
                <a:gd name="T8" fmla="*/ 56 w 134"/>
                <a:gd name="T9" fmla="*/ 85 h 134"/>
                <a:gd name="T10" fmla="*/ 42 w 134"/>
                <a:gd name="T11" fmla="*/ 91 h 134"/>
                <a:gd name="T12" fmla="*/ 34 w 134"/>
                <a:gd name="T13" fmla="*/ 102 h 134"/>
                <a:gd name="T14" fmla="*/ 31 w 134"/>
                <a:gd name="T15" fmla="*/ 127 h 134"/>
                <a:gd name="T16" fmla="*/ 28 w 134"/>
                <a:gd name="T17" fmla="*/ 134 h 134"/>
                <a:gd name="T18" fmla="*/ 35 w 134"/>
                <a:gd name="T19" fmla="*/ 134 h 134"/>
                <a:gd name="T20" fmla="*/ 56 w 134"/>
                <a:gd name="T21" fmla="*/ 132 h 134"/>
                <a:gd name="T22" fmla="*/ 70 w 134"/>
                <a:gd name="T23" fmla="*/ 123 h 134"/>
                <a:gd name="T24" fmla="*/ 91 w 134"/>
                <a:gd name="T25" fmla="*/ 90 h 134"/>
                <a:gd name="T26" fmla="*/ 118 w 134"/>
                <a:gd name="T27" fmla="*/ 63 h 134"/>
                <a:gd name="T28" fmla="*/ 134 w 134"/>
                <a:gd name="T29" fmla="*/ 50 h 134"/>
                <a:gd name="T30" fmla="*/ 132 w 134"/>
                <a:gd name="T31" fmla="*/ 42 h 134"/>
                <a:gd name="T32" fmla="*/ 118 w 134"/>
                <a:gd name="T33" fmla="*/ 33 h 134"/>
                <a:gd name="T34" fmla="*/ 28 w 134"/>
                <a:gd name="T35" fmla="*/ 4 h 134"/>
                <a:gd name="T36" fmla="*/ 12 w 134"/>
                <a:gd name="T37" fmla="*/ 0 h 134"/>
                <a:gd name="T38" fmla="*/ 11 w 134"/>
                <a:gd name="T39" fmla="*/ 7 h 134"/>
                <a:gd name="T40" fmla="*/ 25 w 134"/>
                <a:gd name="T41" fmla="*/ 21 h 134"/>
                <a:gd name="T42" fmla="*/ 27 w 134"/>
                <a:gd name="T43" fmla="*/ 30 h 134"/>
                <a:gd name="T44" fmla="*/ 0 w 134"/>
                <a:gd name="T45" fmla="*/ 30 h 134"/>
                <a:gd name="T46" fmla="*/ 0 w 134"/>
                <a:gd name="T47" fmla="*/ 30 h 1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4"/>
                <a:gd name="T73" fmla="*/ 0 h 134"/>
                <a:gd name="T74" fmla="*/ 134 w 134"/>
                <a:gd name="T75" fmla="*/ 134 h 1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4" h="134">
                  <a:moveTo>
                    <a:pt x="0" y="30"/>
                  </a:moveTo>
                  <a:lnTo>
                    <a:pt x="3" y="86"/>
                  </a:lnTo>
                  <a:lnTo>
                    <a:pt x="103" y="60"/>
                  </a:lnTo>
                  <a:lnTo>
                    <a:pt x="82" y="80"/>
                  </a:lnTo>
                  <a:lnTo>
                    <a:pt x="56" y="85"/>
                  </a:lnTo>
                  <a:lnTo>
                    <a:pt x="42" y="91"/>
                  </a:lnTo>
                  <a:lnTo>
                    <a:pt x="34" y="102"/>
                  </a:lnTo>
                  <a:lnTo>
                    <a:pt x="31" y="127"/>
                  </a:lnTo>
                  <a:lnTo>
                    <a:pt x="28" y="134"/>
                  </a:lnTo>
                  <a:lnTo>
                    <a:pt x="35" y="134"/>
                  </a:lnTo>
                  <a:lnTo>
                    <a:pt x="56" y="132"/>
                  </a:lnTo>
                  <a:lnTo>
                    <a:pt x="70" y="123"/>
                  </a:lnTo>
                  <a:lnTo>
                    <a:pt x="91" y="90"/>
                  </a:lnTo>
                  <a:lnTo>
                    <a:pt x="118" y="63"/>
                  </a:lnTo>
                  <a:lnTo>
                    <a:pt x="134" y="50"/>
                  </a:lnTo>
                  <a:lnTo>
                    <a:pt x="132" y="42"/>
                  </a:lnTo>
                  <a:lnTo>
                    <a:pt x="118" y="33"/>
                  </a:lnTo>
                  <a:lnTo>
                    <a:pt x="28" y="4"/>
                  </a:lnTo>
                  <a:lnTo>
                    <a:pt x="12" y="0"/>
                  </a:lnTo>
                  <a:lnTo>
                    <a:pt x="11" y="7"/>
                  </a:lnTo>
                  <a:lnTo>
                    <a:pt x="25" y="21"/>
                  </a:lnTo>
                  <a:lnTo>
                    <a:pt x="27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9" name="Freeform 373"/>
            <p:cNvSpPr>
              <a:spLocks/>
            </p:cNvSpPr>
            <p:nvPr/>
          </p:nvSpPr>
          <p:spPr bwMode="auto">
            <a:xfrm flipH="1">
              <a:off x="5347" y="2308"/>
              <a:ext cx="8" cy="7"/>
            </a:xfrm>
            <a:custGeom>
              <a:avLst/>
              <a:gdLst>
                <a:gd name="T0" fmla="*/ 135 w 135"/>
                <a:gd name="T1" fmla="*/ 28 h 133"/>
                <a:gd name="T2" fmla="*/ 134 w 135"/>
                <a:gd name="T3" fmla="*/ 75 h 133"/>
                <a:gd name="T4" fmla="*/ 33 w 135"/>
                <a:gd name="T5" fmla="*/ 64 h 133"/>
                <a:gd name="T6" fmla="*/ 55 w 135"/>
                <a:gd name="T7" fmla="*/ 84 h 133"/>
                <a:gd name="T8" fmla="*/ 80 w 135"/>
                <a:gd name="T9" fmla="*/ 86 h 133"/>
                <a:gd name="T10" fmla="*/ 94 w 135"/>
                <a:gd name="T11" fmla="*/ 92 h 133"/>
                <a:gd name="T12" fmla="*/ 104 w 135"/>
                <a:gd name="T13" fmla="*/ 103 h 133"/>
                <a:gd name="T14" fmla="*/ 110 w 135"/>
                <a:gd name="T15" fmla="*/ 126 h 133"/>
                <a:gd name="T16" fmla="*/ 111 w 135"/>
                <a:gd name="T17" fmla="*/ 133 h 133"/>
                <a:gd name="T18" fmla="*/ 106 w 135"/>
                <a:gd name="T19" fmla="*/ 133 h 133"/>
                <a:gd name="T20" fmla="*/ 83 w 135"/>
                <a:gd name="T21" fmla="*/ 132 h 133"/>
                <a:gd name="T22" fmla="*/ 68 w 135"/>
                <a:gd name="T23" fmla="*/ 125 h 133"/>
                <a:gd name="T24" fmla="*/ 47 w 135"/>
                <a:gd name="T25" fmla="*/ 92 h 133"/>
                <a:gd name="T26" fmla="*/ 18 w 135"/>
                <a:gd name="T27" fmla="*/ 65 h 133"/>
                <a:gd name="T28" fmla="*/ 0 w 135"/>
                <a:gd name="T29" fmla="*/ 56 h 133"/>
                <a:gd name="T30" fmla="*/ 0 w 135"/>
                <a:gd name="T31" fmla="*/ 47 h 133"/>
                <a:gd name="T32" fmla="*/ 17 w 135"/>
                <a:gd name="T33" fmla="*/ 38 h 133"/>
                <a:gd name="T34" fmla="*/ 104 w 135"/>
                <a:gd name="T35" fmla="*/ 3 h 133"/>
                <a:gd name="T36" fmla="*/ 120 w 135"/>
                <a:gd name="T37" fmla="*/ 0 h 133"/>
                <a:gd name="T38" fmla="*/ 123 w 135"/>
                <a:gd name="T39" fmla="*/ 7 h 133"/>
                <a:gd name="T40" fmla="*/ 109 w 135"/>
                <a:gd name="T41" fmla="*/ 22 h 133"/>
                <a:gd name="T42" fmla="*/ 108 w 135"/>
                <a:gd name="T43" fmla="*/ 30 h 133"/>
                <a:gd name="T44" fmla="*/ 135 w 135"/>
                <a:gd name="T45" fmla="*/ 28 h 133"/>
                <a:gd name="T46" fmla="*/ 135 w 135"/>
                <a:gd name="T47" fmla="*/ 28 h 1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"/>
                <a:gd name="T73" fmla="*/ 0 h 133"/>
                <a:gd name="T74" fmla="*/ 135 w 135"/>
                <a:gd name="T75" fmla="*/ 133 h 1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" h="133">
                  <a:moveTo>
                    <a:pt x="135" y="28"/>
                  </a:moveTo>
                  <a:lnTo>
                    <a:pt x="134" y="75"/>
                  </a:lnTo>
                  <a:lnTo>
                    <a:pt x="33" y="64"/>
                  </a:lnTo>
                  <a:lnTo>
                    <a:pt x="55" y="84"/>
                  </a:lnTo>
                  <a:lnTo>
                    <a:pt x="80" y="86"/>
                  </a:lnTo>
                  <a:lnTo>
                    <a:pt x="94" y="92"/>
                  </a:lnTo>
                  <a:lnTo>
                    <a:pt x="104" y="103"/>
                  </a:lnTo>
                  <a:lnTo>
                    <a:pt x="110" y="126"/>
                  </a:lnTo>
                  <a:lnTo>
                    <a:pt x="111" y="133"/>
                  </a:lnTo>
                  <a:lnTo>
                    <a:pt x="106" y="133"/>
                  </a:lnTo>
                  <a:lnTo>
                    <a:pt x="83" y="132"/>
                  </a:lnTo>
                  <a:lnTo>
                    <a:pt x="68" y="125"/>
                  </a:lnTo>
                  <a:lnTo>
                    <a:pt x="47" y="92"/>
                  </a:lnTo>
                  <a:lnTo>
                    <a:pt x="18" y="65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17" y="38"/>
                  </a:lnTo>
                  <a:lnTo>
                    <a:pt x="104" y="3"/>
                  </a:lnTo>
                  <a:lnTo>
                    <a:pt x="120" y="0"/>
                  </a:lnTo>
                  <a:lnTo>
                    <a:pt x="123" y="7"/>
                  </a:lnTo>
                  <a:lnTo>
                    <a:pt x="109" y="22"/>
                  </a:lnTo>
                  <a:lnTo>
                    <a:pt x="108" y="30"/>
                  </a:lnTo>
                  <a:lnTo>
                    <a:pt x="135" y="28"/>
                  </a:lnTo>
                  <a:close/>
                </a:path>
              </a:pathLst>
            </a:custGeom>
            <a:solidFill>
              <a:srgbClr val="00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0" name="Freeform 374"/>
            <p:cNvSpPr>
              <a:spLocks/>
            </p:cNvSpPr>
            <p:nvPr/>
          </p:nvSpPr>
          <p:spPr bwMode="auto">
            <a:xfrm flipH="1">
              <a:off x="5490" y="2307"/>
              <a:ext cx="8" cy="7"/>
            </a:xfrm>
            <a:custGeom>
              <a:avLst/>
              <a:gdLst>
                <a:gd name="T0" fmla="*/ 4 w 136"/>
                <a:gd name="T1" fmla="*/ 29 h 135"/>
                <a:gd name="T2" fmla="*/ 0 w 136"/>
                <a:gd name="T3" fmla="*/ 78 h 135"/>
                <a:gd name="T4" fmla="*/ 105 w 136"/>
                <a:gd name="T5" fmla="*/ 69 h 135"/>
                <a:gd name="T6" fmla="*/ 98 w 136"/>
                <a:gd name="T7" fmla="*/ 78 h 135"/>
                <a:gd name="T8" fmla="*/ 81 w 136"/>
                <a:gd name="T9" fmla="*/ 86 h 135"/>
                <a:gd name="T10" fmla="*/ 57 w 136"/>
                <a:gd name="T11" fmla="*/ 89 h 135"/>
                <a:gd name="T12" fmla="*/ 43 w 136"/>
                <a:gd name="T13" fmla="*/ 93 h 135"/>
                <a:gd name="T14" fmla="*/ 31 w 136"/>
                <a:gd name="T15" fmla="*/ 105 h 135"/>
                <a:gd name="T16" fmla="*/ 25 w 136"/>
                <a:gd name="T17" fmla="*/ 128 h 135"/>
                <a:gd name="T18" fmla="*/ 23 w 136"/>
                <a:gd name="T19" fmla="*/ 134 h 135"/>
                <a:gd name="T20" fmla="*/ 29 w 136"/>
                <a:gd name="T21" fmla="*/ 135 h 135"/>
                <a:gd name="T22" fmla="*/ 51 w 136"/>
                <a:gd name="T23" fmla="*/ 134 h 135"/>
                <a:gd name="T24" fmla="*/ 66 w 136"/>
                <a:gd name="T25" fmla="*/ 128 h 135"/>
                <a:gd name="T26" fmla="*/ 90 w 136"/>
                <a:gd name="T27" fmla="*/ 98 h 135"/>
                <a:gd name="T28" fmla="*/ 119 w 136"/>
                <a:gd name="T29" fmla="*/ 71 h 135"/>
                <a:gd name="T30" fmla="*/ 136 w 136"/>
                <a:gd name="T31" fmla="*/ 62 h 135"/>
                <a:gd name="T32" fmla="*/ 136 w 136"/>
                <a:gd name="T33" fmla="*/ 54 h 135"/>
                <a:gd name="T34" fmla="*/ 123 w 136"/>
                <a:gd name="T35" fmla="*/ 44 h 135"/>
                <a:gd name="T36" fmla="*/ 36 w 136"/>
                <a:gd name="T37" fmla="*/ 6 h 135"/>
                <a:gd name="T38" fmla="*/ 21 w 136"/>
                <a:gd name="T39" fmla="*/ 0 h 135"/>
                <a:gd name="T40" fmla="*/ 17 w 136"/>
                <a:gd name="T41" fmla="*/ 2 h 135"/>
                <a:gd name="T42" fmla="*/ 18 w 136"/>
                <a:gd name="T43" fmla="*/ 7 h 135"/>
                <a:gd name="T44" fmla="*/ 31 w 136"/>
                <a:gd name="T45" fmla="*/ 23 h 135"/>
                <a:gd name="T46" fmla="*/ 31 w 136"/>
                <a:gd name="T47" fmla="*/ 31 h 135"/>
                <a:gd name="T48" fmla="*/ 4 w 136"/>
                <a:gd name="T49" fmla="*/ 29 h 135"/>
                <a:gd name="T50" fmla="*/ 4 w 136"/>
                <a:gd name="T51" fmla="*/ 29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6"/>
                <a:gd name="T79" fmla="*/ 0 h 135"/>
                <a:gd name="T80" fmla="*/ 136 w 136"/>
                <a:gd name="T81" fmla="*/ 135 h 1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6" h="135">
                  <a:moveTo>
                    <a:pt x="4" y="29"/>
                  </a:moveTo>
                  <a:lnTo>
                    <a:pt x="0" y="78"/>
                  </a:lnTo>
                  <a:lnTo>
                    <a:pt x="105" y="69"/>
                  </a:lnTo>
                  <a:lnTo>
                    <a:pt x="98" y="78"/>
                  </a:lnTo>
                  <a:lnTo>
                    <a:pt x="81" y="86"/>
                  </a:lnTo>
                  <a:lnTo>
                    <a:pt x="57" y="89"/>
                  </a:lnTo>
                  <a:lnTo>
                    <a:pt x="43" y="93"/>
                  </a:lnTo>
                  <a:lnTo>
                    <a:pt x="31" y="105"/>
                  </a:lnTo>
                  <a:lnTo>
                    <a:pt x="25" y="128"/>
                  </a:lnTo>
                  <a:lnTo>
                    <a:pt x="23" y="134"/>
                  </a:lnTo>
                  <a:lnTo>
                    <a:pt x="29" y="135"/>
                  </a:lnTo>
                  <a:lnTo>
                    <a:pt x="51" y="134"/>
                  </a:lnTo>
                  <a:lnTo>
                    <a:pt x="66" y="128"/>
                  </a:lnTo>
                  <a:lnTo>
                    <a:pt x="90" y="98"/>
                  </a:lnTo>
                  <a:lnTo>
                    <a:pt x="119" y="71"/>
                  </a:lnTo>
                  <a:lnTo>
                    <a:pt x="136" y="62"/>
                  </a:lnTo>
                  <a:lnTo>
                    <a:pt x="136" y="54"/>
                  </a:lnTo>
                  <a:lnTo>
                    <a:pt x="123" y="44"/>
                  </a:lnTo>
                  <a:lnTo>
                    <a:pt x="36" y="6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8" y="7"/>
                  </a:lnTo>
                  <a:lnTo>
                    <a:pt x="31" y="23"/>
                  </a:lnTo>
                  <a:lnTo>
                    <a:pt x="31" y="31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1" name="Freeform 375"/>
            <p:cNvSpPr>
              <a:spLocks/>
            </p:cNvSpPr>
            <p:nvPr/>
          </p:nvSpPr>
          <p:spPr bwMode="auto">
            <a:xfrm flipH="1">
              <a:off x="5474" y="2309"/>
              <a:ext cx="8" cy="7"/>
            </a:xfrm>
            <a:custGeom>
              <a:avLst/>
              <a:gdLst>
                <a:gd name="T0" fmla="*/ 133 w 135"/>
                <a:gd name="T1" fmla="*/ 30 h 136"/>
                <a:gd name="T2" fmla="*/ 135 w 135"/>
                <a:gd name="T3" fmla="*/ 63 h 136"/>
                <a:gd name="T4" fmla="*/ 30 w 135"/>
                <a:gd name="T5" fmla="*/ 66 h 136"/>
                <a:gd name="T6" fmla="*/ 52 w 135"/>
                <a:gd name="T7" fmla="*/ 84 h 136"/>
                <a:gd name="T8" fmla="*/ 78 w 135"/>
                <a:gd name="T9" fmla="*/ 87 h 136"/>
                <a:gd name="T10" fmla="*/ 92 w 135"/>
                <a:gd name="T11" fmla="*/ 92 h 136"/>
                <a:gd name="T12" fmla="*/ 101 w 135"/>
                <a:gd name="T13" fmla="*/ 103 h 136"/>
                <a:gd name="T14" fmla="*/ 107 w 135"/>
                <a:gd name="T15" fmla="*/ 126 h 136"/>
                <a:gd name="T16" fmla="*/ 110 w 135"/>
                <a:gd name="T17" fmla="*/ 133 h 136"/>
                <a:gd name="T18" fmla="*/ 103 w 135"/>
                <a:gd name="T19" fmla="*/ 136 h 136"/>
                <a:gd name="T20" fmla="*/ 80 w 135"/>
                <a:gd name="T21" fmla="*/ 132 h 136"/>
                <a:gd name="T22" fmla="*/ 67 w 135"/>
                <a:gd name="T23" fmla="*/ 126 h 136"/>
                <a:gd name="T24" fmla="*/ 44 w 135"/>
                <a:gd name="T25" fmla="*/ 94 h 136"/>
                <a:gd name="T26" fmla="*/ 16 w 135"/>
                <a:gd name="T27" fmla="*/ 68 h 136"/>
                <a:gd name="T28" fmla="*/ 0 w 135"/>
                <a:gd name="T29" fmla="*/ 56 h 136"/>
                <a:gd name="T30" fmla="*/ 0 w 135"/>
                <a:gd name="T31" fmla="*/ 48 h 136"/>
                <a:gd name="T32" fmla="*/ 14 w 135"/>
                <a:gd name="T33" fmla="*/ 40 h 136"/>
                <a:gd name="T34" fmla="*/ 101 w 135"/>
                <a:gd name="T35" fmla="*/ 4 h 136"/>
                <a:gd name="T36" fmla="*/ 118 w 135"/>
                <a:gd name="T37" fmla="*/ 0 h 136"/>
                <a:gd name="T38" fmla="*/ 122 w 135"/>
                <a:gd name="T39" fmla="*/ 2 h 136"/>
                <a:gd name="T40" fmla="*/ 121 w 135"/>
                <a:gd name="T41" fmla="*/ 7 h 136"/>
                <a:gd name="T42" fmla="*/ 107 w 135"/>
                <a:gd name="T43" fmla="*/ 22 h 136"/>
                <a:gd name="T44" fmla="*/ 105 w 135"/>
                <a:gd name="T45" fmla="*/ 32 h 136"/>
                <a:gd name="T46" fmla="*/ 133 w 135"/>
                <a:gd name="T47" fmla="*/ 30 h 136"/>
                <a:gd name="T48" fmla="*/ 133 w 135"/>
                <a:gd name="T49" fmla="*/ 30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36"/>
                <a:gd name="T77" fmla="*/ 135 w 135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36">
                  <a:moveTo>
                    <a:pt x="133" y="30"/>
                  </a:moveTo>
                  <a:lnTo>
                    <a:pt x="135" y="63"/>
                  </a:lnTo>
                  <a:lnTo>
                    <a:pt x="30" y="66"/>
                  </a:lnTo>
                  <a:lnTo>
                    <a:pt x="52" y="84"/>
                  </a:lnTo>
                  <a:lnTo>
                    <a:pt x="78" y="87"/>
                  </a:lnTo>
                  <a:lnTo>
                    <a:pt x="92" y="92"/>
                  </a:lnTo>
                  <a:lnTo>
                    <a:pt x="101" y="103"/>
                  </a:lnTo>
                  <a:lnTo>
                    <a:pt x="107" y="126"/>
                  </a:lnTo>
                  <a:lnTo>
                    <a:pt x="110" y="133"/>
                  </a:lnTo>
                  <a:lnTo>
                    <a:pt x="103" y="136"/>
                  </a:lnTo>
                  <a:lnTo>
                    <a:pt x="80" y="132"/>
                  </a:lnTo>
                  <a:lnTo>
                    <a:pt x="67" y="126"/>
                  </a:lnTo>
                  <a:lnTo>
                    <a:pt x="44" y="94"/>
                  </a:lnTo>
                  <a:lnTo>
                    <a:pt x="16" y="68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4" y="40"/>
                  </a:lnTo>
                  <a:lnTo>
                    <a:pt x="101" y="4"/>
                  </a:lnTo>
                  <a:lnTo>
                    <a:pt x="118" y="0"/>
                  </a:lnTo>
                  <a:lnTo>
                    <a:pt x="122" y="2"/>
                  </a:lnTo>
                  <a:lnTo>
                    <a:pt x="121" y="7"/>
                  </a:lnTo>
                  <a:lnTo>
                    <a:pt x="107" y="22"/>
                  </a:lnTo>
                  <a:lnTo>
                    <a:pt x="105" y="32"/>
                  </a:lnTo>
                  <a:lnTo>
                    <a:pt x="133" y="30"/>
                  </a:lnTo>
                  <a:close/>
                </a:path>
              </a:pathLst>
            </a:custGeom>
            <a:solidFill>
              <a:srgbClr val="00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2" name="Freeform 376"/>
            <p:cNvSpPr>
              <a:spLocks/>
            </p:cNvSpPr>
            <p:nvPr/>
          </p:nvSpPr>
          <p:spPr bwMode="auto">
            <a:xfrm flipH="1">
              <a:off x="5604" y="2304"/>
              <a:ext cx="7" cy="8"/>
            </a:xfrm>
            <a:custGeom>
              <a:avLst/>
              <a:gdLst>
                <a:gd name="T0" fmla="*/ 135 w 135"/>
                <a:gd name="T1" fmla="*/ 28 h 136"/>
                <a:gd name="T2" fmla="*/ 135 w 135"/>
                <a:gd name="T3" fmla="*/ 76 h 136"/>
                <a:gd name="T4" fmla="*/ 32 w 135"/>
                <a:gd name="T5" fmla="*/ 64 h 136"/>
                <a:gd name="T6" fmla="*/ 54 w 135"/>
                <a:gd name="T7" fmla="*/ 84 h 136"/>
                <a:gd name="T8" fmla="*/ 79 w 135"/>
                <a:gd name="T9" fmla="*/ 87 h 136"/>
                <a:gd name="T10" fmla="*/ 93 w 135"/>
                <a:gd name="T11" fmla="*/ 92 h 136"/>
                <a:gd name="T12" fmla="*/ 102 w 135"/>
                <a:gd name="T13" fmla="*/ 103 h 136"/>
                <a:gd name="T14" fmla="*/ 108 w 135"/>
                <a:gd name="T15" fmla="*/ 126 h 136"/>
                <a:gd name="T16" fmla="*/ 110 w 135"/>
                <a:gd name="T17" fmla="*/ 133 h 136"/>
                <a:gd name="T18" fmla="*/ 104 w 135"/>
                <a:gd name="T19" fmla="*/ 136 h 136"/>
                <a:gd name="T20" fmla="*/ 83 w 135"/>
                <a:gd name="T21" fmla="*/ 132 h 136"/>
                <a:gd name="T22" fmla="*/ 68 w 135"/>
                <a:gd name="T23" fmla="*/ 125 h 136"/>
                <a:gd name="T24" fmla="*/ 45 w 135"/>
                <a:gd name="T25" fmla="*/ 94 h 136"/>
                <a:gd name="T26" fmla="*/ 17 w 135"/>
                <a:gd name="T27" fmla="*/ 68 h 136"/>
                <a:gd name="T28" fmla="*/ 0 w 135"/>
                <a:gd name="T29" fmla="*/ 56 h 136"/>
                <a:gd name="T30" fmla="*/ 1 w 135"/>
                <a:gd name="T31" fmla="*/ 48 h 136"/>
                <a:gd name="T32" fmla="*/ 15 w 135"/>
                <a:gd name="T33" fmla="*/ 39 h 136"/>
                <a:gd name="T34" fmla="*/ 104 w 135"/>
                <a:gd name="T35" fmla="*/ 4 h 136"/>
                <a:gd name="T36" fmla="*/ 119 w 135"/>
                <a:gd name="T37" fmla="*/ 0 h 136"/>
                <a:gd name="T38" fmla="*/ 123 w 135"/>
                <a:gd name="T39" fmla="*/ 2 h 136"/>
                <a:gd name="T40" fmla="*/ 122 w 135"/>
                <a:gd name="T41" fmla="*/ 7 h 136"/>
                <a:gd name="T42" fmla="*/ 108 w 135"/>
                <a:gd name="T43" fmla="*/ 22 h 136"/>
                <a:gd name="T44" fmla="*/ 105 w 135"/>
                <a:gd name="T45" fmla="*/ 32 h 136"/>
                <a:gd name="T46" fmla="*/ 135 w 135"/>
                <a:gd name="T47" fmla="*/ 28 h 136"/>
                <a:gd name="T48" fmla="*/ 135 w 135"/>
                <a:gd name="T49" fmla="*/ 28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36"/>
                <a:gd name="T77" fmla="*/ 135 w 135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36">
                  <a:moveTo>
                    <a:pt x="135" y="28"/>
                  </a:moveTo>
                  <a:lnTo>
                    <a:pt x="135" y="76"/>
                  </a:lnTo>
                  <a:lnTo>
                    <a:pt x="32" y="64"/>
                  </a:lnTo>
                  <a:lnTo>
                    <a:pt x="54" y="84"/>
                  </a:lnTo>
                  <a:lnTo>
                    <a:pt x="79" y="87"/>
                  </a:lnTo>
                  <a:lnTo>
                    <a:pt x="93" y="92"/>
                  </a:lnTo>
                  <a:lnTo>
                    <a:pt x="102" y="103"/>
                  </a:lnTo>
                  <a:lnTo>
                    <a:pt x="108" y="126"/>
                  </a:lnTo>
                  <a:lnTo>
                    <a:pt x="110" y="133"/>
                  </a:lnTo>
                  <a:lnTo>
                    <a:pt x="104" y="136"/>
                  </a:lnTo>
                  <a:lnTo>
                    <a:pt x="83" y="132"/>
                  </a:lnTo>
                  <a:lnTo>
                    <a:pt x="68" y="125"/>
                  </a:lnTo>
                  <a:lnTo>
                    <a:pt x="45" y="94"/>
                  </a:lnTo>
                  <a:lnTo>
                    <a:pt x="17" y="68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15" y="39"/>
                  </a:lnTo>
                  <a:lnTo>
                    <a:pt x="104" y="4"/>
                  </a:lnTo>
                  <a:lnTo>
                    <a:pt x="119" y="0"/>
                  </a:lnTo>
                  <a:lnTo>
                    <a:pt x="123" y="2"/>
                  </a:lnTo>
                  <a:lnTo>
                    <a:pt x="122" y="7"/>
                  </a:lnTo>
                  <a:lnTo>
                    <a:pt x="108" y="22"/>
                  </a:lnTo>
                  <a:lnTo>
                    <a:pt x="105" y="32"/>
                  </a:lnTo>
                  <a:lnTo>
                    <a:pt x="135" y="28"/>
                  </a:lnTo>
                  <a:close/>
                </a:path>
              </a:pathLst>
            </a:custGeom>
            <a:solidFill>
              <a:srgbClr val="00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3" name="Freeform 377"/>
            <p:cNvSpPr>
              <a:spLocks/>
            </p:cNvSpPr>
            <p:nvPr/>
          </p:nvSpPr>
          <p:spPr bwMode="auto">
            <a:xfrm flipH="1">
              <a:off x="5558" y="2306"/>
              <a:ext cx="1" cy="3"/>
            </a:xfrm>
            <a:custGeom>
              <a:avLst/>
              <a:gdLst>
                <a:gd name="T0" fmla="*/ 2 w 26"/>
                <a:gd name="T1" fmla="*/ 0 h 52"/>
                <a:gd name="T2" fmla="*/ 0 w 26"/>
                <a:gd name="T3" fmla="*/ 50 h 52"/>
                <a:gd name="T4" fmla="*/ 14 w 26"/>
                <a:gd name="T5" fmla="*/ 52 h 52"/>
                <a:gd name="T6" fmla="*/ 26 w 26"/>
                <a:gd name="T7" fmla="*/ 31 h 52"/>
                <a:gd name="T8" fmla="*/ 15 w 26"/>
                <a:gd name="T9" fmla="*/ 0 h 52"/>
                <a:gd name="T10" fmla="*/ 2 w 26"/>
                <a:gd name="T11" fmla="*/ 0 h 52"/>
                <a:gd name="T12" fmla="*/ 2 w 26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52"/>
                <a:gd name="T23" fmla="*/ 26 w 26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52">
                  <a:moveTo>
                    <a:pt x="2" y="0"/>
                  </a:moveTo>
                  <a:lnTo>
                    <a:pt x="0" y="50"/>
                  </a:lnTo>
                  <a:lnTo>
                    <a:pt x="14" y="52"/>
                  </a:lnTo>
                  <a:lnTo>
                    <a:pt x="26" y="31"/>
                  </a:lnTo>
                  <a:lnTo>
                    <a:pt x="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4" name="Freeform 378"/>
            <p:cNvSpPr>
              <a:spLocks/>
            </p:cNvSpPr>
            <p:nvPr/>
          </p:nvSpPr>
          <p:spPr bwMode="auto">
            <a:xfrm flipH="1">
              <a:off x="5548" y="2306"/>
              <a:ext cx="2" cy="3"/>
            </a:xfrm>
            <a:custGeom>
              <a:avLst/>
              <a:gdLst>
                <a:gd name="T0" fmla="*/ 33 w 34"/>
                <a:gd name="T1" fmla="*/ 50 h 51"/>
                <a:gd name="T2" fmla="*/ 34 w 34"/>
                <a:gd name="T3" fmla="*/ 0 h 51"/>
                <a:gd name="T4" fmla="*/ 19 w 34"/>
                <a:gd name="T5" fmla="*/ 0 h 51"/>
                <a:gd name="T6" fmla="*/ 0 w 34"/>
                <a:gd name="T7" fmla="*/ 23 h 51"/>
                <a:gd name="T8" fmla="*/ 20 w 34"/>
                <a:gd name="T9" fmla="*/ 51 h 51"/>
                <a:gd name="T10" fmla="*/ 33 w 34"/>
                <a:gd name="T11" fmla="*/ 50 h 51"/>
                <a:gd name="T12" fmla="*/ 33 w 34"/>
                <a:gd name="T13" fmla="*/ 5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51"/>
                <a:gd name="T23" fmla="*/ 34 w 34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51">
                  <a:moveTo>
                    <a:pt x="33" y="50"/>
                  </a:moveTo>
                  <a:lnTo>
                    <a:pt x="34" y="0"/>
                  </a:lnTo>
                  <a:lnTo>
                    <a:pt x="19" y="0"/>
                  </a:lnTo>
                  <a:lnTo>
                    <a:pt x="0" y="23"/>
                  </a:lnTo>
                  <a:lnTo>
                    <a:pt x="20" y="5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00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5" name="Freeform 379"/>
            <p:cNvSpPr>
              <a:spLocks/>
            </p:cNvSpPr>
            <p:nvPr/>
          </p:nvSpPr>
          <p:spPr bwMode="auto">
            <a:xfrm flipH="1">
              <a:off x="5299" y="2308"/>
              <a:ext cx="1" cy="3"/>
            </a:xfrm>
            <a:custGeom>
              <a:avLst/>
              <a:gdLst>
                <a:gd name="T0" fmla="*/ 3 w 26"/>
                <a:gd name="T1" fmla="*/ 0 h 52"/>
                <a:gd name="T2" fmla="*/ 0 w 26"/>
                <a:gd name="T3" fmla="*/ 52 h 52"/>
                <a:gd name="T4" fmla="*/ 14 w 26"/>
                <a:gd name="T5" fmla="*/ 52 h 52"/>
                <a:gd name="T6" fmla="*/ 26 w 26"/>
                <a:gd name="T7" fmla="*/ 26 h 52"/>
                <a:gd name="T8" fmla="*/ 14 w 26"/>
                <a:gd name="T9" fmla="*/ 0 h 52"/>
                <a:gd name="T10" fmla="*/ 3 w 26"/>
                <a:gd name="T11" fmla="*/ 0 h 52"/>
                <a:gd name="T12" fmla="*/ 3 w 26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52"/>
                <a:gd name="T23" fmla="*/ 26 w 26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52">
                  <a:moveTo>
                    <a:pt x="3" y="0"/>
                  </a:moveTo>
                  <a:lnTo>
                    <a:pt x="0" y="52"/>
                  </a:lnTo>
                  <a:lnTo>
                    <a:pt x="14" y="52"/>
                  </a:lnTo>
                  <a:lnTo>
                    <a:pt x="26" y="26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6" name="Freeform 380"/>
            <p:cNvSpPr>
              <a:spLocks/>
            </p:cNvSpPr>
            <p:nvPr/>
          </p:nvSpPr>
          <p:spPr bwMode="auto">
            <a:xfrm flipH="1">
              <a:off x="5289" y="2308"/>
              <a:ext cx="2" cy="3"/>
            </a:xfrm>
            <a:custGeom>
              <a:avLst/>
              <a:gdLst>
                <a:gd name="T0" fmla="*/ 31 w 31"/>
                <a:gd name="T1" fmla="*/ 53 h 53"/>
                <a:gd name="T2" fmla="*/ 30 w 31"/>
                <a:gd name="T3" fmla="*/ 0 h 53"/>
                <a:gd name="T4" fmla="*/ 15 w 31"/>
                <a:gd name="T5" fmla="*/ 0 h 53"/>
                <a:gd name="T6" fmla="*/ 0 w 31"/>
                <a:gd name="T7" fmla="*/ 29 h 53"/>
                <a:gd name="T8" fmla="*/ 16 w 31"/>
                <a:gd name="T9" fmla="*/ 53 h 53"/>
                <a:gd name="T10" fmla="*/ 31 w 31"/>
                <a:gd name="T11" fmla="*/ 53 h 53"/>
                <a:gd name="T12" fmla="*/ 31 w 31"/>
                <a:gd name="T13" fmla="*/ 5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3"/>
                <a:gd name="T23" fmla="*/ 31 w 31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3">
                  <a:moveTo>
                    <a:pt x="31" y="53"/>
                  </a:moveTo>
                  <a:lnTo>
                    <a:pt x="30" y="0"/>
                  </a:lnTo>
                  <a:lnTo>
                    <a:pt x="15" y="0"/>
                  </a:lnTo>
                  <a:lnTo>
                    <a:pt x="0" y="29"/>
                  </a:lnTo>
                  <a:lnTo>
                    <a:pt x="16" y="53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rgbClr val="00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7" name="Freeform 381"/>
            <p:cNvSpPr>
              <a:spLocks/>
            </p:cNvSpPr>
            <p:nvPr/>
          </p:nvSpPr>
          <p:spPr bwMode="auto">
            <a:xfrm flipH="1">
              <a:off x="5422" y="2309"/>
              <a:ext cx="2" cy="3"/>
            </a:xfrm>
            <a:custGeom>
              <a:avLst/>
              <a:gdLst>
                <a:gd name="T0" fmla="*/ 5 w 27"/>
                <a:gd name="T1" fmla="*/ 0 h 51"/>
                <a:gd name="T2" fmla="*/ 0 w 27"/>
                <a:gd name="T3" fmla="*/ 50 h 51"/>
                <a:gd name="T4" fmla="*/ 15 w 27"/>
                <a:gd name="T5" fmla="*/ 51 h 51"/>
                <a:gd name="T6" fmla="*/ 27 w 27"/>
                <a:gd name="T7" fmla="*/ 30 h 51"/>
                <a:gd name="T8" fmla="*/ 16 w 27"/>
                <a:gd name="T9" fmla="*/ 0 h 51"/>
                <a:gd name="T10" fmla="*/ 5 w 27"/>
                <a:gd name="T11" fmla="*/ 0 h 51"/>
                <a:gd name="T12" fmla="*/ 5 w 27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51"/>
                <a:gd name="T23" fmla="*/ 27 w 27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51">
                  <a:moveTo>
                    <a:pt x="5" y="0"/>
                  </a:moveTo>
                  <a:lnTo>
                    <a:pt x="0" y="50"/>
                  </a:lnTo>
                  <a:lnTo>
                    <a:pt x="15" y="51"/>
                  </a:lnTo>
                  <a:lnTo>
                    <a:pt x="27" y="30"/>
                  </a:lnTo>
                  <a:lnTo>
                    <a:pt x="1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8" name="Freeform 382"/>
            <p:cNvSpPr>
              <a:spLocks/>
            </p:cNvSpPr>
            <p:nvPr/>
          </p:nvSpPr>
          <p:spPr bwMode="auto">
            <a:xfrm flipH="1">
              <a:off x="5413" y="2309"/>
              <a:ext cx="1" cy="3"/>
            </a:xfrm>
            <a:custGeom>
              <a:avLst/>
              <a:gdLst>
                <a:gd name="T0" fmla="*/ 32 w 32"/>
                <a:gd name="T1" fmla="*/ 52 h 52"/>
                <a:gd name="T2" fmla="*/ 32 w 32"/>
                <a:gd name="T3" fmla="*/ 2 h 52"/>
                <a:gd name="T4" fmla="*/ 17 w 32"/>
                <a:gd name="T5" fmla="*/ 0 h 52"/>
                <a:gd name="T6" fmla="*/ 0 w 32"/>
                <a:gd name="T7" fmla="*/ 25 h 52"/>
                <a:gd name="T8" fmla="*/ 19 w 32"/>
                <a:gd name="T9" fmla="*/ 52 h 52"/>
                <a:gd name="T10" fmla="*/ 32 w 32"/>
                <a:gd name="T11" fmla="*/ 52 h 52"/>
                <a:gd name="T12" fmla="*/ 32 w 32"/>
                <a:gd name="T13" fmla="*/ 52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2"/>
                <a:gd name="T23" fmla="*/ 32 w 32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2">
                  <a:moveTo>
                    <a:pt x="32" y="52"/>
                  </a:moveTo>
                  <a:lnTo>
                    <a:pt x="32" y="2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19" y="52"/>
                  </a:lnTo>
                  <a:lnTo>
                    <a:pt x="32" y="52"/>
                  </a:lnTo>
                  <a:close/>
                </a:path>
              </a:pathLst>
            </a:custGeom>
            <a:solidFill>
              <a:srgbClr val="00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9" name="Freeform 383"/>
            <p:cNvSpPr>
              <a:spLocks/>
            </p:cNvSpPr>
            <p:nvPr/>
          </p:nvSpPr>
          <p:spPr bwMode="auto">
            <a:xfrm flipH="1">
              <a:off x="5301" y="2273"/>
              <a:ext cx="51" cy="36"/>
            </a:xfrm>
            <a:custGeom>
              <a:avLst/>
              <a:gdLst>
                <a:gd name="T0" fmla="*/ 902 w 902"/>
                <a:gd name="T1" fmla="*/ 13 h 651"/>
                <a:gd name="T2" fmla="*/ 845 w 902"/>
                <a:gd name="T3" fmla="*/ 84 h 651"/>
                <a:gd name="T4" fmla="*/ 774 w 902"/>
                <a:gd name="T5" fmla="*/ 160 h 651"/>
                <a:gd name="T6" fmla="*/ 674 w 902"/>
                <a:gd name="T7" fmla="*/ 253 h 651"/>
                <a:gd name="T8" fmla="*/ 547 w 902"/>
                <a:gd name="T9" fmla="*/ 357 h 651"/>
                <a:gd name="T10" fmla="*/ 392 w 902"/>
                <a:gd name="T11" fmla="*/ 463 h 651"/>
                <a:gd name="T12" fmla="*/ 210 w 902"/>
                <a:gd name="T13" fmla="*/ 563 h 651"/>
                <a:gd name="T14" fmla="*/ 0 w 902"/>
                <a:gd name="T15" fmla="*/ 651 h 651"/>
                <a:gd name="T16" fmla="*/ 85 w 902"/>
                <a:gd name="T17" fmla="*/ 611 h 651"/>
                <a:gd name="T18" fmla="*/ 304 w 902"/>
                <a:gd name="T19" fmla="*/ 488 h 651"/>
                <a:gd name="T20" fmla="*/ 443 w 902"/>
                <a:gd name="T21" fmla="*/ 397 h 651"/>
                <a:gd name="T22" fmla="*/ 590 w 902"/>
                <a:gd name="T23" fmla="*/ 285 h 651"/>
                <a:gd name="T24" fmla="*/ 741 w 902"/>
                <a:gd name="T25" fmla="*/ 153 h 651"/>
                <a:gd name="T26" fmla="*/ 886 w 902"/>
                <a:gd name="T27" fmla="*/ 0 h 6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2"/>
                <a:gd name="T43" fmla="*/ 0 h 651"/>
                <a:gd name="T44" fmla="*/ 902 w 902"/>
                <a:gd name="T45" fmla="*/ 651 h 6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2" h="651">
                  <a:moveTo>
                    <a:pt x="902" y="13"/>
                  </a:moveTo>
                  <a:lnTo>
                    <a:pt x="845" y="84"/>
                  </a:lnTo>
                  <a:lnTo>
                    <a:pt x="774" y="160"/>
                  </a:lnTo>
                  <a:lnTo>
                    <a:pt x="674" y="253"/>
                  </a:lnTo>
                  <a:lnTo>
                    <a:pt x="547" y="357"/>
                  </a:lnTo>
                  <a:lnTo>
                    <a:pt x="392" y="463"/>
                  </a:lnTo>
                  <a:lnTo>
                    <a:pt x="210" y="563"/>
                  </a:lnTo>
                  <a:lnTo>
                    <a:pt x="0" y="651"/>
                  </a:lnTo>
                  <a:lnTo>
                    <a:pt x="85" y="611"/>
                  </a:lnTo>
                  <a:lnTo>
                    <a:pt x="304" y="488"/>
                  </a:lnTo>
                  <a:lnTo>
                    <a:pt x="443" y="397"/>
                  </a:lnTo>
                  <a:lnTo>
                    <a:pt x="590" y="285"/>
                  </a:lnTo>
                  <a:lnTo>
                    <a:pt x="741" y="153"/>
                  </a:lnTo>
                  <a:lnTo>
                    <a:pt x="886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60" name="Freeform 384"/>
            <p:cNvSpPr>
              <a:spLocks/>
            </p:cNvSpPr>
            <p:nvPr/>
          </p:nvSpPr>
          <p:spPr bwMode="auto">
            <a:xfrm flipH="1">
              <a:off x="5238" y="2272"/>
              <a:ext cx="52" cy="35"/>
            </a:xfrm>
            <a:custGeom>
              <a:avLst/>
              <a:gdLst>
                <a:gd name="T0" fmla="*/ 0 w 934"/>
                <a:gd name="T1" fmla="*/ 15 h 616"/>
                <a:gd name="T2" fmla="*/ 59 w 934"/>
                <a:gd name="T3" fmla="*/ 91 h 616"/>
                <a:gd name="T4" fmla="*/ 131 w 934"/>
                <a:gd name="T5" fmla="*/ 170 h 616"/>
                <a:gd name="T6" fmla="*/ 234 w 934"/>
                <a:gd name="T7" fmla="*/ 265 h 616"/>
                <a:gd name="T8" fmla="*/ 365 w 934"/>
                <a:gd name="T9" fmla="*/ 366 h 616"/>
                <a:gd name="T10" fmla="*/ 526 w 934"/>
                <a:gd name="T11" fmla="*/ 465 h 616"/>
                <a:gd name="T12" fmla="*/ 618 w 934"/>
                <a:gd name="T13" fmla="*/ 511 h 616"/>
                <a:gd name="T14" fmla="*/ 716 w 934"/>
                <a:gd name="T15" fmla="*/ 552 h 616"/>
                <a:gd name="T16" fmla="*/ 821 w 934"/>
                <a:gd name="T17" fmla="*/ 587 h 616"/>
                <a:gd name="T18" fmla="*/ 934 w 934"/>
                <a:gd name="T19" fmla="*/ 616 h 616"/>
                <a:gd name="T20" fmla="*/ 842 w 934"/>
                <a:gd name="T21" fmla="*/ 582 h 616"/>
                <a:gd name="T22" fmla="*/ 740 w 934"/>
                <a:gd name="T23" fmla="*/ 537 h 616"/>
                <a:gd name="T24" fmla="*/ 614 w 934"/>
                <a:gd name="T25" fmla="*/ 471 h 616"/>
                <a:gd name="T26" fmla="*/ 469 w 934"/>
                <a:gd name="T27" fmla="*/ 387 h 616"/>
                <a:gd name="T28" fmla="*/ 316 w 934"/>
                <a:gd name="T29" fmla="*/ 281 h 616"/>
                <a:gd name="T30" fmla="*/ 163 w 934"/>
                <a:gd name="T31" fmla="*/ 152 h 616"/>
                <a:gd name="T32" fmla="*/ 17 w 934"/>
                <a:gd name="T33" fmla="*/ 0 h 6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4"/>
                <a:gd name="T52" fmla="*/ 0 h 616"/>
                <a:gd name="T53" fmla="*/ 934 w 934"/>
                <a:gd name="T54" fmla="*/ 616 h 6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4" h="616">
                  <a:moveTo>
                    <a:pt x="0" y="15"/>
                  </a:moveTo>
                  <a:lnTo>
                    <a:pt x="59" y="91"/>
                  </a:lnTo>
                  <a:lnTo>
                    <a:pt x="131" y="170"/>
                  </a:lnTo>
                  <a:lnTo>
                    <a:pt x="234" y="265"/>
                  </a:lnTo>
                  <a:lnTo>
                    <a:pt x="365" y="366"/>
                  </a:lnTo>
                  <a:lnTo>
                    <a:pt x="526" y="465"/>
                  </a:lnTo>
                  <a:lnTo>
                    <a:pt x="618" y="511"/>
                  </a:lnTo>
                  <a:lnTo>
                    <a:pt x="716" y="552"/>
                  </a:lnTo>
                  <a:lnTo>
                    <a:pt x="821" y="587"/>
                  </a:lnTo>
                  <a:lnTo>
                    <a:pt x="934" y="616"/>
                  </a:lnTo>
                  <a:lnTo>
                    <a:pt x="842" y="582"/>
                  </a:lnTo>
                  <a:lnTo>
                    <a:pt x="740" y="537"/>
                  </a:lnTo>
                  <a:lnTo>
                    <a:pt x="614" y="471"/>
                  </a:lnTo>
                  <a:lnTo>
                    <a:pt x="469" y="387"/>
                  </a:lnTo>
                  <a:lnTo>
                    <a:pt x="316" y="281"/>
                  </a:lnTo>
                  <a:lnTo>
                    <a:pt x="163" y="152"/>
                  </a:lnTo>
                  <a:lnTo>
                    <a:pt x="1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61" name="Line 385"/>
            <p:cNvSpPr>
              <a:spLocks noChangeShapeType="1"/>
            </p:cNvSpPr>
            <p:nvPr/>
          </p:nvSpPr>
          <p:spPr bwMode="auto">
            <a:xfrm flipH="1">
              <a:off x="5193" y="2299"/>
              <a:ext cx="1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62" name="Freeform 386"/>
            <p:cNvSpPr>
              <a:spLocks/>
            </p:cNvSpPr>
            <p:nvPr/>
          </p:nvSpPr>
          <p:spPr bwMode="auto">
            <a:xfrm flipH="1">
              <a:off x="5207" y="2298"/>
              <a:ext cx="12" cy="9"/>
            </a:xfrm>
            <a:custGeom>
              <a:avLst/>
              <a:gdLst>
                <a:gd name="T0" fmla="*/ 0 w 210"/>
                <a:gd name="T1" fmla="*/ 105 h 154"/>
                <a:gd name="T2" fmla="*/ 201 w 210"/>
                <a:gd name="T3" fmla="*/ 0 h 154"/>
                <a:gd name="T4" fmla="*/ 200 w 210"/>
                <a:gd name="T5" fmla="*/ 95 h 154"/>
                <a:gd name="T6" fmla="*/ 201 w 210"/>
                <a:gd name="T7" fmla="*/ 146 h 154"/>
                <a:gd name="T8" fmla="*/ 204 w 210"/>
                <a:gd name="T9" fmla="*/ 154 h 154"/>
                <a:gd name="T10" fmla="*/ 207 w 210"/>
                <a:gd name="T11" fmla="*/ 142 h 154"/>
                <a:gd name="T12" fmla="*/ 210 w 210"/>
                <a:gd name="T13" fmla="*/ 113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"/>
                <a:gd name="T22" fmla="*/ 0 h 154"/>
                <a:gd name="T23" fmla="*/ 210 w 210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" h="154">
                  <a:moveTo>
                    <a:pt x="0" y="105"/>
                  </a:moveTo>
                  <a:lnTo>
                    <a:pt x="201" y="0"/>
                  </a:lnTo>
                  <a:lnTo>
                    <a:pt x="200" y="95"/>
                  </a:lnTo>
                  <a:lnTo>
                    <a:pt x="201" y="146"/>
                  </a:lnTo>
                  <a:lnTo>
                    <a:pt x="204" y="154"/>
                  </a:lnTo>
                  <a:lnTo>
                    <a:pt x="207" y="142"/>
                  </a:lnTo>
                  <a:lnTo>
                    <a:pt x="210" y="1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63" name="Freeform 387"/>
            <p:cNvSpPr>
              <a:spLocks/>
            </p:cNvSpPr>
            <p:nvPr/>
          </p:nvSpPr>
          <p:spPr bwMode="auto">
            <a:xfrm flipH="1">
              <a:off x="5203" y="2298"/>
              <a:ext cx="1" cy="9"/>
            </a:xfrm>
            <a:custGeom>
              <a:avLst/>
              <a:gdLst>
                <a:gd name="T0" fmla="*/ 15 w 19"/>
                <a:gd name="T1" fmla="*/ 0 h 161"/>
                <a:gd name="T2" fmla="*/ 19 w 19"/>
                <a:gd name="T3" fmla="*/ 91 h 161"/>
                <a:gd name="T4" fmla="*/ 17 w 19"/>
                <a:gd name="T5" fmla="*/ 146 h 161"/>
                <a:gd name="T6" fmla="*/ 15 w 19"/>
                <a:gd name="T7" fmla="*/ 161 h 161"/>
                <a:gd name="T8" fmla="*/ 10 w 19"/>
                <a:gd name="T9" fmla="*/ 159 h 161"/>
                <a:gd name="T10" fmla="*/ 0 w 19"/>
                <a:gd name="T11" fmla="*/ 127 h 161"/>
                <a:gd name="T12" fmla="*/ 2 w 19"/>
                <a:gd name="T13" fmla="*/ 116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61"/>
                <a:gd name="T23" fmla="*/ 19 w 19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61">
                  <a:moveTo>
                    <a:pt x="15" y="0"/>
                  </a:moveTo>
                  <a:lnTo>
                    <a:pt x="19" y="91"/>
                  </a:lnTo>
                  <a:lnTo>
                    <a:pt x="17" y="146"/>
                  </a:lnTo>
                  <a:lnTo>
                    <a:pt x="15" y="161"/>
                  </a:lnTo>
                  <a:lnTo>
                    <a:pt x="10" y="159"/>
                  </a:lnTo>
                  <a:lnTo>
                    <a:pt x="0" y="127"/>
                  </a:lnTo>
                  <a:lnTo>
                    <a:pt x="2" y="1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64" name="Freeform 388"/>
            <p:cNvSpPr>
              <a:spLocks/>
            </p:cNvSpPr>
            <p:nvPr/>
          </p:nvSpPr>
          <p:spPr bwMode="auto">
            <a:xfrm flipH="1">
              <a:off x="5191" y="2296"/>
              <a:ext cx="12" cy="7"/>
            </a:xfrm>
            <a:custGeom>
              <a:avLst/>
              <a:gdLst>
                <a:gd name="T0" fmla="*/ 222 w 222"/>
                <a:gd name="T1" fmla="*/ 115 h 115"/>
                <a:gd name="T2" fmla="*/ 220 w 222"/>
                <a:gd name="T3" fmla="*/ 76 h 115"/>
                <a:gd name="T4" fmla="*/ 190 w 222"/>
                <a:gd name="T5" fmla="*/ 74 h 115"/>
                <a:gd name="T6" fmla="*/ 148 w 222"/>
                <a:gd name="T7" fmla="*/ 37 h 115"/>
                <a:gd name="T8" fmla="*/ 107 w 222"/>
                <a:gd name="T9" fmla="*/ 12 h 115"/>
                <a:gd name="T10" fmla="*/ 60 w 222"/>
                <a:gd name="T11" fmla="*/ 0 h 115"/>
                <a:gd name="T12" fmla="*/ 7 w 222"/>
                <a:gd name="T13" fmla="*/ 17 h 115"/>
                <a:gd name="T14" fmla="*/ 0 w 222"/>
                <a:gd name="T15" fmla="*/ 38 h 115"/>
                <a:gd name="T16" fmla="*/ 6 w 222"/>
                <a:gd name="T17" fmla="*/ 38 h 115"/>
                <a:gd name="T18" fmla="*/ 15 w 222"/>
                <a:gd name="T19" fmla="*/ 24 h 115"/>
                <a:gd name="T20" fmla="*/ 38 w 222"/>
                <a:gd name="T21" fmla="*/ 16 h 115"/>
                <a:gd name="T22" fmla="*/ 63 w 222"/>
                <a:gd name="T23" fmla="*/ 12 h 115"/>
                <a:gd name="T24" fmla="*/ 94 w 222"/>
                <a:gd name="T25" fmla="*/ 16 h 115"/>
                <a:gd name="T26" fmla="*/ 180 w 222"/>
                <a:gd name="T27" fmla="*/ 92 h 115"/>
                <a:gd name="T28" fmla="*/ 186 w 222"/>
                <a:gd name="T29" fmla="*/ 115 h 115"/>
                <a:gd name="T30" fmla="*/ 222 w 222"/>
                <a:gd name="T31" fmla="*/ 115 h 115"/>
                <a:gd name="T32" fmla="*/ 222 w 222"/>
                <a:gd name="T33" fmla="*/ 115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2"/>
                <a:gd name="T52" fmla="*/ 0 h 115"/>
                <a:gd name="T53" fmla="*/ 222 w 222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2" h="115">
                  <a:moveTo>
                    <a:pt x="222" y="115"/>
                  </a:moveTo>
                  <a:lnTo>
                    <a:pt x="220" y="76"/>
                  </a:lnTo>
                  <a:lnTo>
                    <a:pt x="190" y="74"/>
                  </a:lnTo>
                  <a:lnTo>
                    <a:pt x="148" y="37"/>
                  </a:lnTo>
                  <a:lnTo>
                    <a:pt x="107" y="12"/>
                  </a:lnTo>
                  <a:lnTo>
                    <a:pt x="60" y="0"/>
                  </a:lnTo>
                  <a:lnTo>
                    <a:pt x="7" y="17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5" y="24"/>
                  </a:lnTo>
                  <a:lnTo>
                    <a:pt x="38" y="16"/>
                  </a:lnTo>
                  <a:lnTo>
                    <a:pt x="63" y="12"/>
                  </a:lnTo>
                  <a:lnTo>
                    <a:pt x="94" y="16"/>
                  </a:lnTo>
                  <a:lnTo>
                    <a:pt x="180" y="92"/>
                  </a:lnTo>
                  <a:lnTo>
                    <a:pt x="186" y="115"/>
                  </a:lnTo>
                  <a:lnTo>
                    <a:pt x="222" y="115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65" name="Freeform 389"/>
            <p:cNvSpPr>
              <a:spLocks/>
            </p:cNvSpPr>
            <p:nvPr/>
          </p:nvSpPr>
          <p:spPr bwMode="auto">
            <a:xfrm flipH="1">
              <a:off x="5207" y="2296"/>
              <a:ext cx="13" cy="7"/>
            </a:xfrm>
            <a:custGeom>
              <a:avLst/>
              <a:gdLst>
                <a:gd name="T0" fmla="*/ 0 w 223"/>
                <a:gd name="T1" fmla="*/ 115 h 115"/>
                <a:gd name="T2" fmla="*/ 2 w 223"/>
                <a:gd name="T3" fmla="*/ 76 h 115"/>
                <a:gd name="T4" fmla="*/ 32 w 223"/>
                <a:gd name="T5" fmla="*/ 74 h 115"/>
                <a:gd name="T6" fmla="*/ 72 w 223"/>
                <a:gd name="T7" fmla="*/ 37 h 115"/>
                <a:gd name="T8" fmla="*/ 114 w 223"/>
                <a:gd name="T9" fmla="*/ 12 h 115"/>
                <a:gd name="T10" fmla="*/ 162 w 223"/>
                <a:gd name="T11" fmla="*/ 0 h 115"/>
                <a:gd name="T12" fmla="*/ 214 w 223"/>
                <a:gd name="T13" fmla="*/ 17 h 115"/>
                <a:gd name="T14" fmla="*/ 223 w 223"/>
                <a:gd name="T15" fmla="*/ 38 h 115"/>
                <a:gd name="T16" fmla="*/ 216 w 223"/>
                <a:gd name="T17" fmla="*/ 38 h 115"/>
                <a:gd name="T18" fmla="*/ 206 w 223"/>
                <a:gd name="T19" fmla="*/ 24 h 115"/>
                <a:gd name="T20" fmla="*/ 183 w 223"/>
                <a:gd name="T21" fmla="*/ 16 h 115"/>
                <a:gd name="T22" fmla="*/ 156 w 223"/>
                <a:gd name="T23" fmla="*/ 12 h 115"/>
                <a:gd name="T24" fmla="*/ 127 w 223"/>
                <a:gd name="T25" fmla="*/ 16 h 115"/>
                <a:gd name="T26" fmla="*/ 41 w 223"/>
                <a:gd name="T27" fmla="*/ 92 h 115"/>
                <a:gd name="T28" fmla="*/ 36 w 223"/>
                <a:gd name="T29" fmla="*/ 115 h 115"/>
                <a:gd name="T30" fmla="*/ 0 w 223"/>
                <a:gd name="T31" fmla="*/ 115 h 115"/>
                <a:gd name="T32" fmla="*/ 0 w 223"/>
                <a:gd name="T33" fmla="*/ 115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3"/>
                <a:gd name="T52" fmla="*/ 0 h 115"/>
                <a:gd name="T53" fmla="*/ 223 w 223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3" h="115">
                  <a:moveTo>
                    <a:pt x="0" y="115"/>
                  </a:moveTo>
                  <a:lnTo>
                    <a:pt x="2" y="76"/>
                  </a:lnTo>
                  <a:lnTo>
                    <a:pt x="32" y="74"/>
                  </a:lnTo>
                  <a:lnTo>
                    <a:pt x="72" y="37"/>
                  </a:lnTo>
                  <a:lnTo>
                    <a:pt x="114" y="12"/>
                  </a:lnTo>
                  <a:lnTo>
                    <a:pt x="162" y="0"/>
                  </a:lnTo>
                  <a:lnTo>
                    <a:pt x="214" y="17"/>
                  </a:lnTo>
                  <a:lnTo>
                    <a:pt x="223" y="38"/>
                  </a:lnTo>
                  <a:lnTo>
                    <a:pt x="216" y="38"/>
                  </a:lnTo>
                  <a:lnTo>
                    <a:pt x="206" y="24"/>
                  </a:lnTo>
                  <a:lnTo>
                    <a:pt x="183" y="16"/>
                  </a:lnTo>
                  <a:lnTo>
                    <a:pt x="156" y="12"/>
                  </a:lnTo>
                  <a:lnTo>
                    <a:pt x="127" y="16"/>
                  </a:lnTo>
                  <a:lnTo>
                    <a:pt x="41" y="92"/>
                  </a:lnTo>
                  <a:lnTo>
                    <a:pt x="36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D4D9D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66" name="Freeform 390"/>
            <p:cNvSpPr>
              <a:spLocks/>
            </p:cNvSpPr>
            <p:nvPr/>
          </p:nvSpPr>
          <p:spPr bwMode="auto">
            <a:xfrm flipH="1">
              <a:off x="5134" y="2248"/>
              <a:ext cx="4" cy="10"/>
            </a:xfrm>
            <a:custGeom>
              <a:avLst/>
              <a:gdLst>
                <a:gd name="T0" fmla="*/ 68 w 84"/>
                <a:gd name="T1" fmla="*/ 172 h 172"/>
                <a:gd name="T2" fmla="*/ 72 w 84"/>
                <a:gd name="T3" fmla="*/ 108 h 172"/>
                <a:gd name="T4" fmla="*/ 84 w 84"/>
                <a:gd name="T5" fmla="*/ 29 h 172"/>
                <a:gd name="T6" fmla="*/ 77 w 84"/>
                <a:gd name="T7" fmla="*/ 29 h 172"/>
                <a:gd name="T8" fmla="*/ 68 w 84"/>
                <a:gd name="T9" fmla="*/ 42 h 172"/>
                <a:gd name="T10" fmla="*/ 59 w 84"/>
                <a:gd name="T11" fmla="*/ 78 h 172"/>
                <a:gd name="T12" fmla="*/ 51 w 84"/>
                <a:gd name="T13" fmla="*/ 70 h 172"/>
                <a:gd name="T14" fmla="*/ 62 w 84"/>
                <a:gd name="T15" fmla="*/ 0 h 172"/>
                <a:gd name="T16" fmla="*/ 54 w 84"/>
                <a:gd name="T17" fmla="*/ 0 h 172"/>
                <a:gd name="T18" fmla="*/ 0 w 84"/>
                <a:gd name="T19" fmla="*/ 157 h 172"/>
                <a:gd name="T20" fmla="*/ 24 w 84"/>
                <a:gd name="T21" fmla="*/ 156 h 172"/>
                <a:gd name="T22" fmla="*/ 47 w 84"/>
                <a:gd name="T23" fmla="*/ 160 h 172"/>
                <a:gd name="T24" fmla="*/ 68 w 84"/>
                <a:gd name="T25" fmla="*/ 172 h 172"/>
                <a:gd name="T26" fmla="*/ 68 w 84"/>
                <a:gd name="T27" fmla="*/ 172 h 1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72"/>
                <a:gd name="T44" fmla="*/ 84 w 84"/>
                <a:gd name="T45" fmla="*/ 172 h 1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72">
                  <a:moveTo>
                    <a:pt x="68" y="172"/>
                  </a:moveTo>
                  <a:lnTo>
                    <a:pt x="72" y="108"/>
                  </a:lnTo>
                  <a:lnTo>
                    <a:pt x="84" y="29"/>
                  </a:lnTo>
                  <a:lnTo>
                    <a:pt x="77" y="29"/>
                  </a:lnTo>
                  <a:lnTo>
                    <a:pt x="68" y="42"/>
                  </a:lnTo>
                  <a:lnTo>
                    <a:pt x="59" y="78"/>
                  </a:lnTo>
                  <a:lnTo>
                    <a:pt x="51" y="7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0" y="157"/>
                  </a:lnTo>
                  <a:lnTo>
                    <a:pt x="24" y="156"/>
                  </a:lnTo>
                  <a:lnTo>
                    <a:pt x="47" y="160"/>
                  </a:lnTo>
                  <a:lnTo>
                    <a:pt x="68" y="172"/>
                  </a:lnTo>
                  <a:close/>
                </a:path>
              </a:pathLst>
            </a:custGeom>
            <a:solidFill>
              <a:srgbClr val="004D4D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67" name="Freeform 391"/>
            <p:cNvSpPr>
              <a:spLocks/>
            </p:cNvSpPr>
            <p:nvPr/>
          </p:nvSpPr>
          <p:spPr bwMode="auto">
            <a:xfrm flipH="1">
              <a:off x="5187" y="2317"/>
              <a:ext cx="40" cy="2"/>
            </a:xfrm>
            <a:custGeom>
              <a:avLst/>
              <a:gdLst>
                <a:gd name="T0" fmla="*/ 0 w 708"/>
                <a:gd name="T1" fmla="*/ 32 h 32"/>
                <a:gd name="T2" fmla="*/ 708 w 708"/>
                <a:gd name="T3" fmla="*/ 30 h 32"/>
                <a:gd name="T4" fmla="*/ 708 w 708"/>
                <a:gd name="T5" fmla="*/ 0 h 32"/>
                <a:gd name="T6" fmla="*/ 0 60000 65536"/>
                <a:gd name="T7" fmla="*/ 0 60000 65536"/>
                <a:gd name="T8" fmla="*/ 0 60000 65536"/>
                <a:gd name="T9" fmla="*/ 0 w 708"/>
                <a:gd name="T10" fmla="*/ 0 h 32"/>
                <a:gd name="T11" fmla="*/ 708 w 708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8" h="32">
                  <a:moveTo>
                    <a:pt x="0" y="32"/>
                  </a:moveTo>
                  <a:lnTo>
                    <a:pt x="708" y="30"/>
                  </a:lnTo>
                  <a:lnTo>
                    <a:pt x="70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Mutual Recognition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962025"/>
            <a:ext cx="8624887" cy="4572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002F80"/>
                </a:solidFill>
              </a:rPr>
              <a:t>C-TPAT is currently working with…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>
              <a:solidFill>
                <a:srgbClr val="002F8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New Zealand Customs Service (Secure Export Scheme)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Jordan Customs Department (Golden List)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Singapore Customs (Secure Trade Partnership)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European Union (Authorized Economic Operator)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Australian Customs Service (Authorized Economic Operator)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Canada Border Service Agency (Partners in Protection</a:t>
            </a:r>
            <a:r>
              <a:rPr lang="en-US" smtClean="0">
                <a:solidFill>
                  <a:srgbClr val="000000"/>
                </a:solidFill>
              </a:rPr>
              <a:t>)  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050" descr="DHS_cbp_S-BLUE2"/>
          <p:cNvPicPr>
            <a:picLocks noChangeAspect="1" noChangeArrowheads="1"/>
          </p:cNvPicPr>
          <p:nvPr/>
        </p:nvPicPr>
        <p:blipFill>
          <a:blip r:embed="rId3" cstate="print"/>
          <a:srcRect l="17058" t="24178" r="17656" b="24178"/>
          <a:stretch>
            <a:fillRect/>
          </a:stretch>
        </p:blipFill>
        <p:spPr bwMode="auto">
          <a:xfrm>
            <a:off x="0" y="0"/>
            <a:ext cx="84328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4661" name="Text Box 2053"/>
          <p:cNvSpPr txBox="1">
            <a:spLocks noChangeArrowheads="1"/>
          </p:cNvSpPr>
          <p:nvPr/>
        </p:nvSpPr>
        <p:spPr bwMode="auto">
          <a:xfrm>
            <a:off x="3671888" y="2382838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www.cbp.gov</a:t>
            </a:r>
          </a:p>
        </p:txBody>
      </p:sp>
      <p:pic>
        <p:nvPicPr>
          <p:cNvPr id="454662" name="Picture 2054" descr="cs_5fphoto04_5f2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225" y="3308350"/>
            <a:ext cx="3638550" cy="24304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6629" name="Rectangle 2055"/>
          <p:cNvSpPr>
            <a:spLocks noChangeArrowheads="1"/>
          </p:cNvSpPr>
          <p:nvPr/>
        </p:nvSpPr>
        <p:spPr bwMode="auto">
          <a:xfrm>
            <a:off x="0" y="5732463"/>
            <a:ext cx="2932113" cy="1125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2056"/>
          <p:cNvSpPr>
            <a:spLocks noChangeArrowheads="1"/>
          </p:cNvSpPr>
          <p:nvPr/>
        </p:nvSpPr>
        <p:spPr bwMode="auto">
          <a:xfrm>
            <a:off x="182563" y="3451225"/>
            <a:ext cx="37020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40000"/>
                </a:solidFill>
                <a:latin typeface="Garamond" pitchFamily="18" charset="0"/>
              </a:rPr>
              <a:t>Carlos E. Ochoa</a:t>
            </a:r>
          </a:p>
          <a:p>
            <a:pPr algn="ctr"/>
            <a:r>
              <a:rPr lang="en-US">
                <a:solidFill>
                  <a:srgbClr val="040000"/>
                </a:solidFill>
                <a:latin typeface="Garamond" pitchFamily="18" charset="0"/>
              </a:rPr>
              <a:t>Program Manager, C-TPAT </a:t>
            </a:r>
          </a:p>
          <a:p>
            <a:pPr algn="ctr"/>
            <a:r>
              <a:rPr lang="en-US">
                <a:solidFill>
                  <a:srgbClr val="040000"/>
                </a:solidFill>
                <a:latin typeface="Garamond" pitchFamily="18" charset="0"/>
              </a:rPr>
              <a:t>CBP Headquarters, Washington D.C.</a:t>
            </a:r>
          </a:p>
          <a:p>
            <a:pPr algn="ctr"/>
            <a:r>
              <a:rPr lang="en-US" b="1">
                <a:solidFill>
                  <a:srgbClr val="040000"/>
                </a:solidFill>
                <a:latin typeface="Garamond" pitchFamily="18" charset="0"/>
              </a:rPr>
              <a:t>(202) 344-2078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0"/>
            <a:ext cx="8867775" cy="715963"/>
          </a:xfrm>
          <a:noFill/>
        </p:spPr>
        <p:txBody>
          <a:bodyPr anchor="t"/>
          <a:lstStyle/>
          <a:p>
            <a:pPr eaLnBrk="1" hangingPunct="1"/>
            <a:r>
              <a:rPr lang="en-US" smtClean="0"/>
              <a:t>It is a Challenging Task </a:t>
            </a:r>
          </a:p>
        </p:txBody>
      </p:sp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3567113" y="1038225"/>
            <a:ext cx="512762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1,900 miles of border with Mexico</a:t>
            </a:r>
          </a:p>
          <a:p>
            <a:pPr marL="173038" indent="-17303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5,000 miles of border with Canada</a:t>
            </a:r>
          </a:p>
          <a:p>
            <a:pPr marL="173038" indent="-17303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326 “ports of entry”</a:t>
            </a:r>
            <a:r>
              <a:rPr lang="en-US" sz="280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—official entry or crossing points</a:t>
            </a:r>
            <a:endParaRPr lang="en-US" sz="2800">
              <a:solidFill>
                <a:srgbClr val="002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173038" indent="-173038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142 Border Patrol stations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81000" y="1106488"/>
          <a:ext cx="2949575" cy="2909887"/>
        </p:xfrm>
        <a:graphic>
          <a:graphicData uri="http://schemas.openxmlformats.org/presentationml/2006/ole">
            <p:oleObj spid="_x0000_s5122" name="Photo Editor Photo" r:id="rId4" imgW="2847619" imgH="2809524" progId="MSPhotoEd.3">
              <p:embed/>
            </p:oleObj>
          </a:graphicData>
        </a:graphic>
      </p:graphicFrame>
      <p:sp>
        <p:nvSpPr>
          <p:cNvPr id="634885" name="Text Box 5"/>
          <p:cNvSpPr txBox="1">
            <a:spLocks noChangeArrowheads="1"/>
          </p:cNvSpPr>
          <p:nvPr/>
        </p:nvSpPr>
        <p:spPr bwMode="auto">
          <a:xfrm>
            <a:off x="290513" y="4238625"/>
            <a:ext cx="85201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a Typical Day….CBP Processes</a:t>
            </a:r>
            <a:r>
              <a:rPr lang="en-US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1,200,000 passengers and pedestrians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69,390 truck, rail and sea containers</a:t>
            </a:r>
          </a:p>
        </p:txBody>
      </p:sp>
      <p:sp>
        <p:nvSpPr>
          <p:cNvPr id="634886" name="Line 6"/>
          <p:cNvSpPr>
            <a:spLocks noChangeShapeType="1"/>
          </p:cNvSpPr>
          <p:nvPr/>
        </p:nvSpPr>
        <p:spPr bwMode="auto">
          <a:xfrm>
            <a:off x="3948113" y="4106863"/>
            <a:ext cx="4484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2288" y="1074738"/>
            <a:ext cx="8135937" cy="4645025"/>
          </a:xfrm>
        </p:spPr>
        <p:txBody>
          <a:bodyPr/>
          <a:lstStyle/>
          <a:p>
            <a:pPr marL="173038" indent="-173038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Advance electronic information analysis and targeting of high risk shipments</a:t>
            </a:r>
          </a:p>
          <a:p>
            <a:pPr marL="571500" lvl="1" indent="-223838" eaLnBrk="1" hangingPunct="1">
              <a:lnSpc>
                <a:spcPct val="90000"/>
              </a:lnSpc>
            </a:pPr>
            <a:r>
              <a:rPr lang="en-US" sz="17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24-Hour Rule and the National Targeting Center (NTC)</a:t>
            </a:r>
          </a:p>
          <a:p>
            <a:pPr marL="571500" lvl="1" indent="-223838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700" smtClean="0">
              <a:solidFill>
                <a:srgbClr val="002F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3038" indent="-173038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Using advanced inspection technologies</a:t>
            </a:r>
          </a:p>
          <a:p>
            <a:pPr marL="571500" lvl="1" indent="-223838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Non-intrusive Inspection Technologies (NII)</a:t>
            </a:r>
          </a:p>
          <a:p>
            <a:pPr marL="571500" lvl="1" indent="-223838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>
              <a:solidFill>
                <a:srgbClr val="002F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3038" indent="-173038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Pre-screening high-risk shipments prior to arrival in the U.S. </a:t>
            </a:r>
          </a:p>
          <a:p>
            <a:pPr marL="571500" lvl="1" indent="-223838" eaLnBrk="1" hangingPunct="1">
              <a:lnSpc>
                <a:spcPct val="90000"/>
              </a:lnSpc>
            </a:pPr>
            <a:r>
              <a:rPr lang="en-US" sz="17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Container Security Initiative (CSI)</a:t>
            </a:r>
          </a:p>
          <a:p>
            <a:pPr marL="571500" lvl="1" indent="-223838" eaLnBrk="1" hangingPunct="1">
              <a:lnSpc>
                <a:spcPct val="90000"/>
              </a:lnSpc>
            </a:pPr>
            <a:r>
              <a:rPr lang="en-US" sz="17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Secure Freight Initiative / 100% Scanning</a:t>
            </a:r>
          </a:p>
          <a:p>
            <a:pPr marL="571500" lvl="1" indent="-223838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700" smtClean="0">
              <a:solidFill>
                <a:srgbClr val="002F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3038" indent="-173038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Partnering with the trade community to increase supply chain security</a:t>
            </a:r>
          </a:p>
          <a:p>
            <a:pPr marL="571500" lvl="1" indent="-223838" eaLnBrk="1" hangingPunct="1">
              <a:lnSpc>
                <a:spcPct val="90000"/>
              </a:lnSpc>
            </a:pPr>
            <a:r>
              <a:rPr lang="en-US" sz="170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Customs-Trade Partnership Against Terrorism (C-TPAT)</a:t>
            </a:r>
          </a:p>
          <a:p>
            <a:pPr marL="173038" indent="-173038" eaLnBrk="1" hangingPunct="1">
              <a:lnSpc>
                <a:spcPct val="85000"/>
              </a:lnSpc>
            </a:pPr>
            <a:endParaRPr lang="en-US" sz="170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3038" indent="-173038" eaLnBrk="1" hangingPunct="1">
              <a:lnSpc>
                <a:spcPct val="90000"/>
              </a:lnSpc>
            </a:pPr>
            <a:endParaRPr lang="en-US" sz="1600" smtClean="0">
              <a:solidFill>
                <a:srgbClr val="002F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57175" y="188913"/>
            <a:ext cx="7696200" cy="527050"/>
          </a:xfrm>
        </p:spPr>
        <p:txBody>
          <a:bodyPr anchor="t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36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Layered Enforcement Strategy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400" y="165735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828800"/>
          </a:xfrm>
        </p:spPr>
        <p:txBody>
          <a:bodyPr anchor="t"/>
          <a:lstStyle/>
          <a:p>
            <a:pPr algn="ctr" eaLnBrk="1" hangingPunct="1"/>
            <a:r>
              <a:rPr lang="en-US" sz="46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World Customs Organization</a:t>
            </a:r>
            <a:r>
              <a:rPr lang="en-US" sz="34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34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4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4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4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Framework of Standards to Secure </a:t>
            </a:r>
            <a:br>
              <a:rPr lang="en-US" sz="34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4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Facilitate Global Trade</a:t>
            </a:r>
            <a:br>
              <a:rPr lang="en-US" sz="34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400" smtClean="0">
              <a:solidFill>
                <a:srgbClr val="002F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76600" y="457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463" y="3251200"/>
            <a:ext cx="2971800" cy="20558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9221" name="Picture 5" descr="DHS_cbp_S3"/>
          <p:cNvPicPr>
            <a:picLocks noChangeAspect="1" noChangeArrowheads="1"/>
          </p:cNvPicPr>
          <p:nvPr/>
        </p:nvPicPr>
        <p:blipFill>
          <a:blip r:embed="rId4" cstate="print"/>
          <a:srcRect l="41016" t="42406" r="41016" b="42404"/>
          <a:stretch>
            <a:fillRect/>
          </a:stretch>
        </p:blipFill>
        <p:spPr bwMode="auto">
          <a:xfrm>
            <a:off x="228600" y="6019800"/>
            <a:ext cx="23622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010400" y="121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105400" y="3657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400800" y="5181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225" name="Picture 11" descr="SAF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5775" y="3297238"/>
            <a:ext cx="18145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177800"/>
            <a:ext cx="8153400" cy="685800"/>
          </a:xfrm>
        </p:spPr>
        <p:txBody>
          <a:bodyPr/>
          <a:lstStyle/>
          <a:p>
            <a:pPr algn="ctr" eaLnBrk="1" hangingPunct="1"/>
            <a:r>
              <a:rPr lang="en-US" sz="4200" smtClean="0"/>
              <a:t>	</a:t>
            </a:r>
            <a:br>
              <a:rPr lang="en-US" sz="4200" smtClean="0"/>
            </a:br>
            <a:r>
              <a:rPr lang="en-US" sz="4200" smtClean="0"/>
              <a:t> </a:t>
            </a:r>
            <a:br>
              <a:rPr lang="en-US" sz="4200" smtClean="0"/>
            </a:br>
            <a:r>
              <a:rPr lang="en-US" sz="4200" smtClean="0"/>
              <a:t>     </a:t>
            </a:r>
            <a:br>
              <a:rPr lang="en-US" sz="4200" smtClean="0"/>
            </a:br>
            <a:r>
              <a:rPr lang="en-US" sz="4200" smtClean="0"/>
              <a:t>	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09663"/>
            <a:ext cx="8329613" cy="4656137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SzPct val="75000"/>
              <a:defRPr/>
            </a:pPr>
            <a:r>
              <a:rPr lang="en-US" sz="36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Global standards for supply chain security</a:t>
            </a:r>
          </a:p>
          <a:p>
            <a:pPr eaLnBrk="1" hangingPunct="1">
              <a:buClr>
                <a:srgbClr val="800000"/>
              </a:buClr>
              <a:buSzPct val="75000"/>
              <a:defRPr/>
            </a:pPr>
            <a:r>
              <a:rPr lang="en-US" sz="36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Unanimously adopted by the World Customs Organization (WCO) in June 2005</a:t>
            </a:r>
          </a:p>
          <a:p>
            <a:pPr eaLnBrk="1" hangingPunct="1">
              <a:buClr>
                <a:srgbClr val="800000"/>
              </a:buClr>
              <a:buSzPct val="75000"/>
              <a:defRPr/>
            </a:pPr>
            <a:r>
              <a:rPr lang="en-US" sz="36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150 WCO Members have signed        Letters of Intent</a:t>
            </a:r>
          </a:p>
          <a:p>
            <a:pPr eaLnBrk="1" hangingPunct="1">
              <a:buClr>
                <a:srgbClr val="800000"/>
              </a:buClr>
              <a:buSzPct val="75000"/>
              <a:defRPr/>
            </a:pPr>
            <a:r>
              <a:rPr lang="en-US" sz="3600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Based on best practices in WCO Member customs administrations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42900" y="239713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63"/>
                </a:solidFill>
                <a:latin typeface="Garamond" pitchFamily="18" charset="0"/>
              </a:rPr>
              <a:t>What is the WCO Framework?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0"/>
            <a:ext cx="8828087" cy="1050925"/>
          </a:xfrm>
        </p:spPr>
        <p:txBody>
          <a:bodyPr/>
          <a:lstStyle/>
          <a:p>
            <a:pPr algn="ctr" eaLnBrk="1" hangingPunct="1"/>
            <a:r>
              <a:rPr lang="en-US" smtClean="0"/>
              <a:t>22 of 34 OAS Members Signed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1312863"/>
            <a:ext cx="3581400" cy="3943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800000"/>
              </a:buClr>
              <a:buSzPct val="75000"/>
              <a:defRPr/>
            </a:pPr>
            <a:r>
              <a:rPr lang="en-US" sz="2500" b="1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Argentina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800000"/>
              </a:buClr>
              <a:buSzPct val="75000"/>
              <a:defRPr/>
            </a:pPr>
            <a:r>
              <a:rPr lang="en-US" sz="2500" b="1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Bahamas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800000"/>
              </a:buClr>
              <a:buSzPct val="75000"/>
              <a:defRPr/>
            </a:pPr>
            <a:r>
              <a:rPr lang="en-US" sz="2500" b="1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Bolivia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800000"/>
              </a:buClr>
              <a:buSzPct val="75000"/>
              <a:defRPr/>
            </a:pPr>
            <a:r>
              <a:rPr lang="en-US" sz="2500" b="1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Brazil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800000"/>
              </a:buClr>
              <a:buSzPct val="75000"/>
              <a:defRPr/>
            </a:pPr>
            <a:r>
              <a:rPr lang="en-US" sz="2500" b="1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Canada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800000"/>
              </a:buClr>
              <a:buSzPct val="75000"/>
              <a:defRPr/>
            </a:pPr>
            <a:r>
              <a:rPr lang="en-US" sz="2500" b="1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800000"/>
              </a:buClr>
              <a:buSzPct val="75000"/>
              <a:defRPr/>
            </a:pPr>
            <a:r>
              <a:rPr lang="en-US" sz="2500" b="1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Costa Rica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800000"/>
              </a:buClr>
              <a:buSzPct val="75000"/>
              <a:defRPr/>
            </a:pPr>
            <a:r>
              <a:rPr lang="en-US" sz="2500" b="1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Dominican Republic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800000"/>
              </a:buClr>
              <a:buSzPct val="75000"/>
              <a:defRPr/>
            </a:pPr>
            <a:r>
              <a:rPr lang="en-US" sz="2500" b="1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Ecuador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800000"/>
              </a:buClr>
              <a:buSzPct val="75000"/>
              <a:defRPr/>
            </a:pPr>
            <a:r>
              <a:rPr lang="en-US" sz="2500" b="1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Salvador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800000"/>
              </a:buClr>
              <a:buSzPct val="75000"/>
              <a:defRPr/>
            </a:pPr>
            <a:r>
              <a:rPr lang="en-US" sz="2500" b="1" smtClean="0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Guatemala</a:t>
            </a:r>
          </a:p>
        </p:txBody>
      </p:sp>
      <p:sp>
        <p:nvSpPr>
          <p:cNvPr id="743428" name="Text Box 4"/>
          <p:cNvSpPr txBox="1">
            <a:spLocks noChangeArrowheads="1"/>
          </p:cNvSpPr>
          <p:nvPr/>
        </p:nvSpPr>
        <p:spPr bwMode="auto">
          <a:xfrm>
            <a:off x="4718050" y="1430338"/>
            <a:ext cx="3352800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8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Haiti</a:t>
            </a:r>
          </a:p>
          <a:p>
            <a:pPr eaLnBrk="0" hangingPunct="0">
              <a:lnSpc>
                <a:spcPct val="90000"/>
              </a:lnSpc>
              <a:buClr>
                <a:srgbClr val="8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Honduras</a:t>
            </a:r>
          </a:p>
          <a:p>
            <a:pPr eaLnBrk="0" hangingPunct="0">
              <a:lnSpc>
                <a:spcPct val="90000"/>
              </a:lnSpc>
              <a:buClr>
                <a:srgbClr val="8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Jamaica</a:t>
            </a:r>
          </a:p>
          <a:p>
            <a:pPr eaLnBrk="0" hangingPunct="0">
              <a:lnSpc>
                <a:spcPct val="90000"/>
              </a:lnSpc>
              <a:buClr>
                <a:srgbClr val="8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Mexico</a:t>
            </a:r>
          </a:p>
          <a:p>
            <a:pPr eaLnBrk="0" hangingPunct="0">
              <a:lnSpc>
                <a:spcPct val="90000"/>
              </a:lnSpc>
              <a:buClr>
                <a:srgbClr val="8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Nicaragua</a:t>
            </a:r>
          </a:p>
          <a:p>
            <a:pPr eaLnBrk="0" hangingPunct="0">
              <a:lnSpc>
                <a:spcPct val="90000"/>
              </a:lnSpc>
              <a:buClr>
                <a:srgbClr val="8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Panama</a:t>
            </a:r>
          </a:p>
          <a:p>
            <a:pPr eaLnBrk="0" hangingPunct="0">
              <a:lnSpc>
                <a:spcPct val="90000"/>
              </a:lnSpc>
              <a:buClr>
                <a:srgbClr val="8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Paraguay</a:t>
            </a:r>
          </a:p>
          <a:p>
            <a:pPr eaLnBrk="0" hangingPunct="0">
              <a:lnSpc>
                <a:spcPct val="90000"/>
              </a:lnSpc>
              <a:buClr>
                <a:srgbClr val="8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St. Lucia</a:t>
            </a:r>
          </a:p>
          <a:p>
            <a:pPr eaLnBrk="0" hangingPunct="0">
              <a:lnSpc>
                <a:spcPct val="90000"/>
              </a:lnSpc>
              <a:buClr>
                <a:srgbClr val="8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Trinidad and Tobago</a:t>
            </a:r>
          </a:p>
          <a:p>
            <a:pPr eaLnBrk="0" hangingPunct="0">
              <a:lnSpc>
                <a:spcPct val="90000"/>
              </a:lnSpc>
              <a:buClr>
                <a:srgbClr val="8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U.S. </a:t>
            </a:r>
          </a:p>
          <a:p>
            <a:pPr eaLnBrk="0" hangingPunct="0">
              <a:lnSpc>
                <a:spcPct val="90000"/>
              </a:lnSpc>
              <a:buClr>
                <a:srgbClr val="8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Uruguay</a:t>
            </a:r>
          </a:p>
        </p:txBody>
      </p:sp>
      <p:pic>
        <p:nvPicPr>
          <p:cNvPr id="11269" name="Picture 5" descr="SA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828800"/>
            <a:ext cx="14112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b="1" smtClean="0">
                <a:solidFill>
                  <a:srgbClr val="002F80"/>
                </a:solidFill>
              </a:rPr>
              <a:t>FOUR CORE PRINCIPLES</a:t>
            </a:r>
          </a:p>
          <a:p>
            <a:pPr eaLnBrk="1" hangingPunct="1"/>
            <a:r>
              <a:rPr lang="en-GB" b="1" smtClean="0"/>
              <a:t>Advanced electronic information </a:t>
            </a:r>
          </a:p>
          <a:p>
            <a:pPr eaLnBrk="1" hangingPunct="1"/>
            <a:r>
              <a:rPr lang="en-GB" b="1" smtClean="0"/>
              <a:t>Risk management</a:t>
            </a:r>
          </a:p>
          <a:p>
            <a:pPr eaLnBrk="1" hangingPunct="1"/>
            <a:r>
              <a:rPr lang="en-GB" b="1" smtClean="0"/>
              <a:t>Outbound inspection</a:t>
            </a:r>
          </a:p>
          <a:p>
            <a:pPr eaLnBrk="1" hangingPunct="1"/>
            <a:r>
              <a:rPr lang="en-GB" b="1" smtClean="0"/>
              <a:t>Business </a:t>
            </a:r>
          </a:p>
          <a:p>
            <a:pPr eaLnBrk="1" hangingPunct="1"/>
            <a:endParaRPr lang="en-GB" b="1" smtClean="0"/>
          </a:p>
          <a:p>
            <a:pPr eaLnBrk="1" hangingPunct="1">
              <a:buFont typeface="Wingdings" pitchFamily="2" charset="2"/>
              <a:buNone/>
            </a:pPr>
            <a:r>
              <a:rPr lang="en-GB" b="1" smtClean="0">
                <a:solidFill>
                  <a:srgbClr val="002F80"/>
                </a:solidFill>
              </a:rPr>
              <a:t>TWO PILLARS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Customs-to-Customs Pillar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Customs-to-Business Pillar</a:t>
            </a:r>
          </a:p>
          <a:p>
            <a:pPr eaLnBrk="1" hangingPunct="1">
              <a:buFont typeface="Wingdings" pitchFamily="2" charset="2"/>
              <a:buNone/>
            </a:pPr>
            <a:endParaRPr lang="en-GB" b="1" i="1" smtClean="0"/>
          </a:p>
        </p:txBody>
      </p:sp>
      <p:sp>
        <p:nvSpPr>
          <p:cNvPr id="715780" name="Rectangle 4"/>
          <p:cNvSpPr>
            <a:spLocks noChangeArrowheads="1"/>
          </p:cNvSpPr>
          <p:nvPr/>
        </p:nvSpPr>
        <p:spPr bwMode="auto">
          <a:xfrm>
            <a:off x="706438" y="188913"/>
            <a:ext cx="76962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4000" b="1">
                <a:solidFill>
                  <a:srgbClr val="002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WCO’s Framework of Standards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4625"/>
            <a:ext cx="8686800" cy="487363"/>
          </a:xfrm>
        </p:spPr>
        <p:txBody>
          <a:bodyPr/>
          <a:lstStyle/>
          <a:p>
            <a:pPr eaLnBrk="1" hangingPunct="1"/>
            <a:r>
              <a:rPr lang="en-US" sz="3000" smtClean="0"/>
              <a:t>Supply Chain Security Program and the </a:t>
            </a:r>
            <a:br>
              <a:rPr lang="en-US" sz="3000" smtClean="0"/>
            </a:br>
            <a:r>
              <a:rPr lang="en-US" sz="3000" smtClean="0"/>
              <a:t>WCO Framework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World Customs Organization lays out framework of standards to secure and facilitate global trade</a:t>
            </a:r>
          </a:p>
          <a:p>
            <a:pPr eaLnBrk="1" hangingPunct="1"/>
            <a:r>
              <a:rPr lang="en-US" smtClean="0"/>
              <a:t>Framework Based on 2 Pillars</a:t>
            </a:r>
          </a:p>
          <a:p>
            <a:pPr lvl="1" eaLnBrk="1" hangingPunct="1"/>
            <a:r>
              <a:rPr lang="en-US" smtClean="0"/>
              <a:t>Customs-to-Customs Network Arrangements</a:t>
            </a:r>
          </a:p>
          <a:p>
            <a:pPr lvl="1" eaLnBrk="1" hangingPunct="1"/>
            <a:r>
              <a:rPr lang="en-US" smtClean="0"/>
              <a:t>Customs-to-Business Partnerships</a:t>
            </a:r>
          </a:p>
          <a:p>
            <a:pPr eaLnBrk="1" hangingPunct="1"/>
            <a:r>
              <a:rPr lang="en-US" smtClean="0"/>
              <a:t>Supply Chain Security Program falls under the Customs-to-Business Pillar</a:t>
            </a:r>
          </a:p>
          <a:p>
            <a:pPr lvl="1" eaLnBrk="1" hangingPunct="1"/>
            <a:r>
              <a:rPr lang="en-US" smtClean="0"/>
              <a:t>Main focus is creation of an international system for identifying private businesses that offer a high degree of security guarantees in respect to their role in the supply chain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10906</TotalTime>
  <Words>1125</Words>
  <Application>Microsoft Office PowerPoint</Application>
  <PresentationFormat>On-screen Show (4:3)</PresentationFormat>
  <Paragraphs>263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Times New Roman</vt:lpstr>
      <vt:lpstr>Arial</vt:lpstr>
      <vt:lpstr>Garamond</vt:lpstr>
      <vt:lpstr>Wingdings</vt:lpstr>
      <vt:lpstr>Arial Unicode MS</vt:lpstr>
      <vt:lpstr>Custom Design</vt:lpstr>
      <vt:lpstr>Bitmap Image</vt:lpstr>
      <vt:lpstr>Microsoft Word Document</vt:lpstr>
      <vt:lpstr>Microsoft Photo Editor 3.0 Photo</vt:lpstr>
      <vt:lpstr>Slide 1</vt:lpstr>
      <vt:lpstr>CBP’s Mission….</vt:lpstr>
      <vt:lpstr>It is a Challenging Task </vt:lpstr>
      <vt:lpstr>Layered Enforcement Strategy</vt:lpstr>
      <vt:lpstr>The World Customs Organization   Framework of Standards to Secure  and Facilitate Global Trade </vt:lpstr>
      <vt:lpstr>           </vt:lpstr>
      <vt:lpstr>22 of 34 OAS Members Signed</vt:lpstr>
      <vt:lpstr>Slide 8</vt:lpstr>
      <vt:lpstr>Supply Chain Security Program and the  WCO Framework</vt:lpstr>
      <vt:lpstr>Benefits of SAFE</vt:lpstr>
      <vt:lpstr>Customs-Trade Partnership Against Terrorism </vt:lpstr>
      <vt:lpstr>C-TPAT</vt:lpstr>
      <vt:lpstr>Who is Eligible to Participate?</vt:lpstr>
      <vt:lpstr>C-TPAT Security Criteria</vt:lpstr>
      <vt:lpstr>C-TPAT Security Criteria</vt:lpstr>
      <vt:lpstr>C-TPAT Security Criteria</vt:lpstr>
      <vt:lpstr>C-TPAT Achievements  April 2, 2008</vt:lpstr>
      <vt:lpstr>Safe Port Act</vt:lpstr>
      <vt:lpstr>C-TPAT Benefits</vt:lpstr>
      <vt:lpstr>Mutual Recognition</vt:lpstr>
      <vt:lpstr>Mutual Recognition</vt:lpstr>
      <vt:lpstr>Slide 22</vt:lpstr>
    </vt:vector>
  </TitlesOfParts>
  <Company>USCS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User</dc:creator>
  <cp:lastModifiedBy>saiello</cp:lastModifiedBy>
  <cp:revision>667</cp:revision>
  <cp:lastPrinted>2002-10-25T19:43:09Z</cp:lastPrinted>
  <dcterms:created xsi:type="dcterms:W3CDTF">2001-02-08T19:39:09Z</dcterms:created>
  <dcterms:modified xsi:type="dcterms:W3CDTF">2012-05-25T19:05:09Z</dcterms:modified>
</cp:coreProperties>
</file>