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50" r:id="rId1"/>
    <p:sldMasterId id="2147483967" r:id="rId2"/>
  </p:sldMasterIdLst>
  <p:notesMasterIdLst>
    <p:notesMasterId r:id="rId19"/>
  </p:notesMasterIdLst>
  <p:handoutMasterIdLst>
    <p:handoutMasterId r:id="rId20"/>
  </p:handoutMasterIdLst>
  <p:sldIdLst>
    <p:sldId id="581" r:id="rId3"/>
    <p:sldId id="632" r:id="rId4"/>
    <p:sldId id="640" r:id="rId5"/>
    <p:sldId id="641" r:id="rId6"/>
    <p:sldId id="642" r:id="rId7"/>
    <p:sldId id="643" r:id="rId8"/>
    <p:sldId id="644" r:id="rId9"/>
    <p:sldId id="645" r:id="rId10"/>
    <p:sldId id="646" r:id="rId11"/>
    <p:sldId id="648" r:id="rId12"/>
    <p:sldId id="649" r:id="rId13"/>
    <p:sldId id="651" r:id="rId14"/>
    <p:sldId id="652" r:id="rId15"/>
    <p:sldId id="654" r:id="rId16"/>
    <p:sldId id="638" r:id="rId17"/>
    <p:sldId id="558" r:id="rId18"/>
  </p:sldIdLst>
  <p:sldSz cx="9144000" cy="6858000" type="screen4x3"/>
  <p:notesSz cx="7023100" cy="9309100"/>
  <p:embeddedFontLst>
    <p:embeddedFont>
      <p:font typeface="Times" pitchFamily="18"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000010"/>
    <a:srgbClr val="000099"/>
    <a:srgbClr val="009900"/>
    <a:srgbClr val="000063"/>
    <a:srgbClr val="FFFF99"/>
    <a:srgbClr val="0000FF"/>
    <a:srgbClr val="CC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84" autoAdjust="0"/>
    <p:restoredTop sz="94564" autoAdjust="0"/>
  </p:normalViewPr>
  <p:slideViewPr>
    <p:cSldViewPr>
      <p:cViewPr>
        <p:scale>
          <a:sx n="90" d="100"/>
          <a:sy n="90" d="100"/>
        </p:scale>
        <p:origin x="-1378"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56" y="-6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4825" cy="466725"/>
          </a:xfrm>
          <a:prstGeom prst="rect">
            <a:avLst/>
          </a:prstGeom>
          <a:noFill/>
          <a:ln w="9525">
            <a:noFill/>
            <a:miter lim="800000"/>
            <a:headEnd/>
            <a:tailEnd/>
          </a:ln>
        </p:spPr>
        <p:txBody>
          <a:bodyPr vert="horz" wrap="square" lIns="93283" tIns="46640" rIns="93283" bIns="46640" numCol="1" anchor="t" anchorCtr="0" compatLnSpc="1">
            <a:prstTxWarp prst="textNoShape">
              <a:avLst/>
            </a:prstTxWarp>
          </a:bodyPr>
          <a:lstStyle>
            <a:lvl1pPr defTabSz="931804">
              <a:defRPr sz="1200">
                <a:latin typeface="Times" pitchFamily="18" charset="0"/>
              </a:defRPr>
            </a:lvl1pPr>
          </a:lstStyle>
          <a:p>
            <a:pPr>
              <a:defRPr/>
            </a:pPr>
            <a:endParaRPr lang="en-US"/>
          </a:p>
        </p:txBody>
      </p:sp>
      <p:sp>
        <p:nvSpPr>
          <p:cNvPr id="14339" name="Rectangle 3"/>
          <p:cNvSpPr>
            <a:spLocks noGrp="1" noChangeArrowheads="1"/>
          </p:cNvSpPr>
          <p:nvPr>
            <p:ph type="dt" sz="quarter" idx="1"/>
          </p:nvPr>
        </p:nvSpPr>
        <p:spPr bwMode="auto">
          <a:xfrm>
            <a:off x="3978275" y="0"/>
            <a:ext cx="3044825" cy="466725"/>
          </a:xfrm>
          <a:prstGeom prst="rect">
            <a:avLst/>
          </a:prstGeom>
          <a:noFill/>
          <a:ln w="9525">
            <a:noFill/>
            <a:miter lim="800000"/>
            <a:headEnd/>
            <a:tailEnd/>
          </a:ln>
        </p:spPr>
        <p:txBody>
          <a:bodyPr vert="horz" wrap="square" lIns="93283" tIns="46640" rIns="93283" bIns="46640" numCol="1" anchor="t" anchorCtr="0" compatLnSpc="1">
            <a:prstTxWarp prst="textNoShape">
              <a:avLst/>
            </a:prstTxWarp>
          </a:bodyPr>
          <a:lstStyle>
            <a:lvl1pPr algn="r" defTabSz="931804">
              <a:defRPr sz="1200">
                <a:latin typeface="Times" pitchFamily="18" charset="0"/>
              </a:defRPr>
            </a:lvl1pPr>
          </a:lstStyle>
          <a:p>
            <a:pPr>
              <a:defRPr/>
            </a:pPr>
            <a:endParaRPr lang="en-US"/>
          </a:p>
        </p:txBody>
      </p:sp>
      <p:sp>
        <p:nvSpPr>
          <p:cNvPr id="14340" name="Rectangle 4"/>
          <p:cNvSpPr>
            <a:spLocks noGrp="1" noChangeArrowheads="1"/>
          </p:cNvSpPr>
          <p:nvPr>
            <p:ph type="ftr" sz="quarter" idx="2"/>
          </p:nvPr>
        </p:nvSpPr>
        <p:spPr bwMode="auto">
          <a:xfrm>
            <a:off x="0" y="8842375"/>
            <a:ext cx="3044825" cy="466725"/>
          </a:xfrm>
          <a:prstGeom prst="rect">
            <a:avLst/>
          </a:prstGeom>
          <a:noFill/>
          <a:ln w="9525">
            <a:noFill/>
            <a:miter lim="800000"/>
            <a:headEnd/>
            <a:tailEnd/>
          </a:ln>
        </p:spPr>
        <p:txBody>
          <a:bodyPr vert="horz" wrap="square" lIns="93283" tIns="46640" rIns="93283" bIns="46640" numCol="1" anchor="b" anchorCtr="0" compatLnSpc="1">
            <a:prstTxWarp prst="textNoShape">
              <a:avLst/>
            </a:prstTxWarp>
          </a:bodyPr>
          <a:lstStyle>
            <a:lvl1pPr defTabSz="931804">
              <a:defRPr sz="1200">
                <a:latin typeface="Times" pitchFamily="18" charset="0"/>
              </a:defRPr>
            </a:lvl1pPr>
          </a:lstStyle>
          <a:p>
            <a:pPr>
              <a:defRPr/>
            </a:pPr>
            <a:endParaRPr lang="en-US"/>
          </a:p>
        </p:txBody>
      </p:sp>
      <p:sp>
        <p:nvSpPr>
          <p:cNvPr id="14341" name="Rectangle 5"/>
          <p:cNvSpPr>
            <a:spLocks noGrp="1" noChangeArrowheads="1"/>
          </p:cNvSpPr>
          <p:nvPr>
            <p:ph type="sldNum" sz="quarter" idx="3"/>
          </p:nvPr>
        </p:nvSpPr>
        <p:spPr bwMode="auto">
          <a:xfrm>
            <a:off x="3978275" y="8842375"/>
            <a:ext cx="3044825" cy="466725"/>
          </a:xfrm>
          <a:prstGeom prst="rect">
            <a:avLst/>
          </a:prstGeom>
          <a:noFill/>
          <a:ln w="9525">
            <a:noFill/>
            <a:miter lim="800000"/>
            <a:headEnd/>
            <a:tailEnd/>
          </a:ln>
        </p:spPr>
        <p:txBody>
          <a:bodyPr vert="horz" wrap="square" lIns="93283" tIns="46640" rIns="93283" bIns="46640" numCol="1" anchor="b" anchorCtr="0" compatLnSpc="1">
            <a:prstTxWarp prst="textNoShape">
              <a:avLst/>
            </a:prstTxWarp>
          </a:bodyPr>
          <a:lstStyle>
            <a:lvl1pPr algn="r" defTabSz="931804">
              <a:defRPr sz="1200">
                <a:latin typeface="Times" pitchFamily="18" charset="0"/>
              </a:defRPr>
            </a:lvl1pPr>
          </a:lstStyle>
          <a:p>
            <a:pPr>
              <a:defRPr/>
            </a:pPr>
            <a:fld id="{29CD4CF9-E340-4249-B281-DA4876197C2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21013" cy="454025"/>
          </a:xfrm>
          <a:prstGeom prst="rect">
            <a:avLst/>
          </a:prstGeom>
          <a:noFill/>
          <a:ln w="9525">
            <a:noFill/>
            <a:miter lim="800000"/>
            <a:headEnd/>
            <a:tailEnd/>
          </a:ln>
        </p:spPr>
        <p:txBody>
          <a:bodyPr vert="horz" wrap="square" lIns="90696" tIns="45348" rIns="90696" bIns="45348" numCol="1" anchor="t" anchorCtr="0" compatLnSpc="1">
            <a:prstTxWarp prst="textNoShape">
              <a:avLst/>
            </a:prstTxWarp>
          </a:bodyPr>
          <a:lstStyle>
            <a:lvl1pPr defTabSz="908816">
              <a:defRPr sz="1200">
                <a:latin typeface="Times" pitchFamily="18" charset="0"/>
              </a:defRPr>
            </a:lvl1pPr>
          </a:lstStyle>
          <a:p>
            <a:pPr>
              <a:defRPr/>
            </a:pPr>
            <a:endParaRPr lang="en-US"/>
          </a:p>
        </p:txBody>
      </p:sp>
      <p:sp>
        <p:nvSpPr>
          <p:cNvPr id="16387" name="Rectangle 3"/>
          <p:cNvSpPr>
            <a:spLocks noGrp="1" noChangeArrowheads="1"/>
          </p:cNvSpPr>
          <p:nvPr>
            <p:ph type="dt" idx="1"/>
          </p:nvPr>
        </p:nvSpPr>
        <p:spPr bwMode="auto">
          <a:xfrm>
            <a:off x="4002088" y="0"/>
            <a:ext cx="3021012" cy="454025"/>
          </a:xfrm>
          <a:prstGeom prst="rect">
            <a:avLst/>
          </a:prstGeom>
          <a:noFill/>
          <a:ln w="9525">
            <a:noFill/>
            <a:miter lim="800000"/>
            <a:headEnd/>
            <a:tailEnd/>
          </a:ln>
        </p:spPr>
        <p:txBody>
          <a:bodyPr vert="horz" wrap="square" lIns="90696" tIns="45348" rIns="90696" bIns="45348" numCol="1" anchor="t" anchorCtr="0" compatLnSpc="1">
            <a:prstTxWarp prst="textNoShape">
              <a:avLst/>
            </a:prstTxWarp>
          </a:bodyPr>
          <a:lstStyle>
            <a:lvl1pPr algn="r" defTabSz="908816">
              <a:defRPr sz="1200">
                <a:latin typeface="Times" pitchFamily="18" charset="0"/>
              </a:defRPr>
            </a:lvl1pPr>
          </a:lstStyle>
          <a:p>
            <a:pPr>
              <a:defRPr/>
            </a:pPr>
            <a:endParaRPr lang="en-US"/>
          </a:p>
        </p:txBody>
      </p:sp>
      <p:sp>
        <p:nvSpPr>
          <p:cNvPr id="20484" name="Rectangle 4"/>
          <p:cNvSpPr>
            <a:spLocks noChangeArrowheads="1" noTextEdit="1"/>
          </p:cNvSpPr>
          <p:nvPr>
            <p:ph type="sldImg" idx="2"/>
          </p:nvPr>
        </p:nvSpPr>
        <p:spPr bwMode="auto">
          <a:xfrm>
            <a:off x="1228725" y="681038"/>
            <a:ext cx="4641850" cy="3481387"/>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04875" y="4386263"/>
            <a:ext cx="5213350" cy="4240212"/>
          </a:xfrm>
          <a:prstGeom prst="rect">
            <a:avLst/>
          </a:prstGeom>
          <a:noFill/>
          <a:ln w="9525">
            <a:noFill/>
            <a:miter lim="800000"/>
            <a:headEnd/>
            <a:tailEnd/>
          </a:ln>
        </p:spPr>
        <p:txBody>
          <a:bodyPr vert="horz" wrap="square" lIns="90696" tIns="45348" rIns="90696" bIns="453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53488"/>
            <a:ext cx="3021013" cy="454025"/>
          </a:xfrm>
          <a:prstGeom prst="rect">
            <a:avLst/>
          </a:prstGeom>
          <a:noFill/>
          <a:ln w="9525">
            <a:noFill/>
            <a:miter lim="800000"/>
            <a:headEnd/>
            <a:tailEnd/>
          </a:ln>
        </p:spPr>
        <p:txBody>
          <a:bodyPr vert="horz" wrap="square" lIns="90696" tIns="45348" rIns="90696" bIns="45348" numCol="1" anchor="b" anchorCtr="0" compatLnSpc="1">
            <a:prstTxWarp prst="textNoShape">
              <a:avLst/>
            </a:prstTxWarp>
          </a:bodyPr>
          <a:lstStyle>
            <a:lvl1pPr defTabSz="908816">
              <a:defRPr sz="1200">
                <a:latin typeface="Times" pitchFamily="18" charset="0"/>
              </a:defRPr>
            </a:lvl1pPr>
          </a:lstStyle>
          <a:p>
            <a:pPr>
              <a:defRPr/>
            </a:pPr>
            <a:endParaRPr lang="en-US"/>
          </a:p>
        </p:txBody>
      </p:sp>
      <p:sp>
        <p:nvSpPr>
          <p:cNvPr id="16391" name="Rectangle 7"/>
          <p:cNvSpPr>
            <a:spLocks noGrp="1" noChangeArrowheads="1"/>
          </p:cNvSpPr>
          <p:nvPr>
            <p:ph type="sldNum" sz="quarter" idx="5"/>
          </p:nvPr>
        </p:nvSpPr>
        <p:spPr bwMode="auto">
          <a:xfrm>
            <a:off x="4002088" y="8853488"/>
            <a:ext cx="3021012" cy="454025"/>
          </a:xfrm>
          <a:prstGeom prst="rect">
            <a:avLst/>
          </a:prstGeom>
          <a:noFill/>
          <a:ln w="9525">
            <a:noFill/>
            <a:miter lim="800000"/>
            <a:headEnd/>
            <a:tailEnd/>
          </a:ln>
        </p:spPr>
        <p:txBody>
          <a:bodyPr vert="horz" wrap="square" lIns="90696" tIns="45348" rIns="90696" bIns="45348" numCol="1" anchor="b" anchorCtr="0" compatLnSpc="1">
            <a:prstTxWarp prst="textNoShape">
              <a:avLst/>
            </a:prstTxWarp>
          </a:bodyPr>
          <a:lstStyle>
            <a:lvl1pPr algn="r" defTabSz="908816">
              <a:defRPr sz="1200">
                <a:latin typeface="Times" pitchFamily="18" charset="0"/>
              </a:defRPr>
            </a:lvl1pPr>
          </a:lstStyle>
          <a:p>
            <a:pPr>
              <a:defRPr/>
            </a:pPr>
            <a:fld id="{78081A0E-FBBE-460C-AA23-C0A4C4CF834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rgbClr val="333333"/>
        </a:solidFill>
        <a:latin typeface="Times" pitchFamily="18" charset="0"/>
        <a:ea typeface="+mn-ea"/>
        <a:cs typeface="+mn-cs"/>
      </a:defRPr>
    </a:lvl1pPr>
    <a:lvl2pPr marL="457200" algn="l" rtl="0" eaLnBrk="0" fontAlgn="base" hangingPunct="0">
      <a:spcBef>
        <a:spcPct val="30000"/>
      </a:spcBef>
      <a:spcAft>
        <a:spcPct val="0"/>
      </a:spcAft>
      <a:defRPr sz="1200" kern="1200">
        <a:solidFill>
          <a:srgbClr val="333333"/>
        </a:solidFill>
        <a:latin typeface="Times" pitchFamily="18" charset="0"/>
        <a:ea typeface="+mn-ea"/>
        <a:cs typeface="+mn-cs"/>
      </a:defRPr>
    </a:lvl2pPr>
    <a:lvl3pPr marL="914400" algn="l" rtl="0" eaLnBrk="0" fontAlgn="base" hangingPunct="0">
      <a:spcBef>
        <a:spcPct val="30000"/>
      </a:spcBef>
      <a:spcAft>
        <a:spcPct val="0"/>
      </a:spcAft>
      <a:defRPr sz="1200" kern="1200">
        <a:solidFill>
          <a:srgbClr val="333333"/>
        </a:solidFill>
        <a:latin typeface="Times" pitchFamily="18" charset="0"/>
        <a:ea typeface="+mn-ea"/>
        <a:cs typeface="+mn-cs"/>
      </a:defRPr>
    </a:lvl3pPr>
    <a:lvl4pPr marL="1371600" algn="l" rtl="0" eaLnBrk="0" fontAlgn="base" hangingPunct="0">
      <a:spcBef>
        <a:spcPct val="30000"/>
      </a:spcBef>
      <a:spcAft>
        <a:spcPct val="0"/>
      </a:spcAft>
      <a:defRPr sz="1200" kern="1200">
        <a:solidFill>
          <a:srgbClr val="333333"/>
        </a:solidFill>
        <a:latin typeface="Times" pitchFamily="18" charset="0"/>
        <a:ea typeface="+mn-ea"/>
        <a:cs typeface="+mn-cs"/>
      </a:defRPr>
    </a:lvl4pPr>
    <a:lvl5pPr marL="1828800" algn="l" rtl="0" eaLnBrk="0" fontAlgn="base" hangingPunct="0">
      <a:spcBef>
        <a:spcPct val="30000"/>
      </a:spcBef>
      <a:spcAft>
        <a:spcPct val="0"/>
      </a:spcAft>
      <a:defRPr sz="1200" kern="1200">
        <a:solidFill>
          <a:srgbClr val="333333"/>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pPr defTabSz="908050"/>
            <a:fld id="{1F6A4D32-97F2-4CDF-BF64-CE5B7FF5722B}" type="slidenum">
              <a:rPr lang="en-US" smtClean="0"/>
              <a:pPr defTabSz="908050"/>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pPr defTabSz="908050"/>
            <a:fld id="{11B2A454-3567-4729-AB61-6AFAA4569B34}" type="slidenum">
              <a:rPr lang="en-US" smtClean="0"/>
              <a:pPr defTabSz="908050"/>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pPr defTabSz="908050"/>
            <a:fld id="{F979BA21-4000-4345-9554-C3DBFB943817}" type="slidenum">
              <a:rPr lang="en-US" smtClean="0"/>
              <a:pPr defTabSz="908050"/>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002088" y="8853488"/>
            <a:ext cx="3021012" cy="454025"/>
          </a:xfrm>
          <a:prstGeom prst="rect">
            <a:avLst/>
          </a:prstGeom>
          <a:noFill/>
          <a:ln w="9525">
            <a:noFill/>
            <a:miter lim="800000"/>
            <a:headEnd/>
            <a:tailEnd/>
          </a:ln>
        </p:spPr>
        <p:txBody>
          <a:bodyPr lIns="90681" tIns="45340" rIns="90681" bIns="45340" anchor="b"/>
          <a:lstStyle/>
          <a:p>
            <a:pPr algn="r" defTabSz="904875"/>
            <a:fld id="{33D3E67C-24BF-4F54-AF56-A8A4E513E30D}" type="slidenum">
              <a:rPr lang="en-US" sz="1200">
                <a:latin typeface="Times" pitchFamily="18" charset="0"/>
              </a:rPr>
              <a:pPr algn="r" defTabSz="904875"/>
              <a:t>15</a:t>
            </a:fld>
            <a:endParaRPr lang="en-US" sz="1200">
              <a:latin typeface="Times" pitchFamily="18" charset="0"/>
            </a:endParaRPr>
          </a:p>
        </p:txBody>
      </p:sp>
      <p:sp>
        <p:nvSpPr>
          <p:cNvPr id="24579" name="Rectangle 2"/>
          <p:cNvSpPr>
            <a:spLocks noChangeArrowheads="1" noTextEdit="1"/>
          </p:cNvSpPr>
          <p:nvPr>
            <p:ph type="sldImg"/>
          </p:nvPr>
        </p:nvSpPr>
        <p:spPr>
          <a:xfrm>
            <a:off x="1220788" y="663575"/>
            <a:ext cx="4654550" cy="3490913"/>
          </a:xfrm>
          <a:ln/>
        </p:spPr>
      </p:sp>
      <p:sp>
        <p:nvSpPr>
          <p:cNvPr id="24580" name="Rectangle 3"/>
          <p:cNvSpPr>
            <a:spLocks noGrp="1" noChangeArrowheads="1"/>
          </p:cNvSpPr>
          <p:nvPr>
            <p:ph type="body" idx="1"/>
          </p:nvPr>
        </p:nvSpPr>
        <p:spPr>
          <a:xfrm>
            <a:off x="950913" y="4433888"/>
            <a:ext cx="5151437" cy="4187825"/>
          </a:xfrm>
          <a:noFill/>
          <a:ln/>
        </p:spPr>
        <p:txBody>
          <a:bodyPr lIns="90681" tIns="45340" rIns="90681" bIns="45340"/>
          <a:lstStyle/>
          <a:p>
            <a:pPr eaLnBrk="1" hangingPunct="1">
              <a:spcBef>
                <a:spcPct val="0"/>
              </a:spcBef>
            </a:pPr>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pPr defTabSz="908050"/>
            <a:fld id="{44D277B3-F351-4010-84C0-1CF72B7DDCD1}" type="datetime1">
              <a:rPr lang="en-US" smtClean="0"/>
              <a:pPr defTabSz="908050"/>
              <a:t>4/27/2012</a:t>
            </a:fld>
            <a:endParaRPr lang="en-US" smtClean="0"/>
          </a:p>
        </p:txBody>
      </p:sp>
      <p:sp>
        <p:nvSpPr>
          <p:cNvPr id="25603" name="Rectangle 7"/>
          <p:cNvSpPr>
            <a:spLocks noGrp="1" noChangeArrowheads="1"/>
          </p:cNvSpPr>
          <p:nvPr>
            <p:ph type="sldNum" sz="quarter" idx="5"/>
          </p:nvPr>
        </p:nvSpPr>
        <p:spPr>
          <a:noFill/>
        </p:spPr>
        <p:txBody>
          <a:bodyPr/>
          <a:lstStyle/>
          <a:p>
            <a:pPr defTabSz="908050"/>
            <a:fld id="{A76F1092-8B0F-4DDB-83FD-7187C436A5BD}" type="slidenum">
              <a:rPr lang="en-US" smtClean="0"/>
              <a:pPr defTabSz="908050"/>
              <a:t>16</a:t>
            </a:fld>
            <a:endParaRPr lang="en-US" smtClean="0"/>
          </a:p>
        </p:txBody>
      </p:sp>
      <p:sp>
        <p:nvSpPr>
          <p:cNvPr id="25604" name="Rectangle 7"/>
          <p:cNvSpPr txBox="1">
            <a:spLocks noGrp="1" noChangeArrowheads="1"/>
          </p:cNvSpPr>
          <p:nvPr/>
        </p:nvSpPr>
        <p:spPr bwMode="auto">
          <a:xfrm>
            <a:off x="3978275" y="8840788"/>
            <a:ext cx="3043238" cy="466725"/>
          </a:xfrm>
          <a:prstGeom prst="rect">
            <a:avLst/>
          </a:prstGeom>
          <a:noFill/>
          <a:ln w="9525">
            <a:noFill/>
            <a:miter lim="800000"/>
            <a:headEnd/>
            <a:tailEnd/>
          </a:ln>
        </p:spPr>
        <p:txBody>
          <a:bodyPr lIns="93305" tIns="46653" rIns="93305" bIns="46653" anchor="b"/>
          <a:lstStyle/>
          <a:p>
            <a:pPr algn="r" defTabSz="930275"/>
            <a:fld id="{C6F9F6E2-B647-476B-AB72-A9788F451CB6}" type="slidenum">
              <a:rPr lang="en-US" sz="1300"/>
              <a:pPr algn="r" defTabSz="930275"/>
              <a:t>16</a:t>
            </a:fld>
            <a:endParaRPr lang="en-US" sz="1300"/>
          </a:p>
        </p:txBody>
      </p:sp>
      <p:sp>
        <p:nvSpPr>
          <p:cNvPr id="25605" name="Rectangle 2"/>
          <p:cNvSpPr>
            <a:spLocks noRot="1" noChangeArrowheads="1" noTextEdit="1"/>
          </p:cNvSpPr>
          <p:nvPr>
            <p:ph type="sldImg"/>
          </p:nvPr>
        </p:nvSpPr>
        <p:spPr>
          <a:xfrm>
            <a:off x="1231900" y="681038"/>
            <a:ext cx="4638675" cy="3479800"/>
          </a:xfrm>
          <a:ln/>
        </p:spPr>
      </p:sp>
      <p:sp>
        <p:nvSpPr>
          <p:cNvPr id="2560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DHS_cbp_S3"/>
          <p:cNvPicPr>
            <a:picLocks noChangeAspect="1" noChangeArrowheads="1"/>
          </p:cNvPicPr>
          <p:nvPr userDrawn="1"/>
        </p:nvPicPr>
        <p:blipFill>
          <a:blip r:embed="rId2" cstate="print"/>
          <a:srcRect l="41016" t="42406" r="41016" b="42404"/>
          <a:stretch>
            <a:fillRect/>
          </a:stretch>
        </p:blipFill>
        <p:spPr bwMode="auto">
          <a:xfrm>
            <a:off x="381000" y="6096000"/>
            <a:ext cx="1524000" cy="508000"/>
          </a:xfrm>
          <a:prstGeom prst="rect">
            <a:avLst/>
          </a:prstGeom>
          <a:noFill/>
          <a:ln w="9525">
            <a:noFill/>
            <a:miter lim="800000"/>
            <a:headEnd/>
            <a:tailEnd/>
          </a:ln>
        </p:spPr>
      </p:pic>
      <p:sp>
        <p:nvSpPr>
          <p:cNvPr id="148482" name="Rectangle 2"/>
          <p:cNvSpPr>
            <a:spLocks noGrp="1" noChangeArrowheads="1"/>
          </p:cNvSpPr>
          <p:nvPr>
            <p:ph type="ctrTitle"/>
          </p:nvPr>
        </p:nvSpPr>
        <p:spPr>
          <a:xfrm>
            <a:off x="317500" y="352425"/>
            <a:ext cx="8226425" cy="701675"/>
          </a:xfrm>
        </p:spPr>
        <p:txBody>
          <a:bodyPr/>
          <a:lstStyle>
            <a:lvl1pPr>
              <a:defRPr/>
            </a:lvl1pPr>
          </a:lstStyle>
          <a:p>
            <a:r>
              <a:rPr lang="en-US"/>
              <a:t>Click to edit Master title style</a:t>
            </a:r>
          </a:p>
        </p:txBody>
      </p:sp>
      <p:sp>
        <p:nvSpPr>
          <p:cNvPr id="148483" name="Rectangle 3"/>
          <p:cNvSpPr>
            <a:spLocks noGrp="1" noChangeArrowheads="1"/>
          </p:cNvSpPr>
          <p:nvPr>
            <p:ph type="subTitle" idx="1"/>
          </p:nvPr>
        </p:nvSpPr>
        <p:spPr bwMode="auto">
          <a:xfrm>
            <a:off x="342900" y="1143000"/>
            <a:ext cx="7769225"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r>
              <a:rPr lang="en-US"/>
              <a:t>Click to edit Master subtitle style</a:t>
            </a:r>
          </a:p>
        </p:txBody>
      </p:sp>
      <p:sp>
        <p:nvSpPr>
          <p:cNvPr id="5" name="Rectangle 4"/>
          <p:cNvSpPr>
            <a:spLocks noGrp="1" noChangeArrowheads="1"/>
          </p:cNvSpPr>
          <p:nvPr>
            <p:ph type="sldNum" sz="quarter" idx="10"/>
          </p:nvPr>
        </p:nvSpPr>
        <p:spPr/>
        <p:txBody>
          <a:bodyPr/>
          <a:lstStyle>
            <a:lvl1pPr>
              <a:defRPr sz="1100">
                <a:solidFill>
                  <a:srgbClr val="000063"/>
                </a:solidFill>
                <a:latin typeface="Arial" charset="0"/>
              </a:defRPr>
            </a:lvl1pPr>
          </a:lstStyle>
          <a:p>
            <a:pPr>
              <a:defRPr/>
            </a:pPr>
            <a:fld id="{28AF97B6-4D61-416F-BF14-AFA54D5A82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FB86DC1-2991-479F-9859-A46885E4BD5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0"/>
            <a:ext cx="2092325"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913" y="0"/>
            <a:ext cx="6126162"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90D0A8-9016-4139-8920-291F3D82ACF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15913" y="0"/>
            <a:ext cx="7469187" cy="1050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a:prstGeom prst="rect">
            <a:avLst/>
          </a:prstGeom>
        </p:spPr>
        <p:txBody>
          <a:bodyPr/>
          <a:lstStyle/>
          <a:p>
            <a:pPr lvl="0"/>
            <a:endParaRPr lang="en-US" noProof="0" dirty="0" smtClean="0"/>
          </a:p>
        </p:txBody>
      </p:sp>
      <p:sp>
        <p:nvSpPr>
          <p:cNvPr id="5" name="Rectangle 6"/>
          <p:cNvSpPr>
            <a:spLocks noGrp="1" noChangeArrowheads="1"/>
          </p:cNvSpPr>
          <p:nvPr>
            <p:ph type="sldNum" sz="quarter" idx="10"/>
          </p:nvPr>
        </p:nvSpPr>
        <p:spPr>
          <a:ln/>
        </p:spPr>
        <p:txBody>
          <a:bodyPr/>
          <a:lstStyle>
            <a:lvl1pPr>
              <a:defRPr/>
            </a:lvl1pPr>
          </a:lstStyle>
          <a:p>
            <a:pPr>
              <a:defRPr/>
            </a:pPr>
            <a:fld id="{CCF560C2-6E45-4913-AD40-BD8505F3C17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31"/>
            <a:ext cx="7772400" cy="147042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5903"/>
            <a:ext cx="6400800" cy="175319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33"/>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599903"/>
            <a:ext cx="8229600" cy="45258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801"/>
            <a:ext cx="7772400" cy="136177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613"/>
            <a:ext cx="7772400" cy="150018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33"/>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9903"/>
            <a:ext cx="4038600" cy="45258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9903"/>
            <a:ext cx="4038600" cy="45258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33"/>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419"/>
            <a:ext cx="4040188" cy="63996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380"/>
            <a:ext cx="4040188" cy="39513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4419"/>
            <a:ext cx="4041775" cy="63996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380"/>
            <a:ext cx="4041775" cy="395138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33"/>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58CB1AF-A291-4D45-872D-9C660E1B3B1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357"/>
            <a:ext cx="3008313" cy="116234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2356"/>
            <a:ext cx="5111750" cy="58534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47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1195"/>
            <a:ext cx="5486400" cy="56554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3172"/>
            <a:ext cx="5486400" cy="41150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6742"/>
            <a:ext cx="5486400" cy="80516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33"/>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99903"/>
            <a:ext cx="8229600" cy="45258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33"/>
            <a:ext cx="2057400" cy="585043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333"/>
            <a:ext cx="6019800" cy="585043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D7834C5-E335-4889-84C4-3A2D9F8BFCA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92F4FC2-44F2-4BC3-9DC6-B834496B4C7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F85B317-27A7-43AD-B5C8-5530CAFF139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E8A4382-FA9E-411A-A27B-301CA59CC64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043F4F8-A869-4670-BB45-E543B88F002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71E8F0-E1E3-49DA-BEE4-894678C5782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7CDE42F-1437-4FE8-AA1C-5F418C100BA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3" y="0"/>
            <a:ext cx="7469187" cy="1050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7462" name="Rectangle 6"/>
          <p:cNvSpPr>
            <a:spLocks noGrp="1" noChangeArrowheads="1"/>
          </p:cNvSpPr>
          <p:nvPr>
            <p:ph type="sldNum" sz="quarter" idx="4"/>
          </p:nvPr>
        </p:nvSpPr>
        <p:spPr bwMode="black">
          <a:xfrm>
            <a:off x="8610600" y="6429375"/>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100">
                <a:solidFill>
                  <a:srgbClr val="000063"/>
                </a:solidFill>
                <a:latin typeface="Arial" charset="0"/>
              </a:defRPr>
            </a:lvl1pPr>
          </a:lstStyle>
          <a:p>
            <a:pPr>
              <a:defRPr/>
            </a:pPr>
            <a:fld id="{958A617E-2441-4404-9E88-444D00141312}" type="slidenum">
              <a:rPr lang="en-US"/>
              <a:pPr>
                <a:defRPr/>
              </a:pPr>
              <a:t>‹#›</a:t>
            </a:fld>
            <a:endParaRPr lang="en-US" dirty="0"/>
          </a:p>
        </p:txBody>
      </p:sp>
      <p:sp>
        <p:nvSpPr>
          <p:cNvPr id="1028" name="Rectangle 7"/>
          <p:cNvSpPr>
            <a:spLocks noChangeArrowheads="1"/>
          </p:cNvSpPr>
          <p:nvPr/>
        </p:nvSpPr>
        <p:spPr bwMode="black">
          <a:xfrm>
            <a:off x="6096000" y="6400800"/>
            <a:ext cx="2209800" cy="304800"/>
          </a:xfrm>
          <a:prstGeom prst="rect">
            <a:avLst/>
          </a:prstGeom>
          <a:noFill/>
          <a:ln w="9525">
            <a:noFill/>
            <a:miter lim="800000"/>
            <a:headEnd/>
            <a:tailEnd/>
          </a:ln>
        </p:spPr>
        <p:txBody>
          <a:bodyPr anchor="b"/>
          <a:lstStyle/>
          <a:p>
            <a:pPr algn="r"/>
            <a:r>
              <a:rPr lang="en-US" sz="1100">
                <a:solidFill>
                  <a:srgbClr val="000063"/>
                </a:solidFill>
              </a:rPr>
              <a:t>October 2011</a:t>
            </a:r>
          </a:p>
        </p:txBody>
      </p:sp>
      <p:pic>
        <p:nvPicPr>
          <p:cNvPr id="1029" name="Picture 20" descr="DHS_cbp_S3"/>
          <p:cNvPicPr>
            <a:picLocks noChangeAspect="1" noChangeArrowheads="1"/>
          </p:cNvPicPr>
          <p:nvPr userDrawn="1"/>
        </p:nvPicPr>
        <p:blipFill>
          <a:blip r:embed="rId14" cstate="print"/>
          <a:srcRect l="41016" t="42406" r="41016" b="42404"/>
          <a:stretch>
            <a:fillRect/>
          </a:stretch>
        </p:blipFill>
        <p:spPr bwMode="auto">
          <a:xfrm>
            <a:off x="381000" y="6096000"/>
            <a:ext cx="1524000" cy="5080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482" r:id="rId1"/>
    <p:sldLayoutId id="2147484470" r:id="rId2"/>
    <p:sldLayoutId id="2147484469" r:id="rId3"/>
    <p:sldLayoutId id="2147484468" r:id="rId4"/>
    <p:sldLayoutId id="2147484467" r:id="rId5"/>
    <p:sldLayoutId id="2147484466" r:id="rId6"/>
    <p:sldLayoutId id="2147484465" r:id="rId7"/>
    <p:sldLayoutId id="2147484464" r:id="rId8"/>
    <p:sldLayoutId id="2147484463" r:id="rId9"/>
    <p:sldLayoutId id="2147484462" r:id="rId10"/>
    <p:sldLayoutId id="2147484461" r:id="rId11"/>
    <p:sldLayoutId id="2147484460" r:id="rId12"/>
  </p:sldLayoutIdLst>
  <p:hf hdr="0" ftr="0" dt="0"/>
  <p:txStyles>
    <p:titleStyle>
      <a:lvl1pPr algn="l" rtl="0" eaLnBrk="0" fontAlgn="base" hangingPunct="0">
        <a:spcBef>
          <a:spcPct val="0"/>
        </a:spcBef>
        <a:spcAft>
          <a:spcPct val="0"/>
        </a:spcAft>
        <a:defRPr sz="42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p:titleStyle>
    <p:bodyStyle>
      <a:lvl1pPr marL="233363" indent="-233363" algn="l" rtl="0" eaLnBrk="0" fontAlgn="base" hangingPunct="0">
        <a:spcBef>
          <a:spcPct val="60000"/>
        </a:spcBef>
        <a:spcAft>
          <a:spcPct val="0"/>
        </a:spcAft>
        <a:buClr>
          <a:srgbClr val="B0B1B3"/>
        </a:buClr>
        <a:buFont typeface="Wingdings" pitchFamily="2" charset="2"/>
        <a:buChar char="§"/>
        <a:defRPr sz="2200">
          <a:solidFill>
            <a:srgbClr val="EFF7FF"/>
          </a:solidFill>
          <a:latin typeface="+mn-lt"/>
          <a:ea typeface="+mn-ea"/>
          <a:cs typeface="+mn-cs"/>
        </a:defRPr>
      </a:lvl1pPr>
      <a:lvl2pPr marL="571500" indent="-223838"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2pPr>
      <a:lvl3pPr marL="909638"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3pPr>
      <a:lvl4pPr marL="1258888" indent="-231775" algn="l" rtl="0" eaLnBrk="0" fontAlgn="base" hangingPunct="0">
        <a:spcBef>
          <a:spcPct val="30000"/>
        </a:spcBef>
        <a:spcAft>
          <a:spcPct val="0"/>
        </a:spcAft>
        <a:buClr>
          <a:srgbClr val="B0B1B3"/>
        </a:buClr>
        <a:buFont typeface="Wingdings" pitchFamily="2" charset="2"/>
        <a:buChar char="§"/>
        <a:defRPr sz="1700">
          <a:solidFill>
            <a:srgbClr val="EFF7FF"/>
          </a:solidFill>
          <a:latin typeface="+mn-lt"/>
        </a:defRPr>
      </a:lvl4pPr>
      <a:lvl5pPr marL="15986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5pPr>
      <a:lvl6pPr marL="20558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0" fontAlgn="base" hangingPunct="0">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26"/>
          <p:cNvSpPr>
            <a:spLocks noChangeArrowheads="1"/>
          </p:cNvSpPr>
          <p:nvPr userDrawn="1"/>
        </p:nvSpPr>
        <p:spPr bwMode="auto">
          <a:xfrm>
            <a:off x="0" y="0"/>
            <a:ext cx="9144000" cy="6713538"/>
          </a:xfrm>
          <a:prstGeom prst="rect">
            <a:avLst/>
          </a:prstGeom>
          <a:gradFill rotWithShape="1">
            <a:gsLst>
              <a:gs pos="0">
                <a:srgbClr val="A8A8A8"/>
              </a:gs>
              <a:gs pos="50000">
                <a:srgbClr val="DDDDDD"/>
              </a:gs>
              <a:gs pos="100000">
                <a:srgbClr val="A8A8A8"/>
              </a:gs>
            </a:gsLst>
            <a:lin ang="0" scaled="1"/>
          </a:gradFill>
          <a:ln w="12700" algn="ctr">
            <a:noFill/>
            <a:miter lim="800000"/>
            <a:headEnd/>
            <a:tailEnd/>
          </a:ln>
        </p:spPr>
        <p:txBody>
          <a:bodyPr wrap="none" anchor="ctr"/>
          <a:lstStyle/>
          <a:p>
            <a:pPr algn="ctr"/>
            <a:endParaRPr lang="en-US" sz="3200">
              <a:solidFill>
                <a:srgbClr val="333399"/>
              </a:solidFill>
            </a:endParaRPr>
          </a:p>
        </p:txBody>
      </p:sp>
      <p:sp>
        <p:nvSpPr>
          <p:cNvPr id="2175" name="AutoShape 127"/>
          <p:cNvSpPr>
            <a:spLocks noChangeArrowheads="1"/>
          </p:cNvSpPr>
          <p:nvPr userDrawn="1"/>
        </p:nvSpPr>
        <p:spPr bwMode="auto">
          <a:xfrm>
            <a:off x="1547813" y="142875"/>
            <a:ext cx="6030912" cy="601663"/>
          </a:xfrm>
          <a:prstGeom prst="roundRect">
            <a:avLst>
              <a:gd name="adj" fmla="val 16667"/>
            </a:avLst>
          </a:prstGeom>
          <a:solidFill>
            <a:schemeClr val="bg1"/>
          </a:solidFill>
          <a:ln w="12700" algn="ctr">
            <a:noFill/>
            <a:round/>
            <a:headEnd/>
            <a:tailEnd/>
          </a:ln>
          <a:effectLst>
            <a:prstShdw prst="shdw18" dist="17961" dir="13500000">
              <a:schemeClr val="bg1">
                <a:gamma/>
                <a:shade val="60000"/>
                <a:invGamma/>
              </a:schemeClr>
            </a:prstShdw>
          </a:effectLst>
        </p:spPr>
        <p:txBody>
          <a:bodyPr wrap="none" anchor="ctr"/>
          <a:lstStyle/>
          <a:p>
            <a:pPr algn="ctr">
              <a:defRPr/>
            </a:pPr>
            <a:r>
              <a:rPr lang="en-US" sz="1800" dirty="0">
                <a:solidFill>
                  <a:srgbClr val="000099"/>
                </a:solidFill>
                <a:latin typeface="Times New Roman" pitchFamily="18" charset="0"/>
              </a:rPr>
              <a:t>Summarized ACE Timeline of </a:t>
            </a:r>
          </a:p>
          <a:p>
            <a:pPr algn="ctr">
              <a:defRPr/>
            </a:pPr>
            <a:r>
              <a:rPr lang="en-US" sz="1800" dirty="0">
                <a:solidFill>
                  <a:srgbClr val="000099"/>
                </a:solidFill>
                <a:latin typeface="Times New Roman" pitchFamily="18" charset="0"/>
              </a:rPr>
              <a:t>Trade Functionality</a:t>
            </a:r>
          </a:p>
        </p:txBody>
      </p:sp>
      <p:grpSp>
        <p:nvGrpSpPr>
          <p:cNvPr id="2052" name="Group 283"/>
          <p:cNvGrpSpPr>
            <a:grpSpLocks/>
          </p:cNvGrpSpPr>
          <p:nvPr userDrawn="1"/>
        </p:nvGrpSpPr>
        <p:grpSpPr bwMode="auto">
          <a:xfrm>
            <a:off x="119063" y="133350"/>
            <a:ext cx="1266825" cy="611188"/>
            <a:chOff x="75" y="90"/>
            <a:chExt cx="798" cy="410"/>
          </a:xfrm>
        </p:grpSpPr>
        <p:sp>
          <p:nvSpPr>
            <p:cNvPr id="2179" name="AutoShape 131"/>
            <p:cNvSpPr>
              <a:spLocks noChangeArrowheads="1"/>
            </p:cNvSpPr>
            <p:nvPr userDrawn="1"/>
          </p:nvSpPr>
          <p:spPr bwMode="auto">
            <a:xfrm>
              <a:off x="75" y="90"/>
              <a:ext cx="798" cy="410"/>
            </a:xfrm>
            <a:prstGeom prst="roundRect">
              <a:avLst>
                <a:gd name="adj" fmla="val 16667"/>
              </a:avLst>
            </a:prstGeom>
            <a:solidFill>
              <a:schemeClr val="bg1"/>
            </a:solidFill>
            <a:ln w="12700" algn="ctr">
              <a:noFill/>
              <a:round/>
              <a:headEnd/>
              <a:tailEnd/>
            </a:ln>
            <a:effectLst>
              <a:prstShdw prst="shdw18" dist="17961" dir="13500000">
                <a:schemeClr val="bg1">
                  <a:gamma/>
                  <a:shade val="60000"/>
                  <a:invGamma/>
                </a:schemeClr>
              </a:prstShdw>
            </a:effectLst>
          </p:spPr>
          <p:txBody>
            <a:bodyPr wrap="none" anchor="ctr"/>
            <a:lstStyle/>
            <a:p>
              <a:pPr algn="ctr">
                <a:defRPr/>
              </a:pPr>
              <a:endParaRPr lang="en-US" sz="3200" dirty="0">
                <a:solidFill>
                  <a:srgbClr val="333399"/>
                </a:solidFill>
              </a:endParaRPr>
            </a:p>
          </p:txBody>
        </p:sp>
        <p:pic>
          <p:nvPicPr>
            <p:cNvPr id="2060" name="Picture 132"/>
            <p:cNvPicPr>
              <a:picLocks noChangeAspect="1" noChangeArrowheads="1"/>
            </p:cNvPicPr>
            <p:nvPr userDrawn="1"/>
          </p:nvPicPr>
          <p:blipFill>
            <a:blip r:embed="rId13" cstate="print"/>
            <a:srcRect/>
            <a:stretch>
              <a:fillRect/>
            </a:stretch>
          </p:blipFill>
          <p:spPr bwMode="auto">
            <a:xfrm>
              <a:off x="108" y="174"/>
              <a:ext cx="745" cy="234"/>
            </a:xfrm>
            <a:prstGeom prst="rect">
              <a:avLst/>
            </a:prstGeom>
            <a:noFill/>
            <a:ln w="9525">
              <a:noFill/>
              <a:miter lim="800000"/>
              <a:headEnd/>
              <a:tailEnd/>
            </a:ln>
          </p:spPr>
        </p:pic>
      </p:grpSp>
      <p:grpSp>
        <p:nvGrpSpPr>
          <p:cNvPr id="2053" name="Group 11"/>
          <p:cNvGrpSpPr>
            <a:grpSpLocks/>
          </p:cNvGrpSpPr>
          <p:nvPr userDrawn="1"/>
        </p:nvGrpSpPr>
        <p:grpSpPr bwMode="auto">
          <a:xfrm>
            <a:off x="7745413" y="138113"/>
            <a:ext cx="1266825" cy="611187"/>
            <a:chOff x="4879" y="93"/>
            <a:chExt cx="798" cy="410"/>
          </a:xfrm>
        </p:grpSpPr>
        <p:sp>
          <p:nvSpPr>
            <p:cNvPr id="2280" name="AutoShape 232"/>
            <p:cNvSpPr>
              <a:spLocks noChangeArrowheads="1"/>
            </p:cNvSpPr>
            <p:nvPr userDrawn="1"/>
          </p:nvSpPr>
          <p:spPr bwMode="auto">
            <a:xfrm>
              <a:off x="4879" y="93"/>
              <a:ext cx="798" cy="410"/>
            </a:xfrm>
            <a:prstGeom prst="roundRect">
              <a:avLst>
                <a:gd name="adj" fmla="val 16667"/>
              </a:avLst>
            </a:prstGeom>
            <a:solidFill>
              <a:schemeClr val="bg1"/>
            </a:solidFill>
            <a:ln w="12700" algn="ctr">
              <a:noFill/>
              <a:round/>
              <a:headEnd/>
              <a:tailEnd/>
            </a:ln>
            <a:effectLst>
              <a:prstShdw prst="shdw18" dist="17961" dir="13500000">
                <a:schemeClr val="bg1">
                  <a:gamma/>
                  <a:shade val="60000"/>
                  <a:invGamma/>
                </a:schemeClr>
              </a:prstShdw>
            </a:effectLst>
          </p:spPr>
          <p:txBody>
            <a:bodyPr wrap="none" anchor="ctr"/>
            <a:lstStyle/>
            <a:p>
              <a:pPr algn="ctr">
                <a:defRPr/>
              </a:pPr>
              <a:endParaRPr lang="en-US" sz="3200" dirty="0">
                <a:solidFill>
                  <a:srgbClr val="333399"/>
                </a:solidFill>
              </a:endParaRPr>
            </a:p>
          </p:txBody>
        </p:sp>
        <p:pic>
          <p:nvPicPr>
            <p:cNvPr id="2058" name="Picture 3" descr="Ace Logo (RGB)"/>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5078" y="173"/>
              <a:ext cx="422" cy="266"/>
            </a:xfrm>
            <a:prstGeom prst="rect">
              <a:avLst/>
            </a:prstGeom>
            <a:solidFill>
              <a:schemeClr val="bg1"/>
            </a:solidFill>
            <a:ln w="9525">
              <a:noFill/>
              <a:miter lim="800000"/>
              <a:headEnd/>
              <a:tailEnd/>
            </a:ln>
          </p:spPr>
        </p:pic>
      </p:grpSp>
      <p:sp>
        <p:nvSpPr>
          <p:cNvPr id="2054" name="AutoShape 134"/>
          <p:cNvSpPr>
            <a:spLocks noChangeArrowheads="1"/>
          </p:cNvSpPr>
          <p:nvPr userDrawn="1"/>
        </p:nvSpPr>
        <p:spPr bwMode="auto">
          <a:xfrm>
            <a:off x="114300" y="911225"/>
            <a:ext cx="8896350" cy="5634038"/>
          </a:xfrm>
          <a:prstGeom prst="roundRect">
            <a:avLst>
              <a:gd name="adj" fmla="val 4306"/>
            </a:avLst>
          </a:prstGeom>
          <a:solidFill>
            <a:schemeClr val="bg1"/>
          </a:solidFill>
          <a:ln w="12700" algn="ctr">
            <a:noFill/>
            <a:round/>
            <a:headEnd/>
            <a:tailEnd/>
          </a:ln>
          <a:effectLst>
            <a:prstShdw prst="shdw17" dist="17961" dir="13500000">
              <a:srgbClr val="999999"/>
            </a:prstShdw>
          </a:effectLst>
        </p:spPr>
        <p:txBody>
          <a:bodyPr wrap="none" anchor="ctr"/>
          <a:lstStyle/>
          <a:p>
            <a:pPr algn="ctr"/>
            <a:endParaRPr lang="en-US" sz="3200">
              <a:solidFill>
                <a:srgbClr val="333399"/>
              </a:solidFill>
            </a:endParaRPr>
          </a:p>
        </p:txBody>
      </p:sp>
      <p:sp>
        <p:nvSpPr>
          <p:cNvPr id="2055" name="Text Box 122"/>
          <p:cNvSpPr txBox="1">
            <a:spLocks noChangeArrowheads="1"/>
          </p:cNvSpPr>
          <p:nvPr userDrawn="1"/>
        </p:nvSpPr>
        <p:spPr bwMode="auto">
          <a:xfrm>
            <a:off x="7800975" y="6686550"/>
            <a:ext cx="131445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defRPr/>
            </a:pPr>
            <a:r>
              <a:rPr lang="en-US" sz="800" smtClean="0">
                <a:solidFill>
                  <a:srgbClr val="000099"/>
                </a:solidFill>
                <a:latin typeface="Times New Roman" pitchFamily="18" charset="0"/>
              </a:rPr>
              <a:t>                 July 2011	</a:t>
            </a:r>
          </a:p>
        </p:txBody>
      </p:sp>
      <p:sp>
        <p:nvSpPr>
          <p:cNvPr id="2056" name="TextBox 11"/>
          <p:cNvSpPr txBox="1">
            <a:spLocks noChangeArrowheads="1"/>
          </p:cNvSpPr>
          <p:nvPr userDrawn="1"/>
        </p:nvSpPr>
        <p:spPr bwMode="auto">
          <a:xfrm>
            <a:off x="85725" y="6661150"/>
            <a:ext cx="41433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900" smtClean="0">
                <a:solidFill>
                  <a:srgbClr val="000099"/>
                </a:solidFill>
                <a:latin typeface="Times New Roman" pitchFamily="18" charset="0"/>
                <a:cs typeface="Times New Roman" pitchFamily="18" charset="0"/>
              </a:rPr>
              <a:t>Listed future capabilities are not intended to be all-inclusive</a:t>
            </a:r>
            <a:r>
              <a:rPr lang="en-US" sz="1000" smtClean="0">
                <a:solidFill>
                  <a:srgbClr val="000000"/>
                </a:solidFill>
              </a:rPr>
              <a:t>.</a:t>
            </a:r>
          </a:p>
        </p:txBody>
      </p:sp>
    </p:spTree>
  </p:cSld>
  <p:clrMap bg1="lt1" tx1="dk1" bg2="lt2" tx2="dk2" accent1="accent1" accent2="accent2" accent3="accent3" accent4="accent4" accent5="accent5" accent6="accent6" hlink="hlink" folHlink="folHlink"/>
  <p:sldLayoutIdLst>
    <p:sldLayoutId id="2147484481" r:id="rId1"/>
    <p:sldLayoutId id="2147484480" r:id="rId2"/>
    <p:sldLayoutId id="2147484479" r:id="rId3"/>
    <p:sldLayoutId id="2147484478" r:id="rId4"/>
    <p:sldLayoutId id="2147484477" r:id="rId5"/>
    <p:sldLayoutId id="2147484476" r:id="rId6"/>
    <p:sldLayoutId id="2147484475" r:id="rId7"/>
    <p:sldLayoutId id="2147484474" r:id="rId8"/>
    <p:sldLayoutId id="2147484473" r:id="rId9"/>
    <p:sldLayoutId id="2147484472" r:id="rId10"/>
    <p:sldLayoutId id="214748447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www.cbp.gov/xp/cgov/trade/automated/modernization/ace_app_inf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28600" y="0"/>
            <a:ext cx="8226425" cy="2514600"/>
          </a:xfrm>
        </p:spPr>
        <p:txBody>
          <a:bodyPr/>
          <a:lstStyle/>
          <a:p>
            <a:pPr algn="ctr"/>
            <a:r>
              <a:rPr lang="en-US" sz="4400" smtClean="0"/>
              <a:t/>
            </a:r>
            <a:br>
              <a:rPr lang="en-US" sz="4400" smtClean="0"/>
            </a:br>
            <a:r>
              <a:rPr lang="en-US" sz="4000" smtClean="0"/>
              <a:t>U.S. Customs and Border Protection</a:t>
            </a:r>
            <a:br>
              <a:rPr lang="en-US" sz="4000" smtClean="0"/>
            </a:br>
            <a:r>
              <a:rPr lang="en-US" sz="4000" smtClean="0"/>
              <a:t>AM-100 Courtesy Notice of Liquidation Report Webinar</a:t>
            </a:r>
            <a:endParaRPr lang="en-US" sz="4000" smtClean="0">
              <a:solidFill>
                <a:srgbClr val="000099"/>
              </a:solidFill>
            </a:endParaRPr>
          </a:p>
        </p:txBody>
      </p:sp>
      <p:sp>
        <p:nvSpPr>
          <p:cNvPr id="4099" name="Slide Number Placeholder 3"/>
          <p:cNvSpPr>
            <a:spLocks noGrp="1"/>
          </p:cNvSpPr>
          <p:nvPr>
            <p:ph type="sldNum" sz="quarter" idx="10"/>
          </p:nvPr>
        </p:nvSpPr>
        <p:spPr>
          <a:xfrm>
            <a:off x="8686800" y="6429375"/>
            <a:ext cx="457200" cy="260350"/>
          </a:xfrm>
          <a:noFill/>
        </p:spPr>
        <p:txBody>
          <a:bodyPr/>
          <a:lstStyle/>
          <a:p>
            <a:fld id="{A7D3B693-8E01-4A90-8252-5AF92D765421}" type="slidenum">
              <a:rPr lang="en-US" smtClean="0"/>
              <a:pPr/>
              <a:t>1</a:t>
            </a:fld>
            <a:endParaRPr lang="en-US" smtClean="0"/>
          </a:p>
        </p:txBody>
      </p:sp>
      <p:sp>
        <p:nvSpPr>
          <p:cNvPr id="4100" name="Rectangle 5"/>
          <p:cNvSpPr>
            <a:spLocks noChangeArrowheads="1"/>
          </p:cNvSpPr>
          <p:nvPr/>
        </p:nvSpPr>
        <p:spPr bwMode="auto">
          <a:xfrm>
            <a:off x="4419600" y="5799138"/>
            <a:ext cx="3733800" cy="338137"/>
          </a:xfrm>
          <a:prstGeom prst="rect">
            <a:avLst/>
          </a:prstGeom>
          <a:noFill/>
          <a:ln w="9525">
            <a:noFill/>
            <a:miter lim="800000"/>
            <a:headEnd/>
            <a:tailEnd/>
          </a:ln>
        </p:spPr>
        <p:txBody>
          <a:bodyPr>
            <a:spAutoFit/>
          </a:bodyPr>
          <a:lstStyle/>
          <a:p>
            <a:pPr lvl="1">
              <a:buClr>
                <a:srgbClr val="B0B1B3"/>
              </a:buClr>
            </a:pPr>
            <a:r>
              <a:rPr lang="en-US" sz="1600">
                <a:solidFill>
                  <a:srgbClr val="000000"/>
                </a:solidFill>
              </a:rPr>
              <a:t>October 12, 2011</a:t>
            </a:r>
          </a:p>
        </p:txBody>
      </p:sp>
      <p:graphicFrame>
        <p:nvGraphicFramePr>
          <p:cNvPr id="8" name="Table 7"/>
          <p:cNvGraphicFramePr>
            <a:graphicFrameLocks noGrp="1"/>
          </p:cNvGraphicFramePr>
          <p:nvPr/>
        </p:nvGraphicFramePr>
        <p:xfrm>
          <a:off x="533400" y="3048000"/>
          <a:ext cx="7772400" cy="1676400"/>
        </p:xfrm>
        <a:graphic>
          <a:graphicData uri="http://schemas.openxmlformats.org/drawingml/2006/table">
            <a:tbl>
              <a:tblPr bandRow="1">
                <a:tableStyleId>{93296810-A885-4BE3-A3E7-6D5BEEA58F35}</a:tableStyleId>
              </a:tblPr>
              <a:tblGrid>
                <a:gridCol w="7772400"/>
              </a:tblGrid>
              <a:tr h="838200">
                <a:tc>
                  <a:txBody>
                    <a:bodyPr/>
                    <a:lstStyle/>
                    <a:p>
                      <a:pPr algn="ctr"/>
                      <a:r>
                        <a:rPr lang="en-US" sz="1800" b="1" kern="1200" dirty="0" smtClean="0">
                          <a:solidFill>
                            <a:srgbClr val="000000"/>
                          </a:solidFill>
                          <a:latin typeface="+mn-lt"/>
                          <a:ea typeface="+mn-ea"/>
                          <a:cs typeface="+mn-cs"/>
                        </a:rPr>
                        <a:t>Monica Crockett</a:t>
                      </a:r>
                    </a:p>
                    <a:p>
                      <a:pPr algn="ctr"/>
                      <a:r>
                        <a:rPr lang="en-US" sz="1800" b="0" kern="1200" dirty="0" smtClean="0">
                          <a:solidFill>
                            <a:srgbClr val="000000"/>
                          </a:solidFill>
                          <a:latin typeface="+mn-lt"/>
                          <a:ea typeface="+mn-ea"/>
                          <a:cs typeface="+mn-cs"/>
                        </a:rPr>
                        <a:t>Director, Entry Summary, Accounts and Revenue (ESAR)</a:t>
                      </a:r>
                    </a:p>
                  </a:txBody>
                  <a:tcPr>
                    <a:solidFill>
                      <a:schemeClr val="bg1">
                        <a:lumMod val="10000"/>
                        <a:lumOff val="90000"/>
                      </a:schemeClr>
                    </a:solidFill>
                  </a:tcPr>
                </a:tc>
              </a:tr>
              <a:tr h="838200">
                <a:tc>
                  <a:txBody>
                    <a:bodyPr/>
                    <a:lstStyle/>
                    <a:p>
                      <a:pPr algn="ctr"/>
                      <a:r>
                        <a:rPr lang="en-US" b="1" baseline="0" dirty="0" smtClean="0">
                          <a:solidFill>
                            <a:srgbClr val="000000"/>
                          </a:solidFill>
                        </a:rPr>
                        <a:t>Anita Brown</a:t>
                      </a:r>
                    </a:p>
                    <a:p>
                      <a:pPr algn="ctr"/>
                      <a:r>
                        <a:rPr lang="en-US" b="0" dirty="0" smtClean="0">
                          <a:solidFill>
                            <a:srgbClr val="000000"/>
                          </a:solidFill>
                        </a:rPr>
                        <a:t>ACE Business Office</a:t>
                      </a:r>
                    </a:p>
                  </a:txBody>
                  <a:tcPr>
                    <a:solidFill>
                      <a:schemeClr val="bg1">
                        <a:lumMod val="10000"/>
                        <a:lumOff val="90000"/>
                      </a:schemeClr>
                    </a:solid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Modifying AM-008 Report</a:t>
            </a:r>
          </a:p>
        </p:txBody>
      </p:sp>
      <p:pic>
        <p:nvPicPr>
          <p:cNvPr id="13315" name="Picture 3"/>
          <p:cNvPicPr>
            <a:picLocks noGrp="1" noChangeAspect="1" noChangeArrowheads="1"/>
          </p:cNvPicPr>
          <p:nvPr>
            <p:ph type="body" idx="1"/>
          </p:nvPr>
        </p:nvPicPr>
        <p:blipFill>
          <a:blip r:embed="rId2" cstate="print"/>
          <a:srcRect/>
          <a:stretch>
            <a:fillRect/>
          </a:stretch>
        </p:blipFill>
        <p:spPr bwMode="auto">
          <a:xfrm>
            <a:off x="457200" y="990600"/>
            <a:ext cx="8229600" cy="4525963"/>
          </a:xfrm>
          <a:noFill/>
          <a:ln>
            <a:miter lim="800000"/>
            <a:headEnd/>
            <a:tailEnd/>
          </a:ln>
        </p:spPr>
      </p:pic>
      <p:sp>
        <p:nvSpPr>
          <p:cNvPr id="48132" name="Text Box 4"/>
          <p:cNvSpPr txBox="1">
            <a:spLocks noChangeArrowheads="1"/>
          </p:cNvSpPr>
          <p:nvPr/>
        </p:nvSpPr>
        <p:spPr bwMode="auto">
          <a:xfrm>
            <a:off x="4191000" y="1371600"/>
            <a:ext cx="4532313" cy="1477963"/>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sz="1800" dirty="0">
                <a:solidFill>
                  <a:srgbClr val="000000"/>
                </a:solidFill>
              </a:rPr>
              <a:t>Please note when pulling any metric (data </a:t>
            </a:r>
          </a:p>
          <a:p>
            <a:pPr>
              <a:defRPr/>
            </a:pPr>
            <a:r>
              <a:rPr lang="en-US" sz="1800" dirty="0">
                <a:solidFill>
                  <a:srgbClr val="000000"/>
                </a:solidFill>
              </a:rPr>
              <a:t>objects with pink dot) from the</a:t>
            </a:r>
          </a:p>
          <a:p>
            <a:pPr>
              <a:defRPr/>
            </a:pPr>
            <a:r>
              <a:rPr lang="en-US" sz="1800" dirty="0">
                <a:solidFill>
                  <a:srgbClr val="000000"/>
                </a:solidFill>
              </a:rPr>
              <a:t>Liquidation Header Details sub-folder into </a:t>
            </a:r>
          </a:p>
          <a:p>
            <a:pPr>
              <a:defRPr/>
            </a:pPr>
            <a:r>
              <a:rPr lang="en-US" sz="1800" dirty="0">
                <a:solidFill>
                  <a:srgbClr val="000000"/>
                </a:solidFill>
              </a:rPr>
              <a:t>Entry Summary reports, the values will</a:t>
            </a:r>
          </a:p>
          <a:p>
            <a:pPr>
              <a:defRPr/>
            </a:pPr>
            <a:r>
              <a:rPr lang="en-US" sz="1800" dirty="0">
                <a:solidFill>
                  <a:srgbClr val="000000"/>
                </a:solidFill>
              </a:rPr>
              <a:t>display for each line item.</a:t>
            </a:r>
          </a:p>
        </p:txBody>
      </p:sp>
      <p:sp>
        <p:nvSpPr>
          <p:cNvPr id="48133" name="Rectangle 5"/>
          <p:cNvSpPr>
            <a:spLocks noChangeArrowheads="1"/>
          </p:cNvSpPr>
          <p:nvPr/>
        </p:nvSpPr>
        <p:spPr bwMode="auto">
          <a:xfrm>
            <a:off x="8001000" y="4419600"/>
            <a:ext cx="762000" cy="1066800"/>
          </a:xfrm>
          <a:prstGeom prst="rect">
            <a:avLst/>
          </a:prstGeom>
          <a:noFill/>
          <a:ln w="28575">
            <a:solidFill>
              <a:schemeClr val="tx2"/>
            </a:solidFill>
            <a:miter lim="800000"/>
            <a:headEnd/>
            <a:tailEnd/>
          </a:ln>
          <a:effectLst>
            <a:prstShdw prst="shdw18" dist="17961" dir="13500000">
              <a:schemeClr val="tx2">
                <a:gamma/>
                <a:shade val="60000"/>
                <a:invGamma/>
              </a:schemeClr>
            </a:prstShdw>
          </a:effectLst>
        </p:spPr>
        <p:txBody>
          <a:bodyPr wrap="none" anchor="ctr"/>
          <a:lstStyle/>
          <a:p>
            <a:pPr>
              <a:defRPr/>
            </a:pPr>
            <a:endParaRPr lang="en-US"/>
          </a:p>
        </p:txBody>
      </p:sp>
      <p:sp>
        <p:nvSpPr>
          <p:cNvPr id="48134" name="Line 6"/>
          <p:cNvSpPr>
            <a:spLocks noChangeShapeType="1"/>
          </p:cNvSpPr>
          <p:nvPr/>
        </p:nvSpPr>
        <p:spPr bwMode="auto">
          <a:xfrm>
            <a:off x="8305800" y="2819400"/>
            <a:ext cx="0" cy="381000"/>
          </a:xfrm>
          <a:prstGeom prst="line">
            <a:avLst/>
          </a:prstGeom>
          <a:noFill/>
          <a:ln w="38100">
            <a:solidFill>
              <a:schemeClr val="tx2"/>
            </a:solidFill>
            <a:round/>
            <a:headEnd/>
            <a:tailEnd type="triangle" w="med" len="med"/>
          </a:ln>
          <a:effectLst>
            <a:prstShdw prst="shdw18" dist="17961" dir="13500000">
              <a:schemeClr val="tx2">
                <a:gamma/>
                <a:shade val="60000"/>
                <a:invGamma/>
              </a:schemeClr>
            </a:prstShdw>
          </a:effectLst>
        </p:spPr>
        <p:txBody>
          <a:bodyPr/>
          <a:lstStyle/>
          <a:p>
            <a:pPr>
              <a:defRPr/>
            </a:pPr>
            <a:endParaRPr lang="en-US"/>
          </a:p>
        </p:txBody>
      </p:sp>
      <p:sp>
        <p:nvSpPr>
          <p:cNvPr id="48135" name="Rectangle 7"/>
          <p:cNvSpPr>
            <a:spLocks noChangeArrowheads="1"/>
          </p:cNvSpPr>
          <p:nvPr/>
        </p:nvSpPr>
        <p:spPr bwMode="auto">
          <a:xfrm>
            <a:off x="1143000" y="4419600"/>
            <a:ext cx="381000" cy="1066800"/>
          </a:xfrm>
          <a:prstGeom prst="rect">
            <a:avLst/>
          </a:prstGeom>
          <a:noFill/>
          <a:ln w="28575">
            <a:solidFill>
              <a:schemeClr val="tx2"/>
            </a:solidFill>
            <a:miter lim="800000"/>
            <a:headEnd/>
            <a:tailEnd/>
          </a:ln>
          <a:effectLst>
            <a:prstShdw prst="shdw18" dist="17961" dir="13500000">
              <a:schemeClr val="tx2">
                <a:gamma/>
                <a:shade val="60000"/>
                <a:invGamma/>
              </a:schemeClr>
            </a:prstShdw>
          </a:effectLst>
        </p:spPr>
        <p:txBody>
          <a:bodyPr wrap="none" anchor="ctr"/>
          <a:lstStyle/>
          <a:p>
            <a:pPr>
              <a:defRPr/>
            </a:pPr>
            <a:endParaRPr lang="en-US"/>
          </a:p>
        </p:txBody>
      </p:sp>
      <p:sp>
        <p:nvSpPr>
          <p:cNvPr id="13320" name="TextBox 7"/>
          <p:cNvSpPr txBox="1">
            <a:spLocks noChangeArrowheads="1"/>
          </p:cNvSpPr>
          <p:nvPr/>
        </p:nvSpPr>
        <p:spPr bwMode="auto">
          <a:xfrm>
            <a:off x="6019800" y="5867400"/>
            <a:ext cx="2865438" cy="369888"/>
          </a:xfrm>
          <a:prstGeom prst="rect">
            <a:avLst/>
          </a:prstGeom>
          <a:noFill/>
          <a:ln w="9525">
            <a:noFill/>
            <a:miter lim="800000"/>
            <a:headEnd/>
            <a:tailEnd/>
          </a:ln>
        </p:spPr>
        <p:txBody>
          <a:bodyPr wrap="none">
            <a:spAutoFit/>
          </a:bodyPr>
          <a:lstStyle/>
          <a:p>
            <a:r>
              <a:rPr lang="en-US" sz="1800">
                <a:solidFill>
                  <a:srgbClr val="000000"/>
                </a:solidFill>
              </a:rPr>
              <a:t>Example of overstatement</a:t>
            </a:r>
          </a:p>
        </p:txBody>
      </p:sp>
      <p:cxnSp>
        <p:nvCxnSpPr>
          <p:cNvPr id="13321" name="Straight Arrow Connector 9"/>
          <p:cNvCxnSpPr>
            <a:cxnSpLocks noChangeShapeType="1"/>
          </p:cNvCxnSpPr>
          <p:nvPr/>
        </p:nvCxnSpPr>
        <p:spPr bwMode="auto">
          <a:xfrm>
            <a:off x="8229600" y="5791200"/>
            <a:ext cx="76200" cy="76200"/>
          </a:xfrm>
          <a:prstGeom prst="straightConnector1">
            <a:avLst/>
          </a:prstGeom>
          <a:noFill/>
          <a:ln w="9525" algn="ctr">
            <a:solidFill>
              <a:schemeClr val="tx1"/>
            </a:solidFill>
            <a:round/>
            <a:headEnd/>
            <a:tailEnd type="arrow" w="med" len="med"/>
          </a:ln>
        </p:spPr>
      </p:cxnSp>
      <p:cxnSp>
        <p:nvCxnSpPr>
          <p:cNvPr id="13322" name="Straight Arrow Connector 11"/>
          <p:cNvCxnSpPr>
            <a:cxnSpLocks noChangeShapeType="1"/>
          </p:cNvCxnSpPr>
          <p:nvPr/>
        </p:nvCxnSpPr>
        <p:spPr bwMode="auto">
          <a:xfrm flipV="1">
            <a:off x="8001000" y="5562600"/>
            <a:ext cx="76200" cy="304800"/>
          </a:xfrm>
          <a:prstGeom prst="straightConnector1">
            <a:avLst/>
          </a:prstGeom>
          <a:noFill/>
          <a:ln w="2857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Liquidation History Report</a:t>
            </a:r>
          </a:p>
        </p:txBody>
      </p:sp>
      <p:pic>
        <p:nvPicPr>
          <p:cNvPr id="14339" name="Picture 7"/>
          <p:cNvPicPr>
            <a:picLocks noChangeAspect="1" noChangeArrowheads="1"/>
          </p:cNvPicPr>
          <p:nvPr/>
        </p:nvPicPr>
        <p:blipFill>
          <a:blip r:embed="rId2" cstate="print"/>
          <a:srcRect/>
          <a:stretch>
            <a:fillRect/>
          </a:stretch>
        </p:blipFill>
        <p:spPr bwMode="auto">
          <a:xfrm>
            <a:off x="0" y="3429000"/>
            <a:ext cx="9144000" cy="2012950"/>
          </a:xfrm>
          <a:prstGeom prst="rect">
            <a:avLst/>
          </a:prstGeom>
          <a:noFill/>
          <a:ln w="9525">
            <a:noFill/>
            <a:miter lim="800000"/>
            <a:headEnd/>
            <a:tailEnd/>
          </a:ln>
        </p:spPr>
      </p:pic>
      <p:sp>
        <p:nvSpPr>
          <p:cNvPr id="14340" name="TextBox 3"/>
          <p:cNvSpPr txBox="1">
            <a:spLocks noChangeArrowheads="1"/>
          </p:cNvSpPr>
          <p:nvPr/>
        </p:nvSpPr>
        <p:spPr bwMode="auto">
          <a:xfrm>
            <a:off x="228600" y="1295400"/>
            <a:ext cx="8305800" cy="2308225"/>
          </a:xfrm>
          <a:prstGeom prst="rect">
            <a:avLst/>
          </a:prstGeom>
          <a:noFill/>
          <a:ln w="9525">
            <a:noFill/>
            <a:miter lim="800000"/>
            <a:headEnd/>
            <a:tailEnd/>
          </a:ln>
        </p:spPr>
        <p:txBody>
          <a:bodyPr>
            <a:spAutoFit/>
          </a:bodyPr>
          <a:lstStyle/>
          <a:p>
            <a:pPr lvl="1" indent="-457200">
              <a:buFont typeface="Wingdings" pitchFamily="2" charset="2"/>
              <a:buChar char="§"/>
            </a:pPr>
            <a:r>
              <a:rPr lang="en-US" sz="1800">
                <a:solidFill>
                  <a:srgbClr val="000010"/>
                </a:solidFill>
              </a:rPr>
              <a:t>Users will need to create their own liquidation report to view the history of liquidations associated with an entry summary.</a:t>
            </a:r>
          </a:p>
          <a:p>
            <a:pPr lvl="1" indent="-457200">
              <a:buFont typeface="Wingdings" pitchFamily="2" charset="2"/>
              <a:buChar char="§"/>
            </a:pPr>
            <a:r>
              <a:rPr lang="en-US" sz="1800">
                <a:solidFill>
                  <a:srgbClr val="000010"/>
                </a:solidFill>
              </a:rPr>
              <a:t>Users should add the Active Liquidation Indicator and the Liquidation Sequence Number to the report.  </a:t>
            </a:r>
          </a:p>
          <a:p>
            <a:pPr lvl="1" indent="-457200">
              <a:buFont typeface="Wingdings" pitchFamily="2" charset="2"/>
              <a:buChar char="§"/>
            </a:pPr>
            <a:r>
              <a:rPr lang="en-US" sz="1800">
                <a:solidFill>
                  <a:srgbClr val="000010"/>
                </a:solidFill>
              </a:rPr>
              <a:t>The highest Liquidation Sequence Number will indicate the most recent liquidation information.</a:t>
            </a:r>
          </a:p>
          <a:p>
            <a:pPr lvl="1" indent="-457200"/>
            <a:endParaRPr lang="en-US" sz="1800">
              <a:solidFill>
                <a:srgbClr val="000010"/>
              </a:solidFill>
            </a:endParaRPr>
          </a:p>
          <a:p>
            <a:pPr lvl="1" indent="-457200">
              <a:buFont typeface="Wingdings" pitchFamily="2" charset="2"/>
              <a:buChar char="§"/>
            </a:pPr>
            <a:endParaRPr lang="en-US" sz="1800">
              <a:solidFill>
                <a:srgbClr val="000010"/>
              </a:solidFill>
            </a:endParaRPr>
          </a:p>
        </p:txBody>
      </p:sp>
      <p:cxnSp>
        <p:nvCxnSpPr>
          <p:cNvPr id="14341" name="Straight Arrow Connector 5"/>
          <p:cNvCxnSpPr>
            <a:cxnSpLocks noChangeShapeType="1"/>
          </p:cNvCxnSpPr>
          <p:nvPr/>
        </p:nvCxnSpPr>
        <p:spPr bwMode="auto">
          <a:xfrm>
            <a:off x="1981200" y="3124200"/>
            <a:ext cx="0" cy="304800"/>
          </a:xfrm>
          <a:prstGeom prst="straightConnector1">
            <a:avLst/>
          </a:prstGeom>
          <a:noFill/>
          <a:ln w="28575" algn="ctr">
            <a:solidFill>
              <a:srgbClr val="FF0000"/>
            </a:solidFill>
            <a:round/>
            <a:headEnd/>
            <a:tailEnd type="arrow" w="med" len="med"/>
          </a:ln>
        </p:spPr>
      </p:cxnSp>
      <p:cxnSp>
        <p:nvCxnSpPr>
          <p:cNvPr id="14342" name="Straight Arrow Connector 7"/>
          <p:cNvCxnSpPr>
            <a:cxnSpLocks noChangeShapeType="1"/>
          </p:cNvCxnSpPr>
          <p:nvPr/>
        </p:nvCxnSpPr>
        <p:spPr bwMode="auto">
          <a:xfrm>
            <a:off x="2590800" y="3124200"/>
            <a:ext cx="0" cy="304800"/>
          </a:xfrm>
          <a:prstGeom prst="straightConnector1">
            <a:avLst/>
          </a:prstGeom>
          <a:noFill/>
          <a:ln w="28575" algn="ctr">
            <a:solidFill>
              <a:srgbClr val="FF0000"/>
            </a:solidFill>
            <a:round/>
            <a:headEnd/>
            <a:tailEnd type="arrow" w="med" len="med"/>
          </a:ln>
        </p:spPr>
      </p:cxnSp>
      <p:sp>
        <p:nvSpPr>
          <p:cNvPr id="14343" name="Right Brace 8"/>
          <p:cNvSpPr>
            <a:spLocks/>
          </p:cNvSpPr>
          <p:nvPr/>
        </p:nvSpPr>
        <p:spPr bwMode="auto">
          <a:xfrm>
            <a:off x="1905000" y="4343400"/>
            <a:ext cx="228600" cy="304800"/>
          </a:xfrm>
          <a:prstGeom prst="rightBrace">
            <a:avLst>
              <a:gd name="adj1" fmla="val 8333"/>
              <a:gd name="adj2" fmla="val 50000"/>
            </a:avLst>
          </a:prstGeom>
          <a:noFill/>
          <a:ln w="28575" algn="ctr">
            <a:solidFill>
              <a:srgbClr val="FF0000"/>
            </a:solidFill>
            <a:round/>
            <a:headEnd/>
            <a:tailEn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15913" y="0"/>
            <a:ext cx="8294687" cy="1050925"/>
          </a:xfrm>
        </p:spPr>
        <p:txBody>
          <a:bodyPr/>
          <a:lstStyle/>
          <a:p>
            <a:r>
              <a:rPr lang="en-US" smtClean="0"/>
              <a:t>Liquidation History Report cont’d</a:t>
            </a:r>
          </a:p>
        </p:txBody>
      </p:sp>
      <p:sp>
        <p:nvSpPr>
          <p:cNvPr id="15363" name="Slide Number Placeholder 3"/>
          <p:cNvSpPr>
            <a:spLocks noGrp="1"/>
          </p:cNvSpPr>
          <p:nvPr>
            <p:ph type="sldNum" sz="quarter" idx="10"/>
          </p:nvPr>
        </p:nvSpPr>
        <p:spPr>
          <a:noFill/>
        </p:spPr>
        <p:txBody>
          <a:bodyPr/>
          <a:lstStyle/>
          <a:p>
            <a:fld id="{A554F1AD-4AFB-4DF6-AEFB-3B5542028BED}" type="slidenum">
              <a:rPr lang="en-US" smtClean="0"/>
              <a:pPr/>
              <a:t>12</a:t>
            </a:fld>
            <a:endParaRPr lang="en-US" smtClean="0"/>
          </a:p>
        </p:txBody>
      </p:sp>
      <p:pic>
        <p:nvPicPr>
          <p:cNvPr id="15364" name="Picture 7"/>
          <p:cNvPicPr>
            <a:picLocks noGrp="1" noChangeAspect="1" noChangeArrowheads="1"/>
          </p:cNvPicPr>
          <p:nvPr>
            <p:ph idx="1"/>
          </p:nvPr>
        </p:nvPicPr>
        <p:blipFill>
          <a:blip r:embed="rId2" cstate="print"/>
          <a:srcRect/>
          <a:stretch>
            <a:fillRect/>
          </a:stretch>
        </p:blipFill>
        <p:spPr bwMode="auto">
          <a:xfrm>
            <a:off x="457200" y="2057400"/>
            <a:ext cx="8229600" cy="1811338"/>
          </a:xfrm>
          <a:noFill/>
          <a:ln>
            <a:miter lim="800000"/>
            <a:headEnd/>
            <a:tailEnd/>
          </a:ln>
        </p:spPr>
      </p:pic>
      <p:cxnSp>
        <p:nvCxnSpPr>
          <p:cNvPr id="15365" name="Straight Arrow Connector 6"/>
          <p:cNvCxnSpPr>
            <a:cxnSpLocks noChangeShapeType="1"/>
          </p:cNvCxnSpPr>
          <p:nvPr/>
        </p:nvCxnSpPr>
        <p:spPr bwMode="auto">
          <a:xfrm>
            <a:off x="2667000" y="3657600"/>
            <a:ext cx="2209800" cy="762000"/>
          </a:xfrm>
          <a:prstGeom prst="straightConnector1">
            <a:avLst/>
          </a:prstGeom>
          <a:noFill/>
          <a:ln w="28575" algn="ctr">
            <a:solidFill>
              <a:srgbClr val="FF0000"/>
            </a:solidFill>
            <a:round/>
            <a:headEnd/>
            <a:tailEnd type="arrow" w="med" len="med"/>
          </a:ln>
        </p:spPr>
      </p:cxnSp>
      <p:sp>
        <p:nvSpPr>
          <p:cNvPr id="15366" name="TextBox 7"/>
          <p:cNvSpPr txBox="1">
            <a:spLocks noChangeArrowheads="1"/>
          </p:cNvSpPr>
          <p:nvPr/>
        </p:nvSpPr>
        <p:spPr bwMode="auto">
          <a:xfrm>
            <a:off x="5105400" y="4267200"/>
            <a:ext cx="3276600" cy="1754188"/>
          </a:xfrm>
          <a:prstGeom prst="rect">
            <a:avLst/>
          </a:prstGeom>
          <a:noFill/>
          <a:ln w="9525">
            <a:noFill/>
            <a:miter lim="800000"/>
            <a:headEnd/>
            <a:tailEnd/>
          </a:ln>
        </p:spPr>
        <p:txBody>
          <a:bodyPr>
            <a:spAutoFit/>
          </a:bodyPr>
          <a:lstStyle/>
          <a:p>
            <a:r>
              <a:rPr lang="en-US" sz="1800">
                <a:solidFill>
                  <a:srgbClr val="000010"/>
                </a:solidFill>
              </a:rPr>
              <a:t>If you do not see the history of the liquidation but see a Liquidation Sequence Number greater than 1, you will need to change your date range to view the complete history.</a:t>
            </a:r>
          </a:p>
        </p:txBody>
      </p:sp>
      <p:sp>
        <p:nvSpPr>
          <p:cNvPr id="15367" name="Right Brace 8"/>
          <p:cNvSpPr>
            <a:spLocks/>
          </p:cNvSpPr>
          <p:nvPr/>
        </p:nvSpPr>
        <p:spPr bwMode="auto">
          <a:xfrm>
            <a:off x="2209800" y="3276600"/>
            <a:ext cx="76200" cy="228600"/>
          </a:xfrm>
          <a:prstGeom prst="rightBrace">
            <a:avLst>
              <a:gd name="adj1" fmla="val 8333"/>
              <a:gd name="adj2" fmla="val 50000"/>
            </a:avLst>
          </a:prstGeom>
          <a:noFill/>
          <a:ln w="28575" algn="ctr">
            <a:solidFill>
              <a:srgbClr val="FF0000"/>
            </a:solidFill>
            <a:round/>
            <a:headEnd/>
            <a:tailEnd/>
          </a:ln>
        </p:spPr>
        <p:txBody>
          <a:bodyPr/>
          <a:lstStyle/>
          <a:p>
            <a:endParaRPr lang="en-US"/>
          </a:p>
        </p:txBody>
      </p:sp>
      <p:sp>
        <p:nvSpPr>
          <p:cNvPr id="15368" name="TextBox 9"/>
          <p:cNvSpPr txBox="1">
            <a:spLocks noChangeArrowheads="1"/>
          </p:cNvSpPr>
          <p:nvPr/>
        </p:nvSpPr>
        <p:spPr bwMode="auto">
          <a:xfrm>
            <a:off x="838200" y="4267200"/>
            <a:ext cx="2895600" cy="1754188"/>
          </a:xfrm>
          <a:prstGeom prst="rect">
            <a:avLst/>
          </a:prstGeom>
          <a:noFill/>
          <a:ln w="9525">
            <a:noFill/>
            <a:miter lim="800000"/>
            <a:headEnd/>
            <a:tailEnd/>
          </a:ln>
        </p:spPr>
        <p:txBody>
          <a:bodyPr>
            <a:spAutoFit/>
          </a:bodyPr>
          <a:lstStyle/>
          <a:p>
            <a:r>
              <a:rPr lang="en-US" sz="1800">
                <a:solidFill>
                  <a:srgbClr val="000010"/>
                </a:solidFill>
              </a:rPr>
              <a:t>If the entry summary has been processed for liquidation and then re-liquidated, the Active Liquidation Indicator will read “Y” for both actions.</a:t>
            </a:r>
          </a:p>
        </p:txBody>
      </p:sp>
      <p:cxnSp>
        <p:nvCxnSpPr>
          <p:cNvPr id="15369" name="Straight Arrow Connector 11"/>
          <p:cNvCxnSpPr>
            <a:cxnSpLocks noChangeShapeType="1"/>
            <a:stCxn id="15367" idx="1"/>
            <a:endCxn id="15368" idx="0"/>
          </p:cNvCxnSpPr>
          <p:nvPr/>
        </p:nvCxnSpPr>
        <p:spPr bwMode="auto">
          <a:xfrm>
            <a:off x="2286000" y="3390900"/>
            <a:ext cx="0" cy="876300"/>
          </a:xfrm>
          <a:prstGeom prst="straightConnector1">
            <a:avLst/>
          </a:prstGeom>
          <a:noFill/>
          <a:ln w="28575" algn="ctr">
            <a:solidFill>
              <a:srgbClr val="FF0000"/>
            </a:solidFill>
            <a:round/>
            <a:headEnd/>
            <a:tailEnd type="arrow"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15913" y="0"/>
            <a:ext cx="8218487" cy="1050925"/>
          </a:xfrm>
        </p:spPr>
        <p:txBody>
          <a:bodyPr/>
          <a:lstStyle/>
          <a:p>
            <a:r>
              <a:rPr lang="en-US" sz="3800" smtClean="0"/>
              <a:t>Liquidation Header Details Sub-folder</a:t>
            </a:r>
          </a:p>
        </p:txBody>
      </p:sp>
      <p:sp>
        <p:nvSpPr>
          <p:cNvPr id="16387" name="Rectangle 3"/>
          <p:cNvSpPr>
            <a:spLocks noGrp="1" noChangeArrowheads="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Tips when using the Liquidation Header Details sub-folder:</a:t>
            </a:r>
          </a:p>
          <a:p>
            <a:pPr lvl="1"/>
            <a:r>
              <a:rPr lang="en-US" smtClean="0">
                <a:solidFill>
                  <a:srgbClr val="000000"/>
                </a:solidFill>
              </a:rPr>
              <a:t>The AM-008, AM-068, ESM-7008 and ESM-7068 reports can be customized using data objects from the Liquidation Header Details sub-folder.</a:t>
            </a:r>
          </a:p>
          <a:p>
            <a:pPr lvl="1"/>
            <a:r>
              <a:rPr lang="en-US" smtClean="0">
                <a:solidFill>
                  <a:srgbClr val="000000"/>
                </a:solidFill>
              </a:rPr>
              <a:t>When modifying AM 008 with any object from the Liquidation Header Details sub-folder, users must also add the Importer Name </a:t>
            </a:r>
            <a:r>
              <a:rPr lang="en-US" b="1" smtClean="0">
                <a:solidFill>
                  <a:srgbClr val="000000"/>
                </a:solidFill>
              </a:rPr>
              <a:t>or </a:t>
            </a:r>
            <a:r>
              <a:rPr lang="en-US" smtClean="0">
                <a:solidFill>
                  <a:srgbClr val="000000"/>
                </a:solidFill>
              </a:rPr>
              <a:t>Importer Number from the Liquidation Header Details sub-folder to receive results.</a:t>
            </a:r>
          </a:p>
          <a:p>
            <a:pPr lvl="1"/>
            <a:r>
              <a:rPr lang="en-US" smtClean="0">
                <a:solidFill>
                  <a:srgbClr val="000000"/>
                </a:solidFill>
              </a:rPr>
              <a:t>Values from the Liquidation Header Details sub-folder will appear as whole dollars when added to the AM-008, AM-068, ESM-7008 or ESM-7068 reports.  Users will need to format the columns to currency.</a:t>
            </a:r>
          </a:p>
          <a:p>
            <a:pPr lvl="1"/>
            <a:r>
              <a:rPr lang="en-US" smtClean="0">
                <a:solidFill>
                  <a:srgbClr val="000000"/>
                </a:solidFill>
              </a:rPr>
              <a:t>The way the Entry Report and Liquidation Header Details tables are combined, when a user brings any data object from the Liquidation Header Details sub-folder into the report (for example AM 008) the results will change to reflect only entry summaries</a:t>
            </a:r>
            <a:r>
              <a:rPr lang="en-US" smtClean="0"/>
              <a:t> </a:t>
            </a:r>
            <a:r>
              <a:rPr lang="en-US" smtClean="0">
                <a:solidFill>
                  <a:srgbClr val="000000"/>
                </a:solidFill>
              </a:rPr>
              <a:t>for which a courtesy notice would have been mailed.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5913" y="0"/>
            <a:ext cx="7913687" cy="1050925"/>
          </a:xfrm>
        </p:spPr>
        <p:txBody>
          <a:bodyPr/>
          <a:lstStyle/>
          <a:p>
            <a:r>
              <a:rPr lang="en-US" sz="3800" smtClean="0"/>
              <a:t>Liquidation Header Details Sub-folder</a:t>
            </a:r>
          </a:p>
        </p:txBody>
      </p:sp>
      <p:sp>
        <p:nvSpPr>
          <p:cNvPr id="17411" name="Rectangle 3"/>
          <p:cNvSpPr>
            <a:spLocks noGrp="1" noChangeArrowheads="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marL="419100" indent="-419100"/>
            <a:r>
              <a:rPr lang="en-US" smtClean="0">
                <a:solidFill>
                  <a:srgbClr val="000000"/>
                </a:solidFill>
              </a:rPr>
              <a:t>Tips when using the Liquidation Header Details sub-folder:</a:t>
            </a:r>
          </a:p>
          <a:p>
            <a:pPr marL="671513" lvl="1" indent="-323850"/>
            <a:r>
              <a:rPr lang="en-US" smtClean="0">
                <a:solidFill>
                  <a:srgbClr val="000000"/>
                </a:solidFill>
              </a:rPr>
              <a:t>When modifying AM-068 or ESM-7068 with metrics (data objects with pink dots) from the Liquidation Header Details sub-folder, the resulting values may show an over-statement of values if there are multiple line items for the entry summary. These resulting values show the sum of the number of lines on the entry summary.  For example if the Liquidation Amount is $5,000 and there are 50 lines on the entry summary, the report will display $250,000 for the liquidation amount. </a:t>
            </a:r>
          </a:p>
          <a:p>
            <a:pPr marL="671513" lvl="1" indent="-323850"/>
            <a:r>
              <a:rPr lang="en-US" smtClean="0">
                <a:solidFill>
                  <a:srgbClr val="000000"/>
                </a:solidFill>
              </a:rPr>
              <a:t>When modify AM-008 or ESM-7008 with metrics (data objects with pink dots) from the Liquidation Header Details sub-folder such as liquidated amounts or liquidation fee breakouts, those values will appear with each line item on the report for the entry summary.  To avoid over-stated values, users should NOT sum metrics added from the Liquidation Header Details sub-folder.</a:t>
            </a:r>
          </a:p>
          <a:p>
            <a:pPr marL="419100" indent="-419100"/>
            <a:endParaRPr lang="en-US" smtClean="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300" name="Picture 28" descr="MPj03988330000[1]"/>
          <p:cNvPicPr>
            <a:picLocks noChangeAspect="1" noChangeArrowheads="1"/>
          </p:cNvPicPr>
          <p:nvPr/>
        </p:nvPicPr>
        <p:blipFill>
          <a:blip r:embed="rId3" cstate="print"/>
          <a:srcRect/>
          <a:stretch>
            <a:fillRect/>
          </a:stretch>
        </p:blipFill>
        <p:spPr bwMode="auto">
          <a:xfrm>
            <a:off x="381000" y="4322763"/>
            <a:ext cx="2590800" cy="1849437"/>
          </a:xfrm>
          <a:prstGeom prst="rect">
            <a:avLst/>
          </a:prstGeom>
          <a:noFill/>
          <a:ln w="9525">
            <a:noFill/>
            <a:miter lim="800000"/>
            <a:headEnd/>
            <a:tailEnd/>
          </a:ln>
        </p:spPr>
      </p:pic>
      <p:pic>
        <p:nvPicPr>
          <p:cNvPr id="694296" name="Picture 24" descr="MPj04392540000[1]"/>
          <p:cNvPicPr>
            <a:picLocks noChangeAspect="1" noChangeArrowheads="1"/>
          </p:cNvPicPr>
          <p:nvPr/>
        </p:nvPicPr>
        <p:blipFill>
          <a:blip r:embed="rId4" cstate="print"/>
          <a:srcRect/>
          <a:stretch>
            <a:fillRect/>
          </a:stretch>
        </p:blipFill>
        <p:spPr bwMode="auto">
          <a:xfrm>
            <a:off x="3276600" y="2362200"/>
            <a:ext cx="1295400" cy="1295400"/>
          </a:xfrm>
          <a:prstGeom prst="rect">
            <a:avLst/>
          </a:prstGeom>
          <a:noFill/>
          <a:ln w="9525">
            <a:noFill/>
            <a:miter lim="800000"/>
            <a:headEnd/>
            <a:tailEnd/>
          </a:ln>
        </p:spPr>
      </p:pic>
      <p:sp>
        <p:nvSpPr>
          <p:cNvPr id="18436" name="Rectangle 10"/>
          <p:cNvSpPr>
            <a:spLocks noChangeArrowheads="1"/>
          </p:cNvSpPr>
          <p:nvPr/>
        </p:nvSpPr>
        <p:spPr bwMode="auto">
          <a:xfrm>
            <a:off x="228600" y="4876800"/>
            <a:ext cx="8610600" cy="1295400"/>
          </a:xfrm>
          <a:prstGeom prst="rect">
            <a:avLst/>
          </a:prstGeom>
          <a:noFill/>
          <a:ln w="76200" cmpd="tri">
            <a:solidFill>
              <a:srgbClr val="CC9900"/>
            </a:solidFill>
            <a:miter lim="800000"/>
            <a:headEnd/>
            <a:tailEnd/>
          </a:ln>
        </p:spPr>
        <p:txBody>
          <a:bodyPr wrap="none" anchor="ctr"/>
          <a:lstStyle/>
          <a:p>
            <a:endParaRPr lang="en-US" sz="2000">
              <a:solidFill>
                <a:schemeClr val="bg1"/>
              </a:solidFill>
              <a:latin typeface="Calibri" pitchFamily="34" charset="0"/>
            </a:endParaRPr>
          </a:p>
        </p:txBody>
      </p:sp>
      <p:sp>
        <p:nvSpPr>
          <p:cNvPr id="27655" name="Rectangle 2"/>
          <p:cNvSpPr>
            <a:spLocks noGrp="1" noChangeArrowheads="1"/>
          </p:cNvSpPr>
          <p:nvPr>
            <p:ph type="title" idx="4294967295"/>
          </p:nvPr>
        </p:nvSpPr>
        <p:spPr>
          <a:xfrm>
            <a:off x="228600" y="228600"/>
            <a:ext cx="8229600" cy="457200"/>
          </a:xfrm>
        </p:spPr>
        <p:txBody>
          <a:bodyPr rtlCol="0">
            <a:normAutofit fontScale="90000"/>
          </a:bodyPr>
          <a:lstStyle/>
          <a:p>
            <a:pPr eaLnBrk="1" fontAlgn="auto" hangingPunct="1">
              <a:spcAft>
                <a:spcPts val="0"/>
              </a:spcAft>
              <a:defRPr/>
            </a:pPr>
            <a:r>
              <a:rPr lang="en-US" sz="4000" dirty="0" smtClean="0"/>
              <a:t>Additional Resources</a:t>
            </a:r>
          </a:p>
        </p:txBody>
      </p:sp>
      <p:sp>
        <p:nvSpPr>
          <p:cNvPr id="18438" name="Rectangle 3"/>
          <p:cNvSpPr>
            <a:spLocks noGrp="1" noChangeArrowheads="1"/>
          </p:cNvSpPr>
          <p:nvPr>
            <p:ph type="body" idx="4294967295"/>
          </p:nvPr>
        </p:nvSpPr>
        <p:spPr bwMode="auto">
          <a:xfrm>
            <a:off x="2667000" y="4953000"/>
            <a:ext cx="4572000" cy="457200"/>
          </a:xfrm>
          <a:prstGeom prst="rect">
            <a:avLst/>
          </a:prstGeom>
          <a:noFill/>
          <a:ln>
            <a:miter lim="800000"/>
            <a:headEnd/>
            <a:tailEnd/>
          </a:ln>
        </p:spPr>
        <p:txBody>
          <a:bodyPr/>
          <a:lstStyle/>
          <a:p>
            <a:pPr marL="0" indent="0" algn="ctr" eaLnBrk="1" hangingPunct="1">
              <a:lnSpc>
                <a:spcPct val="90000"/>
              </a:lnSpc>
              <a:buClr>
                <a:srgbClr val="333333"/>
              </a:buClr>
            </a:pPr>
            <a:r>
              <a:rPr lang="en-US" sz="2100" b="1" smtClean="0">
                <a:solidFill>
                  <a:srgbClr val="000022"/>
                </a:solidFill>
              </a:rPr>
              <a:t>www.CBP.gov/Modernization</a:t>
            </a:r>
          </a:p>
        </p:txBody>
      </p:sp>
      <p:pic>
        <p:nvPicPr>
          <p:cNvPr id="694281" name="Picture 9" descr="j0427772"/>
          <p:cNvPicPr>
            <a:picLocks noChangeAspect="1" noChangeArrowheads="1"/>
          </p:cNvPicPr>
          <p:nvPr/>
        </p:nvPicPr>
        <p:blipFill>
          <a:blip r:embed="rId5" cstate="print"/>
          <a:srcRect/>
          <a:stretch>
            <a:fillRect/>
          </a:stretch>
        </p:blipFill>
        <p:spPr bwMode="auto">
          <a:xfrm>
            <a:off x="7162800" y="3657600"/>
            <a:ext cx="1295400" cy="1089025"/>
          </a:xfrm>
          <a:prstGeom prst="rect">
            <a:avLst/>
          </a:prstGeom>
          <a:noFill/>
          <a:ln w="9525">
            <a:noFill/>
            <a:miter lim="800000"/>
            <a:headEnd/>
            <a:tailEnd/>
          </a:ln>
        </p:spPr>
      </p:pic>
      <p:sp>
        <p:nvSpPr>
          <p:cNvPr id="18440" name="Rectangle 8"/>
          <p:cNvSpPr>
            <a:spLocks noChangeArrowheads="1"/>
          </p:cNvSpPr>
          <p:nvPr/>
        </p:nvSpPr>
        <p:spPr bwMode="auto">
          <a:xfrm>
            <a:off x="381000" y="3657600"/>
            <a:ext cx="6781800" cy="990600"/>
          </a:xfrm>
          <a:prstGeom prst="rect">
            <a:avLst/>
          </a:prstGeom>
          <a:noFill/>
          <a:ln w="9525">
            <a:noFill/>
            <a:miter lim="800000"/>
            <a:headEnd/>
            <a:tailEnd/>
          </a:ln>
        </p:spPr>
        <p:txBody>
          <a:bodyPr/>
          <a:lstStyle/>
          <a:p>
            <a:pPr>
              <a:lnSpc>
                <a:spcPct val="105000"/>
              </a:lnSpc>
              <a:spcBef>
                <a:spcPct val="60000"/>
              </a:spcBef>
              <a:buClr>
                <a:srgbClr val="333333"/>
              </a:buClr>
              <a:buFont typeface="Wingdings" pitchFamily="2" charset="2"/>
              <a:buNone/>
            </a:pPr>
            <a:r>
              <a:rPr lang="en-US" sz="2000" b="1">
                <a:solidFill>
                  <a:srgbClr val="000022"/>
                </a:solidFill>
                <a:latin typeface="Calibri" pitchFamily="34" charset="0"/>
              </a:rPr>
              <a:t>Cargo Systems Messaging Service</a:t>
            </a:r>
          </a:p>
          <a:p>
            <a:pPr>
              <a:lnSpc>
                <a:spcPct val="105000"/>
              </a:lnSpc>
              <a:spcBef>
                <a:spcPct val="60000"/>
              </a:spcBef>
              <a:buClr>
                <a:srgbClr val="333333"/>
              </a:buClr>
              <a:buFont typeface="Wingdings" pitchFamily="2" charset="2"/>
              <a:buNone/>
            </a:pPr>
            <a:r>
              <a:rPr lang="en-US" sz="1600">
                <a:solidFill>
                  <a:srgbClr val="000022"/>
                </a:solidFill>
                <a:latin typeface="Calibri" pitchFamily="34" charset="0"/>
              </a:rPr>
              <a:t>A subscription based, broadcast message system for users of CBP automated commercial trade system  </a:t>
            </a:r>
            <a:r>
              <a:rPr lang="en-US">
                <a:latin typeface="Calibri" pitchFamily="34" charset="0"/>
              </a:rPr>
              <a:t>http://apps.cbp.gov/csms/</a:t>
            </a:r>
          </a:p>
        </p:txBody>
      </p:sp>
      <p:sp>
        <p:nvSpPr>
          <p:cNvPr id="18441" name="Rectangle 7"/>
          <p:cNvSpPr>
            <a:spLocks noChangeArrowheads="1"/>
          </p:cNvSpPr>
          <p:nvPr/>
        </p:nvSpPr>
        <p:spPr bwMode="auto">
          <a:xfrm>
            <a:off x="228600" y="3657600"/>
            <a:ext cx="8586788" cy="1143000"/>
          </a:xfrm>
          <a:prstGeom prst="rect">
            <a:avLst/>
          </a:prstGeom>
          <a:noFill/>
          <a:ln w="76200" cmpd="tri">
            <a:solidFill>
              <a:srgbClr val="009900"/>
            </a:solidFill>
            <a:miter lim="800000"/>
            <a:headEnd/>
            <a:tailEnd/>
          </a:ln>
        </p:spPr>
        <p:txBody>
          <a:bodyPr wrap="none" anchor="ctr"/>
          <a:lstStyle/>
          <a:p>
            <a:endParaRPr lang="en-US" sz="2000">
              <a:solidFill>
                <a:schemeClr val="bg1"/>
              </a:solidFill>
              <a:latin typeface="Calibri" pitchFamily="34" charset="0"/>
            </a:endParaRPr>
          </a:p>
        </p:txBody>
      </p:sp>
      <p:sp>
        <p:nvSpPr>
          <p:cNvPr id="18442" name="Rectangle 13"/>
          <p:cNvSpPr>
            <a:spLocks noChangeArrowheads="1"/>
          </p:cNvSpPr>
          <p:nvPr/>
        </p:nvSpPr>
        <p:spPr bwMode="auto">
          <a:xfrm>
            <a:off x="228600" y="2362200"/>
            <a:ext cx="8610600" cy="1219200"/>
          </a:xfrm>
          <a:prstGeom prst="rect">
            <a:avLst/>
          </a:prstGeom>
          <a:noFill/>
          <a:ln w="76200" cmpd="tri">
            <a:solidFill>
              <a:srgbClr val="0099FF"/>
            </a:solidFill>
            <a:miter lim="800000"/>
            <a:headEnd/>
            <a:tailEnd/>
          </a:ln>
        </p:spPr>
        <p:txBody>
          <a:bodyPr wrap="none" anchor="ctr"/>
          <a:lstStyle/>
          <a:p>
            <a:endParaRPr lang="en-US" sz="2000">
              <a:solidFill>
                <a:schemeClr val="bg1"/>
              </a:solidFill>
              <a:latin typeface="Calibri" pitchFamily="34" charset="0"/>
            </a:endParaRPr>
          </a:p>
        </p:txBody>
      </p:sp>
      <p:sp>
        <p:nvSpPr>
          <p:cNvPr id="18443" name="Rectangle 14"/>
          <p:cNvSpPr>
            <a:spLocks noChangeArrowheads="1"/>
          </p:cNvSpPr>
          <p:nvPr/>
        </p:nvSpPr>
        <p:spPr bwMode="auto">
          <a:xfrm>
            <a:off x="152400" y="2743200"/>
            <a:ext cx="3429000" cy="533400"/>
          </a:xfrm>
          <a:prstGeom prst="rect">
            <a:avLst/>
          </a:prstGeom>
          <a:noFill/>
          <a:ln w="9525" algn="ctr">
            <a:noFill/>
            <a:miter lim="800000"/>
            <a:headEnd/>
            <a:tailEnd/>
          </a:ln>
        </p:spPr>
        <p:txBody>
          <a:bodyPr/>
          <a:lstStyle/>
          <a:p>
            <a:pPr algn="ctr">
              <a:lnSpc>
                <a:spcPct val="90000"/>
              </a:lnSpc>
              <a:spcBef>
                <a:spcPct val="60000"/>
              </a:spcBef>
              <a:buClr>
                <a:srgbClr val="333333"/>
              </a:buClr>
              <a:buFont typeface="Wingdings" pitchFamily="2" charset="2"/>
              <a:buNone/>
            </a:pPr>
            <a:r>
              <a:rPr lang="en-US" sz="2000" b="1">
                <a:solidFill>
                  <a:srgbClr val="000022"/>
                </a:solidFill>
                <a:latin typeface="Calibri" pitchFamily="34" charset="0"/>
              </a:rPr>
              <a:t>Web Based Training for each release </a:t>
            </a:r>
            <a:endParaRPr lang="en-US" sz="1600" u="sng">
              <a:solidFill>
                <a:srgbClr val="000022"/>
              </a:solidFill>
              <a:latin typeface="Calibri" pitchFamily="34" charset="0"/>
            </a:endParaRPr>
          </a:p>
        </p:txBody>
      </p:sp>
      <p:sp>
        <p:nvSpPr>
          <p:cNvPr id="18444" name="Rectangle 15"/>
          <p:cNvSpPr>
            <a:spLocks noChangeArrowheads="1"/>
          </p:cNvSpPr>
          <p:nvPr/>
        </p:nvSpPr>
        <p:spPr bwMode="auto">
          <a:xfrm>
            <a:off x="5029200" y="2743200"/>
            <a:ext cx="3581400" cy="609600"/>
          </a:xfrm>
          <a:prstGeom prst="rect">
            <a:avLst/>
          </a:prstGeom>
          <a:noFill/>
          <a:ln w="9525" algn="ctr">
            <a:noFill/>
            <a:miter lim="800000"/>
            <a:headEnd/>
            <a:tailEnd/>
          </a:ln>
        </p:spPr>
        <p:txBody>
          <a:bodyPr/>
          <a:lstStyle/>
          <a:p>
            <a:pPr algn="ctr">
              <a:lnSpc>
                <a:spcPct val="80000"/>
              </a:lnSpc>
              <a:spcBef>
                <a:spcPct val="60000"/>
              </a:spcBef>
              <a:buClr>
                <a:srgbClr val="333333"/>
              </a:buClr>
              <a:buFont typeface="Wingdings" pitchFamily="2" charset="2"/>
              <a:buNone/>
            </a:pPr>
            <a:r>
              <a:rPr lang="en-US" sz="1600">
                <a:solidFill>
                  <a:srgbClr val="000022"/>
                </a:solidFill>
                <a:latin typeface="Calibri" pitchFamily="34" charset="0"/>
              </a:rPr>
              <a:t>https://nemo.customs.gov/ace_online</a:t>
            </a:r>
          </a:p>
          <a:p>
            <a:pPr algn="ctr">
              <a:lnSpc>
                <a:spcPct val="80000"/>
              </a:lnSpc>
              <a:spcBef>
                <a:spcPct val="60000"/>
              </a:spcBef>
              <a:buClr>
                <a:srgbClr val="333333"/>
              </a:buClr>
              <a:buFont typeface="Wingdings" pitchFamily="2" charset="2"/>
              <a:buNone/>
            </a:pPr>
            <a:endParaRPr lang="en-US" sz="1600">
              <a:solidFill>
                <a:srgbClr val="000022"/>
              </a:solidFill>
              <a:latin typeface="Calibri" pitchFamily="34" charset="0"/>
            </a:endParaRPr>
          </a:p>
        </p:txBody>
      </p:sp>
      <p:graphicFrame>
        <p:nvGraphicFramePr>
          <p:cNvPr id="65569" name="Group 33"/>
          <p:cNvGraphicFramePr>
            <a:graphicFrameLocks noGrp="1"/>
          </p:cNvGraphicFramePr>
          <p:nvPr/>
        </p:nvGraphicFramePr>
        <p:xfrm>
          <a:off x="2209800" y="5313363"/>
          <a:ext cx="6553200" cy="782637"/>
        </p:xfrm>
        <a:graphic>
          <a:graphicData uri="http://schemas.openxmlformats.org/drawingml/2006/table">
            <a:tbl>
              <a:tblPr/>
              <a:tblGrid>
                <a:gridCol w="3203575"/>
                <a:gridCol w="3349625"/>
              </a:tblGrid>
              <a:tr h="447437">
                <a:tc>
                  <a:txBody>
                    <a:bodyPr/>
                    <a:lstStyle/>
                    <a:p>
                      <a:pPr marL="0" marR="0" lvl="0" indent="0" algn="l" defTabSz="914400" rtl="0" eaLnBrk="1" fontAlgn="base" latinLnBrk="0" hangingPunct="1">
                        <a:lnSpc>
                          <a:spcPct val="100000"/>
                        </a:lnSpc>
                        <a:spcBef>
                          <a:spcPct val="60000"/>
                        </a:spcBef>
                        <a:spcAft>
                          <a:spcPct val="0"/>
                        </a:spcAft>
                        <a:buClr>
                          <a:srgbClr val="005A9C"/>
                        </a:buClr>
                        <a:buSzTx/>
                        <a:buFont typeface="Wingdings" pitchFamily="2" charset="2"/>
                        <a:buChar char="§"/>
                        <a:tabLst/>
                      </a:pPr>
                      <a:r>
                        <a:rPr kumimoji="0" lang="en-US" sz="1600" b="0" i="0" u="none" strike="noStrike" cap="none" normalizeH="0" baseline="0" dirty="0" smtClean="0">
                          <a:ln>
                            <a:noFill/>
                          </a:ln>
                          <a:solidFill>
                            <a:srgbClr val="000022"/>
                          </a:solidFill>
                          <a:effectLst/>
                          <a:latin typeface="Arial" charset="0"/>
                        </a:rPr>
                        <a:t> ACE Fact Sheets</a:t>
                      </a:r>
                    </a:p>
                  </a:txBody>
                  <a:tcPr marT="45695" marB="4569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rgbClr val="005A9C"/>
                        </a:buClr>
                        <a:buSzTx/>
                        <a:buFont typeface="Wingdings" pitchFamily="2" charset="2"/>
                        <a:buChar char="§"/>
                        <a:tabLst/>
                      </a:pPr>
                      <a:r>
                        <a:rPr kumimoji="0" lang="en-US" sz="1600" b="0" i="0" u="none" strike="noStrike" cap="none" normalizeH="0" baseline="0" dirty="0" smtClean="0">
                          <a:ln>
                            <a:noFill/>
                          </a:ln>
                          <a:solidFill>
                            <a:srgbClr val="000022"/>
                          </a:solidFill>
                          <a:effectLst/>
                          <a:latin typeface="Arial" charset="0"/>
                        </a:rPr>
                        <a:t> Training and Reference Guides</a:t>
                      </a:r>
                    </a:p>
                  </a:txBody>
                  <a:tcPr marT="45695" marB="45695" horzOverflow="overflow">
                    <a:lnL>
                      <a:noFill/>
                    </a:lnL>
                    <a:lnR>
                      <a:noFill/>
                    </a:lnR>
                    <a:lnT>
                      <a:noFill/>
                    </a:lnT>
                    <a:lnB>
                      <a:noFill/>
                    </a:lnB>
                    <a:lnTlToBr>
                      <a:noFill/>
                    </a:lnTlToBr>
                    <a:lnBlToTr>
                      <a:noFill/>
                    </a:lnBlToTr>
                    <a:noFill/>
                  </a:tcPr>
                </a:tc>
              </a:tr>
              <a:tr h="335200">
                <a:tc>
                  <a:txBody>
                    <a:bodyPr/>
                    <a:lstStyle/>
                    <a:p>
                      <a:pPr marL="0" marR="0" lvl="0" indent="0" algn="l" defTabSz="914400" rtl="0" eaLnBrk="1" fontAlgn="base" latinLnBrk="0" hangingPunct="1">
                        <a:lnSpc>
                          <a:spcPct val="100000"/>
                        </a:lnSpc>
                        <a:spcBef>
                          <a:spcPct val="60000"/>
                        </a:spcBef>
                        <a:spcAft>
                          <a:spcPct val="0"/>
                        </a:spcAft>
                        <a:buClr>
                          <a:srgbClr val="005A9C"/>
                        </a:buClr>
                        <a:buSzTx/>
                        <a:buFont typeface="Wingdings" pitchFamily="2" charset="2"/>
                        <a:buChar char="§"/>
                        <a:tabLst/>
                      </a:pPr>
                      <a:r>
                        <a:rPr kumimoji="0" lang="en-US" sz="1600" b="0" i="0" u="none" strike="noStrike" cap="none" normalizeH="0" baseline="0" dirty="0" smtClean="0">
                          <a:ln>
                            <a:noFill/>
                          </a:ln>
                          <a:solidFill>
                            <a:srgbClr val="000022"/>
                          </a:solidFill>
                          <a:effectLst/>
                          <a:latin typeface="Arial" charset="0"/>
                        </a:rPr>
                        <a:t> Federal Register Notices</a:t>
                      </a:r>
                    </a:p>
                  </a:txBody>
                  <a:tcPr marT="45695" marB="4569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60000"/>
                        </a:spcBef>
                        <a:spcAft>
                          <a:spcPct val="0"/>
                        </a:spcAft>
                        <a:buClr>
                          <a:srgbClr val="005A9C"/>
                        </a:buClr>
                        <a:buSzTx/>
                        <a:buFont typeface="Wingdings" pitchFamily="2" charset="2"/>
                        <a:buChar char="§"/>
                        <a:tabLst/>
                      </a:pPr>
                      <a:r>
                        <a:rPr kumimoji="0" lang="en-US" sz="1600" b="0" i="0" u="none" strike="noStrike" cap="none" normalizeH="0" baseline="0" dirty="0" smtClean="0">
                          <a:ln>
                            <a:noFill/>
                          </a:ln>
                          <a:solidFill>
                            <a:srgbClr val="000022"/>
                          </a:solidFill>
                          <a:effectLst/>
                          <a:latin typeface="Arial" charset="0"/>
                        </a:rPr>
                        <a:t> Presentations of Capabilities</a:t>
                      </a:r>
                    </a:p>
                  </a:txBody>
                  <a:tcPr marT="45695" marB="45695" horzOverflow="overflow">
                    <a:lnL>
                      <a:noFill/>
                    </a:lnL>
                    <a:lnR>
                      <a:noFill/>
                    </a:lnR>
                    <a:lnT>
                      <a:noFill/>
                    </a:lnT>
                    <a:lnB>
                      <a:noFill/>
                    </a:lnB>
                    <a:lnTlToBr>
                      <a:noFill/>
                    </a:lnTlToBr>
                    <a:lnBlToTr>
                      <a:noFill/>
                    </a:lnBlToTr>
                    <a:noFill/>
                  </a:tcPr>
                </a:tc>
              </a:tr>
            </a:tbl>
          </a:graphicData>
        </a:graphic>
      </p:graphicFrame>
      <p:sp>
        <p:nvSpPr>
          <p:cNvPr id="18450" name="Rectangle 7"/>
          <p:cNvSpPr>
            <a:spLocks noChangeArrowheads="1"/>
          </p:cNvSpPr>
          <p:nvPr/>
        </p:nvSpPr>
        <p:spPr bwMode="auto">
          <a:xfrm>
            <a:off x="228600" y="685800"/>
            <a:ext cx="8610600" cy="1600200"/>
          </a:xfrm>
          <a:prstGeom prst="rect">
            <a:avLst/>
          </a:prstGeom>
          <a:noFill/>
          <a:ln w="76200" cmpd="tri">
            <a:solidFill>
              <a:srgbClr val="808080"/>
            </a:solidFill>
            <a:miter lim="800000"/>
            <a:headEnd/>
            <a:tailEnd/>
          </a:ln>
        </p:spPr>
        <p:txBody>
          <a:bodyPr wrap="none" anchor="ctr"/>
          <a:lstStyle/>
          <a:p>
            <a:endParaRPr lang="en-US" sz="2000">
              <a:solidFill>
                <a:schemeClr val="bg1"/>
              </a:solidFill>
              <a:latin typeface="Calibri" pitchFamily="34" charset="0"/>
            </a:endParaRPr>
          </a:p>
        </p:txBody>
      </p:sp>
      <p:sp>
        <p:nvSpPr>
          <p:cNvPr id="18451" name="Text Box 14"/>
          <p:cNvSpPr txBox="1">
            <a:spLocks noChangeArrowheads="1"/>
          </p:cNvSpPr>
          <p:nvPr/>
        </p:nvSpPr>
        <p:spPr bwMode="auto">
          <a:xfrm>
            <a:off x="1524000" y="762000"/>
            <a:ext cx="7162800" cy="842963"/>
          </a:xfrm>
          <a:prstGeom prst="rect">
            <a:avLst/>
          </a:prstGeom>
          <a:noFill/>
          <a:ln w="12700">
            <a:noFill/>
            <a:miter lim="800000"/>
            <a:headEnd type="none" w="sm" len="sm"/>
            <a:tailEnd type="none" w="sm" len="sm"/>
          </a:ln>
        </p:spPr>
        <p:txBody>
          <a:bodyPr lIns="0" tIns="0" rIns="0" bIns="0">
            <a:spAutoFit/>
          </a:bodyPr>
          <a:lstStyle/>
          <a:p>
            <a:pPr algn="ctr">
              <a:lnSpc>
                <a:spcPct val="90000"/>
              </a:lnSpc>
              <a:spcBef>
                <a:spcPct val="50000"/>
              </a:spcBef>
            </a:pPr>
            <a:r>
              <a:rPr lang="en-US" sz="2000" b="1">
                <a:solidFill>
                  <a:srgbClr val="000022"/>
                </a:solidFill>
                <a:latin typeface="Calibri" pitchFamily="34" charset="0"/>
              </a:rPr>
              <a:t>Portal Applications</a:t>
            </a:r>
          </a:p>
          <a:p>
            <a:pPr>
              <a:lnSpc>
                <a:spcPct val="90000"/>
              </a:lnSpc>
              <a:spcBef>
                <a:spcPct val="50000"/>
              </a:spcBef>
            </a:pPr>
            <a:r>
              <a:rPr lang="en-US" sz="1600">
                <a:solidFill>
                  <a:srgbClr val="000022"/>
                </a:solidFill>
                <a:latin typeface="Calibri" pitchFamily="34" charset="0"/>
              </a:rPr>
              <a:t>The application to request your free ACE Portal account as well as instructions and tutorials can be found on CBP.gov</a:t>
            </a:r>
          </a:p>
        </p:txBody>
      </p:sp>
      <p:pic>
        <p:nvPicPr>
          <p:cNvPr id="65560" name="Picture 16"/>
          <p:cNvPicPr>
            <a:picLocks noChangeAspect="1" noChangeArrowheads="1"/>
          </p:cNvPicPr>
          <p:nvPr/>
        </p:nvPicPr>
        <p:blipFill>
          <a:blip r:embed="rId6" cstate="print"/>
          <a:srcRect/>
          <a:stretch>
            <a:fillRect/>
          </a:stretch>
        </p:blipFill>
        <p:spPr bwMode="auto">
          <a:xfrm>
            <a:off x="304800" y="990600"/>
            <a:ext cx="1219200" cy="1143000"/>
          </a:xfrm>
          <a:prstGeom prst="rect">
            <a:avLst/>
          </a:prstGeom>
          <a:noFill/>
          <a:ln w="9525">
            <a:noFill/>
            <a:miter lim="800000"/>
            <a:headEnd/>
            <a:tailEnd/>
          </a:ln>
        </p:spPr>
      </p:pic>
      <p:sp>
        <p:nvSpPr>
          <p:cNvPr id="18453" name="Rectangle 21"/>
          <p:cNvSpPr>
            <a:spLocks noChangeArrowheads="1"/>
          </p:cNvSpPr>
          <p:nvPr/>
        </p:nvSpPr>
        <p:spPr bwMode="auto">
          <a:xfrm>
            <a:off x="1676400" y="1295400"/>
            <a:ext cx="6934200" cy="1077913"/>
          </a:xfrm>
          <a:prstGeom prst="rect">
            <a:avLst/>
          </a:prstGeom>
          <a:noFill/>
          <a:ln w="9525">
            <a:noFill/>
            <a:miter lim="800000"/>
            <a:headEnd/>
            <a:tailEnd/>
          </a:ln>
        </p:spPr>
        <p:txBody>
          <a:bodyPr>
            <a:spAutoFit/>
          </a:bodyPr>
          <a:lstStyle/>
          <a:p>
            <a:endParaRPr lang="en-US" sz="1600">
              <a:solidFill>
                <a:srgbClr val="000000"/>
              </a:solidFill>
              <a:latin typeface="Calibri" pitchFamily="34" charset="0"/>
              <a:hlinkClick r:id="rId7"/>
            </a:endParaRPr>
          </a:p>
          <a:p>
            <a:r>
              <a:rPr lang="en-US" sz="1600">
                <a:solidFill>
                  <a:srgbClr val="000000"/>
                </a:solidFill>
                <a:latin typeface="Calibri" pitchFamily="34" charset="0"/>
                <a:hlinkClick r:id="rId7"/>
              </a:rPr>
              <a:t>http://www.cbp.gov/xp/cgov/trade/automated/modernization/ace_app_info</a:t>
            </a:r>
            <a:r>
              <a:rPr lang="en-US">
                <a:hlinkClick r:id="rId7"/>
              </a:rPr>
              <a:t>/</a:t>
            </a: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withEffect">
                                  <p:stCondLst>
                                    <p:cond delay="0"/>
                                  </p:stCondLst>
                                  <p:childTnLst>
                                    <p:set>
                                      <p:cBhvr>
                                        <p:cTn id="6" dur="1" fill="hold">
                                          <p:stCondLst>
                                            <p:cond delay="0"/>
                                          </p:stCondLst>
                                        </p:cTn>
                                        <p:tgtEl>
                                          <p:spTgt spid="65560"/>
                                        </p:tgtEl>
                                        <p:attrNameLst>
                                          <p:attrName>style.visibility</p:attrName>
                                        </p:attrNameLst>
                                      </p:cBhvr>
                                      <p:to>
                                        <p:strVal val="visible"/>
                                      </p:to>
                                    </p:set>
                                    <p:anim calcmode="lin" valueType="num">
                                      <p:cBhvr additive="base">
                                        <p:cTn id="7" dur="2000" fill="hold"/>
                                        <p:tgtEl>
                                          <p:spTgt spid="65560"/>
                                        </p:tgtEl>
                                        <p:attrNameLst>
                                          <p:attrName>ppt_x</p:attrName>
                                        </p:attrNameLst>
                                      </p:cBhvr>
                                      <p:tavLst>
                                        <p:tav tm="0">
                                          <p:val>
                                            <p:strVal val="0-#ppt_w/2"/>
                                          </p:val>
                                        </p:tav>
                                        <p:tav tm="100000">
                                          <p:val>
                                            <p:strVal val="#ppt_x"/>
                                          </p:val>
                                        </p:tav>
                                      </p:tavLst>
                                    </p:anim>
                                    <p:anim calcmode="lin" valueType="num">
                                      <p:cBhvr additive="base">
                                        <p:cTn id="8" dur="2000" fill="hold"/>
                                        <p:tgtEl>
                                          <p:spTgt spid="6556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51" presetClass="entr" presetSubtype="0" fill="hold" nodeType="afterEffect">
                                  <p:stCondLst>
                                    <p:cond delay="0"/>
                                  </p:stCondLst>
                                  <p:childTnLst>
                                    <p:set>
                                      <p:cBhvr>
                                        <p:cTn id="11" dur="1" fill="hold">
                                          <p:stCondLst>
                                            <p:cond delay="0"/>
                                          </p:stCondLst>
                                        </p:cTn>
                                        <p:tgtEl>
                                          <p:spTgt spid="694296"/>
                                        </p:tgtEl>
                                        <p:attrNameLst>
                                          <p:attrName>style.visibility</p:attrName>
                                        </p:attrNameLst>
                                      </p:cBhvr>
                                      <p:to>
                                        <p:strVal val="visible"/>
                                      </p:to>
                                    </p:set>
                                    <p:animEffect transition="in" filter="fade">
                                      <p:cBhvr>
                                        <p:cTn id="12" dur="770" decel="100000"/>
                                        <p:tgtEl>
                                          <p:spTgt spid="694296"/>
                                        </p:tgtEl>
                                      </p:cBhvr>
                                    </p:animEffect>
                                    <p:animScale>
                                      <p:cBhvr>
                                        <p:cTn id="13" dur="770" decel="100000"/>
                                        <p:tgtEl>
                                          <p:spTgt spid="694296"/>
                                        </p:tgtEl>
                                      </p:cBhvr>
                                      <p:from x="10000" y="10000"/>
                                      <p:to x="200000" y="450000"/>
                                    </p:animScale>
                                    <p:animScale>
                                      <p:cBhvr>
                                        <p:cTn id="14" dur="1230" accel="100000" fill="hold">
                                          <p:stCondLst>
                                            <p:cond delay="770"/>
                                          </p:stCondLst>
                                        </p:cTn>
                                        <p:tgtEl>
                                          <p:spTgt spid="694296"/>
                                        </p:tgtEl>
                                      </p:cBhvr>
                                      <p:from x="200000" y="450000"/>
                                      <p:to x="100000" y="100000"/>
                                    </p:animScale>
                                    <p:set>
                                      <p:cBhvr>
                                        <p:cTn id="15" dur="770" fill="hold"/>
                                        <p:tgtEl>
                                          <p:spTgt spid="694296"/>
                                        </p:tgtEl>
                                        <p:attrNameLst>
                                          <p:attrName>ppt_x</p:attrName>
                                        </p:attrNameLst>
                                      </p:cBhvr>
                                      <p:to>
                                        <p:strVal val="(0.5)"/>
                                      </p:to>
                                    </p:set>
                                    <p:anim from="(0.5)" to="(#ppt_x)" calcmode="lin" valueType="num">
                                      <p:cBhvr>
                                        <p:cTn id="16" dur="1230" accel="100000" fill="hold">
                                          <p:stCondLst>
                                            <p:cond delay="770"/>
                                          </p:stCondLst>
                                        </p:cTn>
                                        <p:tgtEl>
                                          <p:spTgt spid="694296"/>
                                        </p:tgtEl>
                                        <p:attrNameLst>
                                          <p:attrName>ppt_x</p:attrName>
                                        </p:attrNameLst>
                                      </p:cBhvr>
                                    </p:anim>
                                    <p:set>
                                      <p:cBhvr>
                                        <p:cTn id="17" dur="770" fill="hold"/>
                                        <p:tgtEl>
                                          <p:spTgt spid="694296"/>
                                        </p:tgtEl>
                                        <p:attrNameLst>
                                          <p:attrName>ppt_y</p:attrName>
                                        </p:attrNameLst>
                                      </p:cBhvr>
                                      <p:to>
                                        <p:strVal val="(#ppt_y+0.4)"/>
                                      </p:to>
                                    </p:set>
                                    <p:anim from="(#ppt_y+0.4)" to="(#ppt_y)" calcmode="lin" valueType="num">
                                      <p:cBhvr>
                                        <p:cTn id="18" dur="1230" accel="100000" fill="hold">
                                          <p:stCondLst>
                                            <p:cond delay="770"/>
                                          </p:stCondLst>
                                        </p:cTn>
                                        <p:tgtEl>
                                          <p:spTgt spid="694296"/>
                                        </p:tgtEl>
                                        <p:attrNameLst>
                                          <p:attrName>ppt_y</p:attrName>
                                        </p:attrNameLst>
                                      </p:cBhvr>
                                    </p:anim>
                                  </p:childTnLst>
                                </p:cTn>
                              </p:par>
                            </p:childTnLst>
                          </p:cTn>
                        </p:par>
                        <p:par>
                          <p:cTn id="19" fill="hold" nodeType="afterGroup">
                            <p:stCondLst>
                              <p:cond delay="4000"/>
                            </p:stCondLst>
                            <p:childTnLst>
                              <p:par>
                                <p:cTn id="20" presetID="48" presetClass="entr" presetSubtype="0" accel="50000" fill="hold" nodeType="afterEffect">
                                  <p:stCondLst>
                                    <p:cond delay="0"/>
                                  </p:stCondLst>
                                  <p:childTnLst>
                                    <p:set>
                                      <p:cBhvr>
                                        <p:cTn id="21" dur="1" fill="hold">
                                          <p:stCondLst>
                                            <p:cond delay="0"/>
                                          </p:stCondLst>
                                        </p:cTn>
                                        <p:tgtEl>
                                          <p:spTgt spid="694281"/>
                                        </p:tgtEl>
                                        <p:attrNameLst>
                                          <p:attrName>style.visibility</p:attrName>
                                        </p:attrNameLst>
                                      </p:cBhvr>
                                      <p:to>
                                        <p:strVal val="visible"/>
                                      </p:to>
                                    </p:set>
                                    <p:anim calcmode="lin" valueType="num">
                                      <p:cBhvr>
                                        <p:cTn id="22" dur="3000" fill="hold"/>
                                        <p:tgtEl>
                                          <p:spTgt spid="69428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3000" fill="hold"/>
                                        <p:tgtEl>
                                          <p:spTgt spid="694281"/>
                                        </p:tgtEl>
                                        <p:attrNameLst>
                                          <p:attrName>ppt_x</p:attrName>
                                        </p:attrNameLst>
                                      </p:cBhvr>
                                      <p:tavLst>
                                        <p:tav tm="0">
                                          <p:val>
                                            <p:fltVal val="-1"/>
                                          </p:val>
                                        </p:tav>
                                        <p:tav tm="50000">
                                          <p:val>
                                            <p:fltVal val="0.95"/>
                                          </p:val>
                                        </p:tav>
                                        <p:tav tm="100000">
                                          <p:val>
                                            <p:strVal val="#ppt_x"/>
                                          </p:val>
                                        </p:tav>
                                      </p:tavLst>
                                    </p:anim>
                                    <p:anim calcmode="lin" valueType="num">
                                      <p:cBhvr>
                                        <p:cTn id="24" dur="3000" fill="hold"/>
                                        <p:tgtEl>
                                          <p:spTgt spid="694281"/>
                                        </p:tgtEl>
                                        <p:attrNameLst>
                                          <p:attrName>ppt_y</p:attrName>
                                        </p:attrNameLst>
                                      </p:cBhvr>
                                      <p:tavLst>
                                        <p:tav tm="0">
                                          <p:val>
                                            <p:strVal val="#ppt_y"/>
                                          </p:val>
                                        </p:tav>
                                        <p:tav tm="100000">
                                          <p:val>
                                            <p:strVal val="#ppt_y"/>
                                          </p:val>
                                        </p:tav>
                                      </p:tavLst>
                                    </p:anim>
                                    <p:animEffect transition="in" filter="fade">
                                      <p:cBhvr>
                                        <p:cTn id="25" dur="3000"/>
                                        <p:tgtEl>
                                          <p:spTgt spid="694281"/>
                                        </p:tgtEl>
                                      </p:cBhvr>
                                    </p:animEffect>
                                  </p:childTnLst>
                                </p:cTn>
                              </p:par>
                            </p:childTnLst>
                          </p:cTn>
                        </p:par>
                        <p:par>
                          <p:cTn id="26" fill="hold" nodeType="afterGroup">
                            <p:stCondLst>
                              <p:cond delay="7000"/>
                            </p:stCondLst>
                            <p:childTnLst>
                              <p:par>
                                <p:cTn id="27" presetID="8" presetClass="emph" presetSubtype="0" fill="hold" nodeType="afterEffect">
                                  <p:stCondLst>
                                    <p:cond delay="0"/>
                                  </p:stCondLst>
                                  <p:childTnLst>
                                    <p:animRot by="-21600000">
                                      <p:cBhvr>
                                        <p:cTn id="28" dur="2000" fill="hold"/>
                                        <p:tgtEl>
                                          <p:spTgt spid="694281"/>
                                        </p:tgtEl>
                                        <p:attrNameLst>
                                          <p:attrName>r</p:attrName>
                                        </p:attrNameLst>
                                      </p:cBhvr>
                                    </p:animRot>
                                  </p:childTnLst>
                                </p:cTn>
                              </p:par>
                            </p:childTnLst>
                          </p:cTn>
                        </p:par>
                        <p:par>
                          <p:cTn id="29" fill="hold" nodeType="afterGroup">
                            <p:stCondLst>
                              <p:cond delay="9000"/>
                            </p:stCondLst>
                            <p:childTnLst>
                              <p:par>
                                <p:cTn id="30" presetID="43" presetClass="entr" presetSubtype="0" fill="hold" nodeType="afterEffect">
                                  <p:stCondLst>
                                    <p:cond delay="0"/>
                                  </p:stCondLst>
                                  <p:iterate type="lt">
                                    <p:tmPct val="0"/>
                                  </p:iterate>
                                  <p:childTnLst>
                                    <p:set>
                                      <p:cBhvr>
                                        <p:cTn id="31" dur="1" fill="hold">
                                          <p:stCondLst>
                                            <p:cond delay="0"/>
                                          </p:stCondLst>
                                        </p:cTn>
                                        <p:tgtEl>
                                          <p:spTgt spid="694300"/>
                                        </p:tgtEl>
                                        <p:attrNameLst>
                                          <p:attrName>style.visibility</p:attrName>
                                        </p:attrNameLst>
                                      </p:cBhvr>
                                      <p:to>
                                        <p:strVal val="visible"/>
                                      </p:to>
                                    </p:set>
                                    <p:animEffect transition="in" filter="fade">
                                      <p:cBhvr>
                                        <p:cTn id="32" dur="100"/>
                                        <p:tgtEl>
                                          <p:spTgt spid="694300"/>
                                        </p:tgtEl>
                                      </p:cBhvr>
                                    </p:animEffect>
                                    <p:anim calcmode="lin" valueType="num">
                                      <p:cBhvr>
                                        <p:cTn id="33" dur="400" fill="hold"/>
                                        <p:tgtEl>
                                          <p:spTgt spid="694300"/>
                                        </p:tgtEl>
                                        <p:attrNameLst>
                                          <p:attrName>ppt_x</p:attrName>
                                        </p:attrNameLst>
                                      </p:cBhvr>
                                      <p:tavLst>
                                        <p:tav tm="0">
                                          <p:val>
                                            <p:strVal val="#ppt_x"/>
                                          </p:val>
                                        </p:tav>
                                        <p:tav tm="100000">
                                          <p:val>
                                            <p:strVal val="#ppt_x"/>
                                          </p:val>
                                        </p:tav>
                                      </p:tavLst>
                                    </p:anim>
                                    <p:anim calcmode="lin" valueType="num">
                                      <p:cBhvr>
                                        <p:cTn id="34" dur="400" fill="hold"/>
                                        <p:tgtEl>
                                          <p:spTgt spid="694300"/>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69430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69430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7" fill="hold" nodeType="afterGroup">
                            <p:stCondLst>
                              <p:cond delay="10000"/>
                            </p:stCondLst>
                            <p:childTnLst>
                              <p:par>
                                <p:cTn id="38" presetID="32" presetClass="emph" presetSubtype="0" fill="hold" nodeType="afterEffect">
                                  <p:stCondLst>
                                    <p:cond delay="0"/>
                                  </p:stCondLst>
                                  <p:iterate type="lt">
                                    <p:tmPct val="0"/>
                                  </p:iterate>
                                  <p:childTnLst>
                                    <p:animClr clrSpc="rgb" dir="cw">
                                      <p:cBhvr override="childStyle">
                                        <p:cTn id="39" dur="100" fill="hold"/>
                                        <p:tgtEl>
                                          <p:spTgt spid="694300"/>
                                        </p:tgtEl>
                                        <p:attrNameLst>
                                          <p:attrName>style.color</p:attrName>
                                        </p:attrNameLst>
                                      </p:cBhvr>
                                      <p:to>
                                        <a:schemeClr val="accent2"/>
                                      </p:to>
                                    </p:animClr>
                                    <p:animClr clrSpc="rgb" dir="cw">
                                      <p:cBhvr>
                                        <p:cTn id="40" dur="100" fill="hold"/>
                                        <p:tgtEl>
                                          <p:spTgt spid="694300"/>
                                        </p:tgtEl>
                                        <p:attrNameLst>
                                          <p:attrName>fillcolor</p:attrName>
                                        </p:attrNameLst>
                                      </p:cBhvr>
                                      <p:to>
                                        <a:schemeClr val="accent2"/>
                                      </p:to>
                                    </p:animClr>
                                    <p:set>
                                      <p:cBhvr>
                                        <p:cTn id="41" dur="100" fill="hold"/>
                                        <p:tgtEl>
                                          <p:spTgt spid="694300"/>
                                        </p:tgtEl>
                                        <p:attrNameLst>
                                          <p:attrName>fill.type</p:attrName>
                                        </p:attrNameLst>
                                      </p:cBhvr>
                                      <p:to>
                                        <p:strVal val="solid"/>
                                      </p:to>
                                    </p:set>
                                    <p:set>
                                      <p:cBhvr>
                                        <p:cTn id="42" dur="100" fill="hold"/>
                                        <p:tgtEl>
                                          <p:spTgt spid="694300"/>
                                        </p:tgtEl>
                                        <p:attrNameLst>
                                          <p:attrName>fill.on</p:attrName>
                                        </p:attrNameLst>
                                      </p:cBhvr>
                                      <p:to>
                                        <p:strVal val="true"/>
                                      </p:to>
                                    </p:set>
                                    <p:animRot by="120000">
                                      <p:cBhvr>
                                        <p:cTn id="43" dur="100" fill="hold">
                                          <p:stCondLst>
                                            <p:cond delay="0"/>
                                          </p:stCondLst>
                                        </p:cTn>
                                        <p:tgtEl>
                                          <p:spTgt spid="694300"/>
                                        </p:tgtEl>
                                        <p:attrNameLst>
                                          <p:attrName>r</p:attrName>
                                        </p:attrNameLst>
                                      </p:cBhvr>
                                    </p:animRot>
                                    <p:animRot by="-240000">
                                      <p:cBhvr>
                                        <p:cTn id="44" dur="200" fill="hold">
                                          <p:stCondLst>
                                            <p:cond delay="200"/>
                                          </p:stCondLst>
                                        </p:cTn>
                                        <p:tgtEl>
                                          <p:spTgt spid="694300"/>
                                        </p:tgtEl>
                                        <p:attrNameLst>
                                          <p:attrName>r</p:attrName>
                                        </p:attrNameLst>
                                      </p:cBhvr>
                                    </p:animRot>
                                    <p:animRot by="240000">
                                      <p:cBhvr>
                                        <p:cTn id="45" dur="200" fill="hold">
                                          <p:stCondLst>
                                            <p:cond delay="400"/>
                                          </p:stCondLst>
                                        </p:cTn>
                                        <p:tgtEl>
                                          <p:spTgt spid="694300"/>
                                        </p:tgtEl>
                                        <p:attrNameLst>
                                          <p:attrName>r</p:attrName>
                                        </p:attrNameLst>
                                      </p:cBhvr>
                                    </p:animRot>
                                    <p:animRot by="-240000">
                                      <p:cBhvr>
                                        <p:cTn id="46" dur="200" fill="hold">
                                          <p:stCondLst>
                                            <p:cond delay="600"/>
                                          </p:stCondLst>
                                        </p:cTn>
                                        <p:tgtEl>
                                          <p:spTgt spid="694300"/>
                                        </p:tgtEl>
                                        <p:attrNameLst>
                                          <p:attrName>r</p:attrName>
                                        </p:attrNameLst>
                                      </p:cBhvr>
                                    </p:animRot>
                                    <p:animRot by="120000">
                                      <p:cBhvr>
                                        <p:cTn id="47" dur="200" fill="hold">
                                          <p:stCondLst>
                                            <p:cond delay="800"/>
                                          </p:stCondLst>
                                        </p:cTn>
                                        <p:tgtEl>
                                          <p:spTgt spid="6943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295400" y="2286000"/>
            <a:ext cx="6324600" cy="1200150"/>
          </a:xfrm>
          <a:prstGeom prst="rect">
            <a:avLst/>
          </a:prstGeom>
          <a:noFill/>
          <a:ln w="9525">
            <a:noFill/>
            <a:miter lim="800000"/>
            <a:headEnd/>
            <a:tailEnd/>
          </a:ln>
        </p:spPr>
        <p:txBody>
          <a:bodyPr>
            <a:spAutoFit/>
          </a:bodyPr>
          <a:lstStyle/>
          <a:p>
            <a:pPr algn="ctr"/>
            <a:r>
              <a:rPr lang="en-US" sz="7200">
                <a:solidFill>
                  <a:srgbClr val="000000"/>
                </a:solidFill>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bwMode="auto">
          <a:xfrm>
            <a:off x="533400" y="1295400"/>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solidFill>
                  <a:srgbClr val="000000"/>
                </a:solidFill>
              </a:rPr>
              <a:t>The AM-100 Courtesy Notice of Liquidation report replaces the mailing of the courtesy notices of liquidation (CF4333A) to importers for entry summaries filed electronically.</a:t>
            </a:r>
          </a:p>
          <a:p>
            <a:r>
              <a:rPr lang="en-US" sz="2400" smtClean="0">
                <a:solidFill>
                  <a:srgbClr val="000000"/>
                </a:solidFill>
              </a:rPr>
              <a:t>Importers of record filing a paper formal entry with CBP will continue to receive a mailed courtesy notice.</a:t>
            </a:r>
          </a:p>
          <a:p>
            <a:r>
              <a:rPr lang="en-US" sz="2400" smtClean="0">
                <a:solidFill>
                  <a:srgbClr val="000000"/>
                </a:solidFill>
              </a:rPr>
              <a:t>Extensions and suspensions will continue to be printed and mailed to the appropriate parties.</a:t>
            </a:r>
          </a:p>
          <a:p>
            <a:pPr>
              <a:buFont typeface="Wingdings" pitchFamily="2" charset="2"/>
              <a:buNone/>
            </a:pPr>
            <a:endParaRPr lang="en-US" sz="2400" smtClean="0">
              <a:solidFill>
                <a:srgbClr val="000000"/>
              </a:solidFill>
            </a:endParaRPr>
          </a:p>
          <a:p>
            <a:pPr>
              <a:buFont typeface="Wingdings" pitchFamily="2" charset="2"/>
              <a:buNone/>
            </a:pPr>
            <a:endParaRPr lang="en-US" i="1" smtClean="0">
              <a:solidFill>
                <a:srgbClr val="000000"/>
              </a:solidFill>
            </a:endParaRPr>
          </a:p>
        </p:txBody>
      </p:sp>
      <p:sp>
        <p:nvSpPr>
          <p:cNvPr id="5123" name="Slide Number Placeholder 3"/>
          <p:cNvSpPr>
            <a:spLocks noGrp="1"/>
          </p:cNvSpPr>
          <p:nvPr>
            <p:ph type="sldNum" sz="quarter" idx="10"/>
          </p:nvPr>
        </p:nvSpPr>
        <p:spPr>
          <a:noFill/>
        </p:spPr>
        <p:txBody>
          <a:bodyPr/>
          <a:lstStyle/>
          <a:p>
            <a:fld id="{36275CD7-80AB-4AC3-B216-188BC36DC6D9}" type="slidenum">
              <a:rPr lang="en-US" smtClean="0"/>
              <a:pPr/>
              <a:t>2</a:t>
            </a:fld>
            <a:endParaRPr lang="en-US" smtClean="0"/>
          </a:p>
        </p:txBody>
      </p:sp>
      <p:sp>
        <p:nvSpPr>
          <p:cNvPr id="5124" name="Title 1"/>
          <p:cNvSpPr>
            <a:spLocks noGrp="1"/>
          </p:cNvSpPr>
          <p:nvPr>
            <p:ph type="title"/>
          </p:nvPr>
        </p:nvSpPr>
        <p:spPr>
          <a:xfrm>
            <a:off x="304800" y="168275"/>
            <a:ext cx="8523288" cy="1050925"/>
          </a:xfrm>
        </p:spPr>
        <p:txBody>
          <a:bodyPr/>
          <a:lstStyle/>
          <a:p>
            <a:r>
              <a:rPr lang="en-US" sz="3800" smtClean="0"/>
              <a:t>Overview of the AM-100 Report</a:t>
            </a:r>
          </a:p>
        </p:txBody>
      </p:sp>
      <p:pic>
        <p:nvPicPr>
          <p:cNvPr id="5125" name="Picture 20" descr="DHS_cbp_S3"/>
          <p:cNvPicPr>
            <a:picLocks noChangeAspect="1" noChangeArrowheads="1"/>
          </p:cNvPicPr>
          <p:nvPr/>
        </p:nvPicPr>
        <p:blipFill>
          <a:blip r:embed="rId3" cstate="print"/>
          <a:srcRect l="41016" t="42406" r="41016" b="42404"/>
          <a:stretch>
            <a:fillRect/>
          </a:stretch>
        </p:blipFill>
        <p:spPr bwMode="auto">
          <a:xfrm>
            <a:off x="381000" y="6096000"/>
            <a:ext cx="1524000" cy="5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ChangeArrowheads="1"/>
          </p:cNvSpPr>
          <p:nvPr/>
        </p:nvSpPr>
        <p:spPr bwMode="auto">
          <a:xfrm>
            <a:off x="304800" y="1181100"/>
            <a:ext cx="8610600" cy="4800600"/>
          </a:xfrm>
          <a:prstGeom prst="rect">
            <a:avLst/>
          </a:prstGeom>
          <a:noFill/>
          <a:ln w="9525">
            <a:noFill/>
            <a:miter lim="800000"/>
            <a:headEnd/>
            <a:tailEnd/>
          </a:ln>
        </p:spPr>
        <p:txBody>
          <a:bodyPr/>
          <a:lstStyle/>
          <a:p>
            <a:pPr>
              <a:buFont typeface="Wingdings" pitchFamily="2" charset="2"/>
              <a:buChar char="§"/>
              <a:defRPr/>
            </a:pPr>
            <a:r>
              <a:rPr lang="en-US" dirty="0">
                <a:solidFill>
                  <a:srgbClr val="000000"/>
                </a:solidFill>
              </a:rPr>
              <a:t>The AM-100 report does not include entry types 11 and 12.</a:t>
            </a:r>
          </a:p>
          <a:p>
            <a:pPr>
              <a:defRPr/>
            </a:pPr>
            <a:endParaRPr lang="en-US" dirty="0">
              <a:solidFill>
                <a:srgbClr val="000000"/>
              </a:solidFill>
            </a:endParaRPr>
          </a:p>
          <a:p>
            <a:pPr>
              <a:buFont typeface="Wingdings" pitchFamily="2" charset="2"/>
              <a:buChar char="§"/>
              <a:defRPr/>
            </a:pPr>
            <a:r>
              <a:rPr lang="en-US" dirty="0">
                <a:solidFill>
                  <a:srgbClr val="000000"/>
                </a:solidFill>
              </a:rPr>
              <a:t>The AM-100 report will return results for the next two weeks liquidation cycle and will display the active or current liquidation information for the entry summary.</a:t>
            </a:r>
          </a:p>
          <a:p>
            <a:pPr>
              <a:buFont typeface="Wingdings" pitchFamily="2" charset="2"/>
              <a:buChar char="§"/>
              <a:defRPr/>
            </a:pPr>
            <a:endParaRPr lang="en-US" dirty="0">
              <a:solidFill>
                <a:srgbClr val="000000"/>
              </a:solidFill>
            </a:endParaRPr>
          </a:p>
          <a:p>
            <a:pPr>
              <a:buFont typeface="Wingdings" pitchFamily="2" charset="2"/>
              <a:buChar char="§"/>
              <a:defRPr/>
            </a:pPr>
            <a:r>
              <a:rPr lang="en-US" dirty="0">
                <a:solidFill>
                  <a:srgbClr val="000000"/>
                </a:solidFill>
              </a:rPr>
              <a:t>Liquidation updates will occur nightly.  The standard report will only display changes in the next two week cycle. If a new liquidation was processed that falls in the next two week cycle it would appear in the report.  If the liquidation was unset or had an update that changed the liquidation date to something other than the next two week cycle, it would disappear from the report.</a:t>
            </a:r>
          </a:p>
          <a:p>
            <a:pPr>
              <a:buFont typeface="Wingdings" pitchFamily="2" charset="2"/>
              <a:buChar char="§"/>
              <a:defRPr/>
            </a:pPr>
            <a:endParaRPr lang="en-US" dirty="0">
              <a:solidFill>
                <a:srgbClr val="000000"/>
              </a:solidFill>
            </a:endParaRPr>
          </a:p>
          <a:p>
            <a:pPr>
              <a:buFont typeface="Wingdings" pitchFamily="2" charset="2"/>
              <a:buChar char="§"/>
              <a:defRPr/>
            </a:pPr>
            <a:endParaRPr lang="en-US" sz="2200" dirty="0">
              <a:solidFill>
                <a:srgbClr val="000000"/>
              </a:solidFill>
            </a:endParaRPr>
          </a:p>
          <a:p>
            <a:pPr marL="173038" indent="-173038">
              <a:lnSpc>
                <a:spcPct val="85000"/>
              </a:lnSpc>
              <a:spcBef>
                <a:spcPct val="45000"/>
              </a:spcBef>
              <a:buClr>
                <a:srgbClr val="B0B1B3"/>
              </a:buClr>
              <a:buFont typeface="Wingdings" pitchFamily="2" charset="2"/>
              <a:buChar char="§"/>
              <a:defRPr/>
            </a:pPr>
            <a:endParaRPr lang="en-US" sz="2200" dirty="0">
              <a:solidFill>
                <a:srgbClr val="000000"/>
              </a:solidFill>
            </a:endParaRPr>
          </a:p>
          <a:p>
            <a:pPr marL="173038" indent="-173038">
              <a:lnSpc>
                <a:spcPct val="85000"/>
              </a:lnSpc>
              <a:spcBef>
                <a:spcPct val="45000"/>
              </a:spcBef>
              <a:buClr>
                <a:srgbClr val="B0B1B3"/>
              </a:buClr>
              <a:buFont typeface="Wingdings" pitchFamily="2" charset="2"/>
              <a:buChar char="§"/>
              <a:defRPr/>
            </a:pPr>
            <a:endParaRPr lang="en-US" sz="2200" dirty="0">
              <a:solidFill>
                <a:srgbClr val="000000"/>
              </a:solidFill>
            </a:endParaRPr>
          </a:p>
          <a:p>
            <a:pPr marL="173038" indent="-173038">
              <a:lnSpc>
                <a:spcPct val="85000"/>
              </a:lnSpc>
              <a:spcBef>
                <a:spcPct val="45000"/>
              </a:spcBef>
              <a:buClr>
                <a:srgbClr val="B0B1B3"/>
              </a:buClr>
              <a:buFont typeface="Wingdings" pitchFamily="2" charset="2"/>
              <a:buNone/>
              <a:defRPr/>
            </a:pPr>
            <a:endParaRPr lang="en-US" sz="3300" dirty="0">
              <a:solidFill>
                <a:srgbClr val="333333"/>
              </a:solidFill>
            </a:endParaRPr>
          </a:p>
        </p:txBody>
      </p:sp>
      <p:sp>
        <p:nvSpPr>
          <p:cNvPr id="6147" name="Rectangle 11"/>
          <p:cNvSpPr>
            <a:spLocks noChangeArrowheads="1"/>
          </p:cNvSpPr>
          <p:nvPr/>
        </p:nvSpPr>
        <p:spPr bwMode="auto">
          <a:xfrm>
            <a:off x="330200" y="-76200"/>
            <a:ext cx="8453438" cy="914400"/>
          </a:xfrm>
          <a:prstGeom prst="rect">
            <a:avLst/>
          </a:prstGeom>
          <a:noFill/>
          <a:ln w="9525">
            <a:noFill/>
            <a:miter lim="800000"/>
            <a:headEnd/>
            <a:tailEnd/>
          </a:ln>
        </p:spPr>
        <p:txBody>
          <a:bodyPr tIns="0"/>
          <a:lstStyle/>
          <a:p>
            <a:pPr>
              <a:lnSpc>
                <a:spcPct val="80000"/>
              </a:lnSpc>
            </a:pPr>
            <a:r>
              <a:rPr lang="en-US" sz="4200">
                <a:solidFill>
                  <a:srgbClr val="000063"/>
                </a:solidFill>
                <a:latin typeface="Times New Roman" pitchFamily="18" charset="0"/>
              </a:rPr>
              <a:t/>
            </a:r>
            <a:br>
              <a:rPr lang="en-US" sz="4200">
                <a:solidFill>
                  <a:srgbClr val="000063"/>
                </a:solidFill>
                <a:latin typeface="Times New Roman" pitchFamily="18" charset="0"/>
              </a:rPr>
            </a:br>
            <a:r>
              <a:rPr lang="en-US" sz="4200">
                <a:solidFill>
                  <a:srgbClr val="000063"/>
                </a:solidFill>
                <a:latin typeface="Times New Roman" pitchFamily="18" charset="0"/>
              </a:rPr>
              <a:t>Overview of AM-100 Report cont’d</a:t>
            </a:r>
            <a:endParaRPr lang="en-US" sz="3800">
              <a:solidFill>
                <a:srgbClr val="000063"/>
              </a:solidFill>
              <a:latin typeface="Times New Roman" pitchFamily="18" charset="0"/>
            </a:endParaRPr>
          </a:p>
        </p:txBody>
      </p:sp>
      <p:sp>
        <p:nvSpPr>
          <p:cNvPr id="6148" name="Slide Number Placeholder 3"/>
          <p:cNvSpPr>
            <a:spLocks noGrp="1"/>
          </p:cNvSpPr>
          <p:nvPr>
            <p:ph type="sldNum" sz="quarter" idx="10"/>
          </p:nvPr>
        </p:nvSpPr>
        <p:spPr>
          <a:noFill/>
        </p:spPr>
        <p:txBody>
          <a:bodyPr/>
          <a:lstStyle/>
          <a:p>
            <a:fld id="{74BD7EF7-B3A9-407D-BE6A-70168BC62316}" type="slidenum">
              <a:rPr lang="en-US"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15913" y="0"/>
            <a:ext cx="8447087" cy="1050925"/>
          </a:xfrm>
        </p:spPr>
        <p:txBody>
          <a:bodyPr/>
          <a:lstStyle/>
          <a:p>
            <a:r>
              <a:rPr lang="en-US" smtClean="0"/>
              <a:t>Overview of AM-100 Report cont’d</a:t>
            </a:r>
          </a:p>
        </p:txBody>
      </p:sp>
      <p:sp>
        <p:nvSpPr>
          <p:cNvPr id="7171" name="Slide Number Placeholder 3"/>
          <p:cNvSpPr>
            <a:spLocks noGrp="1"/>
          </p:cNvSpPr>
          <p:nvPr>
            <p:ph type="sldNum" sz="quarter" idx="10"/>
          </p:nvPr>
        </p:nvSpPr>
        <p:spPr>
          <a:noFill/>
        </p:spPr>
        <p:txBody>
          <a:bodyPr/>
          <a:lstStyle/>
          <a:p>
            <a:fld id="{3C36246B-6848-4235-BCAF-42C8D738E67A}" type="slidenum">
              <a:rPr lang="en-US" smtClean="0"/>
              <a:pPr/>
              <a:t>4</a:t>
            </a:fld>
            <a:endParaRPr lang="en-US" smtClean="0"/>
          </a:p>
        </p:txBody>
      </p:sp>
      <p:pic>
        <p:nvPicPr>
          <p:cNvPr id="7172" name="Picture 2"/>
          <p:cNvPicPr>
            <a:picLocks noGrp="1" noChangeAspect="1" noChangeArrowheads="1"/>
          </p:cNvPicPr>
          <p:nvPr>
            <p:ph idx="1"/>
          </p:nvPr>
        </p:nvPicPr>
        <p:blipFill>
          <a:blip r:embed="rId2" cstate="print"/>
          <a:srcRect/>
          <a:stretch>
            <a:fillRect/>
          </a:stretch>
        </p:blipFill>
        <p:spPr bwMode="auto">
          <a:xfrm>
            <a:off x="457200" y="1524000"/>
            <a:ext cx="8229600" cy="2730500"/>
          </a:xfrm>
          <a:noFill/>
          <a:ln>
            <a:miter lim="800000"/>
            <a:headEnd/>
            <a:tailEnd/>
          </a:ln>
        </p:spPr>
      </p:pic>
      <p:sp>
        <p:nvSpPr>
          <p:cNvPr id="7173" name="TextBox 4"/>
          <p:cNvSpPr txBox="1">
            <a:spLocks noChangeArrowheads="1"/>
          </p:cNvSpPr>
          <p:nvPr/>
        </p:nvSpPr>
        <p:spPr bwMode="auto">
          <a:xfrm>
            <a:off x="3200400" y="1447800"/>
            <a:ext cx="1828800" cy="461963"/>
          </a:xfrm>
          <a:prstGeom prst="rect">
            <a:avLst/>
          </a:prstGeom>
          <a:noFill/>
          <a:ln w="9525">
            <a:noFill/>
            <a:miter lim="800000"/>
            <a:headEnd/>
            <a:tailEnd/>
          </a:ln>
        </p:spPr>
        <p:txBody>
          <a:bodyPr>
            <a:spAutoFit/>
          </a:bodyPr>
          <a:lstStyle/>
          <a:p>
            <a:r>
              <a:rPr lang="en-US">
                <a:solidFill>
                  <a:srgbClr val="000000"/>
                </a:solidFill>
              </a:rPr>
              <a:t>Disclaimer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AM-100 Standard Report</a:t>
            </a:r>
          </a:p>
        </p:txBody>
      </p:sp>
      <p:sp>
        <p:nvSpPr>
          <p:cNvPr id="8195" name="Slide Number Placeholder 3"/>
          <p:cNvSpPr>
            <a:spLocks noGrp="1"/>
          </p:cNvSpPr>
          <p:nvPr>
            <p:ph type="sldNum" sz="quarter" idx="10"/>
          </p:nvPr>
        </p:nvSpPr>
        <p:spPr>
          <a:noFill/>
        </p:spPr>
        <p:txBody>
          <a:bodyPr/>
          <a:lstStyle/>
          <a:p>
            <a:fld id="{47BFD39D-AC61-4714-809B-8B2C7E883C9E}" type="slidenum">
              <a:rPr lang="en-US" smtClean="0"/>
              <a:pPr/>
              <a:t>5</a:t>
            </a:fld>
            <a:endParaRPr lang="en-US" smtClean="0"/>
          </a:p>
        </p:txBody>
      </p:sp>
      <p:pic>
        <p:nvPicPr>
          <p:cNvPr id="8196" name="Picture 2"/>
          <p:cNvPicPr>
            <a:picLocks noChangeAspect="1" noChangeArrowheads="1"/>
          </p:cNvPicPr>
          <p:nvPr/>
        </p:nvPicPr>
        <p:blipFill>
          <a:blip r:embed="rId2" cstate="print"/>
          <a:srcRect/>
          <a:stretch>
            <a:fillRect/>
          </a:stretch>
        </p:blipFill>
        <p:spPr bwMode="auto">
          <a:xfrm>
            <a:off x="0" y="1984375"/>
            <a:ext cx="9144000" cy="323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AM-100 Modified Report</a:t>
            </a:r>
          </a:p>
        </p:txBody>
      </p:sp>
      <p:sp>
        <p:nvSpPr>
          <p:cNvPr id="9219" name="Slide Number Placeholder 3"/>
          <p:cNvSpPr>
            <a:spLocks noGrp="1"/>
          </p:cNvSpPr>
          <p:nvPr>
            <p:ph type="sldNum" sz="quarter" idx="10"/>
          </p:nvPr>
        </p:nvSpPr>
        <p:spPr>
          <a:noFill/>
        </p:spPr>
        <p:txBody>
          <a:bodyPr/>
          <a:lstStyle/>
          <a:p>
            <a:fld id="{D60E2DEB-58C9-4ADF-A634-9FD28801BE03}" type="slidenum">
              <a:rPr lang="en-US" smtClean="0"/>
              <a:pPr/>
              <a:t>6</a:t>
            </a:fld>
            <a:endParaRPr lang="en-US" smtClean="0"/>
          </a:p>
        </p:txBody>
      </p:sp>
      <p:pic>
        <p:nvPicPr>
          <p:cNvPr id="9220" name="Content Placeholder 8" descr="PPT33.png"/>
          <p:cNvPicPr>
            <a:picLocks noGrp="1" noChangeAspect="1"/>
          </p:cNvPicPr>
          <p:nvPr>
            <p:ph idx="1"/>
          </p:nvPr>
        </p:nvPicPr>
        <p:blipFill>
          <a:blip r:embed="rId2" cstate="print"/>
          <a:srcRect/>
          <a:stretch>
            <a:fillRect/>
          </a:stretch>
        </p:blipFill>
        <p:spPr bwMode="auto">
          <a:xfrm>
            <a:off x="0" y="1752600"/>
            <a:ext cx="9144000" cy="3124200"/>
          </a:xfrm>
          <a:noFill/>
          <a:ln>
            <a:miter lim="800000"/>
            <a:headEnd/>
            <a:tailEnd/>
          </a:ln>
        </p:spPr>
      </p:pic>
      <p:sp>
        <p:nvSpPr>
          <p:cNvPr id="9221" name="TextBox 9"/>
          <p:cNvSpPr txBox="1">
            <a:spLocks noChangeArrowheads="1"/>
          </p:cNvSpPr>
          <p:nvPr/>
        </p:nvSpPr>
        <p:spPr bwMode="auto">
          <a:xfrm>
            <a:off x="3810000" y="1676400"/>
            <a:ext cx="4343400" cy="923925"/>
          </a:xfrm>
          <a:prstGeom prst="rect">
            <a:avLst/>
          </a:prstGeom>
          <a:noFill/>
          <a:ln w="9525">
            <a:noFill/>
            <a:miter lim="800000"/>
            <a:headEnd/>
            <a:tailEnd/>
          </a:ln>
        </p:spPr>
        <p:txBody>
          <a:bodyPr>
            <a:spAutoFit/>
          </a:bodyPr>
          <a:lstStyle/>
          <a:p>
            <a:r>
              <a:rPr lang="en-US" sz="1800">
                <a:solidFill>
                  <a:srgbClr val="000000"/>
                </a:solidFill>
              </a:rPr>
              <a:t>Report modified to include fee breakouts and Bill-Refund Status Description and Bill-Refund Number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AM-100 Latest Cycle - No</a:t>
            </a:r>
          </a:p>
        </p:txBody>
      </p:sp>
      <p:pic>
        <p:nvPicPr>
          <p:cNvPr id="10243" name="Content Placeholder 4" descr="PPT38.png"/>
          <p:cNvPicPr>
            <a:picLocks noGrp="1" noChangeAspect="1"/>
          </p:cNvPicPr>
          <p:nvPr>
            <p:ph idx="1"/>
          </p:nvPr>
        </p:nvPicPr>
        <p:blipFill>
          <a:blip r:embed="rId2" cstate="print"/>
          <a:srcRect/>
          <a:stretch>
            <a:fillRect/>
          </a:stretch>
        </p:blipFill>
        <p:spPr bwMode="auto">
          <a:xfrm>
            <a:off x="0" y="2027238"/>
            <a:ext cx="9144000" cy="2925762"/>
          </a:xfrm>
          <a:noFill/>
          <a:ln>
            <a:miter lim="800000"/>
            <a:headEnd/>
            <a:tailEnd/>
          </a:ln>
        </p:spPr>
      </p:pic>
      <p:sp>
        <p:nvSpPr>
          <p:cNvPr id="10244" name="Slide Number Placeholder 3"/>
          <p:cNvSpPr>
            <a:spLocks noGrp="1"/>
          </p:cNvSpPr>
          <p:nvPr>
            <p:ph type="sldNum" sz="quarter" idx="10"/>
          </p:nvPr>
        </p:nvSpPr>
        <p:spPr>
          <a:noFill/>
        </p:spPr>
        <p:txBody>
          <a:bodyPr/>
          <a:lstStyle/>
          <a:p>
            <a:fld id="{2515D525-822E-4186-BFAD-2B5A82F72515}" type="slidenum">
              <a:rPr lang="en-US" smtClean="0"/>
              <a:pPr/>
              <a:t>7</a:t>
            </a:fld>
            <a:endParaRPr lang="en-US" smtClean="0"/>
          </a:p>
        </p:txBody>
      </p:sp>
      <p:sp>
        <p:nvSpPr>
          <p:cNvPr id="10245" name="Rectangle 5"/>
          <p:cNvSpPr>
            <a:spLocks noChangeArrowheads="1"/>
          </p:cNvSpPr>
          <p:nvPr/>
        </p:nvSpPr>
        <p:spPr bwMode="auto">
          <a:xfrm>
            <a:off x="0" y="2743200"/>
            <a:ext cx="914400" cy="152400"/>
          </a:xfrm>
          <a:prstGeom prst="rect">
            <a:avLst/>
          </a:prstGeom>
          <a:noFill/>
          <a:ln w="28575" algn="ctr">
            <a:solidFill>
              <a:srgbClr val="FF0000"/>
            </a:solidFill>
            <a:round/>
            <a:headEnd/>
            <a:tailEnd/>
          </a:ln>
        </p:spPr>
        <p:txBody>
          <a:bodyPr/>
          <a:lstStyle/>
          <a:p>
            <a:endParaRPr lang="en-US"/>
          </a:p>
        </p:txBody>
      </p:sp>
      <p:sp>
        <p:nvSpPr>
          <p:cNvPr id="10246" name="Rectangle 6"/>
          <p:cNvSpPr>
            <a:spLocks noChangeArrowheads="1"/>
          </p:cNvSpPr>
          <p:nvPr/>
        </p:nvSpPr>
        <p:spPr bwMode="auto">
          <a:xfrm>
            <a:off x="0" y="2362200"/>
            <a:ext cx="1981200" cy="228600"/>
          </a:xfrm>
          <a:prstGeom prst="rect">
            <a:avLst/>
          </a:prstGeom>
          <a:noFill/>
          <a:ln w="28575" algn="ctr">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Modifying AM-008 Report</a:t>
            </a:r>
          </a:p>
        </p:txBody>
      </p:sp>
      <p:sp>
        <p:nvSpPr>
          <p:cNvPr id="44037" name="Text Box 5"/>
          <p:cNvSpPr txBox="1">
            <a:spLocks noChangeArrowheads="1"/>
          </p:cNvSpPr>
          <p:nvPr/>
        </p:nvSpPr>
        <p:spPr bwMode="auto">
          <a:xfrm>
            <a:off x="6553200" y="2406650"/>
            <a:ext cx="1981200" cy="641350"/>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defRPr/>
            </a:pPr>
            <a:r>
              <a:rPr lang="en-US" sz="1800">
                <a:solidFill>
                  <a:srgbClr val="000000"/>
                </a:solidFill>
              </a:rPr>
              <a:t>Entry types in</a:t>
            </a:r>
          </a:p>
          <a:p>
            <a:pPr>
              <a:defRPr/>
            </a:pPr>
            <a:r>
              <a:rPr lang="en-US" sz="1800">
                <a:solidFill>
                  <a:srgbClr val="000000"/>
                </a:solidFill>
              </a:rPr>
              <a:t>standard report.</a:t>
            </a:r>
          </a:p>
        </p:txBody>
      </p:sp>
      <p:pic>
        <p:nvPicPr>
          <p:cNvPr id="11268" name="Picture 6"/>
          <p:cNvPicPr>
            <a:picLocks noChangeAspect="1" noChangeArrowheads="1"/>
          </p:cNvPicPr>
          <p:nvPr/>
        </p:nvPicPr>
        <p:blipFill>
          <a:blip r:embed="rId2" cstate="print"/>
          <a:srcRect/>
          <a:stretch>
            <a:fillRect/>
          </a:stretch>
        </p:blipFill>
        <p:spPr bwMode="auto">
          <a:xfrm>
            <a:off x="1371600" y="1143000"/>
            <a:ext cx="7229475" cy="4953000"/>
          </a:xfrm>
          <a:prstGeom prst="rect">
            <a:avLst/>
          </a:prstGeom>
          <a:noFill/>
          <a:ln w="9525">
            <a:noFill/>
            <a:miter lim="800000"/>
            <a:headEnd/>
            <a:tailEnd/>
          </a:ln>
        </p:spPr>
      </p:pic>
      <p:sp>
        <p:nvSpPr>
          <p:cNvPr id="11271" name="Text Box 7"/>
          <p:cNvSpPr txBox="1">
            <a:spLocks noChangeArrowheads="1"/>
          </p:cNvSpPr>
          <p:nvPr/>
        </p:nvSpPr>
        <p:spPr bwMode="auto">
          <a:xfrm>
            <a:off x="3943350" y="4572000"/>
            <a:ext cx="1924050" cy="915988"/>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defRPr/>
            </a:pPr>
            <a:r>
              <a:rPr lang="en-US" sz="1800">
                <a:solidFill>
                  <a:srgbClr val="000000"/>
                </a:solidFill>
              </a:rPr>
              <a:t>Entry Types in</a:t>
            </a:r>
          </a:p>
          <a:p>
            <a:pPr>
              <a:defRPr/>
            </a:pPr>
            <a:r>
              <a:rPr lang="en-US" sz="1800">
                <a:solidFill>
                  <a:srgbClr val="000000"/>
                </a:solidFill>
              </a:rPr>
              <a:t>Standard Report</a:t>
            </a:r>
            <a:r>
              <a:rPr lang="en-US" sz="1800"/>
              <a:t> </a:t>
            </a:r>
          </a:p>
          <a:p>
            <a:pPr>
              <a:defRPr/>
            </a:pPr>
            <a:endParaRPr lang="en-U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800" smtClean="0"/>
              <a:t>Modifying AM-008 Report cont’d</a:t>
            </a:r>
          </a:p>
        </p:txBody>
      </p:sp>
      <p:pic>
        <p:nvPicPr>
          <p:cNvPr id="12291" name="Picture 8"/>
          <p:cNvPicPr>
            <a:picLocks noChangeAspect="1" noChangeArrowheads="1"/>
          </p:cNvPicPr>
          <p:nvPr/>
        </p:nvPicPr>
        <p:blipFill>
          <a:blip r:embed="rId2" cstate="print"/>
          <a:srcRect/>
          <a:stretch>
            <a:fillRect/>
          </a:stretch>
        </p:blipFill>
        <p:spPr bwMode="auto">
          <a:xfrm>
            <a:off x="1143000" y="1219200"/>
            <a:ext cx="6705600" cy="4827588"/>
          </a:xfrm>
          <a:prstGeom prst="rect">
            <a:avLst/>
          </a:prstGeom>
          <a:noFill/>
          <a:ln w="9525">
            <a:noFill/>
            <a:miter lim="800000"/>
            <a:headEnd/>
            <a:tailEnd/>
          </a:ln>
        </p:spPr>
      </p:pic>
      <p:sp>
        <p:nvSpPr>
          <p:cNvPr id="12297" name="Text Box 9"/>
          <p:cNvSpPr txBox="1">
            <a:spLocks noChangeArrowheads="1"/>
          </p:cNvSpPr>
          <p:nvPr/>
        </p:nvSpPr>
        <p:spPr bwMode="auto">
          <a:xfrm>
            <a:off x="3429000" y="4127500"/>
            <a:ext cx="2368550" cy="173990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sz="1800">
                <a:solidFill>
                  <a:srgbClr val="000000"/>
                </a:solidFill>
              </a:rPr>
              <a:t>Entry types in report </a:t>
            </a:r>
          </a:p>
          <a:p>
            <a:pPr>
              <a:defRPr/>
            </a:pPr>
            <a:r>
              <a:rPr lang="en-US" sz="1800">
                <a:solidFill>
                  <a:srgbClr val="000000"/>
                </a:solidFill>
              </a:rPr>
              <a:t>once data objects are</a:t>
            </a:r>
          </a:p>
          <a:p>
            <a:pPr>
              <a:defRPr/>
            </a:pPr>
            <a:r>
              <a:rPr lang="en-US" sz="1800">
                <a:solidFill>
                  <a:srgbClr val="000000"/>
                </a:solidFill>
              </a:rPr>
              <a:t>added from the </a:t>
            </a:r>
          </a:p>
          <a:p>
            <a:pPr>
              <a:defRPr/>
            </a:pPr>
            <a:r>
              <a:rPr lang="en-US" sz="1800">
                <a:solidFill>
                  <a:srgbClr val="000000"/>
                </a:solidFill>
              </a:rPr>
              <a:t>Liquidation Header </a:t>
            </a:r>
          </a:p>
          <a:p>
            <a:pPr>
              <a:defRPr/>
            </a:pPr>
            <a:r>
              <a:rPr lang="en-US" sz="1800">
                <a:solidFill>
                  <a:srgbClr val="000000"/>
                </a:solidFill>
              </a:rPr>
              <a:t>Details sub-folder</a:t>
            </a:r>
          </a:p>
          <a:p>
            <a:pPr>
              <a:defRPr/>
            </a:pPr>
            <a:endParaRPr lang="en-US" sz="180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HS_Template_White">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DHS_Template_White</Template>
  <TotalTime>32499</TotalTime>
  <Words>741</Words>
  <Application>Microsoft Office PowerPoint</Application>
  <PresentationFormat>On-screen Show (4:3)</PresentationFormat>
  <Paragraphs>90</Paragraphs>
  <Slides>16</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Times New Roman</vt:lpstr>
      <vt:lpstr>Wingdings</vt:lpstr>
      <vt:lpstr>Times</vt:lpstr>
      <vt:lpstr>Calibri</vt:lpstr>
      <vt:lpstr>DHS_Template_White</vt:lpstr>
      <vt:lpstr>Custom Design</vt:lpstr>
      <vt:lpstr> U.S. Customs and Border Protection AM-100 Courtesy Notice of Liquidation Report Webinar</vt:lpstr>
      <vt:lpstr>Overview of the AM-100 Report</vt:lpstr>
      <vt:lpstr>Slide 3</vt:lpstr>
      <vt:lpstr>Overview of AM-100 Report cont’d</vt:lpstr>
      <vt:lpstr>AM-100 Standard Report</vt:lpstr>
      <vt:lpstr>AM-100 Modified Report</vt:lpstr>
      <vt:lpstr>AM-100 Latest Cycle - No</vt:lpstr>
      <vt:lpstr>Modifying AM-008 Report</vt:lpstr>
      <vt:lpstr>Modifying AM-008 Report cont’d</vt:lpstr>
      <vt:lpstr>Modifying AM-008 Report</vt:lpstr>
      <vt:lpstr>Liquidation History Report</vt:lpstr>
      <vt:lpstr>Liquidation History Report cont’d</vt:lpstr>
      <vt:lpstr>Liquidation Header Details Sub-folder</vt:lpstr>
      <vt:lpstr>Liquidation Header Details Sub-folder</vt:lpstr>
      <vt:lpstr>Additional Resources</vt:lpstr>
      <vt:lpstr>Slide 16</vt:lpstr>
    </vt:vector>
  </TitlesOfParts>
  <Company>Transportation Security Administration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 Reports March 2010</dc:title>
  <dc:creator>Joseph B. Adamoli</dc:creator>
  <cp:lastModifiedBy>User</cp:lastModifiedBy>
  <cp:revision>326</cp:revision>
  <cp:lastPrinted>2003-11-11T22:52:00Z</cp:lastPrinted>
  <dcterms:created xsi:type="dcterms:W3CDTF">2003-10-28T16:04:33Z</dcterms:created>
  <dcterms:modified xsi:type="dcterms:W3CDTF">2012-04-27T20:12:41Z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