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73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DD5BF-99D1-4F57-A9D2-7F52905F7071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5BC8E1-0A38-4F3B-B6FE-2C87D7B7B0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>
              <a:latin typeface="Times" pitchFamily="18" charset="0"/>
            </a:endParaRP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5B7F0E-B7B3-459B-A174-5F69F87E7F87}" type="slidenum">
              <a:rPr lang="en-US" smtClean="0">
                <a:latin typeface="Times" pitchFamily="18" charset="0"/>
              </a:rPr>
              <a:pPr/>
              <a:t>1</a:t>
            </a:fld>
            <a:endParaRPr lang="en-US" dirty="0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CD25D7-5B05-43BA-99AB-DF7AC3AC9956}" type="slidenum">
              <a:rPr lang="en-US" smtClean="0">
                <a:latin typeface="Times" pitchFamily="18" charset="0"/>
              </a:rPr>
              <a:pPr/>
              <a:t>2</a:t>
            </a:fld>
            <a:endParaRPr lang="en-US" dirty="0" smtClean="0">
              <a:latin typeface="Times" pitchFamily="18" charset="0"/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>
              <a:latin typeface="Times" pitchFamily="18" charset="0"/>
            </a:endParaRP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5B7F0E-B7B3-459B-A174-5F69F87E7F87}" type="slidenum">
              <a:rPr lang="en-US" smtClean="0">
                <a:latin typeface="Times" pitchFamily="18" charset="0"/>
              </a:rPr>
              <a:pPr/>
              <a:t>3</a:t>
            </a:fld>
            <a:endParaRPr lang="en-US" dirty="0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2B754-C26C-41EE-ADD3-DF4A1B4E66A3}" type="datetimeFigureOut">
              <a:rPr lang="en-US" smtClean="0"/>
              <a:pPr/>
              <a:t>11/1/2010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F43BC-158C-4BFF-938A-844EE659FE6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SLIDE #</a:t>
            </a:r>
            <a:r>
              <a:rPr lang="en-US" sz="1000" dirty="0" smtClean="0"/>
              <a:t> </a:t>
            </a:r>
            <a:fld id="{FF42EDC5-728D-465F-B522-0BC1CB9C7708}" type="slidenum">
              <a:rPr lang="en-US" sz="1000" i="1" smtClean="0"/>
              <a:pPr/>
              <a:t>1</a:t>
            </a:fld>
            <a:endParaRPr lang="en-US" sz="1000" i="1" dirty="0" smtClean="0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28600" y="8382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576263" lvl="1" indent="-228600" eaLnBrk="1" hangingPunct="1">
              <a:spcBef>
                <a:spcPct val="20000"/>
              </a:spcBef>
              <a:buClr>
                <a:srgbClr val="A39C91"/>
              </a:buClr>
              <a:buFont typeface="Wingdings" pitchFamily="2" charset="2"/>
              <a:buNone/>
            </a:pPr>
            <a:endParaRPr lang="en-US" sz="1800" b="0" dirty="0">
              <a:solidFill>
                <a:schemeClr val="tx1"/>
              </a:solidFill>
            </a:endParaRPr>
          </a:p>
          <a:p>
            <a:pPr eaLnBrk="1" hangingPunct="1">
              <a:spcBef>
                <a:spcPct val="20000"/>
              </a:spcBef>
              <a:buClr>
                <a:srgbClr val="A39C91"/>
              </a:buClr>
              <a:buFont typeface="Wingdings" pitchFamily="2" charset="2"/>
              <a:buNone/>
            </a:pPr>
            <a:endParaRPr lang="en-US" b="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978900" cy="7366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 lIns="18288" tIns="0" rIns="0" bIns="0"/>
          <a:lstStyle/>
          <a:p>
            <a:pPr algn="ctr" eaLnBrk="1" hangingPunct="1">
              <a:defRPr/>
            </a:pPr>
            <a:r>
              <a:rPr lang="en-US" sz="2800" b="0" kern="0" dirty="0" smtClean="0">
                <a:solidFill>
                  <a:srgbClr val="C4393B"/>
                </a:solidFill>
                <a:latin typeface="+mj-lt"/>
                <a:ea typeface="+mj-ea"/>
                <a:cs typeface="+mj-cs"/>
              </a:rPr>
              <a:t>Incoterms 2010  </a:t>
            </a:r>
            <a:endParaRPr lang="en-US" sz="2800" b="0" kern="0" dirty="0">
              <a:solidFill>
                <a:srgbClr val="C4393B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28600" y="736600"/>
            <a:ext cx="86868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33363" marR="0" lvl="0" indent="-233363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39C91"/>
              </a:buClr>
              <a:buSzTx/>
              <a:buFont typeface="Wingdings" pitchFamily="2" charset="2"/>
              <a:buChar char="Ø"/>
              <a:tabLst/>
              <a:defRPr/>
            </a:pPr>
            <a:r>
              <a:rPr lang="en-US" sz="1800" b="0" kern="0" dirty="0" smtClean="0">
                <a:solidFill>
                  <a:schemeClr val="tx1"/>
                </a:solidFill>
                <a:latin typeface="+mn-lt"/>
              </a:rPr>
              <a:t>Reduced to 11 terms of shipment and delivery for use in sale of tangible goods.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  <a:defRPr/>
            </a:pPr>
            <a:r>
              <a:rPr lang="en-US" sz="1600" b="0" kern="0" dirty="0" smtClean="0">
                <a:solidFill>
                  <a:schemeClr val="tx1"/>
                </a:solidFill>
                <a:latin typeface="+mn-lt"/>
              </a:rPr>
              <a:t>Deleted: DAF, DES, DEQ, DDU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  <a:defRPr/>
            </a:pPr>
            <a:r>
              <a:rPr lang="en-US" sz="1600" b="0" kern="0" dirty="0" smtClean="0">
                <a:solidFill>
                  <a:schemeClr val="tx1"/>
                </a:solidFill>
                <a:latin typeface="+mn-lt"/>
              </a:rPr>
              <a:t>Added:  DAT, DAP</a:t>
            </a:r>
          </a:p>
          <a:p>
            <a:pPr marL="233363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  <a:defRPr/>
            </a:pPr>
            <a:endParaRPr lang="en-US" sz="1800" b="0" kern="0" dirty="0" smtClean="0">
              <a:solidFill>
                <a:schemeClr val="tx1"/>
              </a:solidFill>
              <a:latin typeface="+mn-lt"/>
            </a:endParaRPr>
          </a:p>
          <a:p>
            <a:pPr marL="233363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  <a:defRPr/>
            </a:pPr>
            <a:r>
              <a:rPr lang="en-US" sz="1800" b="0" kern="0" dirty="0" smtClean="0">
                <a:solidFill>
                  <a:schemeClr val="tx1"/>
                </a:solidFill>
                <a:latin typeface="+mn-lt"/>
              </a:rPr>
              <a:t>New Grouping of terms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  <a:defRPr/>
            </a:pPr>
            <a:r>
              <a:rPr lang="en-US" sz="1600" b="0" kern="0" dirty="0" smtClean="0">
                <a:solidFill>
                  <a:schemeClr val="tx1"/>
                </a:solidFill>
                <a:latin typeface="+mn-lt"/>
              </a:rPr>
              <a:t>Omnimodal: EXW, FCA, CPT, CIP, DAT, DAP, DDP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  <a:defRPr/>
            </a:pPr>
            <a:r>
              <a:rPr lang="en-US" sz="1600" b="0" kern="0" dirty="0" smtClean="0">
                <a:solidFill>
                  <a:schemeClr val="tx1"/>
                </a:solidFill>
                <a:latin typeface="+mn-lt"/>
              </a:rPr>
              <a:t>Marine –restricted: FAS, FOB, CFR, CIF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33363" marR="0" lvl="0" indent="-233363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39C91"/>
              </a:buClr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Divide costs, risks and responsibilities</a:t>
            </a:r>
            <a:r>
              <a:rPr kumimoji="0" lang="en-US" sz="1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between sellers and buyers.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</a:pPr>
            <a:r>
              <a:rPr lang="en-US" sz="1600" b="0" kern="0" noProof="0" dirty="0" smtClean="0">
                <a:solidFill>
                  <a:schemeClr val="tx1"/>
                </a:solidFill>
                <a:latin typeface="+mn-lt"/>
              </a:rPr>
              <a:t>Who performs export clearance and import clearance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</a:pPr>
            <a:r>
              <a:rPr kumimoji="0" lang="en-US" sz="1600" b="0" i="0" u="none" strike="noStrike" kern="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Who</a:t>
            </a:r>
            <a:r>
              <a:rPr kumimoji="0" lang="en-US" sz="1600" b="0" i="0" u="none" strike="noStrike" kern="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pays for freight and duty</a:t>
            </a:r>
            <a:endParaRPr lang="en-US" sz="1600" b="0" kern="0" noProof="0" dirty="0" smtClean="0">
              <a:solidFill>
                <a:schemeClr val="tx1"/>
              </a:solidFill>
              <a:latin typeface="+mn-lt"/>
            </a:endParaRP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</a:pPr>
            <a:r>
              <a:rPr kumimoji="0" lang="en-US" sz="1600" b="0" i="0" u="none" strike="noStrike" kern="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Who bears risk of loss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</a:pPr>
            <a:r>
              <a:rPr lang="en-US" sz="1600" b="0" kern="0" noProof="0" dirty="0" smtClean="0">
                <a:solidFill>
                  <a:srgbClr val="FF0000"/>
                </a:solidFill>
                <a:latin typeface="+mn-lt"/>
              </a:rPr>
              <a:t>Where and how “delivery” occurs</a:t>
            </a:r>
          </a:p>
          <a:p>
            <a:pPr marL="1147763" lvl="2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</a:pPr>
            <a:r>
              <a:rPr lang="en-US" sz="1600" b="0" kern="0" dirty="0" smtClean="0">
                <a:solidFill>
                  <a:srgbClr val="FF0000"/>
                </a:solidFill>
                <a:latin typeface="+mn-lt"/>
              </a:rPr>
              <a:t>Delivery: where the risk of loss of or damage to the goods passes from the seller to the buyer</a:t>
            </a:r>
          </a:p>
          <a:p>
            <a:pPr marL="1147763" lvl="2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</a:pP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33363" marR="0" lvl="0" indent="-233363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39C91"/>
              </a:buClr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 is not included?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</a:pPr>
            <a:r>
              <a:rPr lang="en-US" sz="1600" b="0" kern="0" dirty="0" smtClean="0">
                <a:solidFill>
                  <a:schemeClr val="tx1"/>
                </a:solidFill>
                <a:latin typeface="+mn-lt"/>
              </a:rPr>
              <a:t>Conveyance of title.  Title transfer must be stated separately.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Recognition of revenue.  However, </a:t>
            </a:r>
            <a:r>
              <a:rPr lang="en-US" sz="1600" b="0" kern="0" dirty="0" smtClean="0">
                <a:solidFill>
                  <a:schemeClr val="tx1"/>
                </a:solidFill>
                <a:latin typeface="+mn-lt"/>
              </a:rPr>
              <a:t>delivery and transfer of risk </a:t>
            </a:r>
            <a:r>
              <a:rPr lang="en-US" sz="1600" b="0" u="sng" kern="0" dirty="0" smtClean="0">
                <a:solidFill>
                  <a:schemeClr val="tx1"/>
                </a:solidFill>
                <a:latin typeface="+mn-lt"/>
              </a:rPr>
              <a:t>are</a:t>
            </a:r>
            <a:r>
              <a:rPr lang="en-US" sz="1600" b="0" kern="0" dirty="0" smtClean="0">
                <a:solidFill>
                  <a:schemeClr val="tx1"/>
                </a:solidFill>
                <a:latin typeface="+mn-lt"/>
              </a:rPr>
              <a:t> addressed.</a:t>
            </a: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85800"/>
            <a:ext cx="8686800" cy="5734050"/>
          </a:xfrm>
        </p:spPr>
        <p:txBody>
          <a:bodyPr>
            <a:normAutofit fontScale="62500" lnSpcReduction="20000"/>
          </a:bodyPr>
          <a:lstStyle/>
          <a:p>
            <a:endParaRPr lang="en-US" sz="2800" dirty="0" smtClean="0"/>
          </a:p>
          <a:p>
            <a:r>
              <a:rPr lang="en-US" sz="2800" dirty="0" smtClean="0"/>
              <a:t>Our Standard Terms and Conditions state: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smtClean="0"/>
              <a:t>“Products shall be delivered Ex Works (Incoterms 2000)  designated manufacturing facility, service facility, or other named place of origin”.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smtClean="0"/>
              <a:t>“Title to Products passes to Customer when Products are placed in the hands of the carrier for shipment to Customer”.</a:t>
            </a:r>
          </a:p>
          <a:p>
            <a:pPr lvl="1">
              <a:buFont typeface="Wingdings" pitchFamily="2" charset="2"/>
              <a:buChar char="Ø"/>
            </a:pPr>
            <a:endParaRPr lang="en-US" sz="2000" dirty="0" smtClean="0"/>
          </a:p>
          <a:p>
            <a:pPr lvl="1">
              <a:buFont typeface="Wingdings" pitchFamily="2" charset="2"/>
              <a:buChar char="Ø"/>
            </a:pPr>
            <a:endParaRPr lang="en-US" sz="1800" dirty="0" smtClean="0"/>
          </a:p>
          <a:p>
            <a:r>
              <a:rPr lang="en-US" sz="2800" dirty="0" smtClean="0"/>
              <a:t>EXW</a:t>
            </a:r>
          </a:p>
          <a:p>
            <a:pPr marL="576263" lvl="2" indent="-233363">
              <a:buFont typeface="Wingdings" pitchFamily="2" charset="2"/>
              <a:buChar char="Ø"/>
            </a:pPr>
            <a:r>
              <a:rPr lang="en-US" sz="1800" dirty="0" smtClean="0"/>
              <a:t>Seller delivers the goods by placing them at the disposal of the buyer at the agreed point (usually the seller’s dock)   </a:t>
            </a:r>
          </a:p>
          <a:p>
            <a:pPr marL="233363" lvl="1" indent="-233363">
              <a:buFont typeface="Wingdings" pitchFamily="2" charset="2"/>
              <a:buChar char="Ø"/>
            </a:pPr>
            <a:endParaRPr lang="en-US" sz="1600" dirty="0" smtClean="0"/>
          </a:p>
          <a:p>
            <a:pPr marL="233363" lvl="1" indent="-233363">
              <a:buFont typeface="Wingdings" pitchFamily="2" charset="2"/>
              <a:buChar char="Ø"/>
            </a:pPr>
            <a:r>
              <a:rPr lang="en-US" dirty="0" smtClean="0"/>
              <a:t>F Group terms</a:t>
            </a:r>
          </a:p>
          <a:p>
            <a:pPr marL="576263" lvl="2" indent="-233363">
              <a:buFont typeface="Wingdings" pitchFamily="2" charset="2"/>
              <a:buChar char="Ø"/>
            </a:pPr>
            <a:r>
              <a:rPr lang="en-US" sz="2000" dirty="0" smtClean="0"/>
              <a:t>Seller delivers the goods to the first carrier at the agreed point  (for FOB, goods must be loaded on the vessel)</a:t>
            </a:r>
          </a:p>
          <a:p>
            <a:pPr marL="233363" lvl="1" indent="-233363">
              <a:buFont typeface="Wingdings" pitchFamily="2" charset="2"/>
              <a:buChar char="Ø"/>
            </a:pPr>
            <a:endParaRPr lang="en-US" sz="1600" dirty="0" smtClean="0"/>
          </a:p>
          <a:p>
            <a:pPr marL="233363" lvl="1" indent="-233363">
              <a:buFont typeface="Wingdings" pitchFamily="2" charset="2"/>
              <a:buChar char="Ø"/>
            </a:pPr>
            <a:r>
              <a:rPr lang="en-US" dirty="0" smtClean="0"/>
              <a:t>C Group terms</a:t>
            </a:r>
          </a:p>
          <a:p>
            <a:pPr marL="576263" lvl="2" indent="-233363">
              <a:buFont typeface="Wingdings" pitchFamily="2" charset="2"/>
              <a:buChar char="Ø"/>
            </a:pPr>
            <a:r>
              <a:rPr lang="en-US" sz="2000" dirty="0" smtClean="0"/>
              <a:t>Seller delivers the goods by handing them over to the carrier on the agreed date</a:t>
            </a:r>
          </a:p>
          <a:p>
            <a:pPr marL="576263" lvl="2" indent="-233363">
              <a:buFont typeface="Wingdings" pitchFamily="2" charset="2"/>
              <a:buChar char="Ø"/>
            </a:pPr>
            <a:r>
              <a:rPr lang="en-US" sz="2000" dirty="0" smtClean="0"/>
              <a:t>Note: while seller pays for main carriage, risk of loss passes to buyer at port of export</a:t>
            </a:r>
          </a:p>
          <a:p>
            <a:pPr marL="576263" lvl="2" indent="-233363">
              <a:buFont typeface="Wingdings" pitchFamily="2" charset="2"/>
              <a:buChar char="Ø"/>
            </a:pPr>
            <a:endParaRPr lang="en-US" sz="1600" dirty="0" smtClean="0"/>
          </a:p>
          <a:p>
            <a:pPr marL="233363" lvl="1" indent="-233363">
              <a:buFont typeface="Wingdings" pitchFamily="2" charset="2"/>
              <a:buChar char="Ø"/>
            </a:pPr>
            <a:r>
              <a:rPr lang="en-US" dirty="0" smtClean="0"/>
              <a:t>D Group terms</a:t>
            </a:r>
          </a:p>
          <a:p>
            <a:pPr marL="576263" lvl="2" indent="-233363">
              <a:buFont typeface="Wingdings" pitchFamily="2" charset="2"/>
              <a:buChar char="Ø"/>
            </a:pPr>
            <a:r>
              <a:rPr lang="en-US" sz="2000" dirty="0" smtClean="0"/>
              <a:t>Seller delivers the goods by placing them at the disposal of the buyer ready for unloading at the agreed point</a:t>
            </a:r>
          </a:p>
          <a:p>
            <a:pPr marL="576263" lvl="2" indent="-233363">
              <a:buFont typeface="Wingdings" pitchFamily="2" charset="2"/>
              <a:buChar char="Ø"/>
            </a:pPr>
            <a:endParaRPr lang="en-US" dirty="0" smtClean="0"/>
          </a:p>
          <a:p>
            <a:pPr marL="233363" lvl="1" indent="-233363">
              <a:buFont typeface="Wingdings" pitchFamily="2" charset="2"/>
              <a:buChar char="Ø"/>
            </a:pPr>
            <a:endParaRPr lang="en-US" sz="1600" dirty="0" smtClean="0"/>
          </a:p>
          <a:p>
            <a:pPr marL="576263" lvl="2" indent="-233363">
              <a:buNone/>
            </a:pPr>
            <a:endParaRPr lang="en-US" sz="1600" dirty="0" smtClean="0"/>
          </a:p>
          <a:p>
            <a:pPr marL="576263" lvl="2" indent="-233363">
              <a:buNone/>
            </a:pPr>
            <a:endParaRPr lang="en-US" sz="1600" dirty="0" smtClean="0"/>
          </a:p>
          <a:p>
            <a:pPr marL="576263" lvl="2" indent="-233363">
              <a:buNone/>
            </a:pPr>
            <a:endParaRPr lang="en-US" sz="1600" dirty="0" smtClean="0"/>
          </a:p>
          <a:p>
            <a:endParaRPr lang="en-US" sz="1800" dirty="0" smtClean="0"/>
          </a:p>
          <a:p>
            <a:endParaRPr lang="en-US" sz="1000" dirty="0" smtClean="0"/>
          </a:p>
          <a:p>
            <a:pPr>
              <a:buNone/>
            </a:pPr>
            <a:r>
              <a:rPr lang="en-US" sz="1400" dirty="0" smtClean="0"/>
              <a:t>  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228600" y="101600"/>
            <a:ext cx="8686800" cy="5842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 lIns="18288" tIns="0" rIns="0" bIns="0"/>
          <a:lstStyle/>
          <a:p>
            <a:pPr algn="ctr" eaLnBrk="1" hangingPunct="1">
              <a:defRPr/>
            </a:pPr>
            <a:r>
              <a:rPr lang="en-US" sz="2400" b="0" kern="0" dirty="0" smtClean="0">
                <a:solidFill>
                  <a:srgbClr val="C4393B"/>
                </a:solidFill>
                <a:latin typeface="+mj-lt"/>
                <a:ea typeface="+mj-ea"/>
                <a:cs typeface="+mj-cs"/>
              </a:rPr>
              <a:t>Where does Delivery occur?  ICC section A4</a:t>
            </a:r>
            <a:endParaRPr lang="en-US" sz="1400" b="0" kern="0" dirty="0">
              <a:solidFill>
                <a:srgbClr val="C4393B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3600" y="220980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3366FF"/>
                </a:solidFill>
                <a:latin typeface="Verdana" pitchFamily="34" charset="0"/>
              </a:rPr>
              <a:t>Seller’s side</a:t>
            </a:r>
            <a:endParaRPr lang="en-US" sz="1800" dirty="0">
              <a:solidFill>
                <a:srgbClr val="3366FF"/>
              </a:solidFill>
              <a:latin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7400" y="281940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3366FF"/>
                </a:solidFill>
                <a:latin typeface="Verdana" pitchFamily="34" charset="0"/>
              </a:rPr>
              <a:t>Seller’s side</a:t>
            </a:r>
            <a:endParaRPr lang="en-US" sz="1800" dirty="0">
              <a:solidFill>
                <a:srgbClr val="3366FF"/>
              </a:solidFill>
              <a:latin typeface="Verdan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57400" y="342900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3366FF"/>
                </a:solidFill>
                <a:latin typeface="Verdana" pitchFamily="34" charset="0"/>
              </a:rPr>
              <a:t>Seller’s side</a:t>
            </a:r>
            <a:endParaRPr lang="en-US" sz="1800" dirty="0">
              <a:solidFill>
                <a:srgbClr val="3366FF"/>
              </a:solidFill>
              <a:latin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00600" y="426720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C65F0A"/>
                </a:solidFill>
                <a:latin typeface="Verdana" pitchFamily="34" charset="0"/>
              </a:rPr>
              <a:t>Buyer’s side</a:t>
            </a:r>
            <a:endParaRPr lang="en-US" sz="1800" dirty="0">
              <a:solidFill>
                <a:srgbClr val="C65F0A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SLIDE #</a:t>
            </a:r>
            <a:r>
              <a:rPr lang="en-US" sz="1000" dirty="0" smtClean="0"/>
              <a:t> </a:t>
            </a:r>
            <a:fld id="{FF42EDC5-728D-465F-B522-0BC1CB9C7708}" type="slidenum">
              <a:rPr lang="en-US" sz="1000" i="1" smtClean="0"/>
              <a:pPr/>
              <a:t>3</a:t>
            </a:fld>
            <a:endParaRPr lang="en-US" sz="1000" i="1" dirty="0" smtClean="0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28600" y="8382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576263" lvl="1" indent="-228600" eaLnBrk="1" hangingPunct="1">
              <a:spcBef>
                <a:spcPct val="20000"/>
              </a:spcBef>
              <a:buClr>
                <a:srgbClr val="A39C91"/>
              </a:buClr>
              <a:buFont typeface="Wingdings" pitchFamily="2" charset="2"/>
              <a:buNone/>
            </a:pPr>
            <a:endParaRPr lang="en-US" sz="1800" b="0" dirty="0">
              <a:solidFill>
                <a:schemeClr val="tx1"/>
              </a:solidFill>
            </a:endParaRPr>
          </a:p>
          <a:p>
            <a:pPr eaLnBrk="1" hangingPunct="1">
              <a:spcBef>
                <a:spcPct val="20000"/>
              </a:spcBef>
              <a:buClr>
                <a:srgbClr val="A39C91"/>
              </a:buClr>
              <a:buFont typeface="Wingdings" pitchFamily="2" charset="2"/>
              <a:buNone/>
            </a:pPr>
            <a:endParaRPr lang="en-US" b="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978900" cy="7366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 lIns="18288" tIns="0" rIns="0" bIns="0"/>
          <a:lstStyle/>
          <a:p>
            <a:pPr algn="ctr" eaLnBrk="1" hangingPunct="1">
              <a:defRPr/>
            </a:pPr>
            <a:r>
              <a:rPr lang="en-US" sz="2800" b="0" kern="0" dirty="0" smtClean="0">
                <a:solidFill>
                  <a:srgbClr val="C4393B"/>
                </a:solidFill>
                <a:latin typeface="+mj-lt"/>
                <a:ea typeface="+mj-ea"/>
                <a:cs typeface="+mj-cs"/>
              </a:rPr>
              <a:t>U.S. Shipping terms and the UCC  </a:t>
            </a:r>
            <a:endParaRPr lang="en-US" sz="2800" b="0" kern="0" dirty="0">
              <a:solidFill>
                <a:srgbClr val="C4393B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28600" y="838200"/>
            <a:ext cx="86868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33363" marR="0" lvl="0" indent="-233363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39C91"/>
              </a:buClr>
              <a:buSzTx/>
              <a:buFont typeface="Wingdings" pitchFamily="2" charset="2"/>
              <a:buChar char="Ø"/>
              <a:tabLst/>
              <a:defRPr/>
            </a:pPr>
            <a:r>
              <a:rPr lang="en-US" sz="1800" b="0" kern="0" dirty="0" smtClean="0">
                <a:solidFill>
                  <a:schemeClr val="tx1"/>
                </a:solidFill>
                <a:latin typeface="+mn-lt"/>
              </a:rPr>
              <a:t>The Uniform Commercial Code (UCC) is the model on which states structure their commercial laws  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33363" marR="0" lvl="0" indent="-233363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39C91"/>
              </a:buClr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FOB terms have </a:t>
            </a:r>
            <a:r>
              <a:rPr lang="en-US" sz="1800" b="0" kern="0" dirty="0" smtClean="0">
                <a:solidFill>
                  <a:schemeClr val="tx1"/>
                </a:solidFill>
                <a:latin typeface="+mn-lt"/>
              </a:rPr>
              <a:t>been deleted as obsolete from the UCC since 2004</a:t>
            </a:r>
          </a:p>
          <a:p>
            <a:pPr marL="233363" marR="0" lvl="0" indent="-233363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39C91"/>
              </a:buClr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Sales contract laws</a:t>
            </a:r>
            <a:r>
              <a:rPr kumimoji="0" lang="en-US" sz="1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each state now need to be updated</a:t>
            </a:r>
          </a:p>
          <a:p>
            <a:pPr marL="233363" marR="0" lvl="0" indent="-233363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39C91"/>
              </a:buClr>
              <a:buSzTx/>
              <a:buFont typeface="Wingdings" pitchFamily="2" charset="2"/>
              <a:buChar char="Ø"/>
              <a:tabLst/>
              <a:defRPr/>
            </a:pPr>
            <a:endParaRPr lang="en-US" sz="1800" b="0" kern="0" baseline="0" dirty="0" smtClean="0">
              <a:solidFill>
                <a:schemeClr val="tx1"/>
              </a:solidFill>
              <a:latin typeface="+mn-lt"/>
            </a:endParaRPr>
          </a:p>
          <a:p>
            <a:pPr marL="233363" marR="0" lvl="0" indent="-233363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39C91"/>
              </a:buClr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Recommended Incoterms usage in place of UCC FOB terms:</a:t>
            </a:r>
          </a:p>
          <a:p>
            <a:pPr marL="233363" marR="0" lvl="0" indent="-233363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39C91"/>
              </a:buClr>
              <a:buSzTx/>
              <a:buFont typeface="Wingdings" pitchFamily="2" charset="2"/>
              <a:buChar char="Ø"/>
              <a:tabLst/>
              <a:defRPr/>
            </a:pPr>
            <a:endParaRPr lang="en-US" sz="1800" b="0" kern="0" baseline="0" dirty="0" smtClean="0">
              <a:solidFill>
                <a:schemeClr val="tx1"/>
              </a:solidFill>
              <a:latin typeface="+mn-lt"/>
            </a:endParaRP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  <a:defRPr/>
            </a:pPr>
            <a:r>
              <a:rPr kumimoji="0" lang="en-US" sz="1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FOB Origin, freight collect		EX-Works (EXW)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  <a:defRPr/>
            </a:pPr>
            <a:r>
              <a:rPr lang="en-US" sz="1800" b="0" kern="0" noProof="0" dirty="0" smtClean="0">
                <a:solidFill>
                  <a:schemeClr val="tx1"/>
                </a:solidFill>
                <a:latin typeface="+mn-lt"/>
              </a:rPr>
              <a:t>FOB Origin, freight prepaid		Carriage Paid To (CPT)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  <a:defRPr/>
            </a:pPr>
            <a:r>
              <a:rPr lang="en-US" sz="1800" b="0" kern="0" dirty="0" smtClean="0">
                <a:solidFill>
                  <a:schemeClr val="tx1"/>
                </a:solidFill>
                <a:latin typeface="+mn-lt"/>
              </a:rPr>
              <a:t>FOB Destination, freight prepaid	Delivered At Place (DAP)</a:t>
            </a:r>
          </a:p>
          <a:p>
            <a:pPr marL="690563" lvl="1" indent="-233363">
              <a:spcBef>
                <a:spcPct val="20000"/>
              </a:spcBef>
              <a:buClr>
                <a:srgbClr val="A39C91"/>
              </a:buClr>
              <a:buFont typeface="Wingdings" pitchFamily="2" charset="2"/>
              <a:buChar char="Ø"/>
              <a:defRPr/>
            </a:pPr>
            <a:r>
              <a:rPr lang="en-US" sz="1800" b="0" kern="0" dirty="0" smtClean="0">
                <a:solidFill>
                  <a:schemeClr val="tx1"/>
                </a:solidFill>
                <a:latin typeface="+mn-lt"/>
              </a:rPr>
              <a:t>FOB Destination, freight collect		None – because the seller should not 						assume responsibility for the condition 					of the goods if the carrier is contracted 					by the buyer</a:t>
            </a:r>
          </a:p>
          <a:p>
            <a:pPr marL="233363" marR="0" lvl="0" indent="-233363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39C91"/>
              </a:buClr>
              <a:buSzTx/>
              <a:buFont typeface="Wingdings" pitchFamily="2" charset="2"/>
              <a:buChar char="Ø"/>
              <a:tabLst/>
              <a:defRPr/>
            </a:pPr>
            <a:endParaRPr lang="en-US" sz="1800" b="0" kern="0" dirty="0" smtClean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401</Words>
  <Application>Microsoft Office PowerPoint</Application>
  <PresentationFormat>On-screen Show (4:3)</PresentationFormat>
  <Paragraphs>67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Company>Advanced Energy Industries,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AE</dc:creator>
  <cp:lastModifiedBy>US037038</cp:lastModifiedBy>
  <cp:revision>1</cp:revision>
  <dcterms:created xsi:type="dcterms:W3CDTF">2010-10-28T14:59:29Z</dcterms:created>
  <dcterms:modified xsi:type="dcterms:W3CDTF">2010-11-01T17:44:34Z</dcterms:modified>
</cp:coreProperties>
</file>