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</p:sldMasterIdLst>
  <p:notesMasterIdLst>
    <p:notesMasterId r:id="rId6"/>
  </p:notesMasterIdLst>
  <p:sldIdLst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10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126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8746B2F-A40F-4984-8CA8-701E3761CDC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1C5A70F-E893-4C0B-A44E-911307931925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8200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8201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2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3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4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5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6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7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8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09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0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1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2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3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4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5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6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7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8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19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0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1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2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3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4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5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6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7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8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9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30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31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232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6BDD72-1A6D-47E4-A7FB-6B525AD51ED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F57C10-8B75-4A41-8A29-C53601D12C2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E0CFE6-C388-47B5-9561-46DCF75C018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9735B-15E9-4B8B-BEA6-70DED416A37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2C179-D686-4865-817C-87E8BCBD1BB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039987-FD19-4C23-92ED-D4EE3737895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AD90B4-C199-41C5-89DE-1BA6AF28C9E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0F28F-6859-46B8-B548-0E6F36D0C4E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2361AD-07B1-4360-87D8-F21EEE5BA0B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632AD-EAE2-42BA-9575-6FCF9D37F5A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110F7-12DC-4704-BBC6-6D0602B86D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2C9626-B04A-4B3C-809B-156DB91CAA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B7CF90-93A5-4D1A-9AC4-8768E8A1CD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EE3E15-ADDD-4EBE-8F20-D02BD74835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61FF68-6504-4618-9734-615C29476EE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BC51AC-ADFE-4D1E-8B4B-96B0F7AA23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1820E-AF86-44AF-808D-2BB26C0B06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6BF5B8-27F7-4A66-A3B5-0C287895948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2D855D-8AEE-4D52-B1ED-F10CB028FD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0F77AE-71C2-45C8-B86B-E3D2FA8651E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F00332-874D-401E-B899-0E3330FFCFA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n-US" alt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r>
              <a:rPr lang="en-US" altLang="en-US"/>
              <a:t>Tuttle Law Offices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A511D606-6B45-4C76-9624-942316E69BD6}" type="slidenum">
              <a:rPr lang="en-US" altLang="en-US"/>
              <a:pPr/>
              <a:t>‹#›</a:t>
            </a:fld>
            <a:endParaRPr lang="en-US" altLang="en-US"/>
          </a:p>
        </p:txBody>
      </p:sp>
      <p:grpSp>
        <p:nvGrpSpPr>
          <p:cNvPr id="7176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7177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8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79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0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1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2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3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4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5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6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7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8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89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0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1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2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3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4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5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6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7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8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9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0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1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2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3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4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5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6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7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n-US"/>
              <a:t>Tuttle Law Offices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B05541-D9C3-48B4-959E-6AE58DF4A76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Tuttle Law Offices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C5D75-DB65-4E77-8795-E4272BC45035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CBP Import Trends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302125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1500"/>
              <a:t>The total value of imports processed by U.S. Customs and Border Protection was slightly more than $1.7 trillion in fiscal year 2009</a:t>
            </a:r>
          </a:p>
          <a:p>
            <a:pPr>
              <a:lnSpc>
                <a:spcPct val="80000"/>
              </a:lnSpc>
              <a:spcBef>
                <a:spcPct val="65000"/>
              </a:spcBef>
            </a:pPr>
            <a:r>
              <a:rPr lang="en-US" sz="1500"/>
              <a:t>Represents a 25 percent decrease from the previous year. </a:t>
            </a:r>
          </a:p>
          <a:p>
            <a:pPr>
              <a:lnSpc>
                <a:spcPct val="80000"/>
              </a:lnSpc>
              <a:spcBef>
                <a:spcPct val="65000"/>
              </a:spcBef>
            </a:pPr>
            <a:r>
              <a:rPr lang="en-US" sz="1500"/>
              <a:t>Imports are now at levels last seen in fiscal year 2006.</a:t>
            </a:r>
          </a:p>
          <a:p>
            <a:pPr>
              <a:lnSpc>
                <a:spcPct val="80000"/>
              </a:lnSpc>
              <a:spcBef>
                <a:spcPct val="65000"/>
              </a:spcBef>
            </a:pPr>
            <a:r>
              <a:rPr lang="en-US" sz="1500"/>
              <a:t>By year end 2010, it is projected that the value of imports will increase 6 percent, totaling $1.8 trillion.</a:t>
            </a:r>
          </a:p>
          <a:p>
            <a:pPr>
              <a:lnSpc>
                <a:spcPct val="80000"/>
              </a:lnSpc>
              <a:spcBef>
                <a:spcPct val="65000"/>
              </a:spcBef>
            </a:pPr>
            <a:r>
              <a:rPr lang="en-US" sz="1500"/>
              <a:t>Entry volume at the mid-point of fiscal year 2010 is 13 million. </a:t>
            </a:r>
          </a:p>
          <a:p>
            <a:pPr>
              <a:lnSpc>
                <a:spcPct val="80000"/>
              </a:lnSpc>
              <a:spcBef>
                <a:spcPct val="65000"/>
              </a:spcBef>
            </a:pPr>
            <a:r>
              <a:rPr lang="en-US" sz="1500"/>
              <a:t>By year end, 27 million entries are expected, an increase of 5 percent from fiscal year 2009.</a:t>
            </a:r>
          </a:p>
          <a:p>
            <a:pPr>
              <a:lnSpc>
                <a:spcPct val="80000"/>
              </a:lnSpc>
              <a:spcBef>
                <a:spcPct val="65000"/>
              </a:spcBef>
            </a:pPr>
            <a:r>
              <a:rPr lang="en-US" sz="1500"/>
              <a:t>During the first six months of fiscal year 2010, CBP collected $15 billion in revenue for the U.S. government. </a:t>
            </a:r>
          </a:p>
          <a:p>
            <a:pPr>
              <a:lnSpc>
                <a:spcPct val="80000"/>
              </a:lnSpc>
              <a:spcBef>
                <a:spcPct val="65000"/>
              </a:spcBef>
            </a:pPr>
            <a:r>
              <a:rPr lang="en-US" sz="1500"/>
              <a:t>It is projected that $31 billion will be collected by year end.</a:t>
            </a:r>
          </a:p>
          <a:p>
            <a:pPr>
              <a:lnSpc>
                <a:spcPct val="80000"/>
              </a:lnSpc>
              <a:spcBef>
                <a:spcPct val="65000"/>
              </a:spcBef>
            </a:pPr>
            <a:r>
              <a:rPr lang="en-US" sz="1500"/>
              <a:t>A total of $130 million in antidumping/countervailing duties were collected during the first half of fiscal year 2010.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746125" y="6056313"/>
            <a:ext cx="6950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838200" y="6019800"/>
            <a:ext cx="647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/>
              <a:t>* </a:t>
            </a:r>
            <a:r>
              <a:rPr lang="en-US" sz="1000" b="1"/>
              <a:t>CBP Fiscal Year 2010 Mid-Year Report, JUNE 2010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2B643-7FD9-4547-BB90-2F473E97A9A5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CBP Import Trends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Regulatory Audit</a:t>
            </a:r>
            <a:r>
              <a:rPr lang="en-US"/>
              <a:t> completed 345 audits of importers and other parties involved in the process of importing goods in FY 2009 and had another 233 audits in progress.</a:t>
            </a:r>
          </a:p>
          <a:p>
            <a:r>
              <a:rPr lang="en-US"/>
              <a:t> Regulatory Audit identified approximately $61.8 million in recommended recoveries, including user fees, and collected about $26.5 million in revenue.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/>
              <a:t>Tuttle Law Offices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52345-97F5-431F-B98E-1C1E15621CD9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CBP Import Trends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1900"/>
              <a:t>Through the end of FY09, CBP initiated more than 18,000 trade enforcement seizures valued at more than $300 million, including </a:t>
            </a:r>
          </a:p>
          <a:p>
            <a:pPr lvl="1">
              <a:lnSpc>
                <a:spcPct val="80000"/>
              </a:lnSpc>
            </a:pPr>
            <a:r>
              <a:rPr lang="en-US" sz="1700"/>
              <a:t>14,841 seizures with a total domestic value of $260.7 million for intellectual property rights (IPR) violations: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China continued to be the top trading partner for IPR seizures in FY09 with a domestic value of $204.7 million, accounting for 79 percent of the total value seized. </a:t>
            </a:r>
          </a:p>
          <a:p>
            <a:pPr lvl="2">
              <a:lnSpc>
                <a:spcPct val="80000"/>
              </a:lnSpc>
            </a:pPr>
            <a:r>
              <a:rPr lang="en-US" sz="1600"/>
              <a:t>Footwear was the top commodity seized in FY09 with a domestic value of $99.7 million, which accounted for 38 percent of the entire value of infringing goods. </a:t>
            </a:r>
          </a:p>
          <a:p>
            <a:pPr lvl="1">
              <a:lnSpc>
                <a:spcPct val="80000"/>
              </a:lnSpc>
            </a:pPr>
            <a:r>
              <a:rPr lang="en-US" sz="1700"/>
              <a:t>2,600 import safety related seizures. </a:t>
            </a:r>
          </a:p>
          <a:p>
            <a:pPr lvl="1">
              <a:lnSpc>
                <a:spcPct val="80000"/>
              </a:lnSpc>
            </a:pPr>
            <a:r>
              <a:rPr lang="en-US" sz="1700"/>
              <a:t>488 commercial fraud penalties assessed at $98 million. </a:t>
            </a:r>
          </a:p>
          <a:p>
            <a:pPr lvl="1">
              <a:lnSpc>
                <a:spcPct val="80000"/>
              </a:lnSpc>
            </a:pPr>
            <a:r>
              <a:rPr lang="en-US" sz="1700"/>
              <a:t>Audits continue to be an effective tool for CBP in addressing larger importers, with 345 completed audits, and collections of $24.9 million in additional revenue. </a:t>
            </a:r>
          </a:p>
          <a:p>
            <a:pPr>
              <a:lnSpc>
                <a:spcPct val="80000"/>
              </a:lnSpc>
            </a:pPr>
            <a:r>
              <a:rPr lang="en-US" sz="1900"/>
              <a:t>CBP seized more than $1.5 million prohibited meat, plant materials or animal products, including 166,727 agricultural pests at ports of entry.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418</Words>
  <Application>Microsoft Office PowerPoint</Application>
  <PresentationFormat>On-screen Show (4:3)</PresentationFormat>
  <Paragraphs>29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Times New Roman</vt:lpstr>
      <vt:lpstr>Wingdings</vt:lpstr>
      <vt:lpstr>Network</vt:lpstr>
      <vt:lpstr>Custom Design</vt:lpstr>
      <vt:lpstr>CBP Import Trends</vt:lpstr>
      <vt:lpstr>CBP Import Trends</vt:lpstr>
      <vt:lpstr>CBP Import Trends</vt:lpstr>
    </vt:vector>
  </TitlesOfParts>
  <Company>Law Offices of George R Tuttle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CBP Import Trends</dc:title>
  <dc:creator>George Tuttle, III</dc:creator>
  <cp:lastModifiedBy>US037038</cp:lastModifiedBy>
  <cp:revision>2</cp:revision>
  <dcterms:created xsi:type="dcterms:W3CDTF">2010-08-04T16:36:34Z</dcterms:created>
  <dcterms:modified xsi:type="dcterms:W3CDTF">2010-08-06T16:26:07Z</dcterms:modified>
</cp:coreProperties>
</file>