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8" r:id="rId3"/>
    <p:sldId id="391" r:id="rId4"/>
    <p:sldId id="392" r:id="rId5"/>
    <p:sldId id="390" r:id="rId6"/>
    <p:sldId id="393" r:id="rId7"/>
    <p:sldId id="35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9" r:id="rId17"/>
    <p:sldId id="396" r:id="rId18"/>
    <p:sldId id="397" r:id="rId19"/>
    <p:sldId id="398" r:id="rId20"/>
    <p:sldId id="399" r:id="rId21"/>
    <p:sldId id="394" r:id="rId22"/>
    <p:sldId id="395" r:id="rId23"/>
    <p:sldId id="389" r:id="rId24"/>
    <p:sldId id="269" r:id="rId25"/>
  </p:sldIdLst>
  <p:sldSz cx="9144000" cy="6858000" type="screen4x3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DCB9"/>
    <a:srgbClr val="FFDAA3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29" autoAdjust="0"/>
    <p:restoredTop sz="94693" autoAdjust="0"/>
  </p:normalViewPr>
  <p:slideViewPr>
    <p:cSldViewPr>
      <p:cViewPr varScale="1">
        <p:scale>
          <a:sx n="65" d="100"/>
          <a:sy n="65" d="100"/>
        </p:scale>
        <p:origin x="10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696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902D3A2D-C3A5-41DE-B937-4C54E98A6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675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5DEB196-B383-40BF-BF5A-EB086F19F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847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9418AA7-3DE0-4662-B313-30E567D9212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518141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06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442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61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5607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67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22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916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71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705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5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C13045-6D41-46E3-AFA5-1C902F01D5B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740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666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6899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8080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7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5F10CD-D9C9-40C8-B970-4CDC9FF94A0F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425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C13045-6D41-46E3-AFA5-1C902F01D5B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3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C13045-6D41-46E3-AFA5-1C902F01D5B7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8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C13045-6D41-46E3-AFA5-1C902F01D5B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391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C13045-6D41-46E3-AFA5-1C902F01D5B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9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55DFB9-4B71-4A66-A109-255E9C3BC69E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94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50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545E16-5668-4B33-9702-432629F2B86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9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682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682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248400"/>
            <a:ext cx="7467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86659-B660-4276-9EC7-A1DA0AD20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5733E-5027-4883-97F7-D1530E91C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747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63BBB-65B7-483F-8430-2A0A62BC0A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07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03CA5-CF17-480D-9B58-79363C6C0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2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50F1D-4719-4D05-80B0-C4EC3DFAAE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1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2BB06-F339-4FD6-9430-98433C291C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510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2C2DD-DA32-4BDB-9B16-46C3A85935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86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66D79-EE7C-438F-828F-012BED35C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0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5E653B-9DEA-4AB2-9BA5-0873CF624D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9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477C9-24AF-4FE1-B2EF-0F270DABB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94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2B004-5B5C-42E0-BF99-38FCE830E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8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24576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6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4576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6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6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7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4578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8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9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4579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9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9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9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4579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4579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79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79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4580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172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  <p:sp>
        <p:nvSpPr>
          <p:cNvPr id="24580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 pitchFamily="34" charset="0"/>
              </a:defRPr>
            </a:lvl1pPr>
          </a:lstStyle>
          <a:p>
            <a:fld id="{4D6DF577-2DF8-44A8-AC19-2C1DD03513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8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lwhanson@lwhansonassociates.co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+mj-lt"/>
              </a:rPr>
              <a:t>International Compliance Professionals Association:  </a:t>
            </a:r>
            <a:endParaRPr lang="en-US" b="1" dirty="0" smtClean="0">
              <a:solidFill>
                <a:srgbClr val="FFFF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latin typeface="+mj-lt"/>
              </a:rPr>
              <a:t>Performing </a:t>
            </a:r>
            <a:r>
              <a:rPr lang="en-US" b="1" dirty="0">
                <a:solidFill>
                  <a:srgbClr val="FFFF00"/>
                </a:solidFill>
                <a:latin typeface="+mj-lt"/>
              </a:rPr>
              <a:t>Internal Audit </a:t>
            </a:r>
            <a:r>
              <a:rPr lang="en-US" b="1" dirty="0" smtClean="0">
                <a:solidFill>
                  <a:srgbClr val="FFFF00"/>
                </a:solidFill>
                <a:latin typeface="+mj-lt"/>
              </a:rPr>
              <a:t>and </a:t>
            </a:r>
            <a:r>
              <a:rPr lang="en-US" b="1" dirty="0">
                <a:solidFill>
                  <a:srgbClr val="FFFF00"/>
                </a:solidFill>
                <a:latin typeface="+mj-lt"/>
              </a:rPr>
              <a:t>Risk Assessment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0" y="274320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latin typeface="+mn-lt"/>
              </a:rPr>
              <a:t>Bangkok, Thailand November 10, 2015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latin typeface="+mn-lt"/>
              </a:rPr>
              <a:t>Shanghai</a:t>
            </a:r>
            <a:r>
              <a:rPr lang="en-US" b="1" smtClean="0">
                <a:latin typeface="+mn-lt"/>
              </a:rPr>
              <a:t>, </a:t>
            </a:r>
            <a:r>
              <a:rPr lang="en-US" b="1" smtClean="0">
                <a:latin typeface="+mn-lt"/>
              </a:rPr>
              <a:t>China November </a:t>
            </a:r>
            <a:r>
              <a:rPr lang="en-US" b="1" dirty="0" smtClean="0">
                <a:latin typeface="+mn-lt"/>
              </a:rPr>
              <a:t>13, 2015</a:t>
            </a:r>
            <a:endParaRPr lang="en-US" b="1" dirty="0">
              <a:latin typeface="+mn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by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>
                <a:latin typeface="+mn-lt"/>
              </a:rPr>
              <a:t>Lawrence W. Hanson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CC00"/>
                </a:solidFill>
                <a:latin typeface="+mn-lt"/>
              </a:rPr>
              <a:t>The Law Office of Lawrence W. Hanson, P.C.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b="1" i="1" dirty="0">
                <a:solidFill>
                  <a:srgbClr val="00CC00"/>
                </a:solidFill>
                <a:latin typeface="+mn-lt"/>
              </a:rPr>
              <a:t>The Center for Global Trade Education and Compliance,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4582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Audit - Internal Control Evaluation Issues  -  (STEAL THESE IDEAS)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Environment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Assessment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Activities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Communication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Monitoring 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Analysis and Assessment by Issue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310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Environment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and maintain compliance atmosphere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Systemic support</a:t>
            </a:r>
          </a:p>
          <a:p>
            <a:pPr lvl="4" eaLnBrk="1" hangingPunct="1"/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Competent personnel</a:t>
            </a:r>
          </a:p>
          <a:p>
            <a:pPr lvl="4" eaLnBrk="1" hangingPunct="1"/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and training</a:t>
            </a:r>
          </a:p>
          <a:p>
            <a:pPr lvl="4" eaLnBrk="1" hangingPunct="1"/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 organizational structure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Message of integrity and values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Positive, supportive attitude for Customs internal controls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Conscientious management</a:t>
            </a:r>
          </a:p>
          <a:p>
            <a:pPr lvl="1"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9639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Assessment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risks to compliance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Analyzes effects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controls</a:t>
            </a: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393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Activities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Policies and Procedures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reporting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compliance with import requirements</a:t>
            </a:r>
          </a:p>
          <a:p>
            <a:pPr lvl="4" eaLnBrk="1" hangingPunct="1"/>
            <a:r>
              <a:rPr lang="en-US" alt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issue related compliance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activities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Measure proper application of control activities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Recordkeeping and documentation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control procedures</a:t>
            </a: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405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Communication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and maintain processes to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relevant, reliable information to those who need it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complete and accurate information to Customs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relevant information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communication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and procedures manuals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5916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Monitoring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 activity to ensure performance quality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Ensure that issues and deficiencies are promptly resolved 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compliance testing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 testing records for 3 years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results of monitoring activity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1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internal control procedures that would pass muster under FA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Compliance Assessment by Issue concerns for your business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evaluation of special programs, e.g. FTA or Chapter 98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outside help to assess compliance</a:t>
            </a: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740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internal control procedures that would pass muster under FA 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Environment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Assessment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Activities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Communication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Monitoring 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Analysis and Assessment by Issue</a:t>
            </a:r>
          </a:p>
          <a:p>
            <a:pPr lvl="2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5427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Evaluate Compliance Assessment by Issue concerns for your business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business is different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on existing compliance procedures and approach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your risk areas?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risks of non-compliance</a:t>
            </a:r>
          </a:p>
          <a:p>
            <a:pPr lvl="4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</a:p>
          <a:p>
            <a:pPr lvl="4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</a:p>
          <a:p>
            <a:pPr lvl="4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risks of non-compliance</a:t>
            </a:r>
          </a:p>
          <a:p>
            <a:pPr lvl="4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</a:t>
            </a:r>
          </a:p>
          <a:p>
            <a:pPr lvl="4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</a:t>
            </a:r>
          </a:p>
          <a:p>
            <a:pPr lvl="3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88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evaluation of special programs, e.g. FTA or Chapter 98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 normally under review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Classification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Anti-dumping and countervailing duties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Textiles and apparel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property rights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 product safety compliance</a:t>
            </a:r>
          </a:p>
          <a:p>
            <a:pPr lvl="1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556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conduct an internal audit?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to compliance maintenance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 non-compliance before someone else detects your non-compliance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 non-compliance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Achieve advantages of compliance</a:t>
            </a:r>
          </a:p>
          <a:p>
            <a:pPr marL="457200" lvl="1" indent="0" eaLnBrk="1" hangingPunct="1">
              <a:buNone/>
            </a:pP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outside help to assess compliance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permanent FTE staffing increase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Privileged</a:t>
            </a:r>
          </a:p>
          <a:p>
            <a:pPr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185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Risk Assessment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your internal control audit look like?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Environment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Assessment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Activities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and Communication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Monitoring </a:t>
            </a:r>
          </a:p>
          <a:p>
            <a:pPr lvl="2" eaLnBrk="1" hangingPunct="1"/>
            <a:r>
              <a:rPr lang="en-US" altLang="en-US" b="1" dirty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Analysis and Assessment by Issue</a:t>
            </a:r>
          </a:p>
          <a:p>
            <a:pPr lvl="2"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97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on minimal governmental expectations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Internalized compliance operations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 as a part of operations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and position of compliance in operations</a:t>
            </a: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it takes to be the compliance person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 of person</a:t>
            </a:r>
          </a:p>
          <a:p>
            <a:pPr lvl="3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Position of person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of management support</a:t>
            </a:r>
          </a:p>
          <a:p>
            <a:pPr marL="914400" lvl="2" indent="0"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/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012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0291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Thoughts</a:t>
            </a:r>
            <a:endParaRPr lang="en-US" alt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compliance = prevention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audit is essential </a:t>
            </a:r>
            <a:r>
              <a:rPr lang="en-US" alt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compliance</a:t>
            </a: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64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457200" y="685800"/>
            <a:ext cx="8229600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Further Questions: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>
                <a:latin typeface="Verdana" panose="020B0604030504040204" pitchFamily="34" charset="0"/>
              </a:rPr>
              <a:t>Larry Hanson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rgbClr val="00CC00"/>
                </a:solidFill>
                <a:latin typeface="Verdana" panose="020B0604030504040204" pitchFamily="34" charset="0"/>
              </a:rPr>
              <a:t>The Law Office of Lawrence W. Hanson, P.C.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000" b="1" i="1">
                <a:solidFill>
                  <a:srgbClr val="FFFF00"/>
                </a:solidFill>
                <a:latin typeface="Verdana" panose="020B0604030504040204" pitchFamily="34" charset="0"/>
                <a:hlinkClick r:id="rId3"/>
              </a:rPr>
              <a:t>lwhanson@lwhansonassociates.com</a:t>
            </a:r>
            <a:endParaRPr lang="en-US" altLang="en-US" sz="2000" b="1" i="1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400" b="1" i="1">
              <a:solidFill>
                <a:srgbClr val="FFFF0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rgbClr val="00CC00"/>
                </a:solidFill>
                <a:latin typeface="Verdana" panose="020B0604030504040204" pitchFamily="34" charset="0"/>
              </a:rPr>
              <a:t>713 961 8000 (telephone)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i="1">
                <a:solidFill>
                  <a:srgbClr val="00CC00"/>
                </a:solidFill>
                <a:latin typeface="Verdana" panose="020B0604030504040204" pitchFamily="34" charset="0"/>
              </a:rPr>
              <a:t>713 961 8022 (facsimile)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1800" b="1" i="1">
                <a:solidFill>
                  <a:srgbClr val="FFFF00"/>
                </a:solidFill>
                <a:latin typeface="Verdana" panose="020B0604030504040204" pitchFamily="34" charset="0"/>
              </a:rPr>
              <a:t>The Center for Global Trade Education and Compliance, Inc.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4582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Popular excuses for NOT conducting internal audits?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make mistakes so we don’t need to audit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want to find mistakes so why look?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too busy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 lazy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too busy being lazy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don’t see the point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afraid . . . . . .</a:t>
            </a:r>
          </a:p>
          <a:p>
            <a:pPr marL="457200" lvl="1" indent="0" eaLnBrk="1" hangingPunct="1">
              <a:buNone/>
            </a:pP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0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conduct an internal audit</a:t>
            </a:r>
          </a:p>
          <a:p>
            <a:pPr marL="0" indent="0"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like an auditor</a:t>
            </a:r>
          </a:p>
          <a:p>
            <a:pPr lvl="1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Improving on the external audit</a:t>
            </a:r>
          </a:p>
          <a:p>
            <a:pPr marL="914400" lvl="2" indent="0" eaLnBrk="1" hangingPunct="1">
              <a:buNone/>
            </a:pP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39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conduct an internal audit</a:t>
            </a:r>
          </a:p>
          <a:p>
            <a:pPr marL="0" indent="0"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like an auditor</a:t>
            </a:r>
          </a:p>
          <a:p>
            <a:pPr lvl="1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eaLnBrk="1" hangingPunct="1">
              <a:buNone/>
            </a:pP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11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conduct an internal audit</a:t>
            </a:r>
          </a:p>
          <a:p>
            <a:pPr marL="0" indent="0"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like an auditor</a:t>
            </a:r>
          </a:p>
          <a:p>
            <a:pPr lvl="1" eaLnBrk="1" hangingPunct="1"/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external audit</a:t>
            </a:r>
          </a:p>
          <a:p>
            <a:pPr lvl="1" eaLnBrk="1" hangingPunct="1"/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 eaLnBrk="1" hangingPunct="1">
              <a:buNone/>
            </a:pPr>
            <a:endParaRPr lang="en-US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None/>
            </a:pP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9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Backgnround to Performing Internal Audit and Risk Assessment</a:t>
            </a:r>
            <a:endParaRPr lang="en-US" alt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Customs audit function before 1993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Customs Modernization Act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Shifted Responsibility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 Care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Informed Compliance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Enforced Compliance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Audits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Survey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 Assessments</a:t>
            </a:r>
          </a:p>
          <a:p>
            <a:pPr lvl="2" eaLnBrk="1" hangingPunct="1"/>
            <a:r>
              <a:rPr lang="en-US" altLang="en-US" sz="2000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Importer Self Assessments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76585"/>
            <a:ext cx="7315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Focused Assessments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Focused Assessments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Strengthening of importer internal compliance controls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 risks of non-compliance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 of potential non-compliance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for Achieving FA Goals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audit vs internal control analysis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Customs Improvement Plan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Control Evaluation Guidance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8502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FF00"/>
                </a:solidFill>
              </a:rPr>
              <a:t>Performing Internal Audit and Risk Assessment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Importer Self Assessments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of ISA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 partnership to maintain trade compliance   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for Achieving ISA Goals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review and approval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compliance maintenance </a:t>
            </a:r>
          </a:p>
          <a:p>
            <a:pPr lvl="2" eaLnBrk="1" hangingPunct="1"/>
            <a:r>
              <a:rPr lang="en-US" altLang="en-US" b="1" dirty="0" smtClean="0"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 compliance review</a:t>
            </a:r>
          </a:p>
          <a:p>
            <a:pPr lvl="3" eaLnBrk="1" hangingPunct="1"/>
            <a:r>
              <a:rPr lang="en-US" altLang="en-US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and certify continued compliance</a:t>
            </a:r>
          </a:p>
          <a:p>
            <a:pPr lvl="1" eaLnBrk="1" hangingPunct="1"/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Memorandum of Understanding</a:t>
            </a:r>
          </a:p>
          <a:p>
            <a:pPr lvl="1" eaLnBrk="1" hangingPunct="1"/>
            <a:endParaRPr lang="en-US" altLang="en-US" b="1" dirty="0" smtClean="0">
              <a:solidFill>
                <a:schemeClr val="bg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 Center for Global Trade Education and Compliance Inc.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748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3679</TotalTime>
  <Words>1161</Words>
  <Application>Microsoft Office PowerPoint</Application>
  <PresentationFormat>On-screen Show (4:3)</PresentationFormat>
  <Paragraphs>255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Verdana</vt:lpstr>
      <vt:lpstr>Wingdings</vt:lpstr>
      <vt:lpstr>Globe</vt:lpstr>
      <vt:lpstr>PowerPoint Presentation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  <vt:lpstr>Performing Internal Audit and Risk Assessment</vt:lpstr>
    </vt:vector>
  </TitlesOfParts>
  <Company>The Law Office of Lawrence W. Hanson, P.C.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Lawrence W. Hanson</dc:creator>
  <cp:lastModifiedBy>Lawrence Hanson</cp:lastModifiedBy>
  <cp:revision>207</cp:revision>
  <dcterms:created xsi:type="dcterms:W3CDTF">2002-02-25T19:02:07Z</dcterms:created>
  <dcterms:modified xsi:type="dcterms:W3CDTF">2015-11-08T09:30:57Z</dcterms:modified>
</cp:coreProperties>
</file>