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5"/>
  </p:notesMasterIdLst>
  <p:sldIdLst>
    <p:sldId id="376" r:id="rId3"/>
    <p:sldId id="277" r:id="rId4"/>
    <p:sldId id="349" r:id="rId5"/>
    <p:sldId id="351" r:id="rId6"/>
    <p:sldId id="350" r:id="rId7"/>
    <p:sldId id="360" r:id="rId8"/>
    <p:sldId id="359" r:id="rId9"/>
    <p:sldId id="353" r:id="rId10"/>
    <p:sldId id="354" r:id="rId11"/>
    <p:sldId id="317" r:id="rId12"/>
    <p:sldId id="318" r:id="rId13"/>
    <p:sldId id="382" r:id="rId14"/>
    <p:sldId id="383" r:id="rId15"/>
    <p:sldId id="384" r:id="rId16"/>
    <p:sldId id="385" r:id="rId17"/>
    <p:sldId id="347" r:id="rId18"/>
    <p:sldId id="346" r:id="rId19"/>
    <p:sldId id="355" r:id="rId20"/>
    <p:sldId id="363" r:id="rId21"/>
    <p:sldId id="348" r:id="rId22"/>
    <p:sldId id="356" r:id="rId23"/>
    <p:sldId id="357" r:id="rId24"/>
    <p:sldId id="358" r:id="rId25"/>
    <p:sldId id="361" r:id="rId26"/>
    <p:sldId id="362" r:id="rId27"/>
    <p:sldId id="377" r:id="rId28"/>
    <p:sldId id="371" r:id="rId29"/>
    <p:sldId id="373" r:id="rId30"/>
    <p:sldId id="378" r:id="rId31"/>
    <p:sldId id="380" r:id="rId32"/>
    <p:sldId id="381" r:id="rId33"/>
    <p:sldId id="31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5" autoAdjust="0"/>
    <p:restoredTop sz="94660"/>
  </p:normalViewPr>
  <p:slideViewPr>
    <p:cSldViewPr snapToGrid="0">
      <p:cViewPr varScale="1">
        <p:scale>
          <a:sx n="69" d="100"/>
          <a:sy n="69" d="100"/>
        </p:scale>
        <p:origin x="624"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F33C6F-561D-48AD-8105-A77954532754}" type="datetimeFigureOut">
              <a:rPr lang="en-US" smtClean="0"/>
              <a:t>11/9/2015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4A5338-22F2-4E5B-ABB6-3A2DBE583882}" type="slidenum">
              <a:rPr lang="en-US" smtClean="0"/>
              <a:t>‹#›</a:t>
            </a:fld>
            <a:endParaRPr lang="en-US" dirty="0"/>
          </a:p>
        </p:txBody>
      </p:sp>
    </p:spTree>
    <p:extLst>
      <p:ext uri="{BB962C8B-B14F-4D97-AF65-F5344CB8AC3E}">
        <p14:creationId xmlns:p14="http://schemas.microsoft.com/office/powerpoint/2010/main" val="377976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29418AA7-3DE0-4662-B313-30E567D92124}" type="slidenum">
              <a:rPr lang="en-US" altLang="en-US" sz="1200">
                <a:solidFill>
                  <a:srgbClr val="000000"/>
                </a:solidFill>
              </a:rPr>
              <a:pPr/>
              <a:t>1</a:t>
            </a:fld>
            <a:endParaRPr lang="en-US" altLang="en-US" sz="1200">
              <a:solidFill>
                <a:srgbClr val="000000"/>
              </a:solidFill>
            </a:endParaRPr>
          </a:p>
        </p:txBody>
      </p:sp>
      <p:sp>
        <p:nvSpPr>
          <p:cNvPr id="19459"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3136679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10</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145347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11</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46797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12</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765044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13</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692002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14</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069340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15</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064041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16</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136647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17</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007199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18</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110463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19</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171503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2</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305067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20</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321444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21</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27718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22</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542820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23</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6979605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24</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5787507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25</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3415087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26</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42989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27</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2324531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28</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2469585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29</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744079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3</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0784237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30</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1181754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31</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760916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1206">
              <a:defRPr sz="2900">
                <a:solidFill>
                  <a:schemeClr val="tx1"/>
                </a:solidFill>
                <a:latin typeface="Arial" panose="020B0604020202020204" pitchFamily="34" charset="0"/>
              </a:defRPr>
            </a:lvl1pPr>
            <a:lvl2pPr marL="759666" indent="-292179" defTabSz="951206">
              <a:defRPr sz="2900">
                <a:solidFill>
                  <a:schemeClr val="tx1"/>
                </a:solidFill>
                <a:latin typeface="Arial" panose="020B0604020202020204" pitchFamily="34" charset="0"/>
              </a:defRPr>
            </a:lvl2pPr>
            <a:lvl3pPr marL="1168718" indent="-233744" defTabSz="951206">
              <a:defRPr sz="2900">
                <a:solidFill>
                  <a:schemeClr val="tx1"/>
                </a:solidFill>
                <a:latin typeface="Arial" panose="020B0604020202020204" pitchFamily="34" charset="0"/>
              </a:defRPr>
            </a:lvl3pPr>
            <a:lvl4pPr marL="1636205" indent="-233744" defTabSz="951206">
              <a:defRPr sz="2900">
                <a:solidFill>
                  <a:schemeClr val="tx1"/>
                </a:solidFill>
                <a:latin typeface="Arial" panose="020B0604020202020204" pitchFamily="34" charset="0"/>
              </a:defRPr>
            </a:lvl4pPr>
            <a:lvl5pPr marL="2103692" indent="-233744" defTabSz="951206">
              <a:defRPr sz="2900">
                <a:solidFill>
                  <a:schemeClr val="tx1"/>
                </a:solidFill>
                <a:latin typeface="Arial" panose="020B0604020202020204" pitchFamily="34" charset="0"/>
              </a:defRPr>
            </a:lvl5pPr>
            <a:lvl6pPr marL="2571179" indent="-233744" defTabSz="951206" eaLnBrk="0" fontAlgn="base" hangingPunct="0">
              <a:spcBef>
                <a:spcPct val="0"/>
              </a:spcBef>
              <a:spcAft>
                <a:spcPct val="0"/>
              </a:spcAft>
              <a:defRPr sz="2900">
                <a:solidFill>
                  <a:schemeClr val="tx1"/>
                </a:solidFill>
                <a:latin typeface="Arial" panose="020B0604020202020204" pitchFamily="34" charset="0"/>
              </a:defRPr>
            </a:lvl6pPr>
            <a:lvl7pPr marL="3038666" indent="-233744" defTabSz="951206" eaLnBrk="0" fontAlgn="base" hangingPunct="0">
              <a:spcBef>
                <a:spcPct val="0"/>
              </a:spcBef>
              <a:spcAft>
                <a:spcPct val="0"/>
              </a:spcAft>
              <a:defRPr sz="2900">
                <a:solidFill>
                  <a:schemeClr val="tx1"/>
                </a:solidFill>
                <a:latin typeface="Arial" panose="020B0604020202020204" pitchFamily="34" charset="0"/>
              </a:defRPr>
            </a:lvl7pPr>
            <a:lvl8pPr marL="3506153" indent="-233744" defTabSz="951206" eaLnBrk="0" fontAlgn="base" hangingPunct="0">
              <a:spcBef>
                <a:spcPct val="0"/>
              </a:spcBef>
              <a:spcAft>
                <a:spcPct val="0"/>
              </a:spcAft>
              <a:defRPr sz="2900">
                <a:solidFill>
                  <a:schemeClr val="tx1"/>
                </a:solidFill>
                <a:latin typeface="Arial" panose="020B0604020202020204" pitchFamily="34" charset="0"/>
              </a:defRPr>
            </a:lvl8pPr>
            <a:lvl9pPr marL="3973640" indent="-233744" defTabSz="951206" eaLnBrk="0" fontAlgn="base" hangingPunct="0">
              <a:spcBef>
                <a:spcPct val="0"/>
              </a:spcBef>
              <a:spcAft>
                <a:spcPct val="0"/>
              </a:spcAft>
              <a:defRPr sz="2900">
                <a:solidFill>
                  <a:schemeClr val="tx1"/>
                </a:solidFill>
                <a:latin typeface="Arial" panose="020B0604020202020204" pitchFamily="34" charset="0"/>
              </a:defRPr>
            </a:lvl9pPr>
          </a:lstStyle>
          <a:p>
            <a:fld id="{17B69E6C-0F87-49CE-A063-3177E13EB66D}" type="slidenum">
              <a:rPr lang="en-US" altLang="en-US" sz="1200">
                <a:solidFill>
                  <a:srgbClr val="000000"/>
                </a:solidFill>
              </a:rPr>
              <a:pPr/>
              <a:t>32</a:t>
            </a:fld>
            <a:endParaRPr lang="en-US" altLang="en-US" sz="1200" dirty="0">
              <a:solidFill>
                <a:srgbClr val="000000"/>
              </a:solidFill>
            </a:endParaRPr>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904625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4</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907216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5</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067299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6</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953621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7</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2416900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8</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549079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800">
                <a:solidFill>
                  <a:schemeClr val="tx1"/>
                </a:solidFill>
                <a:latin typeface="Arial" panose="020B0604020202020204" pitchFamily="34" charset="0"/>
              </a:defRPr>
            </a:lvl1pPr>
            <a:lvl2pPr marL="742950" indent="-285750" defTabSz="930275">
              <a:defRPr sz="2800">
                <a:solidFill>
                  <a:schemeClr val="tx1"/>
                </a:solidFill>
                <a:latin typeface="Arial" panose="020B0604020202020204" pitchFamily="34" charset="0"/>
              </a:defRPr>
            </a:lvl2pPr>
            <a:lvl3pPr marL="1143000" indent="-228600" defTabSz="930275">
              <a:defRPr sz="2800">
                <a:solidFill>
                  <a:schemeClr val="tx1"/>
                </a:solidFill>
                <a:latin typeface="Arial" panose="020B0604020202020204" pitchFamily="34" charset="0"/>
              </a:defRPr>
            </a:lvl3pPr>
            <a:lvl4pPr marL="1600200" indent="-228600" defTabSz="930275">
              <a:defRPr sz="2800">
                <a:solidFill>
                  <a:schemeClr val="tx1"/>
                </a:solidFill>
                <a:latin typeface="Arial" panose="020B0604020202020204" pitchFamily="34" charset="0"/>
              </a:defRPr>
            </a:lvl4pPr>
            <a:lvl5pPr marL="2057400" indent="-228600" defTabSz="930275">
              <a:defRPr sz="28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8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8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8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800">
                <a:solidFill>
                  <a:schemeClr val="tx1"/>
                </a:solidFill>
                <a:latin typeface="Arial" panose="020B0604020202020204" pitchFamily="34" charset="0"/>
              </a:defRPr>
            </a:lvl9pPr>
          </a:lstStyle>
          <a:p>
            <a:fld id="{5B9F630C-2BDE-443A-A7AF-3B13F01151A6}" type="slidenum">
              <a:rPr lang="en-US" altLang="en-US" sz="1200">
                <a:solidFill>
                  <a:srgbClr val="000000"/>
                </a:solidFill>
              </a:rPr>
              <a:pPr/>
              <a:t>9</a:t>
            </a:fld>
            <a:endParaRPr lang="en-US" altLang="en-US" sz="1200" dirty="0">
              <a:solidFill>
                <a:srgbClr val="000000"/>
              </a:solidFill>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841719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198351"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grpSp>
      <p:sp>
        <p:nvSpPr>
          <p:cNvPr id="246823" name="Rectangle 39"/>
          <p:cNvSpPr>
            <a:spLocks noGrp="1" noChangeArrowheads="1"/>
          </p:cNvSpPr>
          <p:nvPr>
            <p:ph type="ctrTitle" sz="quarter"/>
          </p:nvPr>
        </p:nvSpPr>
        <p:spPr>
          <a:xfrm>
            <a:off x="914400" y="1692276"/>
            <a:ext cx="10363200" cy="1736725"/>
          </a:xfrm>
        </p:spPr>
        <p:txBody>
          <a:bodyPr anchor="b"/>
          <a:lstStyle>
            <a:lvl1pPr>
              <a:defRPr sz="5400"/>
            </a:lvl1pPr>
          </a:lstStyle>
          <a:p>
            <a:r>
              <a:rPr lang="en-US"/>
              <a:t>Click to edit Master title style</a:t>
            </a:r>
          </a:p>
        </p:txBody>
      </p:sp>
      <p:sp>
        <p:nvSpPr>
          <p:cNvPr id="246824"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dirty="0">
              <a:solidFill>
                <a:srgbClr val="FFFFFF"/>
              </a:solidFill>
            </a:endParaRPr>
          </a:p>
        </p:txBody>
      </p:sp>
      <p:sp>
        <p:nvSpPr>
          <p:cNvPr id="42" name="Rectangle 42"/>
          <p:cNvSpPr>
            <a:spLocks noGrp="1" noChangeArrowheads="1"/>
          </p:cNvSpPr>
          <p:nvPr>
            <p:ph type="ftr" sz="quarter" idx="11"/>
          </p:nvPr>
        </p:nvSpPr>
        <p:spPr>
          <a:xfrm>
            <a:off x="1219200" y="6248400"/>
            <a:ext cx="9956800" cy="457200"/>
          </a:xfrm>
        </p:spPr>
        <p:txBody>
          <a:bodyPr/>
          <a:lstStyle>
            <a:lvl1pPr>
              <a:defRPr/>
            </a:lvl1pPr>
          </a:lstStyle>
          <a:p>
            <a:pPr>
              <a:defRPr/>
            </a:pPr>
            <a:r>
              <a:rPr lang="en-US" dirty="0">
                <a:solidFill>
                  <a:srgbClr val="FFFFFF"/>
                </a:solidFill>
              </a:rPr>
              <a:t>© 2013 Center for Global Trade Education and Compliance Inc.</a:t>
            </a:r>
          </a:p>
        </p:txBody>
      </p:sp>
      <p:sp>
        <p:nvSpPr>
          <p:cNvPr id="43" name="Rectangle 43"/>
          <p:cNvSpPr>
            <a:spLocks noGrp="1" noChangeArrowheads="1"/>
          </p:cNvSpPr>
          <p:nvPr>
            <p:ph type="sldNum" sz="quarter" idx="12"/>
          </p:nvPr>
        </p:nvSpPr>
        <p:spPr/>
        <p:txBody>
          <a:bodyPr/>
          <a:lstStyle>
            <a:lvl1pPr>
              <a:defRPr/>
            </a:lvl1pPr>
          </a:lstStyle>
          <a:p>
            <a:fld id="{9E4457D6-8FC5-4495-B790-FD74669F5091}"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2688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dirty="0">
                <a:solidFill>
                  <a:srgbClr val="FFFFFF"/>
                </a:solidFill>
              </a:rPr>
              <a:t>© 2013 Center for Global Trade Education and Compliance Inc.</a:t>
            </a:r>
          </a:p>
        </p:txBody>
      </p:sp>
      <p:sp>
        <p:nvSpPr>
          <p:cNvPr id="6" name="Rectangle 42"/>
          <p:cNvSpPr>
            <a:spLocks noGrp="1" noChangeArrowheads="1"/>
          </p:cNvSpPr>
          <p:nvPr>
            <p:ph type="sldNum" sz="quarter" idx="12"/>
          </p:nvPr>
        </p:nvSpPr>
        <p:spPr>
          <a:ln/>
        </p:spPr>
        <p:txBody>
          <a:bodyPr/>
          <a:lstStyle>
            <a:lvl1pPr>
              <a:defRPr/>
            </a:lvl1pPr>
          </a:lstStyle>
          <a:p>
            <a:fld id="{8DE77026-2D01-4AC3-BBC5-0735BF0EEE2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36215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dirty="0">
                <a:solidFill>
                  <a:srgbClr val="FFFFFF"/>
                </a:solidFill>
              </a:rPr>
              <a:t>© 2013 Center for Global Trade Education and Compliance Inc.</a:t>
            </a:r>
          </a:p>
        </p:txBody>
      </p:sp>
      <p:sp>
        <p:nvSpPr>
          <p:cNvPr id="6" name="Rectangle 42"/>
          <p:cNvSpPr>
            <a:spLocks noGrp="1" noChangeArrowheads="1"/>
          </p:cNvSpPr>
          <p:nvPr>
            <p:ph type="sldNum" sz="quarter" idx="12"/>
          </p:nvPr>
        </p:nvSpPr>
        <p:spPr>
          <a:ln/>
        </p:spPr>
        <p:txBody>
          <a:bodyPr/>
          <a:lstStyle>
            <a:lvl1pPr>
              <a:defRPr/>
            </a:lvl1pPr>
          </a:lstStyle>
          <a:p>
            <a:fld id="{A2CD2D92-0F58-41F4-B564-9581EFDE62B1}"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789397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198351"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grpSp>
      <p:sp>
        <p:nvSpPr>
          <p:cNvPr id="246823" name="Rectangle 39"/>
          <p:cNvSpPr>
            <a:spLocks noGrp="1" noChangeArrowheads="1"/>
          </p:cNvSpPr>
          <p:nvPr>
            <p:ph type="ctrTitle" sz="quarter"/>
          </p:nvPr>
        </p:nvSpPr>
        <p:spPr>
          <a:xfrm>
            <a:off x="914400" y="1692276"/>
            <a:ext cx="10363200" cy="1736725"/>
          </a:xfrm>
        </p:spPr>
        <p:txBody>
          <a:bodyPr anchor="b"/>
          <a:lstStyle>
            <a:lvl1pPr>
              <a:defRPr sz="5400"/>
            </a:lvl1pPr>
          </a:lstStyle>
          <a:p>
            <a:r>
              <a:rPr lang="en-US"/>
              <a:t>Click to edit Master title style</a:t>
            </a:r>
          </a:p>
        </p:txBody>
      </p:sp>
      <p:sp>
        <p:nvSpPr>
          <p:cNvPr id="246824"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2" name="Rectangle 42"/>
          <p:cNvSpPr>
            <a:spLocks noGrp="1" noChangeArrowheads="1"/>
          </p:cNvSpPr>
          <p:nvPr>
            <p:ph type="ftr" sz="quarter" idx="11"/>
          </p:nvPr>
        </p:nvSpPr>
        <p:spPr>
          <a:xfrm>
            <a:off x="1219200" y="6248400"/>
            <a:ext cx="9956800" cy="457200"/>
          </a:xfrm>
        </p:spPr>
        <p:txBody>
          <a:bodyPr/>
          <a:lstStyle>
            <a:lvl1pPr>
              <a:defRPr smtClean="0"/>
            </a:lvl1pPr>
          </a:lstStyle>
          <a:p>
            <a:pPr>
              <a:defRPr/>
            </a:pPr>
            <a:r>
              <a:rPr lang="en-US">
                <a:solidFill>
                  <a:srgbClr val="FFFFFF"/>
                </a:solidFill>
              </a:rPr>
              <a:t>© 2015 Center for Global Trade Education and Compliance Inc.</a:t>
            </a:r>
          </a:p>
        </p:txBody>
      </p:sp>
      <p:sp>
        <p:nvSpPr>
          <p:cNvPr id="43" name="Rectangle 43"/>
          <p:cNvSpPr>
            <a:spLocks noGrp="1" noChangeArrowheads="1"/>
          </p:cNvSpPr>
          <p:nvPr>
            <p:ph type="sldNum" sz="quarter" idx="12"/>
          </p:nvPr>
        </p:nvSpPr>
        <p:spPr/>
        <p:txBody>
          <a:bodyPr/>
          <a:lstStyle>
            <a:lvl1pPr>
              <a:defRPr/>
            </a:lvl1pPr>
          </a:lstStyle>
          <a:p>
            <a:fld id="{ABA86659-B660-4276-9EC7-A1DA0AD20839}"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213438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smtClean="0">
                <a:solidFill>
                  <a:srgbClr val="FFFFFF"/>
                </a:solidFill>
              </a:rPr>
              <a:t>© 2015 Center for Global Trade Education and Compliance Inc.</a:t>
            </a: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fld id="{70E03CA5-CF17-480D-9B58-79363C6C0DA6}"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7960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smtClean="0">
                <a:solidFill>
                  <a:srgbClr val="FFFFFF"/>
                </a:solidFill>
              </a:rPr>
              <a:t>© 2015 Center for Global Trade Education and Compliance Inc.</a:t>
            </a: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fld id="{3D250F1D-4719-4D05-80B0-C4EC3DFAAE3D}"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1852808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smtClean="0">
                <a:solidFill>
                  <a:srgbClr val="FFFFFF"/>
                </a:solidFill>
              </a:rPr>
              <a:t>© 2015 Center for Global Trade Education and Compliance Inc.</a:t>
            </a: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fld id="{B022BB06-F339-4FD6-9430-98433C291C56}"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432596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1"/>
          <p:cNvSpPr>
            <a:spLocks noGrp="1" noChangeArrowheads="1"/>
          </p:cNvSpPr>
          <p:nvPr>
            <p:ph type="ftr" sz="quarter" idx="11"/>
          </p:nvPr>
        </p:nvSpPr>
        <p:spPr>
          <a:ln/>
        </p:spPr>
        <p:txBody>
          <a:bodyPr/>
          <a:lstStyle>
            <a:lvl1pPr>
              <a:defRPr/>
            </a:lvl1pPr>
          </a:lstStyle>
          <a:p>
            <a:pPr>
              <a:defRPr/>
            </a:pPr>
            <a:r>
              <a:rPr lang="en-US" smtClean="0">
                <a:solidFill>
                  <a:srgbClr val="FFFFFF"/>
                </a:solidFill>
              </a:rPr>
              <a:t>© 2015 Center for Global Trade Education and Compliance Inc.</a:t>
            </a:r>
            <a:endParaRPr lang="en-US">
              <a:solidFill>
                <a:srgbClr val="FFFFFF"/>
              </a:solidFill>
            </a:endParaRPr>
          </a:p>
        </p:txBody>
      </p:sp>
      <p:sp>
        <p:nvSpPr>
          <p:cNvPr id="9" name="Rectangle 42"/>
          <p:cNvSpPr>
            <a:spLocks noGrp="1" noChangeArrowheads="1"/>
          </p:cNvSpPr>
          <p:nvPr>
            <p:ph type="sldNum" sz="quarter" idx="12"/>
          </p:nvPr>
        </p:nvSpPr>
        <p:spPr>
          <a:ln/>
        </p:spPr>
        <p:txBody>
          <a:bodyPr/>
          <a:lstStyle>
            <a:lvl1pPr>
              <a:defRPr/>
            </a:lvl1pPr>
          </a:lstStyle>
          <a:p>
            <a:fld id="{9852C2DD-DA32-4BDB-9B16-46C3A859354E}"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8132072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1"/>
          <p:cNvSpPr>
            <a:spLocks noGrp="1" noChangeArrowheads="1"/>
          </p:cNvSpPr>
          <p:nvPr>
            <p:ph type="ftr" sz="quarter" idx="11"/>
          </p:nvPr>
        </p:nvSpPr>
        <p:spPr>
          <a:ln/>
        </p:spPr>
        <p:txBody>
          <a:bodyPr/>
          <a:lstStyle>
            <a:lvl1pPr>
              <a:defRPr/>
            </a:lvl1pPr>
          </a:lstStyle>
          <a:p>
            <a:pPr>
              <a:defRPr/>
            </a:pPr>
            <a:r>
              <a:rPr lang="en-US" smtClean="0">
                <a:solidFill>
                  <a:srgbClr val="FFFFFF"/>
                </a:solidFill>
              </a:rPr>
              <a:t>© 2015 Center for Global Trade Education and Compliance Inc.</a:t>
            </a:r>
            <a:endParaRPr lang="en-US">
              <a:solidFill>
                <a:srgbClr val="FFFFFF"/>
              </a:solidFill>
            </a:endParaRPr>
          </a:p>
        </p:txBody>
      </p:sp>
      <p:sp>
        <p:nvSpPr>
          <p:cNvPr id="5" name="Rectangle 42"/>
          <p:cNvSpPr>
            <a:spLocks noGrp="1" noChangeArrowheads="1"/>
          </p:cNvSpPr>
          <p:nvPr>
            <p:ph type="sldNum" sz="quarter" idx="12"/>
          </p:nvPr>
        </p:nvSpPr>
        <p:spPr>
          <a:ln/>
        </p:spPr>
        <p:txBody>
          <a:bodyPr/>
          <a:lstStyle>
            <a:lvl1pPr>
              <a:defRPr/>
            </a:lvl1pPr>
          </a:lstStyle>
          <a:p>
            <a:fld id="{1C466D79-EE7C-438F-828F-012BED35C4D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51448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1"/>
          <p:cNvSpPr>
            <a:spLocks noGrp="1" noChangeArrowheads="1"/>
          </p:cNvSpPr>
          <p:nvPr>
            <p:ph type="ftr" sz="quarter" idx="11"/>
          </p:nvPr>
        </p:nvSpPr>
        <p:spPr>
          <a:ln/>
        </p:spPr>
        <p:txBody>
          <a:bodyPr/>
          <a:lstStyle>
            <a:lvl1pPr>
              <a:defRPr/>
            </a:lvl1pPr>
          </a:lstStyle>
          <a:p>
            <a:pPr>
              <a:defRPr/>
            </a:pPr>
            <a:r>
              <a:rPr lang="en-US" smtClean="0">
                <a:solidFill>
                  <a:srgbClr val="FFFFFF"/>
                </a:solidFill>
              </a:rPr>
              <a:t>© 2015 Center for Global Trade Education and Compliance Inc.</a:t>
            </a:r>
            <a:endParaRPr lang="en-US">
              <a:solidFill>
                <a:srgbClr val="FFFFFF"/>
              </a:solidFill>
            </a:endParaRPr>
          </a:p>
        </p:txBody>
      </p:sp>
      <p:sp>
        <p:nvSpPr>
          <p:cNvPr id="4" name="Rectangle 42"/>
          <p:cNvSpPr>
            <a:spLocks noGrp="1" noChangeArrowheads="1"/>
          </p:cNvSpPr>
          <p:nvPr>
            <p:ph type="sldNum" sz="quarter" idx="12"/>
          </p:nvPr>
        </p:nvSpPr>
        <p:spPr>
          <a:ln/>
        </p:spPr>
        <p:txBody>
          <a:bodyPr/>
          <a:lstStyle>
            <a:lvl1pPr>
              <a:defRPr/>
            </a:lvl1pPr>
          </a:lstStyle>
          <a:p>
            <a:fld id="{355E653B-9DEA-4AB2-9BA5-0873CF624D43}"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901515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smtClean="0">
                <a:solidFill>
                  <a:srgbClr val="FFFFFF"/>
                </a:solidFill>
              </a:rPr>
              <a:t>© 2015 Center for Global Trade Education and Compliance Inc.</a:t>
            </a: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fld id="{10A477C9-24AF-4FE1-B2EF-0F270DABB001}"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69305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dirty="0">
                <a:solidFill>
                  <a:srgbClr val="FFFFFF"/>
                </a:solidFill>
              </a:rPr>
              <a:t>© 2013 Center for Global Trade Education and Compliance Inc.</a:t>
            </a:r>
          </a:p>
        </p:txBody>
      </p:sp>
      <p:sp>
        <p:nvSpPr>
          <p:cNvPr id="6" name="Rectangle 42"/>
          <p:cNvSpPr>
            <a:spLocks noGrp="1" noChangeArrowheads="1"/>
          </p:cNvSpPr>
          <p:nvPr>
            <p:ph type="sldNum" sz="quarter" idx="12"/>
          </p:nvPr>
        </p:nvSpPr>
        <p:spPr>
          <a:ln/>
        </p:spPr>
        <p:txBody>
          <a:bodyPr/>
          <a:lstStyle>
            <a:lvl1pPr>
              <a:defRPr/>
            </a:lvl1pPr>
          </a:lstStyle>
          <a:p>
            <a:fld id="{0D8A4500-BA25-411C-BEB4-52D3EE32C15B}"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677125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smtClean="0">
                <a:solidFill>
                  <a:srgbClr val="FFFFFF"/>
                </a:solidFill>
              </a:rPr>
              <a:t>© 2015 Center for Global Trade Education and Compliance Inc.</a:t>
            </a:r>
            <a:endParaRPr lang="en-US">
              <a:solidFill>
                <a:srgbClr val="FFFFFF"/>
              </a:solidFill>
            </a:endParaRPr>
          </a:p>
        </p:txBody>
      </p:sp>
      <p:sp>
        <p:nvSpPr>
          <p:cNvPr id="7" name="Rectangle 42"/>
          <p:cNvSpPr>
            <a:spLocks noGrp="1" noChangeArrowheads="1"/>
          </p:cNvSpPr>
          <p:nvPr>
            <p:ph type="sldNum" sz="quarter" idx="12"/>
          </p:nvPr>
        </p:nvSpPr>
        <p:spPr>
          <a:ln/>
        </p:spPr>
        <p:txBody>
          <a:bodyPr/>
          <a:lstStyle>
            <a:lvl1pPr>
              <a:defRPr/>
            </a:lvl1pPr>
          </a:lstStyle>
          <a:p>
            <a:fld id="{4A62B004-5B5C-42E0-BF99-38FCE830EF24}"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3945060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smtClean="0">
                <a:solidFill>
                  <a:srgbClr val="FFFFFF"/>
                </a:solidFill>
              </a:rPr>
              <a:t>© 2015 Center for Global Trade Education and Compliance Inc.</a:t>
            </a: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fld id="{8915733E-5027-4883-97F7-D1530E91CE6E}"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26161616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smtClean="0">
                <a:solidFill>
                  <a:srgbClr val="FFFFFF"/>
                </a:solidFill>
              </a:rPr>
              <a:t>© 2015 Center for Global Trade Education and Compliance Inc.</a:t>
            </a:r>
            <a:endParaRPr lang="en-US">
              <a:solidFill>
                <a:srgbClr val="FFFFFF"/>
              </a:solidFill>
            </a:endParaRPr>
          </a:p>
        </p:txBody>
      </p:sp>
      <p:sp>
        <p:nvSpPr>
          <p:cNvPr id="6" name="Rectangle 42"/>
          <p:cNvSpPr>
            <a:spLocks noGrp="1" noChangeArrowheads="1"/>
          </p:cNvSpPr>
          <p:nvPr>
            <p:ph type="sldNum" sz="quarter" idx="12"/>
          </p:nvPr>
        </p:nvSpPr>
        <p:spPr>
          <a:ln/>
        </p:spPr>
        <p:txBody>
          <a:bodyPr/>
          <a:lstStyle>
            <a:lvl1pPr>
              <a:defRPr/>
            </a:lvl1pPr>
          </a:lstStyle>
          <a:p>
            <a:fld id="{1F963BBB-65B7-483F-8430-2A0A62BC0A6F}" type="slidenum">
              <a:rPr lang="en-US" altLang="en-US">
                <a:solidFill>
                  <a:srgbClr val="FFFFFF"/>
                </a:solidFill>
              </a:rPr>
              <a:pPr/>
              <a:t>‹#›</a:t>
            </a:fld>
            <a:endParaRPr lang="en-US" altLang="en-US">
              <a:solidFill>
                <a:srgbClr val="FFFFFF"/>
              </a:solidFill>
            </a:endParaRPr>
          </a:p>
        </p:txBody>
      </p:sp>
    </p:spTree>
    <p:extLst>
      <p:ext uri="{BB962C8B-B14F-4D97-AF65-F5344CB8AC3E}">
        <p14:creationId xmlns:p14="http://schemas.microsoft.com/office/powerpoint/2010/main" val="85522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5" name="Rectangle 41"/>
          <p:cNvSpPr>
            <a:spLocks noGrp="1" noChangeArrowheads="1"/>
          </p:cNvSpPr>
          <p:nvPr>
            <p:ph type="ftr" sz="quarter" idx="11"/>
          </p:nvPr>
        </p:nvSpPr>
        <p:spPr>
          <a:ln/>
        </p:spPr>
        <p:txBody>
          <a:bodyPr/>
          <a:lstStyle>
            <a:lvl1pPr>
              <a:defRPr/>
            </a:lvl1pPr>
          </a:lstStyle>
          <a:p>
            <a:pPr>
              <a:defRPr/>
            </a:pPr>
            <a:r>
              <a:rPr lang="en-US" dirty="0">
                <a:solidFill>
                  <a:srgbClr val="FFFFFF"/>
                </a:solidFill>
              </a:rPr>
              <a:t>© 2013 Center for Global Trade Education and Compliance Inc.</a:t>
            </a:r>
          </a:p>
        </p:txBody>
      </p:sp>
      <p:sp>
        <p:nvSpPr>
          <p:cNvPr id="6" name="Rectangle 42"/>
          <p:cNvSpPr>
            <a:spLocks noGrp="1" noChangeArrowheads="1"/>
          </p:cNvSpPr>
          <p:nvPr>
            <p:ph type="sldNum" sz="quarter" idx="12"/>
          </p:nvPr>
        </p:nvSpPr>
        <p:spPr>
          <a:ln/>
        </p:spPr>
        <p:txBody>
          <a:bodyPr/>
          <a:lstStyle>
            <a:lvl1pPr>
              <a:defRPr/>
            </a:lvl1pPr>
          </a:lstStyle>
          <a:p>
            <a:fld id="{560E9955-F0D3-4C4A-A30C-623CDE24DB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959530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dirty="0">
                <a:solidFill>
                  <a:srgbClr val="FFFFFF"/>
                </a:solidFill>
              </a:rPr>
              <a:t>© 2013 Center for Global Trade Education and Compliance Inc.</a:t>
            </a:r>
          </a:p>
        </p:txBody>
      </p:sp>
      <p:sp>
        <p:nvSpPr>
          <p:cNvPr id="7" name="Rectangle 42"/>
          <p:cNvSpPr>
            <a:spLocks noGrp="1" noChangeArrowheads="1"/>
          </p:cNvSpPr>
          <p:nvPr>
            <p:ph type="sldNum" sz="quarter" idx="12"/>
          </p:nvPr>
        </p:nvSpPr>
        <p:spPr>
          <a:ln/>
        </p:spPr>
        <p:txBody>
          <a:bodyPr/>
          <a:lstStyle>
            <a:lvl1pPr>
              <a:defRPr/>
            </a:lvl1pPr>
          </a:lstStyle>
          <a:p>
            <a:fld id="{D7D5E496-F293-40D6-83BB-05B13FF8A38B}"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695463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8" name="Rectangle 41"/>
          <p:cNvSpPr>
            <a:spLocks noGrp="1" noChangeArrowheads="1"/>
          </p:cNvSpPr>
          <p:nvPr>
            <p:ph type="ftr" sz="quarter" idx="11"/>
          </p:nvPr>
        </p:nvSpPr>
        <p:spPr>
          <a:ln/>
        </p:spPr>
        <p:txBody>
          <a:bodyPr/>
          <a:lstStyle>
            <a:lvl1pPr>
              <a:defRPr/>
            </a:lvl1pPr>
          </a:lstStyle>
          <a:p>
            <a:pPr>
              <a:defRPr/>
            </a:pPr>
            <a:r>
              <a:rPr lang="en-US" dirty="0">
                <a:solidFill>
                  <a:srgbClr val="FFFFFF"/>
                </a:solidFill>
              </a:rPr>
              <a:t>© 2013 Center for Global Trade Education and Compliance Inc.</a:t>
            </a:r>
          </a:p>
        </p:txBody>
      </p:sp>
      <p:sp>
        <p:nvSpPr>
          <p:cNvPr id="9" name="Rectangle 42"/>
          <p:cNvSpPr>
            <a:spLocks noGrp="1" noChangeArrowheads="1"/>
          </p:cNvSpPr>
          <p:nvPr>
            <p:ph type="sldNum" sz="quarter" idx="12"/>
          </p:nvPr>
        </p:nvSpPr>
        <p:spPr>
          <a:ln/>
        </p:spPr>
        <p:txBody>
          <a:bodyPr/>
          <a:lstStyle>
            <a:lvl1pPr>
              <a:defRPr/>
            </a:lvl1pPr>
          </a:lstStyle>
          <a:p>
            <a:fld id="{BDA8993A-4B4B-4621-BE14-FC3B5C8B64E9}"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01729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4" name="Rectangle 41"/>
          <p:cNvSpPr>
            <a:spLocks noGrp="1" noChangeArrowheads="1"/>
          </p:cNvSpPr>
          <p:nvPr>
            <p:ph type="ftr" sz="quarter" idx="11"/>
          </p:nvPr>
        </p:nvSpPr>
        <p:spPr>
          <a:ln/>
        </p:spPr>
        <p:txBody>
          <a:bodyPr/>
          <a:lstStyle>
            <a:lvl1pPr>
              <a:defRPr/>
            </a:lvl1pPr>
          </a:lstStyle>
          <a:p>
            <a:pPr>
              <a:defRPr/>
            </a:pPr>
            <a:r>
              <a:rPr lang="en-US" dirty="0">
                <a:solidFill>
                  <a:srgbClr val="FFFFFF"/>
                </a:solidFill>
              </a:rPr>
              <a:t>© 2013 Center for Global Trade Education and Compliance Inc.</a:t>
            </a:r>
          </a:p>
        </p:txBody>
      </p:sp>
      <p:sp>
        <p:nvSpPr>
          <p:cNvPr id="5" name="Rectangle 42"/>
          <p:cNvSpPr>
            <a:spLocks noGrp="1" noChangeArrowheads="1"/>
          </p:cNvSpPr>
          <p:nvPr>
            <p:ph type="sldNum" sz="quarter" idx="12"/>
          </p:nvPr>
        </p:nvSpPr>
        <p:spPr>
          <a:ln/>
        </p:spPr>
        <p:txBody>
          <a:bodyPr/>
          <a:lstStyle>
            <a:lvl1pPr>
              <a:defRPr/>
            </a:lvl1pPr>
          </a:lstStyle>
          <a:p>
            <a:fld id="{E05E3D4B-CC4A-443A-ACE0-ABCB86CBF2FD}"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20100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3" name="Rectangle 41"/>
          <p:cNvSpPr>
            <a:spLocks noGrp="1" noChangeArrowheads="1"/>
          </p:cNvSpPr>
          <p:nvPr>
            <p:ph type="ftr" sz="quarter" idx="11"/>
          </p:nvPr>
        </p:nvSpPr>
        <p:spPr>
          <a:ln/>
        </p:spPr>
        <p:txBody>
          <a:bodyPr/>
          <a:lstStyle>
            <a:lvl1pPr>
              <a:defRPr/>
            </a:lvl1pPr>
          </a:lstStyle>
          <a:p>
            <a:pPr>
              <a:defRPr/>
            </a:pPr>
            <a:r>
              <a:rPr lang="en-US" dirty="0">
                <a:solidFill>
                  <a:srgbClr val="FFFFFF"/>
                </a:solidFill>
              </a:rPr>
              <a:t>© 2013 Center for Global Trade Education and Compliance Inc.</a:t>
            </a:r>
          </a:p>
        </p:txBody>
      </p:sp>
      <p:sp>
        <p:nvSpPr>
          <p:cNvPr id="4" name="Rectangle 42"/>
          <p:cNvSpPr>
            <a:spLocks noGrp="1" noChangeArrowheads="1"/>
          </p:cNvSpPr>
          <p:nvPr>
            <p:ph type="sldNum" sz="quarter" idx="12"/>
          </p:nvPr>
        </p:nvSpPr>
        <p:spPr>
          <a:ln/>
        </p:spPr>
        <p:txBody>
          <a:bodyPr/>
          <a:lstStyle>
            <a:lvl1pPr>
              <a:defRPr/>
            </a:lvl1pPr>
          </a:lstStyle>
          <a:p>
            <a:fld id="{819E908E-9238-44CC-ABAE-15293708B761}"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81699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dirty="0">
                <a:solidFill>
                  <a:srgbClr val="FFFFFF"/>
                </a:solidFill>
              </a:rPr>
              <a:t>© 2013 Center for Global Trade Education and Compliance Inc.</a:t>
            </a:r>
          </a:p>
        </p:txBody>
      </p:sp>
      <p:sp>
        <p:nvSpPr>
          <p:cNvPr id="7" name="Rectangle 42"/>
          <p:cNvSpPr>
            <a:spLocks noGrp="1" noChangeArrowheads="1"/>
          </p:cNvSpPr>
          <p:nvPr>
            <p:ph type="sldNum" sz="quarter" idx="12"/>
          </p:nvPr>
        </p:nvSpPr>
        <p:spPr>
          <a:ln/>
        </p:spPr>
        <p:txBody>
          <a:bodyPr/>
          <a:lstStyle>
            <a:lvl1pPr>
              <a:defRPr/>
            </a:lvl1pPr>
          </a:lstStyle>
          <a:p>
            <a:fld id="{4179B739-4DC1-4939-8E00-3A2B050EE0A1}"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39718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dirty="0">
              <a:solidFill>
                <a:srgbClr val="FFFFFF"/>
              </a:solidFill>
            </a:endParaRPr>
          </a:p>
        </p:txBody>
      </p:sp>
      <p:sp>
        <p:nvSpPr>
          <p:cNvPr id="6" name="Rectangle 41"/>
          <p:cNvSpPr>
            <a:spLocks noGrp="1" noChangeArrowheads="1"/>
          </p:cNvSpPr>
          <p:nvPr>
            <p:ph type="ftr" sz="quarter" idx="11"/>
          </p:nvPr>
        </p:nvSpPr>
        <p:spPr>
          <a:ln/>
        </p:spPr>
        <p:txBody>
          <a:bodyPr/>
          <a:lstStyle>
            <a:lvl1pPr>
              <a:defRPr/>
            </a:lvl1pPr>
          </a:lstStyle>
          <a:p>
            <a:pPr>
              <a:defRPr/>
            </a:pPr>
            <a:r>
              <a:rPr lang="en-US" dirty="0">
                <a:solidFill>
                  <a:srgbClr val="FFFFFF"/>
                </a:solidFill>
              </a:rPr>
              <a:t>© 2013 Center for Global Trade Education and Compliance Inc.</a:t>
            </a:r>
          </a:p>
        </p:txBody>
      </p:sp>
      <p:sp>
        <p:nvSpPr>
          <p:cNvPr id="7" name="Rectangle 42"/>
          <p:cNvSpPr>
            <a:spLocks noGrp="1" noChangeArrowheads="1"/>
          </p:cNvSpPr>
          <p:nvPr>
            <p:ph type="sldNum" sz="quarter" idx="12"/>
          </p:nvPr>
        </p:nvSpPr>
        <p:spPr>
          <a:ln/>
        </p:spPr>
        <p:txBody>
          <a:bodyPr/>
          <a:lstStyle>
            <a:lvl1pPr>
              <a:defRPr/>
            </a:lvl1pPr>
          </a:lstStyle>
          <a:p>
            <a:fld id="{608BCA28-7CEB-464D-B4A5-F55A2BF35A01}"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629057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118" y="0"/>
            <a:ext cx="12198349" cy="6851650"/>
            <a:chOff x="1" y="0"/>
            <a:chExt cx="5763" cy="4316"/>
          </a:xfrm>
        </p:grpSpPr>
        <p:sp>
          <p:nvSpPr>
            <p:cNvPr id="24576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6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6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grpSp>
          <p:nvGrpSpPr>
            <p:cNvPr id="1035" name="Group 6"/>
            <p:cNvGrpSpPr>
              <a:grpSpLocks/>
            </p:cNvGrpSpPr>
            <p:nvPr/>
          </p:nvGrpSpPr>
          <p:grpSpPr bwMode="auto">
            <a:xfrm>
              <a:off x="288" y="0"/>
              <a:ext cx="5098" cy="4316"/>
              <a:chOff x="288" y="0"/>
              <a:chExt cx="5098" cy="4316"/>
            </a:xfrm>
          </p:grpSpPr>
          <p:sp>
            <p:nvSpPr>
              <p:cNvPr id="24576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6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6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7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7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7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7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7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7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7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7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7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7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grpSp>
        <p:sp>
          <p:nvSpPr>
            <p:cNvPr id="24578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8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8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8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8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8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8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8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8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8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9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grpSp>
          <p:nvGrpSpPr>
            <p:cNvPr id="1047" name="Group 31"/>
            <p:cNvGrpSpPr>
              <a:grpSpLocks/>
            </p:cNvGrpSpPr>
            <p:nvPr/>
          </p:nvGrpSpPr>
          <p:grpSpPr bwMode="auto">
            <a:xfrm>
              <a:off x="1" y="392"/>
              <a:ext cx="5758" cy="1571"/>
              <a:chOff x="1" y="392"/>
              <a:chExt cx="5758" cy="1571"/>
            </a:xfrm>
          </p:grpSpPr>
          <p:sp>
            <p:nvSpPr>
              <p:cNvPr id="24579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9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9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9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9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grpSp>
        <p:sp>
          <p:nvSpPr>
            <p:cNvPr id="24579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sp>
          <p:nvSpPr>
            <p:cNvPr id="24579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dirty="0">
                <a:solidFill>
                  <a:srgbClr val="FFFFFF"/>
                </a:solidFill>
                <a:latin typeface="Arial" charset="0"/>
              </a:endParaRPr>
            </a:p>
          </p:txBody>
        </p:sp>
      </p:grpSp>
      <p:sp>
        <p:nvSpPr>
          <p:cNvPr id="245799" name="Rectangle 39"/>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dirty="0" smtClean="0"/>
              <a:t>Click to edit Master title style</a:t>
            </a:r>
          </a:p>
        </p:txBody>
      </p:sp>
      <p:sp>
        <p:nvSpPr>
          <p:cNvPr id="245800" name="Rectangle 40"/>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dirty="0">
              <a:solidFill>
                <a:srgbClr val="FFFFFF"/>
              </a:solidFill>
            </a:endParaRPr>
          </a:p>
        </p:txBody>
      </p:sp>
      <p:sp>
        <p:nvSpPr>
          <p:cNvPr id="245801" name="Rectangle 41"/>
          <p:cNvSpPr>
            <a:spLocks noGrp="1" noChangeArrowheads="1"/>
          </p:cNvSpPr>
          <p:nvPr>
            <p:ph type="ftr" sz="quarter" idx="3"/>
          </p:nvPr>
        </p:nvSpPr>
        <p:spPr bwMode="auto">
          <a:xfrm>
            <a:off x="1219200" y="6172200"/>
            <a:ext cx="975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r>
              <a:rPr lang="en-US" dirty="0">
                <a:solidFill>
                  <a:srgbClr val="FFFFFF"/>
                </a:solidFill>
              </a:rPr>
              <a:t>© 2013 Center for Global Trade Education and Compliance Inc.</a:t>
            </a:r>
          </a:p>
        </p:txBody>
      </p:sp>
      <p:sp>
        <p:nvSpPr>
          <p:cNvPr id="245802" name="Rectangle 42"/>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Calibri" panose="020F0502020204030204" pitchFamily="34" charset="0"/>
              </a:defRPr>
            </a:lvl1pPr>
          </a:lstStyle>
          <a:p>
            <a:pPr fontAlgn="base">
              <a:spcBef>
                <a:spcPct val="0"/>
              </a:spcBef>
              <a:spcAft>
                <a:spcPct val="0"/>
              </a:spcAft>
            </a:pPr>
            <a:fld id="{8FC323EF-6EAE-4B08-828C-112A503E168A}" type="slidenum">
              <a:rPr lang="en-US" altLang="en-US">
                <a:solidFill>
                  <a:srgbClr val="FFFFFF"/>
                </a:solidFill>
              </a:rPr>
              <a:pPr fontAlgn="base">
                <a:spcBef>
                  <a:spcPct val="0"/>
                </a:spcBef>
                <a:spcAft>
                  <a:spcPct val="0"/>
                </a:spcAft>
              </a:pPr>
              <a:t>‹#›</a:t>
            </a:fld>
            <a:endParaRPr lang="en-US" altLang="en-US" dirty="0">
              <a:solidFill>
                <a:srgbClr val="FFFFFF"/>
              </a:solidFill>
            </a:endParaRPr>
          </a:p>
        </p:txBody>
      </p:sp>
      <p:sp>
        <p:nvSpPr>
          <p:cNvPr id="245803" name="Rectangle 43"/>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170670363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118" y="0"/>
            <a:ext cx="12198349" cy="6851650"/>
            <a:chOff x="1" y="0"/>
            <a:chExt cx="5763" cy="4316"/>
          </a:xfrm>
        </p:grpSpPr>
        <p:sp>
          <p:nvSpPr>
            <p:cNvPr id="24576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6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6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grpSp>
          <p:nvGrpSpPr>
            <p:cNvPr id="1035" name="Group 6"/>
            <p:cNvGrpSpPr>
              <a:grpSpLocks/>
            </p:cNvGrpSpPr>
            <p:nvPr/>
          </p:nvGrpSpPr>
          <p:grpSpPr bwMode="auto">
            <a:xfrm>
              <a:off x="288" y="0"/>
              <a:ext cx="5098" cy="4316"/>
              <a:chOff x="288" y="0"/>
              <a:chExt cx="5098" cy="4316"/>
            </a:xfrm>
          </p:grpSpPr>
          <p:sp>
            <p:nvSpPr>
              <p:cNvPr id="24576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6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6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7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7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7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7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7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7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7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7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7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7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grpSp>
        <p:sp>
          <p:nvSpPr>
            <p:cNvPr id="24578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8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8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8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8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8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8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8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8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8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9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grpSp>
          <p:nvGrpSpPr>
            <p:cNvPr id="1047" name="Group 31"/>
            <p:cNvGrpSpPr>
              <a:grpSpLocks/>
            </p:cNvGrpSpPr>
            <p:nvPr/>
          </p:nvGrpSpPr>
          <p:grpSpPr bwMode="auto">
            <a:xfrm>
              <a:off x="1" y="392"/>
              <a:ext cx="5758" cy="1571"/>
              <a:chOff x="1" y="392"/>
              <a:chExt cx="5758" cy="1571"/>
            </a:xfrm>
          </p:grpSpPr>
          <p:sp>
            <p:nvSpPr>
              <p:cNvPr id="24579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9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9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9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9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grpSp>
        <p:sp>
          <p:nvSpPr>
            <p:cNvPr id="24579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sp>
          <p:nvSpPr>
            <p:cNvPr id="24579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eaLnBrk="0" fontAlgn="base" hangingPunct="0">
                <a:spcBef>
                  <a:spcPct val="0"/>
                </a:spcBef>
                <a:spcAft>
                  <a:spcPct val="0"/>
                </a:spcAft>
                <a:defRPr/>
              </a:pPr>
              <a:endParaRPr lang="en-US" sz="2800">
                <a:solidFill>
                  <a:srgbClr val="FFFFFF"/>
                </a:solidFill>
                <a:latin typeface="Arial" charset="0"/>
              </a:endParaRPr>
            </a:p>
          </p:txBody>
        </p:sp>
      </p:grpSp>
      <p:sp>
        <p:nvSpPr>
          <p:cNvPr id="245799" name="Rectangle 39"/>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dirty="0" smtClean="0"/>
              <a:t>Click to edit Master title style</a:t>
            </a:r>
          </a:p>
        </p:txBody>
      </p:sp>
      <p:sp>
        <p:nvSpPr>
          <p:cNvPr id="245800" name="Rectangle 40"/>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fontAlgn="base">
              <a:spcBef>
                <a:spcPct val="0"/>
              </a:spcBef>
              <a:spcAft>
                <a:spcPct val="0"/>
              </a:spcAft>
              <a:defRPr/>
            </a:pPr>
            <a:endParaRPr lang="en-US">
              <a:solidFill>
                <a:srgbClr val="FFFFFF"/>
              </a:solidFill>
            </a:endParaRPr>
          </a:p>
        </p:txBody>
      </p:sp>
      <p:sp>
        <p:nvSpPr>
          <p:cNvPr id="245801" name="Rectangle 41"/>
          <p:cNvSpPr>
            <a:spLocks noGrp="1" noChangeArrowheads="1"/>
          </p:cNvSpPr>
          <p:nvPr>
            <p:ph type="ftr" sz="quarter" idx="3"/>
          </p:nvPr>
        </p:nvSpPr>
        <p:spPr bwMode="auto">
          <a:xfrm>
            <a:off x="1219200" y="6172200"/>
            <a:ext cx="975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latin typeface="+mn-lt"/>
              </a:defRPr>
            </a:lvl1pPr>
          </a:lstStyle>
          <a:p>
            <a:pPr fontAlgn="base">
              <a:spcBef>
                <a:spcPct val="0"/>
              </a:spcBef>
              <a:spcAft>
                <a:spcPct val="0"/>
              </a:spcAft>
              <a:defRPr/>
            </a:pPr>
            <a:r>
              <a:rPr lang="en-US">
                <a:solidFill>
                  <a:srgbClr val="FFFFFF"/>
                </a:solidFill>
              </a:rPr>
              <a:t>© 2015 Center for Global Trade Education and Compliance Inc.</a:t>
            </a:r>
          </a:p>
        </p:txBody>
      </p:sp>
      <p:sp>
        <p:nvSpPr>
          <p:cNvPr id="245802" name="Rectangle 42"/>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Calibri" panose="020F0502020204030204" pitchFamily="34" charset="0"/>
              </a:defRPr>
            </a:lvl1pPr>
          </a:lstStyle>
          <a:p>
            <a:pPr fontAlgn="base">
              <a:spcBef>
                <a:spcPct val="0"/>
              </a:spcBef>
              <a:spcAft>
                <a:spcPct val="0"/>
              </a:spcAft>
            </a:pPr>
            <a:fld id="{4D6DF577-2DF8-44A8-AC19-2C1DD0351302}" type="slidenum">
              <a:rPr lang="en-US" altLang="en-US">
                <a:solidFill>
                  <a:srgbClr val="FFFFFF"/>
                </a:solidFill>
              </a:rPr>
              <a:pPr fontAlgn="base">
                <a:spcBef>
                  <a:spcPct val="0"/>
                </a:spcBef>
                <a:spcAft>
                  <a:spcPct val="0"/>
                </a:spcAft>
              </a:pPr>
              <a:t>‹#›</a:t>
            </a:fld>
            <a:endParaRPr lang="en-US" altLang="en-US">
              <a:solidFill>
                <a:srgbClr val="FFFFFF"/>
              </a:solidFill>
            </a:endParaRPr>
          </a:p>
        </p:txBody>
      </p:sp>
      <p:sp>
        <p:nvSpPr>
          <p:cNvPr id="245803" name="Rectangle 43"/>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2064530987"/>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Thailand" TargetMode="External"/><Relationship Id="rId3" Type="http://schemas.openxmlformats.org/officeDocument/2006/relationships/hyperlink" Target="https://en.wikipedia.org/wiki/Brunei" TargetMode="External"/><Relationship Id="rId7" Type="http://schemas.openxmlformats.org/officeDocument/2006/relationships/hyperlink" Target="https://en.wikipedia.org/wiki/Singapor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en.wikipedia.org/wiki/Philippines" TargetMode="External"/><Relationship Id="rId5" Type="http://schemas.openxmlformats.org/officeDocument/2006/relationships/hyperlink" Target="https://en.wikipedia.org/wiki/Malaysia" TargetMode="External"/><Relationship Id="rId4" Type="http://schemas.openxmlformats.org/officeDocument/2006/relationships/hyperlink" Target="https://en.wikipedia.org/wiki/Indonesi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lwhanson@lwhansonassociates.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828799" y="762000"/>
            <a:ext cx="9190299" cy="1066800"/>
          </a:xfrm>
        </p:spPr>
        <p:txBody>
          <a:bodyPr/>
          <a:lstStyle/>
          <a:p>
            <a:pPr eaLnBrk="1" hangingPunct="1">
              <a:defRPr/>
            </a:pPr>
            <a:r>
              <a:rPr lang="en-US" b="1" dirty="0">
                <a:solidFill>
                  <a:srgbClr val="FFFF00"/>
                </a:solidFill>
                <a:latin typeface="+mj-lt"/>
              </a:rPr>
              <a:t>International Compliance Professionals Association:  </a:t>
            </a:r>
            <a:endParaRPr lang="en-US" b="1" dirty="0" smtClean="0">
              <a:solidFill>
                <a:srgbClr val="FFFF00"/>
              </a:solidFill>
              <a:latin typeface="+mj-lt"/>
            </a:endParaRPr>
          </a:p>
          <a:p>
            <a:pPr eaLnBrk="1" hangingPunct="1">
              <a:defRPr/>
            </a:pPr>
            <a:r>
              <a:rPr lang="en-US" b="1" dirty="0" smtClean="0">
                <a:solidFill>
                  <a:srgbClr val="FFFF00"/>
                </a:solidFill>
              </a:rPr>
              <a:t>Overview of the Various FTAs That Touch Asia</a:t>
            </a:r>
            <a:endParaRPr lang="en-US" b="1" dirty="0">
              <a:solidFill>
                <a:srgbClr val="FFFF00"/>
              </a:solidFill>
            </a:endParaRPr>
          </a:p>
          <a:p>
            <a:pPr eaLnBrk="1" hangingPunct="1">
              <a:defRPr/>
            </a:pPr>
            <a:endParaRPr lang="en-US" b="1" dirty="0">
              <a:solidFill>
                <a:srgbClr val="FFFF00"/>
              </a:solidFill>
              <a:latin typeface="+mj-lt"/>
            </a:endParaRPr>
          </a:p>
        </p:txBody>
      </p:sp>
      <p:sp>
        <p:nvSpPr>
          <p:cNvPr id="3077" name="Text Box 4"/>
          <p:cNvSpPr txBox="1">
            <a:spLocks noChangeArrowheads="1"/>
          </p:cNvSpPr>
          <p:nvPr/>
        </p:nvSpPr>
        <p:spPr bwMode="auto">
          <a:xfrm>
            <a:off x="1524000" y="2743200"/>
            <a:ext cx="9144000" cy="3754874"/>
          </a:xfrm>
          <a:prstGeom prst="rect">
            <a:avLst/>
          </a:prstGeom>
          <a:noFill/>
          <a:ln w="9525">
            <a:noFill/>
            <a:miter lim="800000"/>
            <a:headEnd/>
            <a:tailEnd/>
          </a:ln>
        </p:spPr>
        <p:txBody>
          <a:bodyPr>
            <a:spAutoFit/>
          </a:bodyPr>
          <a:lstStyle/>
          <a:p>
            <a:pPr algn="ctr" fontAlgn="base">
              <a:spcBef>
                <a:spcPct val="50000"/>
              </a:spcBef>
              <a:spcAft>
                <a:spcPct val="0"/>
              </a:spcAft>
              <a:defRPr/>
            </a:pPr>
            <a:r>
              <a:rPr lang="en-US" sz="2800" b="1" dirty="0" smtClean="0">
                <a:solidFill>
                  <a:srgbClr val="FFFFFF"/>
                </a:solidFill>
                <a:effectLst>
                  <a:outerShdw blurRad="38100" dist="38100" dir="2700000" algn="tl">
                    <a:srgbClr val="000000">
                      <a:alpha val="43137"/>
                    </a:srgbClr>
                  </a:outerShdw>
                </a:effectLst>
              </a:rPr>
              <a:t>Bangkok, Thailand November 10, 2015</a:t>
            </a:r>
          </a:p>
          <a:p>
            <a:pPr algn="ctr" fontAlgn="base">
              <a:spcBef>
                <a:spcPct val="50000"/>
              </a:spcBef>
              <a:spcAft>
                <a:spcPct val="0"/>
              </a:spcAft>
              <a:defRPr/>
            </a:pPr>
            <a:r>
              <a:rPr lang="en-US" sz="2800" b="1" dirty="0" smtClean="0">
                <a:solidFill>
                  <a:srgbClr val="FFFFFF"/>
                </a:solidFill>
                <a:effectLst>
                  <a:outerShdw blurRad="38100" dist="38100" dir="2700000" algn="tl">
                    <a:srgbClr val="000000">
                      <a:alpha val="43137"/>
                    </a:srgbClr>
                  </a:outerShdw>
                </a:effectLst>
              </a:rPr>
              <a:t>Shanghai</a:t>
            </a:r>
            <a:r>
              <a:rPr lang="en-US" sz="2800" b="1" dirty="0">
                <a:solidFill>
                  <a:srgbClr val="FFFFFF"/>
                </a:solidFill>
                <a:effectLst>
                  <a:outerShdw blurRad="38100" dist="38100" dir="2700000" algn="tl">
                    <a:srgbClr val="000000">
                      <a:alpha val="43137"/>
                    </a:srgbClr>
                  </a:outerShdw>
                </a:effectLst>
              </a:rPr>
              <a:t>, </a:t>
            </a:r>
            <a:r>
              <a:rPr lang="en-US" sz="2800" b="1" dirty="0" smtClean="0">
                <a:solidFill>
                  <a:srgbClr val="FFFFFF"/>
                </a:solidFill>
                <a:effectLst>
                  <a:outerShdw blurRad="38100" dist="38100" dir="2700000" algn="tl">
                    <a:srgbClr val="000000">
                      <a:alpha val="43137"/>
                    </a:srgbClr>
                  </a:outerShdw>
                </a:effectLst>
              </a:rPr>
              <a:t>China November </a:t>
            </a:r>
            <a:r>
              <a:rPr lang="en-US" sz="2800" b="1" dirty="0">
                <a:solidFill>
                  <a:srgbClr val="FFFFFF"/>
                </a:solidFill>
                <a:effectLst>
                  <a:outerShdw blurRad="38100" dist="38100" dir="2700000" algn="tl">
                    <a:srgbClr val="000000">
                      <a:alpha val="43137"/>
                    </a:srgbClr>
                  </a:outerShdw>
                </a:effectLst>
              </a:rPr>
              <a:t>12, 2015</a:t>
            </a:r>
          </a:p>
          <a:p>
            <a:pPr algn="ctr" fontAlgn="base">
              <a:spcBef>
                <a:spcPct val="50000"/>
              </a:spcBef>
              <a:spcAft>
                <a:spcPct val="0"/>
              </a:spcAft>
              <a:defRPr/>
            </a:pPr>
            <a:r>
              <a:rPr lang="en-US" sz="2800" b="1" dirty="0">
                <a:solidFill>
                  <a:srgbClr val="FFFFFF"/>
                </a:solidFill>
                <a:effectLst>
                  <a:outerShdw blurRad="38100" dist="38100" dir="2700000" algn="tl">
                    <a:srgbClr val="000000">
                      <a:alpha val="43137"/>
                    </a:srgbClr>
                  </a:outerShdw>
                </a:effectLst>
              </a:rPr>
              <a:t>by</a:t>
            </a:r>
          </a:p>
          <a:p>
            <a:pPr algn="ctr" fontAlgn="base">
              <a:spcBef>
                <a:spcPct val="50000"/>
              </a:spcBef>
              <a:spcAft>
                <a:spcPct val="0"/>
              </a:spcAft>
              <a:defRPr/>
            </a:pPr>
            <a:r>
              <a:rPr lang="en-US" sz="2800" b="1" dirty="0">
                <a:solidFill>
                  <a:srgbClr val="FFFFFF"/>
                </a:solidFill>
                <a:effectLst>
                  <a:outerShdw blurRad="38100" dist="38100" dir="2700000" algn="tl">
                    <a:srgbClr val="000000">
                      <a:alpha val="43137"/>
                    </a:srgbClr>
                  </a:outerShdw>
                </a:effectLst>
              </a:rPr>
              <a:t>Lawrence W. Hanson</a:t>
            </a:r>
          </a:p>
          <a:p>
            <a:pPr algn="ctr" fontAlgn="base">
              <a:spcBef>
                <a:spcPct val="50000"/>
              </a:spcBef>
              <a:spcAft>
                <a:spcPct val="0"/>
              </a:spcAft>
              <a:defRPr/>
            </a:pPr>
            <a:r>
              <a:rPr lang="en-US" sz="2800" b="1" i="1" dirty="0">
                <a:solidFill>
                  <a:srgbClr val="00CC00"/>
                </a:solidFill>
                <a:effectLst>
                  <a:outerShdw blurRad="38100" dist="38100" dir="2700000" algn="tl">
                    <a:srgbClr val="000000">
                      <a:alpha val="43137"/>
                    </a:srgbClr>
                  </a:outerShdw>
                </a:effectLst>
              </a:rPr>
              <a:t>The Law Office of Lawrence W. Hanson, P.C.</a:t>
            </a:r>
          </a:p>
          <a:p>
            <a:pPr algn="ctr" fontAlgn="base">
              <a:spcBef>
                <a:spcPct val="50000"/>
              </a:spcBef>
              <a:spcAft>
                <a:spcPct val="0"/>
              </a:spcAft>
              <a:defRPr/>
            </a:pPr>
            <a:r>
              <a:rPr lang="en-US" sz="2800" b="1" i="1" dirty="0">
                <a:solidFill>
                  <a:srgbClr val="00CC00"/>
                </a:solidFill>
                <a:effectLst>
                  <a:outerShdw blurRad="38100" dist="38100" dir="2700000" algn="tl">
                    <a:srgbClr val="000000">
                      <a:alpha val="43137"/>
                    </a:srgbClr>
                  </a:outerShdw>
                </a:effectLst>
              </a:rPr>
              <a:t>The Center for Global Trade Education and Compliance, Inc.</a:t>
            </a:r>
          </a:p>
        </p:txBody>
      </p:sp>
    </p:spTree>
    <p:extLst>
      <p:ext uri="{BB962C8B-B14F-4D97-AF65-F5344CB8AC3E}">
        <p14:creationId xmlns:p14="http://schemas.microsoft.com/office/powerpoint/2010/main" val="736816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Purposes of FTAs</a:t>
            </a:r>
          </a:p>
          <a:p>
            <a:pPr eaLnBrk="1" hangingPunct="1">
              <a:defRPr/>
            </a:pPr>
            <a:endParaRPr lang="en-US" b="1" dirty="0"/>
          </a:p>
          <a:p>
            <a:pPr lvl="1" eaLnBrk="1" hangingPunct="1">
              <a:defRPr/>
            </a:pPr>
            <a:r>
              <a:rPr lang="en-US" b="1" dirty="0" smtClean="0"/>
              <a:t>Lower duty</a:t>
            </a:r>
          </a:p>
          <a:p>
            <a:pPr lvl="1" eaLnBrk="1" hangingPunct="1">
              <a:defRPr/>
            </a:pPr>
            <a:r>
              <a:rPr lang="en-US" b="1" dirty="0" smtClean="0"/>
              <a:t>Trade facilitation</a:t>
            </a:r>
          </a:p>
          <a:p>
            <a:pPr lvl="1" eaLnBrk="1" hangingPunct="1">
              <a:defRPr/>
            </a:pPr>
            <a:r>
              <a:rPr lang="en-US" b="1" dirty="0" smtClean="0"/>
              <a:t>Broader cooperation on trade</a:t>
            </a:r>
          </a:p>
          <a:p>
            <a:pPr lvl="1" eaLnBrk="1" hangingPunct="1">
              <a:defRPr/>
            </a:pPr>
            <a:r>
              <a:rPr lang="en-US" b="1" dirty="0" smtClean="0"/>
              <a:t>Broader cooperation on other issues?</a:t>
            </a:r>
          </a:p>
          <a:p>
            <a:pPr lvl="2" eaLnBrk="1" hangingPunct="1">
              <a:defRPr/>
            </a:pPr>
            <a:r>
              <a:rPr lang="en-US" b="1" dirty="0" smtClean="0"/>
              <a:t>Environment</a:t>
            </a:r>
          </a:p>
          <a:p>
            <a:pPr lvl="2" eaLnBrk="1" hangingPunct="1">
              <a:defRPr/>
            </a:pPr>
            <a:r>
              <a:rPr lang="en-US" b="1" dirty="0" smtClean="0"/>
              <a:t>Labor</a:t>
            </a:r>
          </a:p>
          <a:p>
            <a:pPr lvl="1" eaLnBrk="1" hangingPunct="1">
              <a:defRPr/>
            </a:pPr>
            <a:r>
              <a:rPr lang="en-US" b="1" dirty="0" smtClean="0"/>
              <a:t>Investor Trade Dispute Resolution?</a:t>
            </a:r>
            <a:endParaRPr lang="en-US" b="1" dirty="0" smtClean="0"/>
          </a:p>
          <a:p>
            <a:pPr lvl="2" eaLnBrk="1" hangingPunct="1">
              <a:defRPr/>
            </a:pPr>
            <a:endParaRPr lang="en-US" b="1" dirty="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What is a FTA?</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3127858409"/>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399" y="1219201"/>
            <a:ext cx="8479971" cy="4830763"/>
          </a:xfrm>
        </p:spPr>
        <p:txBody>
          <a:bodyPr/>
          <a:lstStyle/>
          <a:p>
            <a:pPr eaLnBrk="1" hangingPunct="1">
              <a:defRPr/>
            </a:pPr>
            <a:r>
              <a:rPr lang="en-US" b="1" dirty="0" smtClean="0"/>
              <a:t>Since the emergence of Asia as a “global factory”, trade within Asia as increased dramatically. </a:t>
            </a:r>
            <a:endParaRPr lang="en-US" b="1" dirty="0" smtClean="0"/>
          </a:p>
          <a:p>
            <a:pPr eaLnBrk="1" hangingPunct="1">
              <a:defRPr/>
            </a:pPr>
            <a:r>
              <a:rPr lang="en-US" b="1" dirty="0" smtClean="0"/>
              <a:t>Multilateral agreements (ASEAN, for example)</a:t>
            </a:r>
          </a:p>
          <a:p>
            <a:pPr eaLnBrk="1" hangingPunct="1">
              <a:defRPr/>
            </a:pPr>
            <a:r>
              <a:rPr lang="en-US" b="1" dirty="0" smtClean="0"/>
              <a:t>FTAs</a:t>
            </a:r>
            <a:endParaRPr lang="en-US" b="1" dirty="0" smtClean="0"/>
          </a:p>
          <a:p>
            <a:pPr lvl="1" eaLnBrk="1" hangingPunct="1">
              <a:defRPr/>
            </a:pPr>
            <a:r>
              <a:rPr lang="en-US" b="1" dirty="0" smtClean="0"/>
              <a:t>In 2000 there were only 3 FTAs within Asia</a:t>
            </a:r>
          </a:p>
          <a:p>
            <a:pPr lvl="1" eaLnBrk="1" hangingPunct="1">
              <a:defRPr/>
            </a:pPr>
            <a:r>
              <a:rPr lang="en-US" b="1" dirty="0" smtClean="0"/>
              <a:t>Now, there are 134 FTAs signed and in effect.</a:t>
            </a:r>
            <a:endParaRPr lang="en-US" b="1" dirty="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1870980711"/>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399" y="1219201"/>
            <a:ext cx="8479971" cy="4830763"/>
          </a:xfrm>
        </p:spPr>
        <p:txBody>
          <a:bodyPr/>
          <a:lstStyle/>
          <a:p>
            <a:pPr eaLnBrk="1" hangingPunct="1">
              <a:defRPr/>
            </a:pPr>
            <a:r>
              <a:rPr lang="en-US" b="1" dirty="0" smtClean="0"/>
              <a:t>Multilateral agreements</a:t>
            </a:r>
          </a:p>
          <a:p>
            <a:pPr eaLnBrk="1" hangingPunct="1">
              <a:defRPr/>
            </a:pPr>
            <a:endParaRPr lang="en-US" sz="2800" b="1" dirty="0"/>
          </a:p>
          <a:p>
            <a:pPr lvl="1" eaLnBrk="1" hangingPunct="1">
              <a:defRPr/>
            </a:pPr>
            <a:r>
              <a:rPr lang="en-US" b="1" dirty="0" smtClean="0"/>
              <a:t>ASEAN Area Free Trade Agreement (AFTA)</a:t>
            </a:r>
          </a:p>
          <a:p>
            <a:pPr lvl="2" eaLnBrk="1" hangingPunct="1">
              <a:defRPr/>
            </a:pPr>
            <a:endParaRPr lang="en-US" b="1" dirty="0" smtClean="0"/>
          </a:p>
          <a:p>
            <a:pPr lvl="2" eaLnBrk="1" hangingPunct="1">
              <a:defRPr/>
            </a:pPr>
            <a:r>
              <a:rPr lang="en-US" b="1" dirty="0" smtClean="0"/>
              <a:t>Original Members - </a:t>
            </a:r>
            <a:r>
              <a:rPr lang="en-US" dirty="0" smtClean="0">
                <a:effectLst/>
                <a:hlinkClick r:id="rId3" tooltip="Brunei"/>
              </a:rPr>
              <a:t>Brunei</a:t>
            </a:r>
            <a:r>
              <a:rPr lang="en-US" dirty="0">
                <a:effectLst/>
              </a:rPr>
              <a:t>, </a:t>
            </a:r>
            <a:r>
              <a:rPr lang="en-US" dirty="0">
                <a:effectLst/>
                <a:hlinkClick r:id="rId4" tooltip="Indonesia"/>
              </a:rPr>
              <a:t>Indonesia</a:t>
            </a:r>
            <a:r>
              <a:rPr lang="en-US" dirty="0">
                <a:effectLst/>
              </a:rPr>
              <a:t>, </a:t>
            </a:r>
            <a:r>
              <a:rPr lang="en-US" dirty="0">
                <a:effectLst/>
                <a:hlinkClick r:id="rId5" tooltip="Malaysia"/>
              </a:rPr>
              <a:t>Malaysia</a:t>
            </a:r>
            <a:r>
              <a:rPr lang="en-US" dirty="0">
                <a:effectLst/>
              </a:rPr>
              <a:t>, </a:t>
            </a:r>
            <a:r>
              <a:rPr lang="en-US" dirty="0">
                <a:effectLst/>
                <a:hlinkClick r:id="rId6" tooltip="Philippines"/>
              </a:rPr>
              <a:t>Philippines</a:t>
            </a:r>
            <a:r>
              <a:rPr lang="en-US" dirty="0">
                <a:effectLst/>
              </a:rPr>
              <a:t>, </a:t>
            </a:r>
            <a:r>
              <a:rPr lang="en-US" dirty="0">
                <a:effectLst/>
                <a:hlinkClick r:id="rId7" tooltip="Singapore"/>
              </a:rPr>
              <a:t>Singapore</a:t>
            </a:r>
            <a:r>
              <a:rPr lang="en-US" dirty="0">
                <a:effectLst/>
              </a:rPr>
              <a:t> and </a:t>
            </a:r>
            <a:r>
              <a:rPr lang="en-US" dirty="0">
                <a:effectLst/>
                <a:hlinkClick r:id="rId8" tooltip="Thailand"/>
              </a:rPr>
              <a:t>Thailand</a:t>
            </a:r>
            <a:r>
              <a:rPr lang="en-US" dirty="0" smtClean="0">
                <a:effectLst/>
              </a:rPr>
              <a:t>.</a:t>
            </a:r>
          </a:p>
          <a:p>
            <a:pPr lvl="2" eaLnBrk="1" hangingPunct="1">
              <a:defRPr/>
            </a:pPr>
            <a:r>
              <a:rPr lang="en-US" b="1" dirty="0" smtClean="0">
                <a:effectLst/>
              </a:rPr>
              <a:t>1995 –  Vietnam</a:t>
            </a:r>
          </a:p>
          <a:p>
            <a:pPr lvl="2" eaLnBrk="1" hangingPunct="1">
              <a:defRPr/>
            </a:pPr>
            <a:r>
              <a:rPr lang="en-US" b="1" dirty="0" smtClean="0">
                <a:effectLst/>
              </a:rPr>
              <a:t>1997 Laos, Myanmar</a:t>
            </a:r>
          </a:p>
          <a:p>
            <a:pPr lvl="2" eaLnBrk="1" hangingPunct="1">
              <a:defRPr/>
            </a:pPr>
            <a:r>
              <a:rPr lang="en-US" b="1" dirty="0" smtClean="0">
                <a:effectLst/>
              </a:rPr>
              <a:t>1999 -Cambodia</a:t>
            </a:r>
            <a:endParaRPr lang="en-US"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188486088"/>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399" y="1219201"/>
            <a:ext cx="8479971" cy="4830763"/>
          </a:xfrm>
        </p:spPr>
        <p:txBody>
          <a:bodyPr/>
          <a:lstStyle/>
          <a:p>
            <a:pPr eaLnBrk="1" hangingPunct="1">
              <a:defRPr/>
            </a:pPr>
            <a:r>
              <a:rPr lang="en-US" b="1" dirty="0" smtClean="0"/>
              <a:t>Multilateral agreements</a:t>
            </a:r>
          </a:p>
          <a:p>
            <a:pPr marL="0" indent="0" eaLnBrk="1" hangingPunct="1">
              <a:buNone/>
              <a:defRPr/>
            </a:pPr>
            <a:endParaRPr lang="en-US" sz="2800" b="1" dirty="0"/>
          </a:p>
          <a:p>
            <a:pPr lvl="1" eaLnBrk="1" hangingPunct="1">
              <a:defRPr/>
            </a:pPr>
            <a:r>
              <a:rPr lang="en-US" b="1" dirty="0" smtClean="0"/>
              <a:t>ASEAN Area Free Trade Agreement (AFTA) Goals</a:t>
            </a:r>
          </a:p>
          <a:p>
            <a:pPr marL="914400" lvl="2" indent="0" eaLnBrk="1" hangingPunct="1">
              <a:buNone/>
              <a:defRPr/>
            </a:pPr>
            <a:endParaRPr lang="en-US" b="1" dirty="0"/>
          </a:p>
          <a:p>
            <a:pPr lvl="2" eaLnBrk="1" hangingPunct="1">
              <a:defRPr/>
            </a:pPr>
            <a:r>
              <a:rPr lang="en-US" sz="2200" b="1" dirty="0" smtClean="0"/>
              <a:t>Decrease in tariffs and non tariff barriers</a:t>
            </a:r>
          </a:p>
          <a:p>
            <a:pPr lvl="2" eaLnBrk="1" hangingPunct="1">
              <a:defRPr/>
            </a:pPr>
            <a:r>
              <a:rPr lang="en-US" sz="2200" b="1" dirty="0" smtClean="0"/>
              <a:t>Tariff unification (Common Effective Preferential Tariff, CEPT)</a:t>
            </a:r>
          </a:p>
          <a:p>
            <a:pPr lvl="2" eaLnBrk="1" hangingPunct="1">
              <a:defRPr/>
            </a:pPr>
            <a:r>
              <a:rPr lang="en-US" sz="2200" b="1" dirty="0" smtClean="0"/>
              <a:t>Different from EU common external tariff</a:t>
            </a:r>
          </a:p>
          <a:p>
            <a:pPr lvl="2" eaLnBrk="1" hangingPunct="1">
              <a:defRPr/>
            </a:pPr>
            <a:r>
              <a:rPr lang="en-US" sz="2200" b="1" dirty="0" smtClean="0"/>
              <a:t>Increase in foreign direct investment</a:t>
            </a:r>
          </a:p>
          <a:p>
            <a:pPr lvl="2" eaLnBrk="1" hangingPunct="1">
              <a:defRPr/>
            </a:pPr>
            <a:endParaRPr lang="en-US" sz="2000" b="1" dirty="0"/>
          </a:p>
          <a:p>
            <a:pPr marL="1371600" lvl="3" indent="0" eaLnBrk="1" hangingPunct="1">
              <a:buNone/>
              <a:defRPr/>
            </a:pPr>
            <a:endParaRPr lang="en-US" sz="1600" b="1" dirty="0" smtClean="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2696953693"/>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36868" name="Rectangle 4"/>
          <p:cNvSpPr>
            <a:spLocks noGrp="1" noChangeArrowheads="1"/>
          </p:cNvSpPr>
          <p:nvPr>
            <p:ph type="body" idx="4294967295"/>
          </p:nvPr>
        </p:nvSpPr>
        <p:spPr>
          <a:xfrm>
            <a:off x="2057399" y="1219201"/>
            <a:ext cx="8479971" cy="4597399"/>
          </a:xfrm>
        </p:spPr>
        <p:txBody>
          <a:bodyPr/>
          <a:lstStyle/>
          <a:p>
            <a:pPr eaLnBrk="1" hangingPunct="1">
              <a:defRPr/>
            </a:pPr>
            <a:r>
              <a:rPr lang="en-US" b="1" dirty="0" smtClean="0"/>
              <a:t>Multilateral agreements</a:t>
            </a:r>
          </a:p>
          <a:p>
            <a:pPr lvl="1" eaLnBrk="1" hangingPunct="1">
              <a:defRPr/>
            </a:pPr>
            <a:r>
              <a:rPr lang="en-US" sz="2400" b="1" dirty="0" smtClean="0"/>
              <a:t>Trans Pacific Partnership (TPP)</a:t>
            </a:r>
          </a:p>
          <a:p>
            <a:pPr eaLnBrk="1" hangingPunct="1">
              <a:defRPr/>
            </a:pPr>
            <a:endParaRPr lang="en-US" sz="2800" b="1" dirty="0" smtClean="0"/>
          </a:p>
          <a:p>
            <a:pPr lvl="1" eaLnBrk="1" hangingPunct="1">
              <a:defRPr/>
            </a:pPr>
            <a:r>
              <a:rPr lang="en-US" sz="2400" b="1" dirty="0" smtClean="0"/>
              <a:t>2005 - Began as Trans-Pacific Strategic Economic Partnership Agreement (TPSEP) including Brunei, Chile, New Zealand and Singapore</a:t>
            </a:r>
          </a:p>
          <a:p>
            <a:pPr lvl="1" eaLnBrk="1" hangingPunct="1">
              <a:defRPr/>
            </a:pPr>
            <a:endParaRPr lang="en-US" sz="2400" b="1" dirty="0" smtClean="0"/>
          </a:p>
          <a:p>
            <a:pPr lvl="1" eaLnBrk="1" hangingPunct="1">
              <a:defRPr/>
            </a:pPr>
            <a:r>
              <a:rPr lang="en-US" sz="2400" b="1" dirty="0" smtClean="0"/>
              <a:t>After 2008, added Australia, Canada, Japan, Malaysia, Mexico, Peru and the US</a:t>
            </a:r>
          </a:p>
          <a:p>
            <a:pPr lvl="1" eaLnBrk="1" hangingPunct="1">
              <a:defRPr/>
            </a:pPr>
            <a:r>
              <a:rPr lang="en-US" sz="2400" b="1" dirty="0" smtClean="0"/>
              <a:t>Future TPP members? (</a:t>
            </a:r>
            <a:r>
              <a:rPr lang="en-US" sz="2000" b="1" dirty="0" smtClean="0"/>
              <a:t>South Korea, Taiwan, Philippines, Columbia, Thailand, Laos, Indonesia, Cambodia, Bangladesh and India)</a:t>
            </a:r>
          </a:p>
          <a:p>
            <a:pPr lvl="3" eaLnBrk="1" hangingPunct="1">
              <a:defRPr/>
            </a:pPr>
            <a:endParaRPr lang="en-US" sz="1600" b="1" dirty="0" smtClean="0"/>
          </a:p>
          <a:p>
            <a:pPr lvl="2" eaLnBrk="1" hangingPunct="1">
              <a:defRPr/>
            </a:pPr>
            <a:endParaRPr lang="en-US" sz="2000" b="1" dirty="0"/>
          </a:p>
          <a:p>
            <a:pPr lvl="2" eaLnBrk="1" hangingPunct="1">
              <a:defRPr/>
            </a:pPr>
            <a:endParaRPr lang="en-US" sz="1200" b="1" dirty="0" smtClean="0"/>
          </a:p>
          <a:p>
            <a:pPr lvl="2" eaLnBrk="1" hangingPunct="1">
              <a:defRPr/>
            </a:pPr>
            <a:endParaRPr lang="en-US" sz="2000" b="1" dirty="0"/>
          </a:p>
          <a:p>
            <a:pPr marL="1371600" lvl="3" indent="0" eaLnBrk="1" hangingPunct="1">
              <a:buNone/>
              <a:defRPr/>
            </a:pPr>
            <a:endParaRPr lang="en-US" sz="1600" b="1" dirty="0" smtClean="0"/>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r>
              <a:rPr lang="en-US" dirty="0" smtClean="0">
                <a:solidFill>
                  <a:srgbClr val="FFFFFF"/>
                </a:solidFill>
              </a:rPr>
              <a:t>.)</a:t>
            </a:r>
            <a:endParaRPr lang="en-US" dirty="0">
              <a:solidFill>
                <a:srgbClr val="FFFFFF"/>
              </a:solidFill>
            </a:endParaRPr>
          </a:p>
        </p:txBody>
      </p:sp>
    </p:spTree>
    <p:extLst>
      <p:ext uri="{BB962C8B-B14F-4D97-AF65-F5344CB8AC3E}">
        <p14:creationId xmlns:p14="http://schemas.microsoft.com/office/powerpoint/2010/main" val="984370622"/>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36868" name="Rectangle 4"/>
          <p:cNvSpPr>
            <a:spLocks noGrp="1" noChangeArrowheads="1"/>
          </p:cNvSpPr>
          <p:nvPr>
            <p:ph type="body" idx="4294967295"/>
          </p:nvPr>
        </p:nvSpPr>
        <p:spPr>
          <a:xfrm>
            <a:off x="2057399" y="1219201"/>
            <a:ext cx="8479971" cy="4597399"/>
          </a:xfrm>
        </p:spPr>
        <p:txBody>
          <a:bodyPr/>
          <a:lstStyle/>
          <a:p>
            <a:pPr eaLnBrk="1" hangingPunct="1">
              <a:defRPr/>
            </a:pPr>
            <a:r>
              <a:rPr lang="en-US" b="1" dirty="0" smtClean="0"/>
              <a:t>Bilateral Agreements</a:t>
            </a:r>
          </a:p>
          <a:p>
            <a:pPr lvl="3" eaLnBrk="1" hangingPunct="1">
              <a:defRPr/>
            </a:pPr>
            <a:endParaRPr lang="en-US" sz="1600" b="1" dirty="0" smtClean="0"/>
          </a:p>
          <a:p>
            <a:pPr lvl="2" eaLnBrk="1" hangingPunct="1">
              <a:defRPr/>
            </a:pPr>
            <a:endParaRPr lang="en-US" sz="2000" b="1" dirty="0"/>
          </a:p>
          <a:p>
            <a:pPr lvl="2" eaLnBrk="1" hangingPunct="1">
              <a:defRPr/>
            </a:pPr>
            <a:endParaRPr lang="en-US" sz="1200" b="1" dirty="0" smtClean="0"/>
          </a:p>
          <a:p>
            <a:pPr lvl="2" eaLnBrk="1" hangingPunct="1">
              <a:defRPr/>
            </a:pPr>
            <a:endParaRPr lang="en-US" sz="2000" b="1" dirty="0"/>
          </a:p>
          <a:p>
            <a:pPr marL="1371600" lvl="3" indent="0" eaLnBrk="1" hangingPunct="1">
              <a:buNone/>
              <a:defRPr/>
            </a:pPr>
            <a:endParaRPr lang="en-US" sz="1600" b="1" dirty="0" smtClean="0"/>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r>
              <a:rPr lang="en-US" dirty="0" smtClean="0">
                <a:solidFill>
                  <a:srgbClr val="FFFFFF"/>
                </a:solidFill>
              </a:rPr>
              <a:t>.)</a:t>
            </a:r>
            <a:endParaRPr lang="en-US" dirty="0">
              <a:solidFill>
                <a:srgbClr val="FFFFFF"/>
              </a:solidFill>
            </a:endParaRPr>
          </a:p>
        </p:txBody>
      </p:sp>
    </p:spTree>
    <p:extLst>
      <p:ext uri="{BB962C8B-B14F-4D97-AF65-F5344CB8AC3E}">
        <p14:creationId xmlns:p14="http://schemas.microsoft.com/office/powerpoint/2010/main" val="3145187072"/>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endParaRPr lang="en-US" b="1" dirty="0" smtClean="0"/>
          </a:p>
          <a:p>
            <a:pPr eaLnBrk="1" hangingPunct="1">
              <a:defRPr/>
            </a:pPr>
            <a:r>
              <a:rPr lang="en-US" b="1" dirty="0" smtClean="0"/>
              <a:t>As </a:t>
            </a:r>
            <a:r>
              <a:rPr lang="en-US" b="1" dirty="0" smtClean="0"/>
              <a:t>expected, Asia’s largest economies have the biggest involvement in FTAs</a:t>
            </a:r>
          </a:p>
          <a:p>
            <a:pPr eaLnBrk="1" hangingPunct="1">
              <a:defRPr/>
            </a:pPr>
            <a:endParaRPr lang="en-US" b="1" dirty="0" smtClean="0"/>
          </a:p>
          <a:p>
            <a:pPr eaLnBrk="1" hangingPunct="1">
              <a:defRPr/>
            </a:pPr>
            <a:r>
              <a:rPr lang="en-US" b="1" dirty="0" smtClean="0"/>
              <a:t>These </a:t>
            </a:r>
            <a:r>
              <a:rPr lang="en-US" b="1" dirty="0" smtClean="0"/>
              <a:t>countries include: Singapore, PRC, Japan, India, and Thailand.</a:t>
            </a:r>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2593952806"/>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Singapore</a:t>
            </a:r>
          </a:p>
          <a:p>
            <a:pPr lvl="1" eaLnBrk="1" hangingPunct="1">
              <a:defRPr/>
            </a:pPr>
            <a:endParaRPr lang="en-US" b="1" dirty="0" smtClean="0"/>
          </a:p>
          <a:p>
            <a:pPr lvl="1" eaLnBrk="1" hangingPunct="1">
              <a:defRPr/>
            </a:pPr>
            <a:r>
              <a:rPr lang="en-US" b="1" dirty="0" smtClean="0"/>
              <a:t>Singapore </a:t>
            </a:r>
            <a:r>
              <a:rPr lang="en-US" b="1" dirty="0"/>
              <a:t>is the region’s most open economy, and is a founding member of the Association of Southeast Asian </a:t>
            </a:r>
            <a:r>
              <a:rPr lang="en-US" b="1" dirty="0" smtClean="0"/>
              <a:t>Nations (ASEAN).</a:t>
            </a:r>
            <a:endParaRPr lang="en-US" b="1" dirty="0"/>
          </a:p>
          <a:p>
            <a:pPr lvl="1" eaLnBrk="1" hangingPunct="1">
              <a:defRPr/>
            </a:pPr>
            <a:endParaRPr lang="en-US" b="1" dirty="0" smtClean="0"/>
          </a:p>
          <a:p>
            <a:pPr lvl="1" eaLnBrk="1" hangingPunct="1">
              <a:defRPr/>
            </a:pPr>
            <a:r>
              <a:rPr lang="en-US" b="1" dirty="0" smtClean="0"/>
              <a:t>Singapore </a:t>
            </a:r>
            <a:r>
              <a:rPr lang="en-US" b="1" dirty="0"/>
              <a:t>has many bilateral agreements both within and outside of Asia</a:t>
            </a:r>
            <a:r>
              <a:rPr lang="en-US" b="1" dirty="0" smtClean="0"/>
              <a:t>.</a:t>
            </a:r>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2882477821"/>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endParaRPr lang="en-US" b="1" dirty="0" smtClean="0"/>
          </a:p>
          <a:p>
            <a:pPr eaLnBrk="1" hangingPunct="1">
              <a:defRPr/>
            </a:pPr>
            <a:r>
              <a:rPr lang="en-US" b="1" dirty="0" smtClean="0"/>
              <a:t>Japan</a:t>
            </a:r>
            <a:endParaRPr lang="en-US" b="1" dirty="0"/>
          </a:p>
          <a:p>
            <a:pPr lvl="1" eaLnBrk="1" hangingPunct="1">
              <a:defRPr/>
            </a:pPr>
            <a:endParaRPr lang="en-US" b="1" dirty="0" smtClean="0"/>
          </a:p>
          <a:p>
            <a:pPr lvl="1" eaLnBrk="1" hangingPunct="1">
              <a:defRPr/>
            </a:pPr>
            <a:r>
              <a:rPr lang="en-US" b="1" dirty="0" smtClean="0"/>
              <a:t>Has </a:t>
            </a:r>
            <a:r>
              <a:rPr lang="en-US" b="1" dirty="0"/>
              <a:t>a strong Multi-National Corporation base.</a:t>
            </a:r>
          </a:p>
          <a:p>
            <a:pPr eaLnBrk="1" hangingPunct="1">
              <a:defRPr/>
            </a:pPr>
            <a:endParaRPr lang="en-US" b="1" dirty="0" smtClean="0"/>
          </a:p>
          <a:p>
            <a:pPr eaLnBrk="1" hangingPunct="1">
              <a:defRPr/>
            </a:pPr>
            <a:r>
              <a:rPr lang="en-US" b="1" dirty="0" smtClean="0"/>
              <a:t>India</a:t>
            </a:r>
          </a:p>
          <a:p>
            <a:pPr eaLnBrk="1" hangingPunct="1">
              <a:defRPr/>
            </a:pPr>
            <a:endParaRPr lang="en-US" b="1" dirty="0"/>
          </a:p>
          <a:p>
            <a:pPr lvl="1" eaLnBrk="1" hangingPunct="1">
              <a:defRPr/>
            </a:pPr>
            <a:r>
              <a:rPr lang="en-US" b="1" dirty="0"/>
              <a:t>Expanding regional coverage for outward investment.</a:t>
            </a:r>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3660778989"/>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Thailand</a:t>
            </a:r>
          </a:p>
          <a:p>
            <a:pPr eaLnBrk="1" hangingPunct="1">
              <a:defRPr/>
            </a:pPr>
            <a:endParaRPr lang="en-US" b="1" dirty="0" smtClean="0"/>
          </a:p>
          <a:p>
            <a:pPr lvl="1" eaLnBrk="1" hangingPunct="1">
              <a:defRPr/>
            </a:pPr>
            <a:r>
              <a:rPr lang="en-US" b="1" dirty="0"/>
              <a:t>Regional production hub of electronics industries</a:t>
            </a:r>
            <a:r>
              <a:rPr lang="en-US" b="1" dirty="0" smtClean="0"/>
              <a:t>.</a:t>
            </a:r>
          </a:p>
          <a:p>
            <a:pPr lvl="1" eaLnBrk="1" hangingPunct="1">
              <a:defRPr/>
            </a:pPr>
            <a:r>
              <a:rPr lang="en-US" b="1" dirty="0" smtClean="0"/>
              <a:t>Founding member of ASEAN</a:t>
            </a:r>
          </a:p>
          <a:p>
            <a:pPr lvl="2" eaLnBrk="1" hangingPunct="1">
              <a:defRPr/>
            </a:pPr>
            <a:r>
              <a:rPr lang="en-US" b="1" dirty="0" smtClean="0"/>
              <a:t>Association of Southeast Asian Nations</a:t>
            </a:r>
          </a:p>
          <a:p>
            <a:pPr lvl="1" eaLnBrk="1" hangingPunct="1">
              <a:defRPr/>
            </a:pPr>
            <a:r>
              <a:rPr lang="en-US" b="1" dirty="0" smtClean="0"/>
              <a:t>Part of 12 signed and implemented FTAs, with another 7 in the negotiation stages.</a:t>
            </a:r>
          </a:p>
          <a:p>
            <a:pPr lvl="1" eaLnBrk="1" hangingPunct="1">
              <a:defRPr/>
            </a:pPr>
            <a:endParaRPr lang="en-US" b="1" dirty="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3245534262"/>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819807" y="1219201"/>
            <a:ext cx="10627555" cy="4830763"/>
          </a:xfrm>
        </p:spPr>
        <p:txBody>
          <a:bodyPr/>
          <a:lstStyle/>
          <a:p>
            <a:pPr lvl="2" eaLnBrk="1" hangingPunct="1">
              <a:defRPr/>
            </a:pPr>
            <a:r>
              <a:rPr lang="en-US" sz="2800" b="1" dirty="0" smtClean="0"/>
              <a:t>The status of international trade rules</a:t>
            </a:r>
          </a:p>
          <a:p>
            <a:pPr lvl="3" eaLnBrk="1" hangingPunct="1">
              <a:defRPr/>
            </a:pPr>
            <a:r>
              <a:rPr lang="en-US" sz="2400" b="1" dirty="0" smtClean="0"/>
              <a:t>The role of the World Trade Organization</a:t>
            </a:r>
          </a:p>
          <a:p>
            <a:pPr lvl="3" eaLnBrk="1" hangingPunct="1">
              <a:defRPr/>
            </a:pPr>
            <a:r>
              <a:rPr lang="en-US" sz="2400" b="1" dirty="0" smtClean="0"/>
              <a:t>The increase in bilateral and multi-lateral agreements in the absence of WTO results</a:t>
            </a:r>
          </a:p>
          <a:p>
            <a:pPr marL="1371600" lvl="3" indent="0" eaLnBrk="1" hangingPunct="1">
              <a:buNone/>
              <a:defRPr/>
            </a:pPr>
            <a:r>
              <a:rPr lang="en-US" sz="2400" b="1" dirty="0" smtClean="0"/>
              <a:t>				Or			</a:t>
            </a:r>
          </a:p>
          <a:p>
            <a:pPr lvl="3" eaLnBrk="1" hangingPunct="1">
              <a:defRPr/>
            </a:pPr>
            <a:r>
              <a:rPr lang="en-US" sz="2400" b="1" dirty="0" smtClean="0"/>
              <a:t>The decrease in results by the WTO because of increased bilateral and multi-lateral agreements?</a:t>
            </a:r>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3008210388"/>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Thailand</a:t>
            </a:r>
          </a:p>
          <a:p>
            <a:pPr lvl="1" eaLnBrk="1" hangingPunct="1">
              <a:defRPr/>
            </a:pPr>
            <a:r>
              <a:rPr lang="en-US" b="1" dirty="0" smtClean="0"/>
              <a:t>Active in both regional and bilateral trade agreements. </a:t>
            </a:r>
          </a:p>
          <a:p>
            <a:pPr lvl="1" eaLnBrk="1" hangingPunct="1">
              <a:defRPr/>
            </a:pPr>
            <a:r>
              <a:rPr lang="en-US" b="1" dirty="0"/>
              <a:t>Thailand’s first FTA was formed in 1992</a:t>
            </a:r>
          </a:p>
          <a:p>
            <a:pPr lvl="2" eaLnBrk="1" hangingPunct="1">
              <a:defRPr/>
            </a:pPr>
            <a:r>
              <a:rPr lang="en-US" b="1" dirty="0"/>
              <a:t>ASEAN Free Trade Area (AFTA</a:t>
            </a:r>
            <a:r>
              <a:rPr lang="en-US" b="1" dirty="0" smtClean="0"/>
              <a:t>)</a:t>
            </a:r>
          </a:p>
          <a:p>
            <a:pPr lvl="1" eaLnBrk="1" hangingPunct="1">
              <a:defRPr/>
            </a:pPr>
            <a:r>
              <a:rPr lang="en-US" b="1" dirty="0" smtClean="0"/>
              <a:t>Additionally, Thailand has entered in to several bilateral trade agreements with countries such as</a:t>
            </a:r>
          </a:p>
          <a:p>
            <a:pPr lvl="2" eaLnBrk="1" hangingPunct="1">
              <a:defRPr/>
            </a:pPr>
            <a:r>
              <a:rPr lang="en-US" b="1" dirty="0" smtClean="0"/>
              <a:t>Australia, The </a:t>
            </a:r>
            <a:r>
              <a:rPr lang="en-US" b="1" dirty="0"/>
              <a:t>People’s Republic of </a:t>
            </a:r>
            <a:r>
              <a:rPr lang="en-US" b="1" dirty="0" smtClean="0"/>
              <a:t>China, India, Japan, and </a:t>
            </a:r>
            <a:r>
              <a:rPr lang="en-US" b="1" dirty="0"/>
              <a:t>New Zealand.</a:t>
            </a:r>
          </a:p>
          <a:p>
            <a:pPr lvl="2" eaLnBrk="1" hangingPunct="1">
              <a:defRPr/>
            </a:pPr>
            <a:endParaRPr lang="en-US" b="1" dirty="0"/>
          </a:p>
          <a:p>
            <a:pPr lvl="1" eaLnBrk="1" hangingPunct="1">
              <a:defRPr/>
            </a:pPr>
            <a:endParaRPr lang="en-US" b="1" dirty="0" smtClean="0"/>
          </a:p>
          <a:p>
            <a:pPr lvl="1" eaLnBrk="1" hangingPunct="1">
              <a:defRPr/>
            </a:pPr>
            <a:endParaRPr lang="en-US" b="1" dirty="0" smtClean="0"/>
          </a:p>
          <a:p>
            <a:pPr lvl="1" eaLnBrk="1" hangingPunct="1">
              <a:defRPr/>
            </a:pPr>
            <a:endParaRPr lang="en-US" b="1" dirty="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3769835112"/>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China</a:t>
            </a:r>
          </a:p>
          <a:p>
            <a:pPr lvl="1" eaLnBrk="1" hangingPunct="1">
              <a:defRPr/>
            </a:pPr>
            <a:r>
              <a:rPr lang="en-US" b="1" dirty="0" smtClean="0"/>
              <a:t>One of the most prolific FTA countries in Asia.</a:t>
            </a:r>
          </a:p>
          <a:p>
            <a:pPr lvl="1" eaLnBrk="1" hangingPunct="1">
              <a:defRPr/>
            </a:pPr>
            <a:r>
              <a:rPr lang="en-US" b="1" dirty="0" smtClean="0"/>
              <a:t>The </a:t>
            </a:r>
            <a:r>
              <a:rPr lang="en-US" b="1" dirty="0"/>
              <a:t>Chinese Government deems </a:t>
            </a:r>
            <a:r>
              <a:rPr lang="en-US" b="1" dirty="0" smtClean="0"/>
              <a:t>FTAs </a:t>
            </a:r>
            <a:r>
              <a:rPr lang="en-US" b="1" dirty="0"/>
              <a:t>as a new platform to </a:t>
            </a:r>
            <a:endParaRPr lang="en-US" b="1" dirty="0" smtClean="0"/>
          </a:p>
          <a:p>
            <a:pPr lvl="2" eaLnBrk="1" hangingPunct="1">
              <a:defRPr/>
            </a:pPr>
            <a:r>
              <a:rPr lang="en-US" b="1" dirty="0" smtClean="0"/>
              <a:t>further </a:t>
            </a:r>
            <a:r>
              <a:rPr lang="en-US" b="1" dirty="0"/>
              <a:t>opening up to the outside and speeding up domestic reforms, </a:t>
            </a:r>
            <a:endParaRPr lang="en-US" b="1" dirty="0" smtClean="0"/>
          </a:p>
          <a:p>
            <a:pPr lvl="2" eaLnBrk="1" hangingPunct="1">
              <a:defRPr/>
            </a:pPr>
            <a:r>
              <a:rPr lang="en-US" b="1" dirty="0" smtClean="0"/>
              <a:t>an </a:t>
            </a:r>
            <a:r>
              <a:rPr lang="en-US" b="1" dirty="0"/>
              <a:t>effective approach to integrate into global economy and strengthen economic cooperation with other economies, </a:t>
            </a:r>
            <a:endParaRPr lang="en-US" b="1" dirty="0" smtClean="0"/>
          </a:p>
          <a:p>
            <a:pPr lvl="2" eaLnBrk="1" hangingPunct="1">
              <a:defRPr/>
            </a:pPr>
            <a:r>
              <a:rPr lang="en-US" b="1" dirty="0" smtClean="0"/>
              <a:t>as </a:t>
            </a:r>
            <a:r>
              <a:rPr lang="en-US" b="1" dirty="0"/>
              <a:t>well as particularly an important supplement to the multilateral trading </a:t>
            </a:r>
            <a:r>
              <a:rPr lang="en-US" b="1" dirty="0" smtClean="0"/>
              <a:t>system.</a:t>
            </a:r>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1981116400"/>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China</a:t>
            </a:r>
          </a:p>
          <a:p>
            <a:pPr lvl="1" eaLnBrk="1" hangingPunct="1">
              <a:defRPr/>
            </a:pPr>
            <a:r>
              <a:rPr lang="en-US" b="1" dirty="0"/>
              <a:t>Currently, China has 19 FTAs under construction, among which 14 Agreements have been signed and implemented already</a:t>
            </a:r>
            <a:r>
              <a:rPr lang="en-US" b="1" dirty="0" smtClean="0"/>
              <a:t>.</a:t>
            </a:r>
          </a:p>
          <a:p>
            <a:pPr lvl="1" eaLnBrk="1" hangingPunct="1">
              <a:defRPr/>
            </a:pPr>
            <a:endParaRPr lang="en-US" b="1" dirty="0"/>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3246847420"/>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China</a:t>
            </a:r>
          </a:p>
          <a:p>
            <a:pPr lvl="1" eaLnBrk="1" hangingPunct="1">
              <a:defRPr/>
            </a:pPr>
            <a:r>
              <a:rPr lang="en-US" b="1" dirty="0" smtClean="0"/>
              <a:t>In the early 2000s, China’s approach to FTAs involved a concentration on liberalization of trade in goods, including tariff reduction. </a:t>
            </a:r>
          </a:p>
          <a:p>
            <a:pPr lvl="1" eaLnBrk="1" hangingPunct="1">
              <a:defRPr/>
            </a:pPr>
            <a:r>
              <a:rPr lang="en-US" b="1" dirty="0" smtClean="0"/>
              <a:t>These FTAs included</a:t>
            </a:r>
          </a:p>
          <a:p>
            <a:pPr lvl="2" eaLnBrk="1" hangingPunct="1">
              <a:defRPr/>
            </a:pPr>
            <a:r>
              <a:rPr lang="en-US" b="1" dirty="0"/>
              <a:t>ASEAN-People's Republic of China Comprehensive Economic Cooperation </a:t>
            </a:r>
            <a:r>
              <a:rPr lang="en-US" b="1" dirty="0" smtClean="0"/>
              <a:t>Agreement</a:t>
            </a:r>
          </a:p>
          <a:p>
            <a:pPr lvl="1" eaLnBrk="1" hangingPunct="1">
              <a:defRPr/>
            </a:pPr>
            <a:r>
              <a:rPr lang="en-US" b="1" dirty="0" smtClean="0"/>
              <a:t>In 2008, China expanded its focus to include the Singapore Issues in the FTAs.</a:t>
            </a:r>
          </a:p>
          <a:p>
            <a:pPr lvl="1" eaLnBrk="1" hangingPunct="1">
              <a:defRPr/>
            </a:pPr>
            <a:endParaRPr lang="en-US" b="1" dirty="0"/>
          </a:p>
          <a:p>
            <a:pPr lvl="1" eaLnBrk="1" hangingPunct="1">
              <a:defRPr/>
            </a:pPr>
            <a:endParaRPr lang="en-US" b="1" dirty="0"/>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1305776214"/>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China</a:t>
            </a:r>
          </a:p>
          <a:p>
            <a:pPr lvl="1" eaLnBrk="1" hangingPunct="1">
              <a:defRPr/>
            </a:pPr>
            <a:r>
              <a:rPr lang="en-US" b="1" dirty="0" smtClean="0"/>
              <a:t>China FTAs which involve liberalization of trade in goods and the Singapore Issues include:</a:t>
            </a:r>
          </a:p>
          <a:p>
            <a:pPr lvl="2" eaLnBrk="1" hangingPunct="1">
              <a:defRPr/>
            </a:pPr>
            <a:r>
              <a:rPr lang="en-US" b="1" dirty="0"/>
              <a:t>People's Republic of China-Singapore Free Trade Agreement  </a:t>
            </a:r>
            <a:endParaRPr lang="en-US" b="1" dirty="0" smtClean="0"/>
          </a:p>
          <a:p>
            <a:pPr lvl="2" eaLnBrk="1" hangingPunct="1">
              <a:defRPr/>
            </a:pPr>
            <a:r>
              <a:rPr lang="en-US" b="1" dirty="0"/>
              <a:t>New Zealand-People's Republic of China Free Trade </a:t>
            </a:r>
            <a:r>
              <a:rPr lang="en-US" b="1" dirty="0" smtClean="0"/>
              <a:t>Agreement</a:t>
            </a:r>
          </a:p>
          <a:p>
            <a:pPr lvl="1" eaLnBrk="1" hangingPunct="1">
              <a:defRPr/>
            </a:pPr>
            <a:r>
              <a:rPr lang="en-US" b="1" dirty="0" smtClean="0"/>
              <a:t>In 2013, China further diversified its approach to FTAs by expanding the coverage in goods, services, and investments. </a:t>
            </a:r>
            <a:endParaRPr lang="en-US" b="1" dirty="0"/>
          </a:p>
          <a:p>
            <a:pPr lvl="2" eaLnBrk="1" hangingPunct="1">
              <a:defRPr/>
            </a:pPr>
            <a:endParaRPr lang="en-US" b="1" dirty="0"/>
          </a:p>
          <a:p>
            <a:pPr lvl="1" eaLnBrk="1" hangingPunct="1">
              <a:defRPr/>
            </a:pPr>
            <a:endParaRPr lang="en-US" b="1" dirty="0"/>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1120574944"/>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China</a:t>
            </a:r>
          </a:p>
          <a:p>
            <a:pPr lvl="1" eaLnBrk="1" hangingPunct="1">
              <a:defRPr/>
            </a:pPr>
            <a:r>
              <a:rPr lang="en-US" b="1" dirty="0" smtClean="0"/>
              <a:t>China will continue to be a major player in the FTA boom for years to come. </a:t>
            </a:r>
            <a:endParaRPr lang="en-US" b="1" dirty="0"/>
          </a:p>
          <a:p>
            <a:pPr lvl="2" eaLnBrk="1" hangingPunct="1">
              <a:defRPr/>
            </a:pPr>
            <a:endParaRPr lang="en-US" b="1" dirty="0"/>
          </a:p>
          <a:p>
            <a:pPr lvl="1" eaLnBrk="1" hangingPunct="1">
              <a:defRPr/>
            </a:pPr>
            <a:endParaRPr lang="en-US" b="1" dirty="0"/>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Trends in Asian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782539361"/>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endParaRPr lang="en-US" b="1" dirty="0" smtClean="0"/>
          </a:p>
          <a:p>
            <a:pPr eaLnBrk="1" hangingPunct="1">
              <a:defRPr/>
            </a:pPr>
            <a:r>
              <a:rPr lang="en-US" b="1" dirty="0" smtClean="0"/>
              <a:t>Emphasis </a:t>
            </a:r>
            <a:r>
              <a:rPr lang="en-US" b="1" dirty="0" smtClean="0"/>
              <a:t>on Rules of Origin</a:t>
            </a:r>
          </a:p>
          <a:p>
            <a:pPr eaLnBrk="1" hangingPunct="1">
              <a:defRPr/>
            </a:pPr>
            <a:r>
              <a:rPr lang="en-US" b="1" dirty="0" smtClean="0"/>
              <a:t>Guarding against transshipment</a:t>
            </a:r>
          </a:p>
          <a:p>
            <a:pPr eaLnBrk="1" hangingPunct="1">
              <a:defRPr/>
            </a:pPr>
            <a:r>
              <a:rPr lang="en-US" b="1" dirty="0" smtClean="0"/>
              <a:t>Expansion of scope of </a:t>
            </a:r>
            <a:r>
              <a:rPr lang="en-US" b="1" dirty="0" smtClean="0"/>
              <a:t>FTAs</a:t>
            </a:r>
          </a:p>
          <a:p>
            <a:pPr lvl="2" eaLnBrk="1" hangingPunct="1">
              <a:defRPr/>
            </a:pPr>
            <a:endParaRPr lang="en-US" b="1" dirty="0"/>
          </a:p>
          <a:p>
            <a:pPr lvl="1" eaLnBrk="1" hangingPunct="1">
              <a:defRPr/>
            </a:pPr>
            <a:endParaRPr lang="en-US" b="1" dirty="0"/>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Issues to watch for in future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3102143828"/>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Rules </a:t>
            </a:r>
            <a:r>
              <a:rPr lang="en-US" b="1" dirty="0"/>
              <a:t>of Origin refer to </a:t>
            </a:r>
            <a:r>
              <a:rPr lang="en-US" b="1" dirty="0" smtClean="0"/>
              <a:t>rules </a:t>
            </a:r>
            <a:r>
              <a:rPr lang="en-US" b="1" dirty="0"/>
              <a:t>that stipulate </a:t>
            </a:r>
            <a:r>
              <a:rPr lang="en-US" b="1" dirty="0" smtClean="0"/>
              <a:t>what goods can and cannot receive preferential treatment based off of the country of origin of the product.</a:t>
            </a:r>
          </a:p>
          <a:p>
            <a:pPr eaLnBrk="1" hangingPunct="1">
              <a:defRPr/>
            </a:pPr>
            <a:r>
              <a:rPr lang="en-US" b="1" dirty="0" smtClean="0"/>
              <a:t>A good will receive preferential treatment if </a:t>
            </a:r>
          </a:p>
          <a:p>
            <a:pPr lvl="1" eaLnBrk="1" hangingPunct="1">
              <a:defRPr/>
            </a:pPr>
            <a:r>
              <a:rPr lang="en-US" b="1" dirty="0" smtClean="0"/>
              <a:t>They are originating within a party of the FTA</a:t>
            </a:r>
          </a:p>
          <a:p>
            <a:pPr lvl="2" eaLnBrk="1" hangingPunct="1">
              <a:defRPr/>
            </a:pPr>
            <a:r>
              <a:rPr lang="en-US" b="1" dirty="0" smtClean="0"/>
              <a:t>Wholly of</a:t>
            </a:r>
          </a:p>
          <a:p>
            <a:pPr lvl="2" eaLnBrk="1" hangingPunct="1">
              <a:defRPr/>
            </a:pPr>
            <a:r>
              <a:rPr lang="en-US" b="1" dirty="0" smtClean="0"/>
              <a:t>Made from wholly off</a:t>
            </a:r>
          </a:p>
          <a:p>
            <a:pPr lvl="2" eaLnBrk="1" hangingPunct="1">
              <a:defRPr/>
            </a:pPr>
            <a:r>
              <a:rPr lang="en-US" b="1" dirty="0" smtClean="0"/>
              <a:t>Substantial transformation pursuant to the particular Rules of Origin</a:t>
            </a:r>
          </a:p>
          <a:p>
            <a:pPr lvl="1" eaLnBrk="1" hangingPunct="1">
              <a:defRPr/>
            </a:pPr>
            <a:endParaRPr lang="en-US" b="1" dirty="0"/>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a:solidFill>
                  <a:srgbClr val="FFFFFF"/>
                </a:solidFill>
                <a:effectLst>
                  <a:outerShdw blurRad="38100" dist="38100" dir="2700000" algn="tl">
                    <a:srgbClr val="000000">
                      <a:alpha val="43137"/>
                    </a:srgbClr>
                  </a:outerShdw>
                </a:effectLst>
              </a:rPr>
              <a:t>Rules of Origin</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3078744530"/>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There are two ways to determine substantial transformation.  </a:t>
            </a:r>
          </a:p>
          <a:p>
            <a:pPr lvl="1" eaLnBrk="1" hangingPunct="1">
              <a:defRPr/>
            </a:pPr>
            <a:r>
              <a:rPr lang="en-US" b="1" dirty="0" smtClean="0"/>
              <a:t>Tariff Shift Method</a:t>
            </a:r>
          </a:p>
          <a:p>
            <a:pPr lvl="1" eaLnBrk="1" hangingPunct="1">
              <a:defRPr/>
            </a:pPr>
            <a:r>
              <a:rPr lang="en-US" b="1" dirty="0" smtClean="0"/>
              <a:t>Regional Value Content (or other value based approach – see, GSP)</a:t>
            </a:r>
            <a:endParaRPr lang="en-US" b="1" dirty="0"/>
          </a:p>
          <a:p>
            <a:pPr eaLnBrk="1" hangingPunct="1">
              <a:defRPr/>
            </a:pPr>
            <a:r>
              <a:rPr lang="en-US" b="1" dirty="0" smtClean="0">
                <a:effectLst>
                  <a:outerShdw blurRad="38100" dist="38100" dir="2700000" algn="tl">
                    <a:srgbClr val="000000">
                      <a:alpha val="43137"/>
                    </a:srgbClr>
                  </a:outerShdw>
                </a:effectLst>
              </a:rPr>
              <a:t>Substantial transformation can be determined by one or a combination of both methods, depending on each FTA. (Be aware that rules change from FTA to FTA!)</a:t>
            </a:r>
            <a:endParaRPr lang="en-US" b="1" dirty="0">
              <a:effectLst>
                <a:outerShdw blurRad="38100" dist="38100" dir="2700000" algn="tl">
                  <a:srgbClr val="000000">
                    <a:alpha val="43137"/>
                  </a:srgbClr>
                </a:outerShdw>
              </a:effectLst>
            </a:endParaRPr>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a:solidFill>
                  <a:srgbClr val="FFFFFF"/>
                </a:solidFill>
                <a:effectLst>
                  <a:outerShdw blurRad="38100" dist="38100" dir="2700000" algn="tl">
                    <a:srgbClr val="000000">
                      <a:alpha val="43137"/>
                    </a:srgbClr>
                  </a:outerShdw>
                </a:effectLst>
              </a:rPr>
              <a:t>Rules of Origin</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1580534569"/>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9347200" cy="4830763"/>
          </a:xfrm>
        </p:spPr>
        <p:txBody>
          <a:bodyPr/>
          <a:lstStyle/>
          <a:p>
            <a:pPr eaLnBrk="1" hangingPunct="1">
              <a:defRPr/>
            </a:pPr>
            <a:endParaRPr lang="en-US" b="1" dirty="0" smtClean="0"/>
          </a:p>
          <a:p>
            <a:pPr eaLnBrk="1" hangingPunct="1">
              <a:defRPr/>
            </a:pPr>
            <a:r>
              <a:rPr lang="en-US" b="1" dirty="0" smtClean="0"/>
              <a:t>Guarding </a:t>
            </a:r>
            <a:r>
              <a:rPr lang="en-US" b="1" dirty="0" smtClean="0"/>
              <a:t>against transshipment</a:t>
            </a:r>
          </a:p>
          <a:p>
            <a:pPr eaLnBrk="1" hangingPunct="1">
              <a:defRPr/>
            </a:pPr>
            <a:endParaRPr lang="en-US" b="1" dirty="0"/>
          </a:p>
          <a:p>
            <a:pPr lvl="1" eaLnBrk="1" hangingPunct="1">
              <a:defRPr/>
            </a:pPr>
            <a:r>
              <a:rPr lang="en-US" b="1" dirty="0" smtClean="0"/>
              <a:t>FTAs and the problem of transshipment</a:t>
            </a:r>
          </a:p>
          <a:p>
            <a:pPr lvl="2" eaLnBrk="1" hangingPunct="1">
              <a:defRPr/>
            </a:pPr>
            <a:r>
              <a:rPr lang="en-US" b="1" dirty="0" smtClean="0"/>
              <a:t>People cheat at FTAs</a:t>
            </a:r>
          </a:p>
          <a:p>
            <a:pPr lvl="2" eaLnBrk="1" hangingPunct="1">
              <a:defRPr/>
            </a:pPr>
            <a:r>
              <a:rPr lang="en-US" b="1" dirty="0" smtClean="0"/>
              <a:t>Deprives legitimate FTA users of exclusive benefits of FTAs</a:t>
            </a:r>
          </a:p>
          <a:p>
            <a:pPr lvl="2" eaLnBrk="1" hangingPunct="1">
              <a:defRPr/>
            </a:pPr>
            <a:r>
              <a:rPr lang="en-US" b="1" dirty="0" smtClean="0"/>
              <a:t>Transshipment involves false determinations or declarations of origin</a:t>
            </a:r>
          </a:p>
          <a:p>
            <a:pPr lvl="3" eaLnBrk="1" hangingPunct="1">
              <a:defRPr/>
            </a:pPr>
            <a:r>
              <a:rPr lang="en-US" b="1" dirty="0" smtClean="0"/>
              <a:t>Affects other controls such as anti-terror programs, product safety.</a:t>
            </a:r>
          </a:p>
          <a:p>
            <a:pPr lvl="2" eaLnBrk="1" hangingPunct="1">
              <a:defRPr/>
            </a:pPr>
            <a:endParaRPr lang="en-US" b="1" dirty="0"/>
          </a:p>
          <a:p>
            <a:pPr lvl="1" eaLnBrk="1" hangingPunct="1">
              <a:defRPr/>
            </a:pPr>
            <a:endParaRPr lang="en-US" b="1" dirty="0"/>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Issues to watch for in future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724391069"/>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Initial Goals</a:t>
            </a:r>
            <a:endParaRPr lang="en-US" b="1" dirty="0"/>
          </a:p>
          <a:p>
            <a:pPr lvl="1" eaLnBrk="1" hangingPunct="1">
              <a:defRPr/>
            </a:pPr>
            <a:r>
              <a:rPr lang="en-US" b="1" dirty="0" smtClean="0">
                <a:effectLst>
                  <a:outerShdw blurRad="38100" dist="38100" dir="2700000" algn="tl">
                    <a:srgbClr val="000000">
                      <a:alpha val="43137"/>
                    </a:srgbClr>
                  </a:outerShdw>
                </a:effectLst>
              </a:rPr>
              <a:t>Since the WTO inherited the multilateral trading system in 1995, the WTO envisioned an international consensus on trade issues.</a:t>
            </a:r>
          </a:p>
          <a:p>
            <a:pPr lvl="1" eaLnBrk="1" hangingPunct="1">
              <a:defRPr/>
            </a:pPr>
            <a:r>
              <a:rPr lang="en-US" b="1" dirty="0" smtClean="0">
                <a:effectLst>
                  <a:outerShdw blurRad="38100" dist="38100" dir="2700000" algn="tl">
                    <a:srgbClr val="000000">
                      <a:alpha val="43137"/>
                    </a:srgbClr>
                  </a:outerShdw>
                </a:effectLst>
              </a:rPr>
              <a:t>The WTO has tried and failed to launch multilateral trade negotiations on multiple occasions.</a:t>
            </a:r>
          </a:p>
          <a:p>
            <a:pPr lvl="2" eaLnBrk="1" hangingPunct="1">
              <a:defRPr/>
            </a:pPr>
            <a:r>
              <a:rPr lang="en-US" b="1" dirty="0" smtClean="0">
                <a:effectLst>
                  <a:outerShdw blurRad="38100" dist="38100" dir="2700000" algn="tl">
                    <a:srgbClr val="000000">
                      <a:alpha val="43137"/>
                    </a:srgbClr>
                  </a:outerShdw>
                </a:effectLst>
              </a:rPr>
              <a:t>1999: Seattle, Washington – due to several factors including civilian protests, multilateral trade negotiations failed to ever get off the ground.</a:t>
            </a: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a:solidFill>
                  <a:srgbClr val="FFFFFF"/>
                </a:solidFill>
                <a:effectLst>
                  <a:outerShdw blurRad="38100" dist="38100" dir="2700000" algn="tl">
                    <a:srgbClr val="000000">
                      <a:alpha val="43137"/>
                    </a:srgbClr>
                  </a:outerShdw>
                </a:effectLst>
              </a:rPr>
              <a:t>WTO Trade Negotiations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169203459"/>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endParaRPr lang="en-US" b="1" dirty="0" smtClean="0"/>
          </a:p>
          <a:p>
            <a:pPr eaLnBrk="1" hangingPunct="1">
              <a:defRPr/>
            </a:pPr>
            <a:r>
              <a:rPr lang="en-US" b="1" dirty="0" smtClean="0"/>
              <a:t>Expansion </a:t>
            </a:r>
            <a:r>
              <a:rPr lang="en-US" b="1" dirty="0" smtClean="0"/>
              <a:t>of scope of FTAs</a:t>
            </a:r>
          </a:p>
          <a:p>
            <a:pPr eaLnBrk="1" hangingPunct="1">
              <a:defRPr/>
            </a:pPr>
            <a:endParaRPr lang="en-US" b="1" dirty="0"/>
          </a:p>
          <a:p>
            <a:pPr lvl="1" eaLnBrk="1" hangingPunct="1">
              <a:defRPr/>
            </a:pPr>
            <a:r>
              <a:rPr lang="en-US" b="1" dirty="0" smtClean="0"/>
              <a:t>Investment aspects of FTAs</a:t>
            </a:r>
          </a:p>
          <a:p>
            <a:pPr lvl="1" eaLnBrk="1" hangingPunct="1">
              <a:defRPr/>
            </a:pPr>
            <a:r>
              <a:rPr lang="en-US" b="1" dirty="0" smtClean="0"/>
              <a:t>Investor state dispute resolution</a:t>
            </a:r>
          </a:p>
          <a:p>
            <a:pPr lvl="1" eaLnBrk="1" hangingPunct="1">
              <a:defRPr/>
            </a:pPr>
            <a:r>
              <a:rPr lang="en-US" b="1" dirty="0" smtClean="0"/>
              <a:t>Inclusion of issues other than trade such as labor and environmental considerations</a:t>
            </a:r>
          </a:p>
          <a:p>
            <a:pPr lvl="1" eaLnBrk="1" hangingPunct="1">
              <a:defRPr/>
            </a:pPr>
            <a:endParaRPr lang="en-US" b="1" dirty="0"/>
          </a:p>
          <a:p>
            <a:pPr lvl="2" eaLnBrk="1" hangingPunct="1">
              <a:defRPr/>
            </a:pPr>
            <a:endParaRPr lang="en-US" b="1" dirty="0"/>
          </a:p>
          <a:p>
            <a:pPr lvl="1" eaLnBrk="1" hangingPunct="1">
              <a:defRPr/>
            </a:pPr>
            <a:endParaRPr lang="en-US" b="1" dirty="0"/>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Issues to watch for in future FTAs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868856923"/>
      </p:ext>
    </p:extLst>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lvl="1" eaLnBrk="1" hangingPunct="1">
              <a:defRPr/>
            </a:pPr>
            <a:endParaRPr lang="en-US" b="1" dirty="0"/>
          </a:p>
          <a:p>
            <a:pPr eaLnBrk="1" hangingPunct="1">
              <a:defRPr/>
            </a:pPr>
            <a:r>
              <a:rPr lang="en-US" b="1" dirty="0" smtClean="0"/>
              <a:t>More not less FTAs</a:t>
            </a:r>
          </a:p>
          <a:p>
            <a:pPr eaLnBrk="1" hangingPunct="1">
              <a:defRPr/>
            </a:pPr>
            <a:r>
              <a:rPr lang="en-US" b="1" dirty="0" smtClean="0"/>
              <a:t>Increase in multi-lateral arrangements like Trans Pacific Partnership</a:t>
            </a:r>
          </a:p>
          <a:p>
            <a:pPr eaLnBrk="1" hangingPunct="1">
              <a:defRPr/>
            </a:pPr>
            <a:r>
              <a:rPr lang="en-US" b="1" dirty="0" smtClean="0"/>
              <a:t>Gap between Asian success in FTA and US FTA will continue </a:t>
            </a:r>
            <a:r>
              <a:rPr lang="en-US" b="1" smtClean="0"/>
              <a:t>and grow</a:t>
            </a:r>
            <a:endParaRPr lang="en-US" b="1" dirty="0" smtClean="0"/>
          </a:p>
          <a:p>
            <a:pPr eaLnBrk="1" hangingPunct="1">
              <a:defRPr/>
            </a:pPr>
            <a:endParaRPr lang="en-US" b="1" dirty="0"/>
          </a:p>
          <a:p>
            <a:pPr lvl="1" eaLnBrk="1" hangingPunct="1">
              <a:defRPr/>
            </a:pPr>
            <a:endParaRPr lang="en-US" b="1" dirty="0"/>
          </a:p>
          <a:p>
            <a:pPr lvl="1" eaLnBrk="1" hangingPunct="1">
              <a:defRPr/>
            </a:pPr>
            <a:endParaRPr lang="en-US" b="1" dirty="0" smtClean="0"/>
          </a:p>
          <a:p>
            <a:pPr lvl="2" eaLnBrk="1" hangingPunct="1">
              <a:defRPr/>
            </a:pPr>
            <a:endParaRPr lang="en-US" sz="28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smtClean="0">
                <a:solidFill>
                  <a:srgbClr val="FFFFFF"/>
                </a:solidFill>
                <a:effectLst>
                  <a:outerShdw blurRad="38100" dist="38100" dir="2700000" algn="tl">
                    <a:srgbClr val="000000">
                      <a:alpha val="43137"/>
                    </a:srgbClr>
                  </a:outerShdw>
                </a:effectLst>
              </a:rPr>
              <a:t>The Future of FTAs In Asia and Beyond</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793478760"/>
      </p:ext>
    </p:extLst>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287747" name="Rectangle 6"/>
          <p:cNvSpPr>
            <a:spLocks noChangeArrowheads="1"/>
          </p:cNvSpPr>
          <p:nvPr/>
        </p:nvSpPr>
        <p:spPr bwMode="auto">
          <a:xfrm>
            <a:off x="1981200" y="685801"/>
            <a:ext cx="8229600" cy="544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60000"/>
              <a:buFont typeface="Wingdings" panose="05000000000000000000" pitchFamily="2" charset="2"/>
              <a:buChar char="n"/>
              <a:defRPr sz="3200">
                <a:solidFill>
                  <a:schemeClr val="tx1"/>
                </a:solidFill>
                <a:latin typeface="Calibri" panose="020F0502020204030204" pitchFamily="34" charset="0"/>
              </a:defRPr>
            </a:lvl1pPr>
            <a:lvl2pPr marL="742950" indent="-285750">
              <a:spcBef>
                <a:spcPct val="20000"/>
              </a:spcBef>
              <a:buClr>
                <a:schemeClr val="tx1"/>
              </a:buClr>
              <a:buChar char="•"/>
              <a:defRPr sz="2800">
                <a:solidFill>
                  <a:schemeClr val="tx1"/>
                </a:solidFill>
                <a:latin typeface="Calibri" panose="020F050202020403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Calibri" panose="020F0502020204030204" pitchFamily="34" charset="0"/>
              </a:defRPr>
            </a:lvl3pPr>
            <a:lvl4pPr marL="1600200" indent="-228600">
              <a:spcBef>
                <a:spcPct val="20000"/>
              </a:spcBef>
              <a:buClr>
                <a:schemeClr val="tx2"/>
              </a:buClr>
              <a:buChar char="•"/>
              <a:defRPr sz="2000">
                <a:solidFill>
                  <a:schemeClr val="tx1"/>
                </a:solidFill>
                <a:latin typeface="Calibri" panose="020F050202020403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Calibri" panose="020F0502020204030204" pitchFamily="34" charset="0"/>
              </a:defRPr>
            </a:lvl9pPr>
          </a:lstStyle>
          <a:p>
            <a:pPr algn="ctr" fontAlgn="base">
              <a:spcAft>
                <a:spcPct val="0"/>
              </a:spcAft>
              <a:buClr>
                <a:srgbClr val="FFFFCC"/>
              </a:buClr>
              <a:buFont typeface="Wingdings" panose="05000000000000000000" pitchFamily="2" charset="2"/>
              <a:buNone/>
            </a:pPr>
            <a:endParaRPr lang="en-US" altLang="en-US" sz="2400" b="1" dirty="0">
              <a:solidFill>
                <a:srgbClr val="FFFFFF"/>
              </a:solidFill>
              <a:latin typeface="Verdana" panose="020B0604030504040204" pitchFamily="34" charset="0"/>
            </a:endParaRPr>
          </a:p>
          <a:p>
            <a:pPr algn="ctr" fontAlgn="base">
              <a:spcAft>
                <a:spcPct val="0"/>
              </a:spcAft>
              <a:buClr>
                <a:srgbClr val="FFFFCC"/>
              </a:buClr>
              <a:buFont typeface="Wingdings" panose="05000000000000000000" pitchFamily="2" charset="2"/>
              <a:buNone/>
            </a:pPr>
            <a:r>
              <a:rPr lang="en-US" altLang="en-US" sz="2400" b="1" dirty="0">
                <a:solidFill>
                  <a:srgbClr val="FFFFFF"/>
                </a:solidFill>
                <a:latin typeface="Verdana" panose="020B0604030504040204" pitchFamily="34" charset="0"/>
              </a:rPr>
              <a:t>Further Questions:</a:t>
            </a:r>
          </a:p>
          <a:p>
            <a:pPr algn="ctr" fontAlgn="base">
              <a:spcAft>
                <a:spcPct val="0"/>
              </a:spcAft>
              <a:buClr>
                <a:srgbClr val="FFFFCC"/>
              </a:buClr>
              <a:buFont typeface="Wingdings" panose="05000000000000000000" pitchFamily="2" charset="2"/>
              <a:buNone/>
            </a:pPr>
            <a:endParaRPr lang="en-US" altLang="en-US" sz="2400" b="1" dirty="0">
              <a:solidFill>
                <a:srgbClr val="FFFFFF"/>
              </a:solidFill>
              <a:latin typeface="Verdana" panose="020B0604030504040204" pitchFamily="34" charset="0"/>
            </a:endParaRPr>
          </a:p>
          <a:p>
            <a:pPr algn="ctr" fontAlgn="base">
              <a:spcAft>
                <a:spcPct val="0"/>
              </a:spcAft>
              <a:buClr>
                <a:srgbClr val="FFFFCC"/>
              </a:buClr>
              <a:buFont typeface="Wingdings" panose="05000000000000000000" pitchFamily="2" charset="2"/>
              <a:buNone/>
            </a:pPr>
            <a:r>
              <a:rPr lang="en-US" altLang="en-US" sz="2400" b="1" dirty="0">
                <a:solidFill>
                  <a:srgbClr val="FFFFFF"/>
                </a:solidFill>
                <a:latin typeface="Verdana" panose="020B0604030504040204" pitchFamily="34" charset="0"/>
              </a:rPr>
              <a:t>Larry Hanson</a:t>
            </a:r>
          </a:p>
          <a:p>
            <a:pPr algn="ctr" fontAlgn="base">
              <a:spcAft>
                <a:spcPct val="0"/>
              </a:spcAft>
              <a:buClr>
                <a:srgbClr val="FFFFCC"/>
              </a:buClr>
              <a:buFont typeface="Wingdings" panose="05000000000000000000" pitchFamily="2" charset="2"/>
              <a:buNone/>
            </a:pPr>
            <a:endParaRPr lang="en-US" altLang="en-US" sz="2400" b="1" dirty="0">
              <a:solidFill>
                <a:srgbClr val="FFFFFF"/>
              </a:solidFill>
              <a:latin typeface="Verdana" panose="020B0604030504040204" pitchFamily="34" charset="0"/>
            </a:endParaRPr>
          </a:p>
          <a:p>
            <a:pPr algn="ctr" fontAlgn="base">
              <a:spcAft>
                <a:spcPct val="0"/>
              </a:spcAft>
              <a:buClr>
                <a:srgbClr val="FFFFCC"/>
              </a:buClr>
              <a:buFont typeface="Wingdings" panose="05000000000000000000" pitchFamily="2" charset="2"/>
              <a:buNone/>
            </a:pPr>
            <a:r>
              <a:rPr lang="en-US" altLang="en-US" sz="2400" b="1" i="1" dirty="0">
                <a:solidFill>
                  <a:srgbClr val="00CC00"/>
                </a:solidFill>
                <a:latin typeface="Verdana" panose="020B0604030504040204" pitchFamily="34" charset="0"/>
              </a:rPr>
              <a:t>The Law Office of Lawrence W. Hanson, P.C.</a:t>
            </a:r>
          </a:p>
          <a:p>
            <a:pPr algn="ctr" fontAlgn="base">
              <a:spcAft>
                <a:spcPct val="0"/>
              </a:spcAft>
              <a:buClr>
                <a:srgbClr val="FFFFCC"/>
              </a:buClr>
              <a:buFont typeface="Wingdings" panose="05000000000000000000" pitchFamily="2" charset="2"/>
              <a:buNone/>
            </a:pPr>
            <a:r>
              <a:rPr lang="en-US" altLang="en-US" sz="2000" b="1" i="1" dirty="0">
                <a:solidFill>
                  <a:srgbClr val="FFFF00"/>
                </a:solidFill>
                <a:latin typeface="Verdana" panose="020B0604030504040204" pitchFamily="34" charset="0"/>
                <a:hlinkClick r:id="rId3"/>
              </a:rPr>
              <a:t>lwhanson@lwhansonassociates.com</a:t>
            </a:r>
            <a:endParaRPr lang="en-US" altLang="en-US" sz="2000" b="1" i="1" dirty="0">
              <a:solidFill>
                <a:srgbClr val="FFFF00"/>
              </a:solidFill>
              <a:latin typeface="Verdana" panose="020B0604030504040204" pitchFamily="34" charset="0"/>
            </a:endParaRPr>
          </a:p>
          <a:p>
            <a:pPr algn="ctr" fontAlgn="base">
              <a:spcAft>
                <a:spcPct val="0"/>
              </a:spcAft>
              <a:buClr>
                <a:srgbClr val="FFFFCC"/>
              </a:buClr>
              <a:buFont typeface="Wingdings" panose="05000000000000000000" pitchFamily="2" charset="2"/>
              <a:buNone/>
            </a:pPr>
            <a:endParaRPr lang="en-US" altLang="en-US" sz="2400" b="1" i="1" dirty="0">
              <a:solidFill>
                <a:srgbClr val="FFFF00"/>
              </a:solidFill>
              <a:latin typeface="Verdana" panose="020B0604030504040204" pitchFamily="34" charset="0"/>
            </a:endParaRPr>
          </a:p>
          <a:p>
            <a:pPr algn="ctr" fontAlgn="base">
              <a:spcAft>
                <a:spcPct val="0"/>
              </a:spcAft>
              <a:buClr>
                <a:srgbClr val="FFFFCC"/>
              </a:buClr>
              <a:buFont typeface="Wingdings" panose="05000000000000000000" pitchFamily="2" charset="2"/>
              <a:buNone/>
            </a:pPr>
            <a:r>
              <a:rPr lang="en-US" altLang="en-US" sz="2400" b="1" i="1" dirty="0">
                <a:solidFill>
                  <a:srgbClr val="00CC00"/>
                </a:solidFill>
                <a:latin typeface="Verdana" panose="020B0604030504040204" pitchFamily="34" charset="0"/>
              </a:rPr>
              <a:t>713 961 8000 (telephone)</a:t>
            </a:r>
          </a:p>
          <a:p>
            <a:pPr algn="ctr" fontAlgn="base">
              <a:spcAft>
                <a:spcPct val="0"/>
              </a:spcAft>
              <a:buClr>
                <a:srgbClr val="FFFFCC"/>
              </a:buClr>
              <a:buFont typeface="Wingdings" panose="05000000000000000000" pitchFamily="2" charset="2"/>
              <a:buNone/>
            </a:pPr>
            <a:r>
              <a:rPr lang="en-US" altLang="en-US" sz="2400" b="1" i="1" dirty="0">
                <a:solidFill>
                  <a:srgbClr val="00CC00"/>
                </a:solidFill>
                <a:latin typeface="Verdana" panose="020B0604030504040204" pitchFamily="34" charset="0"/>
              </a:rPr>
              <a:t>713 961 8022 (facsimile)</a:t>
            </a:r>
          </a:p>
          <a:p>
            <a:pPr algn="ctr" fontAlgn="base">
              <a:spcAft>
                <a:spcPct val="0"/>
              </a:spcAft>
              <a:buClr>
                <a:srgbClr val="FFFFCC"/>
              </a:buClr>
              <a:buFont typeface="Wingdings" panose="05000000000000000000" pitchFamily="2" charset="2"/>
              <a:buNone/>
            </a:pPr>
            <a:r>
              <a:rPr lang="en-US" altLang="en-US" sz="1800" b="1" i="1" dirty="0">
                <a:solidFill>
                  <a:srgbClr val="FFFF00"/>
                </a:solidFill>
                <a:latin typeface="Verdana" panose="020B0604030504040204" pitchFamily="34" charset="0"/>
              </a:rPr>
              <a:t>The Center for Global Trade Education and Compliance, Inc.</a:t>
            </a:r>
          </a:p>
        </p:txBody>
      </p:sp>
      <p:sp>
        <p:nvSpPr>
          <p:cNvPr id="4" name="Footer Placeholder 3"/>
          <p:cNvSpPr>
            <a:spLocks noGrp="1"/>
          </p:cNvSpPr>
          <p:nvPr>
            <p:ph type="ftr" sz="quarter" idx="11"/>
          </p:nvPr>
        </p:nvSpPr>
        <p:spPr/>
        <p:txBody>
          <a:bodyPr/>
          <a:lstStyle/>
          <a:p>
            <a:pPr>
              <a:defRPr/>
            </a:pPr>
            <a:r>
              <a:rPr lang="en-US" dirty="0">
                <a:solidFill>
                  <a:srgbClr val="FFFFFF"/>
                </a:solidFill>
              </a:rPr>
              <a:t>© 2015 Center for Global Trade Education and Compliance Inc.</a:t>
            </a:r>
          </a:p>
        </p:txBody>
      </p:sp>
    </p:spTree>
    <p:extLst>
      <p:ext uri="{BB962C8B-B14F-4D97-AF65-F5344CB8AC3E}">
        <p14:creationId xmlns:p14="http://schemas.microsoft.com/office/powerpoint/2010/main" val="31691612"/>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Initial Goals</a:t>
            </a:r>
            <a:endParaRPr lang="en-US" b="1" dirty="0"/>
          </a:p>
          <a:p>
            <a:pPr lvl="1" eaLnBrk="1" hangingPunct="1">
              <a:defRPr/>
            </a:pPr>
            <a:r>
              <a:rPr lang="en-US" b="1" dirty="0" smtClean="0">
                <a:effectLst>
                  <a:outerShdw blurRad="38100" dist="38100" dir="2700000" algn="tl">
                    <a:srgbClr val="000000">
                      <a:alpha val="43137"/>
                    </a:srgbClr>
                  </a:outerShdw>
                </a:effectLst>
              </a:rPr>
              <a:t>In 2001 the Doha Rounds officially began. </a:t>
            </a:r>
          </a:p>
          <a:p>
            <a:pPr lvl="1" eaLnBrk="1" hangingPunct="1">
              <a:defRPr/>
            </a:pPr>
            <a:r>
              <a:rPr lang="en-US" b="1" dirty="0" smtClean="0">
                <a:effectLst>
                  <a:outerShdw blurRad="38100" dist="38100" dir="2700000" algn="tl">
                    <a:srgbClr val="000000">
                      <a:alpha val="43137"/>
                    </a:srgbClr>
                  </a:outerShdw>
                </a:effectLst>
              </a:rPr>
              <a:t>The Doha </a:t>
            </a:r>
            <a:r>
              <a:rPr lang="en-US" b="1" dirty="0">
                <a:effectLst>
                  <a:outerShdw blurRad="38100" dist="38100" dir="2700000" algn="tl">
                    <a:srgbClr val="000000">
                      <a:alpha val="43137"/>
                    </a:srgbClr>
                  </a:outerShdw>
                </a:effectLst>
              </a:rPr>
              <a:t>Rounds aimed to </a:t>
            </a:r>
            <a:r>
              <a:rPr lang="en-US" b="1" dirty="0" smtClean="0">
                <a:effectLst>
                  <a:outerShdw blurRad="38100" dist="38100" dir="2700000" algn="tl">
                    <a:srgbClr val="000000">
                      <a:alpha val="43137"/>
                    </a:srgbClr>
                  </a:outerShdw>
                </a:effectLst>
              </a:rPr>
              <a:t>lower </a:t>
            </a:r>
            <a:r>
              <a:rPr lang="en-US" b="1" dirty="0">
                <a:effectLst>
                  <a:outerShdw blurRad="38100" dist="38100" dir="2700000" algn="tl">
                    <a:srgbClr val="000000">
                      <a:alpha val="43137"/>
                    </a:srgbClr>
                  </a:outerShdw>
                </a:effectLst>
              </a:rPr>
              <a:t>trade barriers where they can be lowered, and </a:t>
            </a:r>
            <a:r>
              <a:rPr lang="en-US" b="1" dirty="0" smtClean="0">
                <a:effectLst>
                  <a:outerShdw blurRad="38100" dist="38100" dir="2700000" algn="tl">
                    <a:srgbClr val="000000">
                      <a:alpha val="43137"/>
                    </a:srgbClr>
                  </a:outerShdw>
                </a:effectLst>
              </a:rPr>
              <a:t>to write </a:t>
            </a:r>
            <a:r>
              <a:rPr lang="en-US" b="1" dirty="0">
                <a:effectLst>
                  <a:outerShdw blurRad="38100" dist="38100" dir="2700000" algn="tl">
                    <a:srgbClr val="000000">
                      <a:alpha val="43137"/>
                    </a:srgbClr>
                  </a:outerShdw>
                </a:effectLst>
              </a:rPr>
              <a:t>rules for maintaining trade barriers and for other trade policies.</a:t>
            </a:r>
            <a:endParaRPr lang="en-US" b="1" dirty="0" smtClean="0">
              <a:effectLst>
                <a:outerShdw blurRad="38100" dist="38100" dir="2700000" algn="tl">
                  <a:srgbClr val="000000">
                    <a:alpha val="43137"/>
                  </a:srgbClr>
                </a:outerShdw>
              </a:effectLst>
            </a:endParaRPr>
          </a:p>
          <a:p>
            <a:pPr lvl="1" eaLnBrk="1" hangingPunct="1">
              <a:defRPr/>
            </a:pPr>
            <a:r>
              <a:rPr lang="en-US" sz="2800" b="1" dirty="0" smtClean="0">
                <a:effectLst>
                  <a:outerShdw blurRad="38100" dist="38100" dir="2700000" algn="tl">
                    <a:srgbClr val="000000">
                      <a:alpha val="43137"/>
                    </a:srgbClr>
                  </a:outerShdw>
                </a:effectLst>
              </a:rPr>
              <a:t>Multilateral trade negotiations stalled in:</a:t>
            </a:r>
          </a:p>
          <a:p>
            <a:pPr lvl="2" eaLnBrk="1" hangingPunct="1">
              <a:defRPr/>
            </a:pPr>
            <a:r>
              <a:rPr lang="en-US" b="1" dirty="0" smtClean="0">
                <a:effectLst>
                  <a:outerShdw blurRad="38100" dist="38100" dir="2700000" algn="tl">
                    <a:srgbClr val="000000">
                      <a:alpha val="43137"/>
                    </a:srgbClr>
                  </a:outerShdw>
                </a:effectLst>
              </a:rPr>
              <a:t>2001 - Doha, Qatar</a:t>
            </a:r>
          </a:p>
          <a:p>
            <a:pPr lvl="2" eaLnBrk="1" hangingPunct="1">
              <a:defRPr/>
            </a:pPr>
            <a:r>
              <a:rPr lang="en-US" sz="2400" b="1" dirty="0" smtClean="0">
                <a:effectLst>
                  <a:outerShdw blurRad="38100" dist="38100" dir="2700000" algn="tl">
                    <a:srgbClr val="000000">
                      <a:alpha val="43137"/>
                    </a:srgbClr>
                  </a:outerShdw>
                </a:effectLst>
              </a:rPr>
              <a:t>2003 – Cancun, Mexico</a:t>
            </a:r>
          </a:p>
          <a:p>
            <a:pPr lvl="2" eaLnBrk="1" hangingPunct="1">
              <a:defRPr/>
            </a:pPr>
            <a:r>
              <a:rPr lang="en-US" b="1" dirty="0" smtClean="0">
                <a:effectLst>
                  <a:outerShdw blurRad="38100" dist="38100" dir="2700000" algn="tl">
                    <a:srgbClr val="000000">
                      <a:alpha val="43137"/>
                    </a:srgbClr>
                  </a:outerShdw>
                </a:effectLst>
              </a:rPr>
              <a:t>2005 – Hong Kong</a:t>
            </a:r>
            <a:endParaRPr lang="en-US" sz="2400" b="1" dirty="0" smtClean="0"/>
          </a:p>
          <a:p>
            <a:pPr marL="457200" lvl="1" indent="0" eaLnBrk="1" hangingPunct="1">
              <a:buNone/>
              <a:defRPr/>
            </a:pPr>
            <a:endParaRPr lang="en-US" b="1" dirty="0"/>
          </a:p>
          <a:p>
            <a:pPr lvl="2" eaLnBrk="1" hangingPunct="1">
              <a:buFont typeface="Wingdings" panose="05000000000000000000" pitchFamily="2" charset="2"/>
              <a:buNone/>
              <a:defRPr/>
            </a:pPr>
            <a:endParaRPr lang="en-US" b="1" dirty="0" smtClean="0"/>
          </a:p>
          <a:p>
            <a:pPr lvl="1" eaLnBrk="1" hangingPunct="1">
              <a:defRPr/>
            </a:pPr>
            <a:endParaRPr lang="en-US" sz="2000" b="1" dirty="0"/>
          </a:p>
          <a:p>
            <a:pPr lvl="1" eaLnBrk="1" hangingPunct="1">
              <a:defRPr/>
            </a:pPr>
            <a:endParaRPr lang="en-US" sz="2000" b="1" dirty="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a:solidFill>
                  <a:srgbClr val="FFFFFF"/>
                </a:solidFill>
                <a:effectLst>
                  <a:outerShdw blurRad="38100" dist="38100" dir="2700000" algn="tl">
                    <a:srgbClr val="000000">
                      <a:alpha val="43137"/>
                    </a:srgbClr>
                  </a:outerShdw>
                </a:effectLst>
              </a:rPr>
              <a:t>WTO Trade Negotiations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2077842104"/>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Current Status of Negotiations</a:t>
            </a:r>
          </a:p>
          <a:p>
            <a:pPr lvl="1" eaLnBrk="1" hangingPunct="1">
              <a:defRPr/>
            </a:pPr>
            <a:r>
              <a:rPr lang="en-US" b="1" dirty="0" smtClean="0"/>
              <a:t>While attempts to restore the Doha Round negotiations have been made since 2008, talks concerning multilateral trade continue to remain in a stalemate. </a:t>
            </a:r>
            <a:endParaRPr lang="en-US" sz="2000" b="1" dirty="0"/>
          </a:p>
          <a:p>
            <a:pPr lvl="1" eaLnBrk="1" hangingPunct="1">
              <a:defRPr/>
            </a:pPr>
            <a:endParaRPr lang="en-US" b="1" dirty="0" smtClean="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a:solidFill>
                  <a:srgbClr val="FFFFFF"/>
                </a:solidFill>
                <a:effectLst>
                  <a:outerShdw blurRad="38100" dist="38100" dir="2700000" algn="tl">
                    <a:srgbClr val="000000">
                      <a:alpha val="43137"/>
                    </a:srgbClr>
                  </a:outerShdw>
                </a:effectLst>
              </a:rPr>
              <a:t>WTO Trade Negotiations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1841930497"/>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Singapore Issues</a:t>
            </a:r>
          </a:p>
          <a:p>
            <a:pPr lvl="1" eaLnBrk="1" hangingPunct="1">
              <a:defRPr/>
            </a:pPr>
            <a:r>
              <a:rPr lang="en-US" b="1" dirty="0" smtClean="0"/>
              <a:t>In addition to multilateral trade discussions the WTO implemented four subjects to discuss during the Doha Development Agenda</a:t>
            </a:r>
          </a:p>
          <a:p>
            <a:pPr lvl="2" eaLnBrk="1" hangingPunct="1">
              <a:defRPr/>
            </a:pPr>
            <a:r>
              <a:rPr lang="en-US" b="1" dirty="0" smtClean="0"/>
              <a:t>Trade and Investment</a:t>
            </a:r>
          </a:p>
          <a:p>
            <a:pPr lvl="2" eaLnBrk="1" hangingPunct="1">
              <a:defRPr/>
            </a:pPr>
            <a:r>
              <a:rPr lang="en-US" b="1" dirty="0" smtClean="0"/>
              <a:t>Competition Policy</a:t>
            </a:r>
          </a:p>
          <a:p>
            <a:pPr lvl="2" eaLnBrk="1" hangingPunct="1">
              <a:defRPr/>
            </a:pPr>
            <a:r>
              <a:rPr lang="en-US" b="1" dirty="0" smtClean="0"/>
              <a:t>Transparency in Government Procurement</a:t>
            </a:r>
          </a:p>
          <a:p>
            <a:pPr lvl="2" eaLnBrk="1" hangingPunct="1">
              <a:defRPr/>
            </a:pPr>
            <a:r>
              <a:rPr lang="en-US" b="1" dirty="0" smtClean="0"/>
              <a:t>Trade Facilitation </a:t>
            </a:r>
          </a:p>
          <a:p>
            <a:pPr lvl="1" eaLnBrk="1" hangingPunct="1">
              <a:defRPr/>
            </a:pPr>
            <a:r>
              <a:rPr lang="en-US" b="1" dirty="0" smtClean="0"/>
              <a:t>Only Trade Facilitation made it out of the negotiations, the other three were dropped from the agenda.</a:t>
            </a:r>
            <a:endParaRPr lang="en-US" b="1" dirty="0"/>
          </a:p>
          <a:p>
            <a:pPr lvl="1" eaLnBrk="1" hangingPunct="1">
              <a:defRPr/>
            </a:pPr>
            <a:endParaRPr lang="en-US" b="1" dirty="0" smtClean="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a:solidFill>
                  <a:srgbClr val="FFFFFF"/>
                </a:solidFill>
                <a:effectLst>
                  <a:outerShdw blurRad="38100" dist="38100" dir="2700000" algn="tl">
                    <a:srgbClr val="000000">
                      <a:alpha val="43137"/>
                    </a:srgbClr>
                  </a:outerShdw>
                </a:effectLst>
              </a:rPr>
              <a:t>WTO Trade Negotiations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2982084770"/>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Trade Facilitation Agreement</a:t>
            </a:r>
          </a:p>
          <a:p>
            <a:pPr lvl="1" eaLnBrk="1" hangingPunct="1">
              <a:defRPr/>
            </a:pPr>
            <a:r>
              <a:rPr lang="en-US" b="1" dirty="0" smtClean="0"/>
              <a:t>December 2013 - The only major international trade agreement reached during the WTO trade negotiations.</a:t>
            </a:r>
          </a:p>
          <a:p>
            <a:pPr lvl="2" eaLnBrk="1" hangingPunct="1">
              <a:defRPr/>
            </a:pPr>
            <a:r>
              <a:rPr lang="en-US" b="1" dirty="0" smtClean="0"/>
              <a:t>Part of the Bali Package</a:t>
            </a:r>
          </a:p>
          <a:p>
            <a:pPr lvl="2" eaLnBrk="1" hangingPunct="1">
              <a:defRPr/>
            </a:pPr>
            <a:r>
              <a:rPr lang="en-US" b="1" dirty="0"/>
              <a:t>The Trade Facilitation Agreement contains provisions for expediting the movement, release and clearance of goods, including goods in transit. It also sets out measures for effective cooperation between customs and other appropriate authorities on trade facilitation and customs compliance issues. </a:t>
            </a:r>
            <a:endParaRPr lang="en-US" b="1" dirty="0" smtClean="0"/>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a:solidFill>
                  <a:srgbClr val="FFFFFF"/>
                </a:solidFill>
                <a:effectLst>
                  <a:outerShdw blurRad="38100" dist="38100" dir="2700000" algn="tl">
                    <a:srgbClr val="000000">
                      <a:alpha val="43137"/>
                    </a:srgbClr>
                  </a:outerShdw>
                </a:effectLst>
              </a:rPr>
              <a:t>WTO Trade Negotiations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3646958398"/>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The Trade Facilitation Agreement improves international trade efficiency and cooperation.</a:t>
            </a:r>
          </a:p>
          <a:p>
            <a:pPr lvl="1" eaLnBrk="1" hangingPunct="1">
              <a:defRPr/>
            </a:pPr>
            <a:r>
              <a:rPr lang="en-US" b="1" dirty="0" smtClean="0"/>
              <a:t>However, trade nations were still looking to lower trade barriers and create free and preferential trade agreements.</a:t>
            </a:r>
          </a:p>
          <a:p>
            <a:pPr eaLnBrk="1" hangingPunct="1">
              <a:defRPr/>
            </a:pPr>
            <a:r>
              <a:rPr lang="en-US" b="1" dirty="0" smtClean="0"/>
              <a:t>Due to the failed negotiations of the WTO, trade nations looked to each other to negotiate bilateral and multilateral FTAs amongst themselves. </a:t>
            </a:r>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a:solidFill>
                  <a:srgbClr val="FFFFFF"/>
                </a:solidFill>
                <a:effectLst>
                  <a:outerShdw blurRad="38100" dist="38100" dir="2700000" algn="tl">
                    <a:srgbClr val="000000">
                      <a:alpha val="43137"/>
                    </a:srgbClr>
                  </a:outerShdw>
                </a:effectLst>
              </a:rPr>
              <a:t>FTA Formations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3186468987"/>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0"/>
            <a:ext cx="9144000" cy="685800"/>
          </a:xfrm>
        </p:spPr>
        <p:txBody>
          <a:bodyPr/>
          <a:lstStyle/>
          <a:p>
            <a:pPr eaLnBrk="1" hangingPunct="1">
              <a:defRPr/>
            </a:pPr>
            <a:r>
              <a:rPr lang="en-US" sz="2800" b="1" dirty="0" smtClean="0">
                <a:solidFill>
                  <a:srgbClr val="FFFF00"/>
                </a:solidFill>
              </a:rPr>
              <a:t>Overview of the Various FTAs That Touch Asia</a:t>
            </a:r>
            <a:endParaRPr lang="en-US" sz="2800" b="1" dirty="0">
              <a:solidFill>
                <a:srgbClr val="FFFF00"/>
              </a:solidFill>
            </a:endParaRPr>
          </a:p>
        </p:txBody>
      </p:sp>
      <p:sp>
        <p:nvSpPr>
          <p:cNvPr id="36868" name="Rectangle 4"/>
          <p:cNvSpPr>
            <a:spLocks noGrp="1" noChangeArrowheads="1"/>
          </p:cNvSpPr>
          <p:nvPr>
            <p:ph type="body" idx="4294967295"/>
          </p:nvPr>
        </p:nvSpPr>
        <p:spPr>
          <a:xfrm>
            <a:off x="2057400" y="1219201"/>
            <a:ext cx="8229600" cy="4830763"/>
          </a:xfrm>
        </p:spPr>
        <p:txBody>
          <a:bodyPr/>
          <a:lstStyle/>
          <a:p>
            <a:pPr eaLnBrk="1" hangingPunct="1">
              <a:defRPr/>
            </a:pPr>
            <a:r>
              <a:rPr lang="en-US" b="1" dirty="0" smtClean="0"/>
              <a:t>The recent uptake in regional FTAs points to the possibility that it is more efficient to create FTAs with countries with cultural and geographical similarities rather than to form a multilateral trade deal amongst countries with drastically different trade goals. </a:t>
            </a:r>
          </a:p>
          <a:p>
            <a:pPr eaLnBrk="1" hangingPunct="1">
              <a:defRPr/>
            </a:pPr>
            <a:r>
              <a:rPr lang="en-US" b="1" dirty="0" smtClean="0"/>
              <a:t>Not surprisingly, Asian countries are major players in the recent rise of bilateral and multilateral FTAs.</a:t>
            </a:r>
          </a:p>
        </p:txBody>
      </p:sp>
      <p:sp>
        <p:nvSpPr>
          <p:cNvPr id="6" name="TextBox 5"/>
          <p:cNvSpPr txBox="1"/>
          <p:nvPr/>
        </p:nvSpPr>
        <p:spPr>
          <a:xfrm>
            <a:off x="1524000" y="685800"/>
            <a:ext cx="9144000" cy="590931"/>
          </a:xfrm>
          <a:prstGeom prst="rect">
            <a:avLst/>
          </a:prstGeom>
          <a:noFill/>
        </p:spPr>
        <p:txBody>
          <a:bodyPr>
            <a:spAutoFit/>
          </a:bodyPr>
          <a:lstStyle/>
          <a:p>
            <a:pPr algn="ctr" fontAlgn="base">
              <a:lnSpc>
                <a:spcPct val="90000"/>
              </a:lnSpc>
              <a:spcBef>
                <a:spcPct val="0"/>
              </a:spcBef>
              <a:spcAft>
                <a:spcPct val="0"/>
              </a:spcAft>
              <a:buFont typeface="Wingdings" pitchFamily="2" charset="2"/>
              <a:buNone/>
              <a:defRPr/>
            </a:pPr>
            <a:r>
              <a:rPr lang="en-US" sz="3600" b="1" dirty="0">
                <a:solidFill>
                  <a:srgbClr val="FFFFFF"/>
                </a:solidFill>
                <a:effectLst>
                  <a:outerShdw blurRad="38100" dist="38100" dir="2700000" algn="tl">
                    <a:srgbClr val="000000">
                      <a:alpha val="43137"/>
                    </a:srgbClr>
                  </a:outerShdw>
                </a:effectLst>
              </a:rPr>
              <a:t>FTA Formations</a:t>
            </a:r>
          </a:p>
        </p:txBody>
      </p:sp>
      <p:sp>
        <p:nvSpPr>
          <p:cNvPr id="5" name="Footer Placeholder 4"/>
          <p:cNvSpPr>
            <a:spLocks noGrp="1"/>
          </p:cNvSpPr>
          <p:nvPr>
            <p:ph type="ftr" sz="quarter" idx="11"/>
          </p:nvPr>
        </p:nvSpPr>
        <p:spPr/>
        <p:txBody>
          <a:bodyPr/>
          <a:lstStyle/>
          <a:p>
            <a:pPr>
              <a:defRPr/>
            </a:pPr>
            <a:r>
              <a:rPr lang="en-US" dirty="0">
                <a:solidFill>
                  <a:srgbClr val="FFFFFF"/>
                </a:solidFill>
              </a:rPr>
              <a:t>© 2013 Center for Global Trade Education and Compliance Inc.</a:t>
            </a:r>
          </a:p>
        </p:txBody>
      </p:sp>
    </p:spTree>
    <p:extLst>
      <p:ext uri="{BB962C8B-B14F-4D97-AF65-F5344CB8AC3E}">
        <p14:creationId xmlns:p14="http://schemas.microsoft.com/office/powerpoint/2010/main" val="3197543502"/>
      </p:ext>
    </p:extLst>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2051</Words>
  <Application>Microsoft Office PowerPoint</Application>
  <PresentationFormat>Widescreen</PresentationFormat>
  <Paragraphs>397</Paragraphs>
  <Slides>32</Slides>
  <Notes>32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Calibri</vt:lpstr>
      <vt:lpstr>Verdana</vt:lpstr>
      <vt:lpstr>Wingdings</vt:lpstr>
      <vt:lpstr>Globe</vt:lpstr>
      <vt:lpstr>1_Globe</vt:lpstr>
      <vt:lpstr>PowerPoint Presentation</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lpstr>Overview of the Various FTAs That Touch Asia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FMC Import Classification - Day One</dc:title>
  <dc:creator>Matthew Cummins</dc:creator>
  <cp:lastModifiedBy>Lawrence Hanson</cp:lastModifiedBy>
  <cp:revision>92</cp:revision>
  <dcterms:created xsi:type="dcterms:W3CDTF">2015-10-28T20:37:06Z</dcterms:created>
  <dcterms:modified xsi:type="dcterms:W3CDTF">2015-11-09T12:33:27Z</dcterms:modified>
</cp:coreProperties>
</file>