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handoutMasterIdLst>
    <p:handoutMasterId r:id="rId34"/>
  </p:handoutMasterIdLst>
  <p:sldIdLst>
    <p:sldId id="523" r:id="rId2"/>
    <p:sldId id="348" r:id="rId3"/>
    <p:sldId id="581" r:id="rId4"/>
    <p:sldId id="588" r:id="rId5"/>
    <p:sldId id="565" r:id="rId6"/>
    <p:sldId id="557" r:id="rId7"/>
    <p:sldId id="558" r:id="rId8"/>
    <p:sldId id="559" r:id="rId9"/>
    <p:sldId id="560" r:id="rId10"/>
    <p:sldId id="561" r:id="rId11"/>
    <p:sldId id="577" r:id="rId12"/>
    <p:sldId id="563" r:id="rId13"/>
    <p:sldId id="562" r:id="rId14"/>
    <p:sldId id="564" r:id="rId15"/>
    <p:sldId id="567" r:id="rId16"/>
    <p:sldId id="568" r:id="rId17"/>
    <p:sldId id="570" r:id="rId18"/>
    <p:sldId id="569" r:id="rId19"/>
    <p:sldId id="571" r:id="rId20"/>
    <p:sldId id="572" r:id="rId21"/>
    <p:sldId id="587" r:id="rId22"/>
    <p:sldId id="575" r:id="rId23"/>
    <p:sldId id="574" r:id="rId24"/>
    <p:sldId id="576" r:id="rId25"/>
    <p:sldId id="578" r:id="rId26"/>
    <p:sldId id="579" r:id="rId27"/>
    <p:sldId id="580" r:id="rId28"/>
    <p:sldId id="586" r:id="rId29"/>
    <p:sldId id="582" r:id="rId30"/>
    <p:sldId id="583" r:id="rId31"/>
    <p:sldId id="585" r:id="rId32"/>
  </p:sldIdLst>
  <p:sldSz cx="9144000" cy="5143500" type="screen16x9"/>
  <p:notesSz cx="6858000" cy="9144000"/>
  <p:custDataLst>
    <p:tags r:id="rId35"/>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 Heesch, Nicola (GGO)" initials="VHN(" lastIdx="28" clrIdx="0"/>
  <p:cmAuthor id="1" name="u6027798" initials="LL" lastIdx="1" clrIdx="1"/>
  <p:cmAuthor id="2" name="Ray" initials="Ray"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9AE2E"/>
    <a:srgbClr val="0060A8"/>
    <a:srgbClr val="88B0E0"/>
    <a:srgbClr val="00518E"/>
    <a:srgbClr val="4B4B4B"/>
    <a:srgbClr val="4385C1"/>
    <a:srgbClr val="062B7C"/>
    <a:srgbClr val="CC3300"/>
    <a:srgbClr val="04448A"/>
    <a:srgbClr val="FBB32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1756" autoAdjust="0"/>
  </p:normalViewPr>
  <p:slideViewPr>
    <p:cSldViewPr>
      <p:cViewPr>
        <p:scale>
          <a:sx n="77" d="100"/>
          <a:sy n="77" d="100"/>
        </p:scale>
        <p:origin x="-1218" y="-312"/>
      </p:cViewPr>
      <p:guideLst>
        <p:guide orient="horz" pos="1944"/>
        <p:guide pos="2880"/>
      </p:guideLst>
    </p:cSldViewPr>
  </p:slideViewPr>
  <p:notesTextViewPr>
    <p:cViewPr>
      <p:scale>
        <a:sx n="1" d="1"/>
        <a:sy n="1" d="1"/>
      </p:scale>
      <p:origin x="0" y="0"/>
    </p:cViewPr>
  </p:notesTextViewPr>
  <p:sorterViewPr>
    <p:cViewPr>
      <p:scale>
        <a:sx n="100" d="100"/>
        <a:sy n="100" d="100"/>
      </p:scale>
      <p:origin x="0" y="930"/>
    </p:cViewPr>
  </p:sorterViewPr>
  <p:notesViewPr>
    <p:cSldViewPr>
      <p:cViewPr varScale="1">
        <p:scale>
          <a:sx n="83" d="100"/>
          <a:sy n="83" d="100"/>
        </p:scale>
        <p:origin x="-310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lgn="l">
              <a:defRPr sz="1200" b="0" i="0" u="none" strike="noStrike" kern="1200" spc="0" baseline="0">
                <a:solidFill>
                  <a:schemeClr val="tx1"/>
                </a:solidFill>
                <a:latin typeface="+mn-lt"/>
                <a:ea typeface="+mn-ea"/>
                <a:cs typeface="+mn-cs"/>
              </a:defRPr>
            </a:pPr>
            <a:r>
              <a:rPr lang="en-ZA" sz="1200" dirty="0" smtClean="0">
                <a:effectLst/>
              </a:rPr>
              <a:t>Q11. Rate the following trade-related activities in terms of </a:t>
            </a:r>
            <a:r>
              <a:rPr lang="en-ZA" sz="1200" b="0" i="0" u="none" strike="noStrike" baseline="0" dirty="0" smtClean="0">
                <a:effectLst/>
              </a:rPr>
              <a:t>how you perceive the risk for penalties, other government sanctions, or increased import costs.</a:t>
            </a:r>
            <a:endParaRPr lang="en-ZA" sz="1200" dirty="0">
              <a:effectLst/>
            </a:endParaRPr>
          </a:p>
        </c:rich>
      </c:tx>
      <c:layout>
        <c:manualLayout>
          <c:xMode val="edge"/>
          <c:yMode val="edge"/>
          <c:x val="6.8870855428786182E-4"/>
          <c:y val="0"/>
        </c:manualLayout>
      </c:layout>
      <c:spPr>
        <a:noFill/>
        <a:ln>
          <a:noFill/>
        </a:ln>
        <a:effectLst/>
      </c:spPr>
    </c:title>
    <c:plotArea>
      <c:layout>
        <c:manualLayout>
          <c:layoutTarget val="inner"/>
          <c:xMode val="edge"/>
          <c:yMode val="edge"/>
          <c:x val="0.45933655859780881"/>
          <c:y val="0.13546489527612454"/>
          <c:w val="0.4994119042105124"/>
          <c:h val="0.7964066773627595"/>
        </c:manualLayout>
      </c:layout>
      <c:barChart>
        <c:barDir val="bar"/>
        <c:grouping val="stacked"/>
        <c:ser>
          <c:idx val="0"/>
          <c:order val="0"/>
          <c:tx>
            <c:strRef>
              <c:f>Sheet1!$B$1</c:f>
              <c:strCache>
                <c:ptCount val="1"/>
                <c:pt idx="0">
                  <c:v>1 = Least risk</c:v>
                </c:pt>
              </c:strCache>
            </c:strRef>
          </c:tx>
          <c:spPr>
            <a:solidFill>
              <a:srgbClr val="00B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Product Import Classification</c:v>
                </c:pt>
                <c:pt idx="1">
                  <c:v>Import Documentation and Licensing</c:v>
                </c:pt>
                <c:pt idx="2">
                  <c:v>Import Valuation</c:v>
                </c:pt>
                <c:pt idx="3">
                  <c:v>Intercompany transfer prices</c:v>
                </c:pt>
                <c:pt idx="4">
                  <c:v>Export Documentation and Licensing</c:v>
                </c:pt>
                <c:pt idx="5">
                  <c:v>Product Export Classification</c:v>
                </c:pt>
                <c:pt idx="6">
                  <c:v>Customs broker management</c:v>
                </c:pt>
                <c:pt idx="7">
                  <c:v>Free Trade Agreements</c:v>
                </c:pt>
                <c:pt idx="8">
                  <c:v>Supply Chain Security</c:v>
                </c:pt>
                <c:pt idx="9">
                  <c:v>Export Incentives</c:v>
                </c:pt>
              </c:strCache>
            </c:strRef>
          </c:cat>
          <c:val>
            <c:numRef>
              <c:f>Sheet1!$B$2:$B$11</c:f>
              <c:numCache>
                <c:formatCode>0</c:formatCode>
                <c:ptCount val="10"/>
                <c:pt idx="0">
                  <c:v>6.5022421524659997</c:v>
                </c:pt>
                <c:pt idx="1">
                  <c:v>7.8475336322869991</c:v>
                </c:pt>
                <c:pt idx="2">
                  <c:v>8.9686098654710005</c:v>
                </c:pt>
                <c:pt idx="3">
                  <c:v>7.6233183856500002</c:v>
                </c:pt>
                <c:pt idx="4">
                  <c:v>9.1928251121080002</c:v>
                </c:pt>
                <c:pt idx="5">
                  <c:v>9.6412556053809979</c:v>
                </c:pt>
                <c:pt idx="6">
                  <c:v>9.4170403587440035</c:v>
                </c:pt>
                <c:pt idx="7">
                  <c:v>11.883408071750003</c:v>
                </c:pt>
                <c:pt idx="8">
                  <c:v>13.004484304930003</c:v>
                </c:pt>
                <c:pt idx="9">
                  <c:v>16.591928251119999</c:v>
                </c:pt>
              </c:numCache>
            </c:numRef>
          </c:val>
        </c:ser>
        <c:ser>
          <c:idx val="1"/>
          <c:order val="1"/>
          <c:tx>
            <c:strRef>
              <c:f>Sheet1!$C$1</c:f>
              <c:strCache>
                <c:ptCount val="1"/>
                <c:pt idx="0">
                  <c:v>2</c:v>
                </c:pt>
              </c:strCache>
            </c:strRef>
          </c:tx>
          <c:spPr>
            <a:solidFill>
              <a:srgbClr val="92D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Product Import Classification</c:v>
                </c:pt>
                <c:pt idx="1">
                  <c:v>Import Documentation and Licensing</c:v>
                </c:pt>
                <c:pt idx="2">
                  <c:v>Import Valuation</c:v>
                </c:pt>
                <c:pt idx="3">
                  <c:v>Intercompany transfer prices</c:v>
                </c:pt>
                <c:pt idx="4">
                  <c:v>Export Documentation and Licensing</c:v>
                </c:pt>
                <c:pt idx="5">
                  <c:v>Product Export Classification</c:v>
                </c:pt>
                <c:pt idx="6">
                  <c:v>Customs broker management</c:v>
                </c:pt>
                <c:pt idx="7">
                  <c:v>Free Trade Agreements</c:v>
                </c:pt>
                <c:pt idx="8">
                  <c:v>Supply Chain Security</c:v>
                </c:pt>
                <c:pt idx="9">
                  <c:v>Export Incentives</c:v>
                </c:pt>
              </c:strCache>
            </c:strRef>
          </c:cat>
          <c:val>
            <c:numRef>
              <c:f>Sheet1!$C$2:$C$11</c:f>
              <c:numCache>
                <c:formatCode>0</c:formatCode>
                <c:ptCount val="10"/>
                <c:pt idx="0">
                  <c:v>12.33183856502</c:v>
                </c:pt>
                <c:pt idx="1">
                  <c:v>11.43497757848</c:v>
                </c:pt>
                <c:pt idx="2">
                  <c:v>11.43497757848</c:v>
                </c:pt>
                <c:pt idx="3">
                  <c:v>11.43497757848</c:v>
                </c:pt>
                <c:pt idx="4">
                  <c:v>14.573991031390001</c:v>
                </c:pt>
                <c:pt idx="5">
                  <c:v>15.919282511210003</c:v>
                </c:pt>
                <c:pt idx="6">
                  <c:v>16.367713004479995</c:v>
                </c:pt>
                <c:pt idx="7">
                  <c:v>18.834080717490007</c:v>
                </c:pt>
                <c:pt idx="8">
                  <c:v>17.937219730939997</c:v>
                </c:pt>
                <c:pt idx="9">
                  <c:v>16.143497757850003</c:v>
                </c:pt>
              </c:numCache>
            </c:numRef>
          </c:val>
        </c:ser>
        <c:ser>
          <c:idx val="2"/>
          <c:order val="2"/>
          <c:tx>
            <c:strRef>
              <c:f>Sheet1!$D$1</c:f>
              <c:strCache>
                <c:ptCount val="1"/>
                <c:pt idx="0">
                  <c:v>3</c:v>
                </c:pt>
              </c:strCache>
            </c:strRef>
          </c:tx>
          <c:spPr>
            <a:solidFill>
              <a:schemeClr val="bg1">
                <a:lumMod val="5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Product Import Classification</c:v>
                </c:pt>
                <c:pt idx="1">
                  <c:v>Import Documentation and Licensing</c:v>
                </c:pt>
                <c:pt idx="2">
                  <c:v>Import Valuation</c:v>
                </c:pt>
                <c:pt idx="3">
                  <c:v>Intercompany transfer prices</c:v>
                </c:pt>
                <c:pt idx="4">
                  <c:v>Export Documentation and Licensing</c:v>
                </c:pt>
                <c:pt idx="5">
                  <c:v>Product Export Classification</c:v>
                </c:pt>
                <c:pt idx="6">
                  <c:v>Customs broker management</c:v>
                </c:pt>
                <c:pt idx="7">
                  <c:v>Free Trade Agreements</c:v>
                </c:pt>
                <c:pt idx="8">
                  <c:v>Supply Chain Security</c:v>
                </c:pt>
                <c:pt idx="9">
                  <c:v>Export Incentives</c:v>
                </c:pt>
              </c:strCache>
            </c:strRef>
          </c:cat>
          <c:val>
            <c:numRef>
              <c:f>Sheet1!$D$2:$D$11</c:f>
              <c:numCache>
                <c:formatCode>0</c:formatCode>
                <c:ptCount val="10"/>
                <c:pt idx="0">
                  <c:v>21.74887892377</c:v>
                </c:pt>
                <c:pt idx="1">
                  <c:v>21.9730941704</c:v>
                </c:pt>
                <c:pt idx="2">
                  <c:v>23.766816143500002</c:v>
                </c:pt>
                <c:pt idx="3">
                  <c:v>23.318385650220005</c:v>
                </c:pt>
                <c:pt idx="4">
                  <c:v>20.179372197309995</c:v>
                </c:pt>
                <c:pt idx="5">
                  <c:v>22.197309417040003</c:v>
                </c:pt>
                <c:pt idx="6">
                  <c:v>27.802690582959993</c:v>
                </c:pt>
                <c:pt idx="7">
                  <c:v>22.645739910309992</c:v>
                </c:pt>
                <c:pt idx="8">
                  <c:v>27.354260089690005</c:v>
                </c:pt>
                <c:pt idx="9">
                  <c:v>20.627802690580001</c:v>
                </c:pt>
              </c:numCache>
            </c:numRef>
          </c:val>
        </c:ser>
        <c:ser>
          <c:idx val="3"/>
          <c:order val="3"/>
          <c:tx>
            <c:strRef>
              <c:f>Sheet1!$E$1</c:f>
              <c:strCache>
                <c:ptCount val="1"/>
                <c:pt idx="0">
                  <c:v>4</c:v>
                </c:pt>
              </c:strCache>
            </c:strRef>
          </c:tx>
          <c:spPr>
            <a:solidFill>
              <a:srgbClr val="FF993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Product Import Classification</c:v>
                </c:pt>
                <c:pt idx="1">
                  <c:v>Import Documentation and Licensing</c:v>
                </c:pt>
                <c:pt idx="2">
                  <c:v>Import Valuation</c:v>
                </c:pt>
                <c:pt idx="3">
                  <c:v>Intercompany transfer prices</c:v>
                </c:pt>
                <c:pt idx="4">
                  <c:v>Export Documentation and Licensing</c:v>
                </c:pt>
                <c:pt idx="5">
                  <c:v>Product Export Classification</c:v>
                </c:pt>
                <c:pt idx="6">
                  <c:v>Customs broker management</c:v>
                </c:pt>
                <c:pt idx="7">
                  <c:v>Free Trade Agreements</c:v>
                </c:pt>
                <c:pt idx="8">
                  <c:v>Supply Chain Security</c:v>
                </c:pt>
                <c:pt idx="9">
                  <c:v>Export Incentives</c:v>
                </c:pt>
              </c:strCache>
            </c:strRef>
          </c:cat>
          <c:val>
            <c:numRef>
              <c:f>Sheet1!$E$2:$E$11</c:f>
              <c:numCache>
                <c:formatCode>0</c:formatCode>
                <c:ptCount val="10"/>
                <c:pt idx="0">
                  <c:v>23.991031390129997</c:v>
                </c:pt>
                <c:pt idx="1">
                  <c:v>27.354260089690005</c:v>
                </c:pt>
                <c:pt idx="2">
                  <c:v>26.008968609869999</c:v>
                </c:pt>
                <c:pt idx="3">
                  <c:v>24.88789237668</c:v>
                </c:pt>
                <c:pt idx="4">
                  <c:v>24.66367713004</c:v>
                </c:pt>
                <c:pt idx="5">
                  <c:v>20.403587443949991</c:v>
                </c:pt>
                <c:pt idx="6">
                  <c:v>20.179372197309995</c:v>
                </c:pt>
                <c:pt idx="7">
                  <c:v>22.42152466368</c:v>
                </c:pt>
                <c:pt idx="8">
                  <c:v>21.74887892377</c:v>
                </c:pt>
                <c:pt idx="9">
                  <c:v>17.264573991030002</c:v>
                </c:pt>
              </c:numCache>
            </c:numRef>
          </c:val>
        </c:ser>
        <c:ser>
          <c:idx val="4"/>
          <c:order val="4"/>
          <c:tx>
            <c:strRef>
              <c:f>Sheet1!$F$1</c:f>
              <c:strCache>
                <c:ptCount val="1"/>
                <c:pt idx="0">
                  <c:v>5 = Most risk</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Product Import Classification</c:v>
                </c:pt>
                <c:pt idx="1">
                  <c:v>Import Documentation and Licensing</c:v>
                </c:pt>
                <c:pt idx="2">
                  <c:v>Import Valuation</c:v>
                </c:pt>
                <c:pt idx="3">
                  <c:v>Intercompany transfer prices</c:v>
                </c:pt>
                <c:pt idx="4">
                  <c:v>Export Documentation and Licensing</c:v>
                </c:pt>
                <c:pt idx="5">
                  <c:v>Product Export Classification</c:v>
                </c:pt>
                <c:pt idx="6">
                  <c:v>Customs broker management</c:v>
                </c:pt>
                <c:pt idx="7">
                  <c:v>Free Trade Agreements</c:v>
                </c:pt>
                <c:pt idx="8">
                  <c:v>Supply Chain Security</c:v>
                </c:pt>
                <c:pt idx="9">
                  <c:v>Export Incentives</c:v>
                </c:pt>
              </c:strCache>
            </c:strRef>
          </c:cat>
          <c:val>
            <c:numRef>
              <c:f>Sheet1!$F$2:$F$11</c:f>
              <c:numCache>
                <c:formatCode>0</c:formatCode>
                <c:ptCount val="10"/>
                <c:pt idx="0">
                  <c:v>28.026905829600004</c:v>
                </c:pt>
                <c:pt idx="1">
                  <c:v>26.681614349779991</c:v>
                </c:pt>
                <c:pt idx="2">
                  <c:v>23.318385650220005</c:v>
                </c:pt>
                <c:pt idx="3">
                  <c:v>21.30044843049</c:v>
                </c:pt>
                <c:pt idx="4">
                  <c:v>21.524663677129997</c:v>
                </c:pt>
                <c:pt idx="5">
                  <c:v>21.30044843049</c:v>
                </c:pt>
                <c:pt idx="6">
                  <c:v>19.955156950669991</c:v>
                </c:pt>
                <c:pt idx="7">
                  <c:v>12.7802690583</c:v>
                </c:pt>
                <c:pt idx="8">
                  <c:v>9.6412556053809979</c:v>
                </c:pt>
                <c:pt idx="9">
                  <c:v>13.228699551570001</c:v>
                </c:pt>
              </c:numCache>
            </c:numRef>
          </c:val>
        </c:ser>
        <c:ser>
          <c:idx val="5"/>
          <c:order val="5"/>
          <c:tx>
            <c:strRef>
              <c:f>Sheet1!$G$1</c:f>
              <c:strCache>
                <c:ptCount val="1"/>
                <c:pt idx="0">
                  <c:v>Not Applicable</c:v>
                </c:pt>
              </c:strCache>
            </c:strRef>
          </c:tx>
          <c:spPr>
            <a:solidFill>
              <a:schemeClr val="bg1">
                <a:lumMod val="85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Product Import Classification</c:v>
                </c:pt>
                <c:pt idx="1">
                  <c:v>Import Documentation and Licensing</c:v>
                </c:pt>
                <c:pt idx="2">
                  <c:v>Import Valuation</c:v>
                </c:pt>
                <c:pt idx="3">
                  <c:v>Intercompany transfer prices</c:v>
                </c:pt>
                <c:pt idx="4">
                  <c:v>Export Documentation and Licensing</c:v>
                </c:pt>
                <c:pt idx="5">
                  <c:v>Product Export Classification</c:v>
                </c:pt>
                <c:pt idx="6">
                  <c:v>Customs broker management</c:v>
                </c:pt>
                <c:pt idx="7">
                  <c:v>Free Trade Agreements</c:v>
                </c:pt>
                <c:pt idx="8">
                  <c:v>Supply Chain Security</c:v>
                </c:pt>
                <c:pt idx="9">
                  <c:v>Export Incentives</c:v>
                </c:pt>
              </c:strCache>
            </c:strRef>
          </c:cat>
          <c:val>
            <c:numRef>
              <c:f>Sheet1!$G$2:$G$11</c:f>
              <c:numCache>
                <c:formatCode>0</c:formatCode>
                <c:ptCount val="10"/>
                <c:pt idx="0">
                  <c:v>7.3991031390130013</c:v>
                </c:pt>
                <c:pt idx="1">
                  <c:v>4.708520179372</c:v>
                </c:pt>
                <c:pt idx="2">
                  <c:v>6.5022421524659997</c:v>
                </c:pt>
                <c:pt idx="3">
                  <c:v>11.43497757848</c:v>
                </c:pt>
                <c:pt idx="4">
                  <c:v>9.865470852018003</c:v>
                </c:pt>
                <c:pt idx="5">
                  <c:v>10.538116591930001</c:v>
                </c:pt>
                <c:pt idx="6">
                  <c:v>6.2780269058300009</c:v>
                </c:pt>
                <c:pt idx="7">
                  <c:v>11.43497757848</c:v>
                </c:pt>
                <c:pt idx="8">
                  <c:v>10.313901345290001</c:v>
                </c:pt>
                <c:pt idx="9">
                  <c:v>16.143497757850003</c:v>
                </c:pt>
              </c:numCache>
            </c:numRef>
          </c:val>
        </c:ser>
        <c:dLbls>
          <c:showVal val="1"/>
        </c:dLbls>
        <c:gapWidth val="50"/>
        <c:overlap val="100"/>
        <c:axId val="148293504"/>
        <c:axId val="148295040"/>
      </c:barChart>
      <c:catAx>
        <c:axId val="148293504"/>
        <c:scaling>
          <c:orientation val="maxMin"/>
        </c:scaling>
        <c:axPos val="l"/>
        <c:numFmt formatCode="General" sourceLinked="1"/>
        <c:maj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48295040"/>
        <c:crosses val="autoZero"/>
        <c:auto val="1"/>
        <c:lblAlgn val="ctr"/>
        <c:lblOffset val="100"/>
      </c:catAx>
      <c:valAx>
        <c:axId val="148295040"/>
        <c:scaling>
          <c:orientation val="minMax"/>
          <c:max val="100"/>
        </c:scaling>
        <c:delete val="1"/>
        <c:axPos val="t"/>
        <c:numFmt formatCode="0" sourceLinked="1"/>
        <c:majorTickMark val="none"/>
        <c:tickLblPos val="none"/>
        <c:crossAx val="148293504"/>
        <c:crosses val="autoZero"/>
        <c:crossBetween val="between"/>
      </c:valAx>
      <c:spPr>
        <a:noFill/>
        <a:ln>
          <a:noFill/>
        </a:ln>
        <a:effectLst/>
      </c:spPr>
    </c:plotArea>
    <c:legend>
      <c:legendPos val="b"/>
      <c:layout/>
      <c:spPr>
        <a:noFill/>
        <a:ln>
          <a:solidFill>
            <a:schemeClr val="tx1"/>
          </a:solidFill>
          <a:prstDash val="sysDash"/>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a:solidFill>
            <a:schemeClr val="tx1"/>
          </a:solidFill>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FCBC2F-61E5-415A-92FA-C85477E8C8F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164CE4D-CAC1-46A7-AB44-D05F2EB556C0}">
      <dgm:prSet phldrT="[Text]"/>
      <dgm:spPr/>
      <dgm:t>
        <a:bodyPr/>
        <a:lstStyle/>
        <a:p>
          <a:r>
            <a:rPr lang="en-US" dirty="0" smtClean="0"/>
            <a:t>Tax Benefits</a:t>
          </a:r>
          <a:endParaRPr lang="en-US" dirty="0"/>
        </a:p>
      </dgm:t>
    </dgm:pt>
    <dgm:pt modelId="{764F9282-7F7A-4911-9201-B0D36BCE228F}" type="parTrans" cxnId="{4655C555-D712-48A7-8005-B05FDAE23864}">
      <dgm:prSet/>
      <dgm:spPr/>
      <dgm:t>
        <a:bodyPr/>
        <a:lstStyle/>
        <a:p>
          <a:endParaRPr lang="en-US"/>
        </a:p>
      </dgm:t>
    </dgm:pt>
    <dgm:pt modelId="{1334EE61-A626-4CBF-BD47-E5EB1F8B856F}" type="sibTrans" cxnId="{4655C555-D712-48A7-8005-B05FDAE23864}">
      <dgm:prSet/>
      <dgm:spPr/>
      <dgm:t>
        <a:bodyPr/>
        <a:lstStyle/>
        <a:p>
          <a:endParaRPr lang="en-US"/>
        </a:p>
      </dgm:t>
    </dgm:pt>
    <dgm:pt modelId="{A2C71093-12F2-47CD-B32E-F12BB8C90254}">
      <dgm:prSet phldrT="[Text]"/>
      <dgm:spPr/>
      <dgm:t>
        <a:bodyPr/>
        <a:lstStyle/>
        <a:p>
          <a:r>
            <a:rPr lang="en-US" dirty="0" smtClean="0"/>
            <a:t>Reporting</a:t>
          </a:r>
          <a:endParaRPr lang="en-US" dirty="0"/>
        </a:p>
      </dgm:t>
    </dgm:pt>
    <dgm:pt modelId="{B165BEEF-DF5A-4E83-99DC-F391BDB14B3E}" type="parTrans" cxnId="{AB232EEF-6F3B-48BC-9C9D-FB97A384897D}">
      <dgm:prSet/>
      <dgm:spPr/>
      <dgm:t>
        <a:bodyPr/>
        <a:lstStyle/>
        <a:p>
          <a:endParaRPr lang="en-US"/>
        </a:p>
      </dgm:t>
    </dgm:pt>
    <dgm:pt modelId="{8023B6E7-6BC2-4E8D-8A1F-96F6A708D0A7}" type="sibTrans" cxnId="{AB232EEF-6F3B-48BC-9C9D-FB97A384897D}">
      <dgm:prSet/>
      <dgm:spPr/>
      <dgm:t>
        <a:bodyPr/>
        <a:lstStyle/>
        <a:p>
          <a:endParaRPr lang="en-US"/>
        </a:p>
      </dgm:t>
    </dgm:pt>
    <dgm:pt modelId="{A2FA68B1-AECB-40E3-BC6B-7B436BB7314B}">
      <dgm:prSet/>
      <dgm:spPr/>
      <dgm:t>
        <a:bodyPr/>
        <a:lstStyle/>
        <a:p>
          <a:r>
            <a:rPr lang="en-US" dirty="0" smtClean="0"/>
            <a:t>Optimization of import duty payments considering compliance obligations</a:t>
          </a:r>
        </a:p>
      </dgm:t>
    </dgm:pt>
    <dgm:pt modelId="{E2660A3C-9D11-41DC-8DA0-A161510959BC}" type="parTrans" cxnId="{410295F3-0679-484E-BAD8-77199003A231}">
      <dgm:prSet/>
      <dgm:spPr/>
      <dgm:t>
        <a:bodyPr/>
        <a:lstStyle/>
        <a:p>
          <a:endParaRPr lang="en-US"/>
        </a:p>
      </dgm:t>
    </dgm:pt>
    <dgm:pt modelId="{8041937E-5F93-4C1A-B0A2-B27CB054FE5C}" type="sibTrans" cxnId="{410295F3-0679-484E-BAD8-77199003A231}">
      <dgm:prSet/>
      <dgm:spPr/>
      <dgm:t>
        <a:bodyPr/>
        <a:lstStyle/>
        <a:p>
          <a:endParaRPr lang="en-US"/>
        </a:p>
      </dgm:t>
    </dgm:pt>
    <dgm:pt modelId="{6398C9A0-2BAA-4B06-86D7-245432B92B94}">
      <dgm:prSet/>
      <dgm:spPr/>
      <dgm:t>
        <a:bodyPr/>
        <a:lstStyle/>
        <a:p>
          <a:r>
            <a:rPr lang="en-US" dirty="0" smtClean="0"/>
            <a:t>Proactive management of Free Trade Agreement eligibility </a:t>
          </a:r>
        </a:p>
      </dgm:t>
    </dgm:pt>
    <dgm:pt modelId="{1F2BD783-CD7F-4186-ABAE-D9A206D00769}" type="parTrans" cxnId="{7280294D-8B56-48D9-8DEF-FA6D8512736B}">
      <dgm:prSet/>
      <dgm:spPr/>
      <dgm:t>
        <a:bodyPr/>
        <a:lstStyle/>
        <a:p>
          <a:endParaRPr lang="en-US"/>
        </a:p>
      </dgm:t>
    </dgm:pt>
    <dgm:pt modelId="{AFB71FD9-E171-44FD-BB17-53E900B2B137}" type="sibTrans" cxnId="{7280294D-8B56-48D9-8DEF-FA6D8512736B}">
      <dgm:prSet/>
      <dgm:spPr/>
      <dgm:t>
        <a:bodyPr/>
        <a:lstStyle/>
        <a:p>
          <a:endParaRPr lang="en-US"/>
        </a:p>
      </dgm:t>
    </dgm:pt>
    <dgm:pt modelId="{C8F8050A-3097-43FB-8C10-0002EEB15B70}">
      <dgm:prSet/>
      <dgm:spPr/>
      <dgm:t>
        <a:bodyPr/>
        <a:lstStyle/>
        <a:p>
          <a:r>
            <a:rPr lang="en-US" dirty="0" smtClean="0"/>
            <a:t>Planning</a:t>
          </a:r>
        </a:p>
      </dgm:t>
    </dgm:pt>
    <dgm:pt modelId="{FB998C7C-9B5F-4B63-9685-3A23B3C52DE1}" type="parTrans" cxnId="{21F514B6-4F17-46C6-A74B-05663DD3AAE5}">
      <dgm:prSet/>
      <dgm:spPr/>
      <dgm:t>
        <a:bodyPr/>
        <a:lstStyle/>
        <a:p>
          <a:endParaRPr lang="en-US"/>
        </a:p>
      </dgm:t>
    </dgm:pt>
    <dgm:pt modelId="{C3D176EB-119F-4B2F-B560-1E2DA60EFBE3}" type="sibTrans" cxnId="{21F514B6-4F17-46C6-A74B-05663DD3AAE5}">
      <dgm:prSet/>
      <dgm:spPr/>
      <dgm:t>
        <a:bodyPr/>
        <a:lstStyle/>
        <a:p>
          <a:endParaRPr lang="en-US"/>
        </a:p>
      </dgm:t>
    </dgm:pt>
    <dgm:pt modelId="{9DE6A6E0-E50B-40F4-A8C0-96E587E9EDF1}">
      <dgm:prSet/>
      <dgm:spPr/>
      <dgm:t>
        <a:bodyPr/>
        <a:lstStyle/>
        <a:p>
          <a:r>
            <a:rPr lang="en-US" dirty="0" smtClean="0"/>
            <a:t>Ability to determine before and after tax profit impact based on any combination of priorities and prices</a:t>
          </a:r>
        </a:p>
      </dgm:t>
    </dgm:pt>
    <dgm:pt modelId="{DE88E174-B513-4E82-A0E7-1CE180796E10}" type="parTrans" cxnId="{904CD310-F66C-4BF2-9CA0-973CFC91580A}">
      <dgm:prSet/>
      <dgm:spPr/>
      <dgm:t>
        <a:bodyPr/>
        <a:lstStyle/>
        <a:p>
          <a:endParaRPr lang="en-US"/>
        </a:p>
      </dgm:t>
    </dgm:pt>
    <dgm:pt modelId="{B6443A20-3CDA-4AB4-823E-49A8B99B3583}" type="sibTrans" cxnId="{904CD310-F66C-4BF2-9CA0-973CFC91580A}">
      <dgm:prSet/>
      <dgm:spPr/>
      <dgm:t>
        <a:bodyPr/>
        <a:lstStyle/>
        <a:p>
          <a:endParaRPr lang="en-US"/>
        </a:p>
      </dgm:t>
    </dgm:pt>
    <dgm:pt modelId="{9F2E582A-55E1-44A2-8CB0-942F73F037D0}">
      <dgm:prSet/>
      <dgm:spPr/>
      <dgm:t>
        <a:bodyPr/>
        <a:lstStyle/>
        <a:p>
          <a:r>
            <a:rPr lang="en-US" dirty="0" smtClean="0"/>
            <a:t>Automatic determination of “best TP” in lieu of departmental monthly meeting</a:t>
          </a:r>
        </a:p>
      </dgm:t>
    </dgm:pt>
    <dgm:pt modelId="{A07C391B-9BBA-4633-9A71-A1EAA9465CE5}" type="parTrans" cxnId="{26C61F89-9277-40BB-9BC7-85501309A844}">
      <dgm:prSet/>
      <dgm:spPr/>
      <dgm:t>
        <a:bodyPr/>
        <a:lstStyle/>
        <a:p>
          <a:endParaRPr lang="en-US"/>
        </a:p>
      </dgm:t>
    </dgm:pt>
    <dgm:pt modelId="{849904B6-1662-47E2-9E0A-FC74D947A16D}" type="sibTrans" cxnId="{26C61F89-9277-40BB-9BC7-85501309A844}">
      <dgm:prSet/>
      <dgm:spPr/>
      <dgm:t>
        <a:bodyPr/>
        <a:lstStyle/>
        <a:p>
          <a:endParaRPr lang="en-US"/>
        </a:p>
      </dgm:t>
    </dgm:pt>
    <dgm:pt modelId="{4ECC50CE-BB14-4538-B6AB-4906AB64BDCE}">
      <dgm:prSet phldrT="[Text]"/>
      <dgm:spPr/>
      <dgm:t>
        <a:bodyPr/>
        <a:lstStyle/>
        <a:p>
          <a:r>
            <a:rPr lang="en-US" dirty="0" smtClean="0"/>
            <a:t>Most current actual data used to determine TP allows for more accurate tracking of TP policy (real time monitoring)</a:t>
          </a:r>
          <a:endParaRPr lang="en-US" dirty="0"/>
        </a:p>
      </dgm:t>
    </dgm:pt>
    <dgm:pt modelId="{4E46716C-0FA0-4F6F-962E-1452784FEAE6}" type="parTrans" cxnId="{27570BAA-1F3A-492F-994C-0E1EEEBADF0D}">
      <dgm:prSet/>
      <dgm:spPr/>
      <dgm:t>
        <a:bodyPr/>
        <a:lstStyle/>
        <a:p>
          <a:endParaRPr lang="en-US"/>
        </a:p>
      </dgm:t>
    </dgm:pt>
    <dgm:pt modelId="{2F12550D-59BE-4FEC-863A-D11444AB6E10}" type="sibTrans" cxnId="{27570BAA-1F3A-492F-994C-0E1EEEBADF0D}">
      <dgm:prSet/>
      <dgm:spPr/>
      <dgm:t>
        <a:bodyPr/>
        <a:lstStyle/>
        <a:p>
          <a:endParaRPr lang="en-US"/>
        </a:p>
      </dgm:t>
    </dgm:pt>
    <dgm:pt modelId="{E1EDC8D2-2A2B-4969-820D-D973346A899B}">
      <dgm:prSet phldrT="[Text]"/>
      <dgm:spPr/>
      <dgm:t>
        <a:bodyPr/>
        <a:lstStyle/>
        <a:p>
          <a:r>
            <a:rPr lang="en-US" dirty="0" smtClean="0"/>
            <a:t>SKU level visibility of profit margins</a:t>
          </a:r>
          <a:endParaRPr lang="en-US" dirty="0"/>
        </a:p>
      </dgm:t>
    </dgm:pt>
    <dgm:pt modelId="{D6C39F7C-2650-4686-B075-C8B3266202BC}" type="parTrans" cxnId="{32AF8FC8-CCEA-485E-966C-16931B120622}">
      <dgm:prSet/>
      <dgm:spPr/>
      <dgm:t>
        <a:bodyPr/>
        <a:lstStyle/>
        <a:p>
          <a:endParaRPr lang="en-US"/>
        </a:p>
      </dgm:t>
    </dgm:pt>
    <dgm:pt modelId="{02CED3F3-528D-4445-88E9-0664399E72D9}" type="sibTrans" cxnId="{32AF8FC8-CCEA-485E-966C-16931B120622}">
      <dgm:prSet/>
      <dgm:spPr/>
      <dgm:t>
        <a:bodyPr/>
        <a:lstStyle/>
        <a:p>
          <a:endParaRPr lang="en-US"/>
        </a:p>
      </dgm:t>
    </dgm:pt>
    <dgm:pt modelId="{F0A4E7D6-8F82-449D-B0B7-95A8C36AC6A4}">
      <dgm:prSet/>
      <dgm:spPr/>
      <dgm:t>
        <a:bodyPr/>
        <a:lstStyle/>
        <a:p>
          <a:r>
            <a:rPr lang="en-US" dirty="0" smtClean="0"/>
            <a:t>Consider different corporate tax rates</a:t>
          </a:r>
        </a:p>
      </dgm:t>
    </dgm:pt>
    <dgm:pt modelId="{EA45FA37-4053-429E-AD78-2C2DC9D4A104}" type="parTrans" cxnId="{54ADB763-F05B-4516-BAF8-646C2689F4CA}">
      <dgm:prSet/>
      <dgm:spPr/>
      <dgm:t>
        <a:bodyPr/>
        <a:lstStyle/>
        <a:p>
          <a:endParaRPr lang="en-US"/>
        </a:p>
      </dgm:t>
    </dgm:pt>
    <dgm:pt modelId="{DA8B604F-22A1-482C-8830-1469455D2519}" type="sibTrans" cxnId="{54ADB763-F05B-4516-BAF8-646C2689F4CA}">
      <dgm:prSet/>
      <dgm:spPr/>
      <dgm:t>
        <a:bodyPr/>
        <a:lstStyle/>
        <a:p>
          <a:endParaRPr lang="en-US"/>
        </a:p>
      </dgm:t>
    </dgm:pt>
    <dgm:pt modelId="{64FA52FC-CEE5-4346-9760-FE11A78ECC8F}">
      <dgm:prSet phldrT="[Text]"/>
      <dgm:spPr/>
      <dgm:t>
        <a:bodyPr/>
        <a:lstStyle/>
        <a:p>
          <a:r>
            <a:rPr lang="en-US" dirty="0" smtClean="0"/>
            <a:t>Improved reporting analytics (dynamic views from single repository) vs. merging reports from multiple data set sources</a:t>
          </a:r>
          <a:endParaRPr lang="en-US" dirty="0"/>
        </a:p>
      </dgm:t>
    </dgm:pt>
    <dgm:pt modelId="{3CC148FD-1F6E-4293-A27C-A2D5E93534FE}" type="parTrans" cxnId="{42E5C684-A3EF-497F-853E-A30500FC2F4B}">
      <dgm:prSet/>
      <dgm:spPr/>
      <dgm:t>
        <a:bodyPr/>
        <a:lstStyle/>
        <a:p>
          <a:endParaRPr lang="en-US"/>
        </a:p>
      </dgm:t>
    </dgm:pt>
    <dgm:pt modelId="{8D3365F1-E7E8-49E8-A2F1-96A55FDDBEEC}" type="sibTrans" cxnId="{42E5C684-A3EF-497F-853E-A30500FC2F4B}">
      <dgm:prSet/>
      <dgm:spPr/>
      <dgm:t>
        <a:bodyPr/>
        <a:lstStyle/>
        <a:p>
          <a:endParaRPr lang="en-US"/>
        </a:p>
      </dgm:t>
    </dgm:pt>
    <dgm:pt modelId="{939802E5-7B04-4F35-97CA-3749FC65C4FA}">
      <dgm:prSet/>
      <dgm:spPr/>
      <dgm:t>
        <a:bodyPr/>
        <a:lstStyle/>
        <a:p>
          <a:r>
            <a:rPr lang="en-US" dirty="0" smtClean="0"/>
            <a:t>Optimize import transactional taxes</a:t>
          </a:r>
        </a:p>
      </dgm:t>
    </dgm:pt>
    <dgm:pt modelId="{31A7D039-6156-4531-8272-BE2FC8E74845}" type="parTrans" cxnId="{79FD0F9D-BA90-475B-93A7-E583197B61E6}">
      <dgm:prSet/>
      <dgm:spPr/>
      <dgm:t>
        <a:bodyPr/>
        <a:lstStyle/>
        <a:p>
          <a:endParaRPr lang="en-US"/>
        </a:p>
      </dgm:t>
    </dgm:pt>
    <dgm:pt modelId="{D659A2A4-0C40-4588-AF36-B06438015A31}" type="sibTrans" cxnId="{79FD0F9D-BA90-475B-93A7-E583197B61E6}">
      <dgm:prSet/>
      <dgm:spPr/>
      <dgm:t>
        <a:bodyPr/>
        <a:lstStyle/>
        <a:p>
          <a:endParaRPr lang="en-US"/>
        </a:p>
      </dgm:t>
    </dgm:pt>
    <dgm:pt modelId="{8B031AF1-6A15-4F41-979C-C9F5F66C6218}" type="pres">
      <dgm:prSet presAssocID="{25FCBC2F-61E5-415A-92FA-C85477E8C8FC}" presName="Name0" presStyleCnt="0">
        <dgm:presLayoutVars>
          <dgm:dir/>
          <dgm:animLvl val="lvl"/>
          <dgm:resizeHandles val="exact"/>
        </dgm:presLayoutVars>
      </dgm:prSet>
      <dgm:spPr/>
      <dgm:t>
        <a:bodyPr/>
        <a:lstStyle/>
        <a:p>
          <a:endParaRPr lang="en-US"/>
        </a:p>
      </dgm:t>
    </dgm:pt>
    <dgm:pt modelId="{794FF837-D51A-48C5-B023-44D47C2AA2AA}" type="pres">
      <dgm:prSet presAssocID="{9164CE4D-CAC1-46A7-AB44-D05F2EB556C0}" presName="composite" presStyleCnt="0"/>
      <dgm:spPr/>
      <dgm:t>
        <a:bodyPr/>
        <a:lstStyle/>
        <a:p>
          <a:endParaRPr lang="en-US"/>
        </a:p>
      </dgm:t>
    </dgm:pt>
    <dgm:pt modelId="{A73CBC8A-508C-48C7-8198-2D85CA662008}" type="pres">
      <dgm:prSet presAssocID="{9164CE4D-CAC1-46A7-AB44-D05F2EB556C0}" presName="parTx" presStyleLbl="alignNode1" presStyleIdx="0" presStyleCnt="3">
        <dgm:presLayoutVars>
          <dgm:chMax val="0"/>
          <dgm:chPref val="0"/>
          <dgm:bulletEnabled val="1"/>
        </dgm:presLayoutVars>
      </dgm:prSet>
      <dgm:spPr/>
      <dgm:t>
        <a:bodyPr/>
        <a:lstStyle/>
        <a:p>
          <a:endParaRPr lang="en-US"/>
        </a:p>
      </dgm:t>
    </dgm:pt>
    <dgm:pt modelId="{ECF87788-61CC-48A3-8C2E-DF98C35834CA}" type="pres">
      <dgm:prSet presAssocID="{9164CE4D-CAC1-46A7-AB44-D05F2EB556C0}" presName="desTx" presStyleLbl="alignAccFollowNode1" presStyleIdx="0" presStyleCnt="3">
        <dgm:presLayoutVars>
          <dgm:bulletEnabled val="1"/>
        </dgm:presLayoutVars>
      </dgm:prSet>
      <dgm:spPr/>
      <dgm:t>
        <a:bodyPr/>
        <a:lstStyle/>
        <a:p>
          <a:endParaRPr lang="en-US"/>
        </a:p>
      </dgm:t>
    </dgm:pt>
    <dgm:pt modelId="{65296791-1E3D-42A1-866C-9F522222CAB6}" type="pres">
      <dgm:prSet presAssocID="{1334EE61-A626-4CBF-BD47-E5EB1F8B856F}" presName="space" presStyleCnt="0"/>
      <dgm:spPr/>
      <dgm:t>
        <a:bodyPr/>
        <a:lstStyle/>
        <a:p>
          <a:endParaRPr lang="en-US"/>
        </a:p>
      </dgm:t>
    </dgm:pt>
    <dgm:pt modelId="{0F770AF2-DA65-435B-8DFC-334CBEBD3448}" type="pres">
      <dgm:prSet presAssocID="{C8F8050A-3097-43FB-8C10-0002EEB15B70}" presName="composite" presStyleCnt="0"/>
      <dgm:spPr/>
      <dgm:t>
        <a:bodyPr/>
        <a:lstStyle/>
        <a:p>
          <a:endParaRPr lang="en-US"/>
        </a:p>
      </dgm:t>
    </dgm:pt>
    <dgm:pt modelId="{4446BDFC-CE32-4042-B481-4FCF5441B35C}" type="pres">
      <dgm:prSet presAssocID="{C8F8050A-3097-43FB-8C10-0002EEB15B70}" presName="parTx" presStyleLbl="alignNode1" presStyleIdx="1" presStyleCnt="3">
        <dgm:presLayoutVars>
          <dgm:chMax val="0"/>
          <dgm:chPref val="0"/>
          <dgm:bulletEnabled val="1"/>
        </dgm:presLayoutVars>
      </dgm:prSet>
      <dgm:spPr/>
      <dgm:t>
        <a:bodyPr/>
        <a:lstStyle/>
        <a:p>
          <a:endParaRPr lang="en-US"/>
        </a:p>
      </dgm:t>
    </dgm:pt>
    <dgm:pt modelId="{AC285C5A-C4E9-4364-A7D3-85BFBA88E24B}" type="pres">
      <dgm:prSet presAssocID="{C8F8050A-3097-43FB-8C10-0002EEB15B70}" presName="desTx" presStyleLbl="alignAccFollowNode1" presStyleIdx="1" presStyleCnt="3">
        <dgm:presLayoutVars>
          <dgm:bulletEnabled val="1"/>
        </dgm:presLayoutVars>
      </dgm:prSet>
      <dgm:spPr/>
      <dgm:t>
        <a:bodyPr/>
        <a:lstStyle/>
        <a:p>
          <a:endParaRPr lang="en-US"/>
        </a:p>
      </dgm:t>
    </dgm:pt>
    <dgm:pt modelId="{04E85BDD-B966-48B3-A155-EAFB2D7D3ECF}" type="pres">
      <dgm:prSet presAssocID="{C3D176EB-119F-4B2F-B560-1E2DA60EFBE3}" presName="space" presStyleCnt="0"/>
      <dgm:spPr/>
      <dgm:t>
        <a:bodyPr/>
        <a:lstStyle/>
        <a:p>
          <a:endParaRPr lang="en-US"/>
        </a:p>
      </dgm:t>
    </dgm:pt>
    <dgm:pt modelId="{E93F6DE0-7599-47D0-8280-B8FCA9F0872B}" type="pres">
      <dgm:prSet presAssocID="{A2C71093-12F2-47CD-B32E-F12BB8C90254}" presName="composite" presStyleCnt="0"/>
      <dgm:spPr/>
      <dgm:t>
        <a:bodyPr/>
        <a:lstStyle/>
        <a:p>
          <a:endParaRPr lang="en-US"/>
        </a:p>
      </dgm:t>
    </dgm:pt>
    <dgm:pt modelId="{47D33B85-6C17-4C20-B7A1-5D4719C79FA4}" type="pres">
      <dgm:prSet presAssocID="{A2C71093-12F2-47CD-B32E-F12BB8C90254}" presName="parTx" presStyleLbl="alignNode1" presStyleIdx="2" presStyleCnt="3">
        <dgm:presLayoutVars>
          <dgm:chMax val="0"/>
          <dgm:chPref val="0"/>
          <dgm:bulletEnabled val="1"/>
        </dgm:presLayoutVars>
      </dgm:prSet>
      <dgm:spPr/>
      <dgm:t>
        <a:bodyPr/>
        <a:lstStyle/>
        <a:p>
          <a:endParaRPr lang="en-US"/>
        </a:p>
      </dgm:t>
    </dgm:pt>
    <dgm:pt modelId="{BACC810B-AD77-4E1E-AE6F-BAB65DE7CC0D}" type="pres">
      <dgm:prSet presAssocID="{A2C71093-12F2-47CD-B32E-F12BB8C90254}" presName="desTx" presStyleLbl="alignAccFollowNode1" presStyleIdx="2" presStyleCnt="3">
        <dgm:presLayoutVars>
          <dgm:bulletEnabled val="1"/>
        </dgm:presLayoutVars>
      </dgm:prSet>
      <dgm:spPr/>
      <dgm:t>
        <a:bodyPr/>
        <a:lstStyle/>
        <a:p>
          <a:endParaRPr lang="en-US"/>
        </a:p>
      </dgm:t>
    </dgm:pt>
  </dgm:ptLst>
  <dgm:cxnLst>
    <dgm:cxn modelId="{343E086B-7BA7-472B-A8BE-0F9AA9512CE9}" type="presOf" srcId="{A2FA68B1-AECB-40E3-BC6B-7B436BB7314B}" destId="{ECF87788-61CC-48A3-8C2E-DF98C35834CA}" srcOrd="0" destOrd="0" presId="urn:microsoft.com/office/officeart/2005/8/layout/hList1"/>
    <dgm:cxn modelId="{41A60B2F-79A7-4747-9017-6066D36BCC7F}" type="presOf" srcId="{C8F8050A-3097-43FB-8C10-0002EEB15B70}" destId="{4446BDFC-CE32-4042-B481-4FCF5441B35C}" srcOrd="0" destOrd="0" presId="urn:microsoft.com/office/officeart/2005/8/layout/hList1"/>
    <dgm:cxn modelId="{45F00D19-D026-4FFF-A0B6-0C8A491C459C}" type="presOf" srcId="{F0A4E7D6-8F82-449D-B0B7-95A8C36AC6A4}" destId="{ECF87788-61CC-48A3-8C2E-DF98C35834CA}" srcOrd="0" destOrd="3" presId="urn:microsoft.com/office/officeart/2005/8/layout/hList1"/>
    <dgm:cxn modelId="{32AF8FC8-CCEA-485E-966C-16931B120622}" srcId="{A2C71093-12F2-47CD-B32E-F12BB8C90254}" destId="{E1EDC8D2-2A2B-4969-820D-D973346A899B}" srcOrd="1" destOrd="0" parTransId="{D6C39F7C-2650-4686-B075-C8B3266202BC}" sibTransId="{02CED3F3-528D-4445-88E9-0664399E72D9}"/>
    <dgm:cxn modelId="{AB232EEF-6F3B-48BC-9C9D-FB97A384897D}" srcId="{25FCBC2F-61E5-415A-92FA-C85477E8C8FC}" destId="{A2C71093-12F2-47CD-B32E-F12BB8C90254}" srcOrd="2" destOrd="0" parTransId="{B165BEEF-DF5A-4E83-99DC-F391BDB14B3E}" sibTransId="{8023B6E7-6BC2-4E8D-8A1F-96F6A708D0A7}"/>
    <dgm:cxn modelId="{CF189DBB-AB05-4EF5-BF5E-FD8D6EA3D777}" type="presOf" srcId="{9164CE4D-CAC1-46A7-AB44-D05F2EB556C0}" destId="{A73CBC8A-508C-48C7-8198-2D85CA662008}" srcOrd="0" destOrd="0" presId="urn:microsoft.com/office/officeart/2005/8/layout/hList1"/>
    <dgm:cxn modelId="{27570BAA-1F3A-492F-994C-0E1EEEBADF0D}" srcId="{A2C71093-12F2-47CD-B32E-F12BB8C90254}" destId="{4ECC50CE-BB14-4538-B6AB-4906AB64BDCE}" srcOrd="0" destOrd="0" parTransId="{4E46716C-0FA0-4F6F-962E-1452784FEAE6}" sibTransId="{2F12550D-59BE-4FEC-863A-D11444AB6E10}"/>
    <dgm:cxn modelId="{3491985D-025F-409D-A299-06BB941204C6}" type="presOf" srcId="{9DE6A6E0-E50B-40F4-A8C0-96E587E9EDF1}" destId="{AC285C5A-C4E9-4364-A7D3-85BFBA88E24B}" srcOrd="0" destOrd="1" presId="urn:microsoft.com/office/officeart/2005/8/layout/hList1"/>
    <dgm:cxn modelId="{9EF22138-E282-4DE6-9AEC-2F9C8D25FA1C}" type="presOf" srcId="{6398C9A0-2BAA-4B06-86D7-245432B92B94}" destId="{ECF87788-61CC-48A3-8C2E-DF98C35834CA}" srcOrd="0" destOrd="2" presId="urn:microsoft.com/office/officeart/2005/8/layout/hList1"/>
    <dgm:cxn modelId="{87BCC156-1919-4BE4-A1F3-E1DD4B0E57E9}" type="presOf" srcId="{25FCBC2F-61E5-415A-92FA-C85477E8C8FC}" destId="{8B031AF1-6A15-4F41-979C-C9F5F66C6218}" srcOrd="0" destOrd="0" presId="urn:microsoft.com/office/officeart/2005/8/layout/hList1"/>
    <dgm:cxn modelId="{904CD310-F66C-4BF2-9CA0-973CFC91580A}" srcId="{C8F8050A-3097-43FB-8C10-0002EEB15B70}" destId="{9DE6A6E0-E50B-40F4-A8C0-96E587E9EDF1}" srcOrd="1" destOrd="0" parTransId="{DE88E174-B513-4E82-A0E7-1CE180796E10}" sibTransId="{B6443A20-3CDA-4AB4-823E-49A8B99B3583}"/>
    <dgm:cxn modelId="{410295F3-0679-484E-BAD8-77199003A231}" srcId="{9164CE4D-CAC1-46A7-AB44-D05F2EB556C0}" destId="{A2FA68B1-AECB-40E3-BC6B-7B436BB7314B}" srcOrd="0" destOrd="0" parTransId="{E2660A3C-9D11-41DC-8DA0-A161510959BC}" sibTransId="{8041937E-5F93-4C1A-B0A2-B27CB054FE5C}"/>
    <dgm:cxn modelId="{7280294D-8B56-48D9-8DEF-FA6D8512736B}" srcId="{9164CE4D-CAC1-46A7-AB44-D05F2EB556C0}" destId="{6398C9A0-2BAA-4B06-86D7-245432B92B94}" srcOrd="2" destOrd="0" parTransId="{1F2BD783-CD7F-4186-ABAE-D9A206D00769}" sibTransId="{AFB71FD9-E171-44FD-BB17-53E900B2B137}"/>
    <dgm:cxn modelId="{AF787C63-5C0D-49AF-8F69-50B0DBC1DB33}" type="presOf" srcId="{939802E5-7B04-4F35-97CA-3749FC65C4FA}" destId="{ECF87788-61CC-48A3-8C2E-DF98C35834CA}" srcOrd="0" destOrd="1" presId="urn:microsoft.com/office/officeart/2005/8/layout/hList1"/>
    <dgm:cxn modelId="{9D9DEB81-DF11-48A6-BF93-3C8AD730AA56}" type="presOf" srcId="{9F2E582A-55E1-44A2-8CB0-942F73F037D0}" destId="{AC285C5A-C4E9-4364-A7D3-85BFBA88E24B}" srcOrd="0" destOrd="0" presId="urn:microsoft.com/office/officeart/2005/8/layout/hList1"/>
    <dgm:cxn modelId="{3DB0CA88-4A65-4EBA-9C82-D817958C5CA6}" type="presOf" srcId="{E1EDC8D2-2A2B-4969-820D-D973346A899B}" destId="{BACC810B-AD77-4E1E-AE6F-BAB65DE7CC0D}" srcOrd="0" destOrd="1" presId="urn:microsoft.com/office/officeart/2005/8/layout/hList1"/>
    <dgm:cxn modelId="{26C61F89-9277-40BB-9BC7-85501309A844}" srcId="{C8F8050A-3097-43FB-8C10-0002EEB15B70}" destId="{9F2E582A-55E1-44A2-8CB0-942F73F037D0}" srcOrd="0" destOrd="0" parTransId="{A07C391B-9BBA-4633-9A71-A1EAA9465CE5}" sibTransId="{849904B6-1662-47E2-9E0A-FC74D947A16D}"/>
    <dgm:cxn modelId="{72B8F5C0-49A0-44CD-B949-9B3497839902}" type="presOf" srcId="{64FA52FC-CEE5-4346-9760-FE11A78ECC8F}" destId="{BACC810B-AD77-4E1E-AE6F-BAB65DE7CC0D}" srcOrd="0" destOrd="2" presId="urn:microsoft.com/office/officeart/2005/8/layout/hList1"/>
    <dgm:cxn modelId="{21F514B6-4F17-46C6-A74B-05663DD3AAE5}" srcId="{25FCBC2F-61E5-415A-92FA-C85477E8C8FC}" destId="{C8F8050A-3097-43FB-8C10-0002EEB15B70}" srcOrd="1" destOrd="0" parTransId="{FB998C7C-9B5F-4B63-9685-3A23B3C52DE1}" sibTransId="{C3D176EB-119F-4B2F-B560-1E2DA60EFBE3}"/>
    <dgm:cxn modelId="{4655C555-D712-48A7-8005-B05FDAE23864}" srcId="{25FCBC2F-61E5-415A-92FA-C85477E8C8FC}" destId="{9164CE4D-CAC1-46A7-AB44-D05F2EB556C0}" srcOrd="0" destOrd="0" parTransId="{764F9282-7F7A-4911-9201-B0D36BCE228F}" sibTransId="{1334EE61-A626-4CBF-BD47-E5EB1F8B856F}"/>
    <dgm:cxn modelId="{54ADB763-F05B-4516-BAF8-646C2689F4CA}" srcId="{9164CE4D-CAC1-46A7-AB44-D05F2EB556C0}" destId="{F0A4E7D6-8F82-449D-B0B7-95A8C36AC6A4}" srcOrd="3" destOrd="0" parTransId="{EA45FA37-4053-429E-AD78-2C2DC9D4A104}" sibTransId="{DA8B604F-22A1-482C-8830-1469455D2519}"/>
    <dgm:cxn modelId="{79FD0F9D-BA90-475B-93A7-E583197B61E6}" srcId="{9164CE4D-CAC1-46A7-AB44-D05F2EB556C0}" destId="{939802E5-7B04-4F35-97CA-3749FC65C4FA}" srcOrd="1" destOrd="0" parTransId="{31A7D039-6156-4531-8272-BE2FC8E74845}" sibTransId="{D659A2A4-0C40-4588-AF36-B06438015A31}"/>
    <dgm:cxn modelId="{42E5C684-A3EF-497F-853E-A30500FC2F4B}" srcId="{A2C71093-12F2-47CD-B32E-F12BB8C90254}" destId="{64FA52FC-CEE5-4346-9760-FE11A78ECC8F}" srcOrd="2" destOrd="0" parTransId="{3CC148FD-1F6E-4293-A27C-A2D5E93534FE}" sibTransId="{8D3365F1-E7E8-49E8-A2F1-96A55FDDBEEC}"/>
    <dgm:cxn modelId="{104BF951-864A-41E8-920B-F0923754000B}" type="presOf" srcId="{4ECC50CE-BB14-4538-B6AB-4906AB64BDCE}" destId="{BACC810B-AD77-4E1E-AE6F-BAB65DE7CC0D}" srcOrd="0" destOrd="0" presId="urn:microsoft.com/office/officeart/2005/8/layout/hList1"/>
    <dgm:cxn modelId="{EF7B3785-BBCB-4177-8E90-52A7AE1E6182}" type="presOf" srcId="{A2C71093-12F2-47CD-B32E-F12BB8C90254}" destId="{47D33B85-6C17-4C20-B7A1-5D4719C79FA4}" srcOrd="0" destOrd="0" presId="urn:microsoft.com/office/officeart/2005/8/layout/hList1"/>
    <dgm:cxn modelId="{BE93589C-D674-4E63-A1D6-EADF74C1081A}" type="presParOf" srcId="{8B031AF1-6A15-4F41-979C-C9F5F66C6218}" destId="{794FF837-D51A-48C5-B023-44D47C2AA2AA}" srcOrd="0" destOrd="0" presId="urn:microsoft.com/office/officeart/2005/8/layout/hList1"/>
    <dgm:cxn modelId="{0C46BBE4-6E40-40FA-8CA1-F20D08976DAF}" type="presParOf" srcId="{794FF837-D51A-48C5-B023-44D47C2AA2AA}" destId="{A73CBC8A-508C-48C7-8198-2D85CA662008}" srcOrd="0" destOrd="0" presId="urn:microsoft.com/office/officeart/2005/8/layout/hList1"/>
    <dgm:cxn modelId="{EED38BCF-8EE0-4906-A723-F81A8A8C2834}" type="presParOf" srcId="{794FF837-D51A-48C5-B023-44D47C2AA2AA}" destId="{ECF87788-61CC-48A3-8C2E-DF98C35834CA}" srcOrd="1" destOrd="0" presId="urn:microsoft.com/office/officeart/2005/8/layout/hList1"/>
    <dgm:cxn modelId="{ADA087FF-DB18-4644-BE37-07B8EEB99353}" type="presParOf" srcId="{8B031AF1-6A15-4F41-979C-C9F5F66C6218}" destId="{65296791-1E3D-42A1-866C-9F522222CAB6}" srcOrd="1" destOrd="0" presId="urn:microsoft.com/office/officeart/2005/8/layout/hList1"/>
    <dgm:cxn modelId="{93326B36-E0DE-4379-8E93-59480C9BC3BB}" type="presParOf" srcId="{8B031AF1-6A15-4F41-979C-C9F5F66C6218}" destId="{0F770AF2-DA65-435B-8DFC-334CBEBD3448}" srcOrd="2" destOrd="0" presId="urn:microsoft.com/office/officeart/2005/8/layout/hList1"/>
    <dgm:cxn modelId="{77D11216-4605-4C5C-B804-E8155684A34D}" type="presParOf" srcId="{0F770AF2-DA65-435B-8DFC-334CBEBD3448}" destId="{4446BDFC-CE32-4042-B481-4FCF5441B35C}" srcOrd="0" destOrd="0" presId="urn:microsoft.com/office/officeart/2005/8/layout/hList1"/>
    <dgm:cxn modelId="{A433C344-CD2A-457A-8A73-3EBFA9B55469}" type="presParOf" srcId="{0F770AF2-DA65-435B-8DFC-334CBEBD3448}" destId="{AC285C5A-C4E9-4364-A7D3-85BFBA88E24B}" srcOrd="1" destOrd="0" presId="urn:microsoft.com/office/officeart/2005/8/layout/hList1"/>
    <dgm:cxn modelId="{BADCE14B-ABDB-4A97-B604-AC6863A313C9}" type="presParOf" srcId="{8B031AF1-6A15-4F41-979C-C9F5F66C6218}" destId="{04E85BDD-B966-48B3-A155-EAFB2D7D3ECF}" srcOrd="3" destOrd="0" presId="urn:microsoft.com/office/officeart/2005/8/layout/hList1"/>
    <dgm:cxn modelId="{83B0A7FE-502E-4E60-ABAE-1BEB7B3EDA75}" type="presParOf" srcId="{8B031AF1-6A15-4F41-979C-C9F5F66C6218}" destId="{E93F6DE0-7599-47D0-8280-B8FCA9F0872B}" srcOrd="4" destOrd="0" presId="urn:microsoft.com/office/officeart/2005/8/layout/hList1"/>
    <dgm:cxn modelId="{F24FF2EF-9448-4CFE-946D-67357CAF3969}" type="presParOf" srcId="{E93F6DE0-7599-47D0-8280-B8FCA9F0872B}" destId="{47D33B85-6C17-4C20-B7A1-5D4719C79FA4}" srcOrd="0" destOrd="0" presId="urn:microsoft.com/office/officeart/2005/8/layout/hList1"/>
    <dgm:cxn modelId="{78F43590-1926-4EED-A080-B988F98E9A7A}" type="presParOf" srcId="{E93F6DE0-7599-47D0-8280-B8FCA9F0872B}" destId="{BACC810B-AD77-4E1E-AE6F-BAB65DE7CC0D}"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43BF7D-1C16-D84D-8535-4BFE5B3E3C6B}" type="datetimeFigureOut">
              <a:rPr lang="en-US" smtClean="0"/>
              <a:pPr/>
              <a:t>11/8/2015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8B539E-5760-0544-8288-45BF56CFF002}" type="slidenum">
              <a:rPr lang="en-US" smtClean="0"/>
              <a:pPr/>
              <a:t>‹#›</a:t>
            </a:fld>
            <a:endParaRPr lang="en-US" dirty="0"/>
          </a:p>
        </p:txBody>
      </p:sp>
    </p:spTree>
    <p:extLst>
      <p:ext uri="{BB962C8B-B14F-4D97-AF65-F5344CB8AC3E}">
        <p14:creationId xmlns="" xmlns:p14="http://schemas.microsoft.com/office/powerpoint/2010/main" val="19189707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zh-CN" dirty="0"/>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zh-CN" dirty="0"/>
          </a:p>
        </p:txBody>
      </p:sp>
      <p:sp>
        <p:nvSpPr>
          <p:cNvPr id="337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zh-CN"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1D27E677-80D8-44D4-9135-79D7296073D3}" type="slidenum">
              <a:rPr lang="zh-CN" altLang="en-US"/>
              <a:pPr>
                <a:defRPr/>
              </a:pPr>
              <a:t>‹#›</a:t>
            </a:fld>
            <a:endParaRPr lang="en-US" altLang="zh-CN" dirty="0"/>
          </a:p>
        </p:txBody>
      </p:sp>
    </p:spTree>
    <p:extLst>
      <p:ext uri="{BB962C8B-B14F-4D97-AF65-F5344CB8AC3E}">
        <p14:creationId xmlns="" xmlns:p14="http://schemas.microsoft.com/office/powerpoint/2010/main" val="5628803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22219" eaLnBrk="0" hangingPunct="0">
              <a:spcBef>
                <a:spcPct val="30000"/>
              </a:spcBef>
              <a:defRPr sz="1400">
                <a:solidFill>
                  <a:schemeClr val="tx1"/>
                </a:solidFill>
                <a:latin typeface="Arial" charset="0"/>
              </a:defRPr>
            </a:lvl1pPr>
            <a:lvl2pPr marL="742854" indent="-285713" defTabSz="922219" eaLnBrk="0" hangingPunct="0">
              <a:spcBef>
                <a:spcPct val="30000"/>
              </a:spcBef>
              <a:defRPr sz="1400">
                <a:solidFill>
                  <a:schemeClr val="tx1"/>
                </a:solidFill>
                <a:latin typeface="Arial" charset="0"/>
              </a:defRPr>
            </a:lvl2pPr>
            <a:lvl3pPr marL="1142852" indent="-228571" defTabSz="922219" eaLnBrk="0" hangingPunct="0">
              <a:spcBef>
                <a:spcPct val="30000"/>
              </a:spcBef>
              <a:defRPr sz="1400">
                <a:solidFill>
                  <a:schemeClr val="tx1"/>
                </a:solidFill>
                <a:latin typeface="Arial" charset="0"/>
              </a:defRPr>
            </a:lvl3pPr>
            <a:lvl4pPr marL="1599993" indent="-228571" defTabSz="922219" eaLnBrk="0" hangingPunct="0">
              <a:spcBef>
                <a:spcPct val="30000"/>
              </a:spcBef>
              <a:defRPr sz="1400">
                <a:solidFill>
                  <a:schemeClr val="tx1"/>
                </a:solidFill>
                <a:latin typeface="Arial" charset="0"/>
              </a:defRPr>
            </a:lvl4pPr>
            <a:lvl5pPr marL="2057133" indent="-228571" defTabSz="922219" eaLnBrk="0" hangingPunct="0">
              <a:spcBef>
                <a:spcPct val="30000"/>
              </a:spcBef>
              <a:defRPr sz="1400">
                <a:solidFill>
                  <a:schemeClr val="tx1"/>
                </a:solidFill>
                <a:latin typeface="Arial" charset="0"/>
              </a:defRPr>
            </a:lvl5pPr>
            <a:lvl6pPr marL="2514274" indent="-228571" defTabSz="922219" eaLnBrk="0" fontAlgn="base" hangingPunct="0">
              <a:spcBef>
                <a:spcPct val="30000"/>
              </a:spcBef>
              <a:spcAft>
                <a:spcPct val="0"/>
              </a:spcAft>
              <a:defRPr sz="1400">
                <a:solidFill>
                  <a:schemeClr val="tx1"/>
                </a:solidFill>
                <a:latin typeface="Arial" charset="0"/>
              </a:defRPr>
            </a:lvl6pPr>
            <a:lvl7pPr marL="2971415" indent="-228571" defTabSz="922219" eaLnBrk="0" fontAlgn="base" hangingPunct="0">
              <a:spcBef>
                <a:spcPct val="30000"/>
              </a:spcBef>
              <a:spcAft>
                <a:spcPct val="0"/>
              </a:spcAft>
              <a:defRPr sz="1400">
                <a:solidFill>
                  <a:schemeClr val="tx1"/>
                </a:solidFill>
                <a:latin typeface="Arial" charset="0"/>
              </a:defRPr>
            </a:lvl7pPr>
            <a:lvl8pPr marL="3428556" indent="-228571" defTabSz="922219" eaLnBrk="0" fontAlgn="base" hangingPunct="0">
              <a:spcBef>
                <a:spcPct val="30000"/>
              </a:spcBef>
              <a:spcAft>
                <a:spcPct val="0"/>
              </a:spcAft>
              <a:defRPr sz="1400">
                <a:solidFill>
                  <a:schemeClr val="tx1"/>
                </a:solidFill>
                <a:latin typeface="Arial" charset="0"/>
              </a:defRPr>
            </a:lvl8pPr>
            <a:lvl9pPr marL="3885696" indent="-228571" defTabSz="922219" eaLnBrk="0" fontAlgn="base" hangingPunct="0">
              <a:spcBef>
                <a:spcPct val="30000"/>
              </a:spcBef>
              <a:spcAft>
                <a:spcPct val="0"/>
              </a:spcAft>
              <a:defRPr sz="1400">
                <a:solidFill>
                  <a:schemeClr val="tx1"/>
                </a:solidFill>
                <a:latin typeface="Arial" charset="0"/>
              </a:defRPr>
            </a:lvl9pPr>
          </a:lstStyle>
          <a:p>
            <a:pPr eaLnBrk="1" hangingPunct="1">
              <a:spcBef>
                <a:spcPct val="0"/>
              </a:spcBef>
            </a:pPr>
            <a:fld id="{0196C7C6-9E76-4D97-93FF-19B1E06C029D}" type="slidenum">
              <a:rPr lang="en-US" altLang="en-US" sz="1200">
                <a:solidFill>
                  <a:prstClr val="black"/>
                </a:solidFill>
              </a:rPr>
              <a:pPr eaLnBrk="1" hangingPunct="1">
                <a:spcBef>
                  <a:spcPct val="0"/>
                </a:spcBef>
              </a:pPr>
              <a:t>2</a:t>
            </a:fld>
            <a:endParaRPr lang="en-US" altLang="en-US" sz="1200" dirty="0">
              <a:solidFill>
                <a:prstClr val="black"/>
              </a:solidFill>
            </a:endParaRPr>
          </a:p>
        </p:txBody>
      </p:sp>
      <p:sp>
        <p:nvSpPr>
          <p:cNvPr id="53251" name="Rectangle 2"/>
          <p:cNvSpPr>
            <a:spLocks noGrp="1" noRot="1" noChangeAspect="1" noChangeArrowheads="1" noTextEdit="1"/>
          </p:cNvSpPr>
          <p:nvPr>
            <p:ph type="sldImg"/>
          </p:nvPr>
        </p:nvSpPr>
        <p:spPr>
          <a:xfrm>
            <a:off x="381000" y="685800"/>
            <a:ext cx="6096000" cy="3429000"/>
          </a:xfrm>
          <a:ln/>
        </p:spPr>
      </p:sp>
      <p:sp>
        <p:nvSpPr>
          <p:cNvPr id="53252" name="Rectangle 3"/>
          <p:cNvSpPr>
            <a:spLocks noGrp="1" noChangeArrowheads="1"/>
          </p:cNvSpPr>
          <p:nvPr>
            <p:ph type="body" idx="1"/>
          </p:nvPr>
        </p:nvSpPr>
        <p:spPr>
          <a:noFill/>
        </p:spPr>
        <p:txBody>
          <a:bodyPr/>
          <a:lstStyle/>
          <a:p>
            <a:pPr eaLnBrk="1" hangingPunct="1"/>
            <a:r>
              <a:rPr lang="zh-CN" altLang="en-US" dirty="0" smtClean="0"/>
              <a:t>个人介绍，经验</a:t>
            </a:r>
            <a:endParaRPr lang="pt-BR"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Different</a:t>
            </a:r>
            <a:r>
              <a:rPr lang="en-US" baseline="0" dirty="0" smtClean="0"/>
              <a:t> departments, different goals</a:t>
            </a:r>
            <a:endParaRPr lang="en-US" dirty="0"/>
          </a:p>
        </p:txBody>
      </p:sp>
      <p:sp>
        <p:nvSpPr>
          <p:cNvPr id="4" name="Slide Number Placeholder 3"/>
          <p:cNvSpPr>
            <a:spLocks noGrp="1"/>
          </p:cNvSpPr>
          <p:nvPr>
            <p:ph type="sldNum" sz="quarter" idx="10"/>
          </p:nvPr>
        </p:nvSpPr>
        <p:spPr/>
        <p:txBody>
          <a:bodyPr/>
          <a:lstStyle/>
          <a:p>
            <a:pPr>
              <a:defRPr/>
            </a:pPr>
            <a:fld id="{1D27E677-80D8-44D4-9135-79D7296073D3}" type="slidenum">
              <a:rPr lang="zh-CN" altLang="en-US" smtClean="0"/>
              <a:pPr>
                <a:defRPr/>
              </a:pPr>
              <a:t>6</a:t>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84BA6C-AC4E-4F3C-B782-966292BDC6F2}" type="slidenum">
              <a:rPr lang="en-US" smtClean="0"/>
              <a:pPr>
                <a:defRPr/>
              </a:pPr>
              <a:t>8</a:t>
            </a:fld>
            <a:endParaRPr lang="en-US"/>
          </a:p>
        </p:txBody>
      </p:sp>
    </p:spTree>
    <p:extLst>
      <p:ext uri="{BB962C8B-B14F-4D97-AF65-F5344CB8AC3E}">
        <p14:creationId xmlns="" xmlns:p14="http://schemas.microsoft.com/office/powerpoint/2010/main" val="352526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22219" eaLnBrk="0" hangingPunct="0">
              <a:spcBef>
                <a:spcPct val="30000"/>
              </a:spcBef>
              <a:defRPr sz="1400">
                <a:solidFill>
                  <a:schemeClr val="tx1"/>
                </a:solidFill>
                <a:latin typeface="Arial" charset="0"/>
              </a:defRPr>
            </a:lvl1pPr>
            <a:lvl2pPr marL="742854" indent="-285713" defTabSz="922219" eaLnBrk="0" hangingPunct="0">
              <a:spcBef>
                <a:spcPct val="30000"/>
              </a:spcBef>
              <a:defRPr sz="1400">
                <a:solidFill>
                  <a:schemeClr val="tx1"/>
                </a:solidFill>
                <a:latin typeface="Arial" charset="0"/>
              </a:defRPr>
            </a:lvl2pPr>
            <a:lvl3pPr marL="1142852" indent="-228571" defTabSz="922219" eaLnBrk="0" hangingPunct="0">
              <a:spcBef>
                <a:spcPct val="30000"/>
              </a:spcBef>
              <a:defRPr sz="1400">
                <a:solidFill>
                  <a:schemeClr val="tx1"/>
                </a:solidFill>
                <a:latin typeface="Arial" charset="0"/>
              </a:defRPr>
            </a:lvl3pPr>
            <a:lvl4pPr marL="1599993" indent="-228571" defTabSz="922219" eaLnBrk="0" hangingPunct="0">
              <a:spcBef>
                <a:spcPct val="30000"/>
              </a:spcBef>
              <a:defRPr sz="1400">
                <a:solidFill>
                  <a:schemeClr val="tx1"/>
                </a:solidFill>
                <a:latin typeface="Arial" charset="0"/>
              </a:defRPr>
            </a:lvl4pPr>
            <a:lvl5pPr marL="2057133" indent="-228571" defTabSz="922219" eaLnBrk="0" hangingPunct="0">
              <a:spcBef>
                <a:spcPct val="30000"/>
              </a:spcBef>
              <a:defRPr sz="1400">
                <a:solidFill>
                  <a:schemeClr val="tx1"/>
                </a:solidFill>
                <a:latin typeface="Arial" charset="0"/>
              </a:defRPr>
            </a:lvl5pPr>
            <a:lvl6pPr marL="2514274" indent="-228571" defTabSz="922219" eaLnBrk="0" fontAlgn="base" hangingPunct="0">
              <a:spcBef>
                <a:spcPct val="30000"/>
              </a:spcBef>
              <a:spcAft>
                <a:spcPct val="0"/>
              </a:spcAft>
              <a:defRPr sz="1400">
                <a:solidFill>
                  <a:schemeClr val="tx1"/>
                </a:solidFill>
                <a:latin typeface="Arial" charset="0"/>
              </a:defRPr>
            </a:lvl6pPr>
            <a:lvl7pPr marL="2971415" indent="-228571" defTabSz="922219" eaLnBrk="0" fontAlgn="base" hangingPunct="0">
              <a:spcBef>
                <a:spcPct val="30000"/>
              </a:spcBef>
              <a:spcAft>
                <a:spcPct val="0"/>
              </a:spcAft>
              <a:defRPr sz="1400">
                <a:solidFill>
                  <a:schemeClr val="tx1"/>
                </a:solidFill>
                <a:latin typeface="Arial" charset="0"/>
              </a:defRPr>
            </a:lvl7pPr>
            <a:lvl8pPr marL="3428556" indent="-228571" defTabSz="922219" eaLnBrk="0" fontAlgn="base" hangingPunct="0">
              <a:spcBef>
                <a:spcPct val="30000"/>
              </a:spcBef>
              <a:spcAft>
                <a:spcPct val="0"/>
              </a:spcAft>
              <a:defRPr sz="1400">
                <a:solidFill>
                  <a:schemeClr val="tx1"/>
                </a:solidFill>
                <a:latin typeface="Arial" charset="0"/>
              </a:defRPr>
            </a:lvl8pPr>
            <a:lvl9pPr marL="3885696" indent="-228571" defTabSz="922219" eaLnBrk="0" fontAlgn="base" hangingPunct="0">
              <a:spcBef>
                <a:spcPct val="30000"/>
              </a:spcBef>
              <a:spcAft>
                <a:spcPct val="0"/>
              </a:spcAft>
              <a:defRPr sz="1400">
                <a:solidFill>
                  <a:schemeClr val="tx1"/>
                </a:solidFill>
                <a:latin typeface="Arial" charset="0"/>
              </a:defRPr>
            </a:lvl9pPr>
          </a:lstStyle>
          <a:p>
            <a:pPr eaLnBrk="1" hangingPunct="1">
              <a:spcBef>
                <a:spcPct val="0"/>
              </a:spcBef>
            </a:pPr>
            <a:fld id="{0196C7C6-9E76-4D97-93FF-19B1E06C029D}" type="slidenum">
              <a:rPr lang="en-US" altLang="en-US" sz="1200">
                <a:solidFill>
                  <a:prstClr val="black"/>
                </a:solidFill>
              </a:rPr>
              <a:pPr eaLnBrk="1" hangingPunct="1">
                <a:spcBef>
                  <a:spcPct val="0"/>
                </a:spcBef>
              </a:pPr>
              <a:t>12</a:t>
            </a:fld>
            <a:endParaRPr lang="en-US" altLang="en-US" sz="1200" dirty="0">
              <a:solidFill>
                <a:prstClr val="black"/>
              </a:solidFill>
            </a:endParaRPr>
          </a:p>
        </p:txBody>
      </p:sp>
      <p:sp>
        <p:nvSpPr>
          <p:cNvPr id="53251" name="Rectangle 2"/>
          <p:cNvSpPr>
            <a:spLocks noGrp="1" noRot="1" noChangeAspect="1" noChangeArrowheads="1" noTextEdit="1"/>
          </p:cNvSpPr>
          <p:nvPr>
            <p:ph type="sldImg"/>
          </p:nvPr>
        </p:nvSpPr>
        <p:spPr>
          <a:xfrm>
            <a:off x="381000" y="685800"/>
            <a:ext cx="6096000" cy="3429000"/>
          </a:xfrm>
          <a:ln/>
        </p:spPr>
      </p:sp>
      <p:sp>
        <p:nvSpPr>
          <p:cNvPr id="53252" name="Rectangle 3"/>
          <p:cNvSpPr>
            <a:spLocks noGrp="1" noChangeArrowheads="1"/>
          </p:cNvSpPr>
          <p:nvPr>
            <p:ph type="body" idx="1"/>
          </p:nvPr>
        </p:nvSpPr>
        <p:spPr>
          <a:noFill/>
        </p:spPr>
        <p:txBody>
          <a:bodyPr/>
          <a:lstStyle/>
          <a:p>
            <a:pPr eaLnBrk="1" hangingPunct="1"/>
            <a:r>
              <a:rPr lang="zh-CN" altLang="en-US" dirty="0" smtClean="0"/>
              <a:t>个人介绍，经验</a:t>
            </a:r>
            <a:endParaRPr lang="pt-BR"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TP Study – could</a:t>
            </a:r>
            <a:r>
              <a:rPr lang="en-US" baseline="0" dirty="0" smtClean="0"/>
              <a:t> be helpful</a:t>
            </a:r>
            <a:endParaRPr lang="en-US" dirty="0" smtClean="0"/>
          </a:p>
          <a:p>
            <a:r>
              <a:rPr lang="en-US" dirty="0" smtClean="0"/>
              <a:t>Time limitations</a:t>
            </a:r>
            <a:r>
              <a:rPr lang="en-US" baseline="0" dirty="0" smtClean="0"/>
              <a:t> – fraud extends them</a:t>
            </a:r>
          </a:p>
          <a:p>
            <a:endParaRPr lang="en-US" dirty="0"/>
          </a:p>
        </p:txBody>
      </p:sp>
      <p:sp>
        <p:nvSpPr>
          <p:cNvPr id="4" name="Slide Number Placeholder 3"/>
          <p:cNvSpPr>
            <a:spLocks noGrp="1"/>
          </p:cNvSpPr>
          <p:nvPr>
            <p:ph type="sldNum" sz="quarter" idx="10"/>
          </p:nvPr>
        </p:nvSpPr>
        <p:spPr/>
        <p:txBody>
          <a:bodyPr/>
          <a:lstStyle/>
          <a:p>
            <a:pPr>
              <a:defRPr/>
            </a:pPr>
            <a:fld id="{1D27E677-80D8-44D4-9135-79D7296073D3}" type="slidenum">
              <a:rPr lang="zh-CN" altLang="en-US" smtClean="0"/>
              <a:pPr>
                <a:defRPr/>
              </a:pPr>
              <a:t>14</a:t>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22219" eaLnBrk="0" hangingPunct="0">
              <a:spcBef>
                <a:spcPct val="30000"/>
              </a:spcBef>
              <a:defRPr sz="1400">
                <a:solidFill>
                  <a:schemeClr val="tx1"/>
                </a:solidFill>
                <a:latin typeface="Arial" charset="0"/>
              </a:defRPr>
            </a:lvl1pPr>
            <a:lvl2pPr marL="742854" indent="-285713" defTabSz="922219" eaLnBrk="0" hangingPunct="0">
              <a:spcBef>
                <a:spcPct val="30000"/>
              </a:spcBef>
              <a:defRPr sz="1400">
                <a:solidFill>
                  <a:schemeClr val="tx1"/>
                </a:solidFill>
                <a:latin typeface="Arial" charset="0"/>
              </a:defRPr>
            </a:lvl2pPr>
            <a:lvl3pPr marL="1142852" indent="-228571" defTabSz="922219" eaLnBrk="0" hangingPunct="0">
              <a:spcBef>
                <a:spcPct val="30000"/>
              </a:spcBef>
              <a:defRPr sz="1400">
                <a:solidFill>
                  <a:schemeClr val="tx1"/>
                </a:solidFill>
                <a:latin typeface="Arial" charset="0"/>
              </a:defRPr>
            </a:lvl3pPr>
            <a:lvl4pPr marL="1599993" indent="-228571" defTabSz="922219" eaLnBrk="0" hangingPunct="0">
              <a:spcBef>
                <a:spcPct val="30000"/>
              </a:spcBef>
              <a:defRPr sz="1400">
                <a:solidFill>
                  <a:schemeClr val="tx1"/>
                </a:solidFill>
                <a:latin typeface="Arial" charset="0"/>
              </a:defRPr>
            </a:lvl4pPr>
            <a:lvl5pPr marL="2057133" indent="-228571" defTabSz="922219" eaLnBrk="0" hangingPunct="0">
              <a:spcBef>
                <a:spcPct val="30000"/>
              </a:spcBef>
              <a:defRPr sz="1400">
                <a:solidFill>
                  <a:schemeClr val="tx1"/>
                </a:solidFill>
                <a:latin typeface="Arial" charset="0"/>
              </a:defRPr>
            </a:lvl5pPr>
            <a:lvl6pPr marL="2514274" indent="-228571" defTabSz="922219" eaLnBrk="0" fontAlgn="base" hangingPunct="0">
              <a:spcBef>
                <a:spcPct val="30000"/>
              </a:spcBef>
              <a:spcAft>
                <a:spcPct val="0"/>
              </a:spcAft>
              <a:defRPr sz="1400">
                <a:solidFill>
                  <a:schemeClr val="tx1"/>
                </a:solidFill>
                <a:latin typeface="Arial" charset="0"/>
              </a:defRPr>
            </a:lvl6pPr>
            <a:lvl7pPr marL="2971415" indent="-228571" defTabSz="922219" eaLnBrk="0" fontAlgn="base" hangingPunct="0">
              <a:spcBef>
                <a:spcPct val="30000"/>
              </a:spcBef>
              <a:spcAft>
                <a:spcPct val="0"/>
              </a:spcAft>
              <a:defRPr sz="1400">
                <a:solidFill>
                  <a:schemeClr val="tx1"/>
                </a:solidFill>
                <a:latin typeface="Arial" charset="0"/>
              </a:defRPr>
            </a:lvl7pPr>
            <a:lvl8pPr marL="3428556" indent="-228571" defTabSz="922219" eaLnBrk="0" fontAlgn="base" hangingPunct="0">
              <a:spcBef>
                <a:spcPct val="30000"/>
              </a:spcBef>
              <a:spcAft>
                <a:spcPct val="0"/>
              </a:spcAft>
              <a:defRPr sz="1400">
                <a:solidFill>
                  <a:schemeClr val="tx1"/>
                </a:solidFill>
                <a:latin typeface="Arial" charset="0"/>
              </a:defRPr>
            </a:lvl8pPr>
            <a:lvl9pPr marL="3885696" indent="-228571" defTabSz="922219" eaLnBrk="0" fontAlgn="base" hangingPunct="0">
              <a:spcBef>
                <a:spcPct val="30000"/>
              </a:spcBef>
              <a:spcAft>
                <a:spcPct val="0"/>
              </a:spcAft>
              <a:defRPr sz="1400">
                <a:solidFill>
                  <a:schemeClr val="tx1"/>
                </a:solidFill>
                <a:latin typeface="Arial" charset="0"/>
              </a:defRPr>
            </a:lvl9pPr>
          </a:lstStyle>
          <a:p>
            <a:pPr eaLnBrk="1" hangingPunct="1">
              <a:spcBef>
                <a:spcPct val="0"/>
              </a:spcBef>
            </a:pPr>
            <a:fld id="{0196C7C6-9E76-4D97-93FF-19B1E06C029D}" type="slidenum">
              <a:rPr lang="en-US" altLang="en-US" sz="1200">
                <a:solidFill>
                  <a:prstClr val="black"/>
                </a:solidFill>
              </a:rPr>
              <a:pPr eaLnBrk="1" hangingPunct="1">
                <a:spcBef>
                  <a:spcPct val="0"/>
                </a:spcBef>
              </a:pPr>
              <a:t>19</a:t>
            </a:fld>
            <a:endParaRPr lang="en-US" altLang="en-US" sz="1200" dirty="0">
              <a:solidFill>
                <a:prstClr val="black"/>
              </a:solidFill>
            </a:endParaRPr>
          </a:p>
        </p:txBody>
      </p:sp>
      <p:sp>
        <p:nvSpPr>
          <p:cNvPr id="53251" name="Rectangle 2"/>
          <p:cNvSpPr>
            <a:spLocks noGrp="1" noRot="1" noChangeAspect="1" noChangeArrowheads="1" noTextEdit="1"/>
          </p:cNvSpPr>
          <p:nvPr>
            <p:ph type="sldImg"/>
          </p:nvPr>
        </p:nvSpPr>
        <p:spPr>
          <a:xfrm>
            <a:off x="381000" y="685800"/>
            <a:ext cx="6096000" cy="3429000"/>
          </a:xfrm>
          <a:ln/>
        </p:spPr>
      </p:sp>
      <p:sp>
        <p:nvSpPr>
          <p:cNvPr id="53252" name="Rectangle 3"/>
          <p:cNvSpPr>
            <a:spLocks noGrp="1" noChangeArrowheads="1"/>
          </p:cNvSpPr>
          <p:nvPr>
            <p:ph type="body" idx="1"/>
          </p:nvPr>
        </p:nvSpPr>
        <p:spPr>
          <a:noFill/>
        </p:spPr>
        <p:txBody>
          <a:bodyPr/>
          <a:lstStyle/>
          <a:p>
            <a:pPr eaLnBrk="1" hangingPunct="1"/>
            <a:r>
              <a:rPr lang="zh-CN" altLang="en-US" dirty="0" smtClean="0"/>
              <a:t>个人介绍，经验</a:t>
            </a:r>
            <a:endParaRPr lang="pt-BR"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D27E677-80D8-44D4-9135-79D7296073D3}" type="slidenum">
              <a:rPr lang="zh-CN" altLang="en-US" smtClean="0"/>
              <a:pPr>
                <a:defRPr/>
              </a:pPr>
              <a:t>20</a:t>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22219" eaLnBrk="0" hangingPunct="0">
              <a:spcBef>
                <a:spcPct val="30000"/>
              </a:spcBef>
              <a:defRPr sz="1400">
                <a:solidFill>
                  <a:schemeClr val="tx1"/>
                </a:solidFill>
                <a:latin typeface="Arial" charset="0"/>
              </a:defRPr>
            </a:lvl1pPr>
            <a:lvl2pPr marL="742854" indent="-285713" defTabSz="922219" eaLnBrk="0" hangingPunct="0">
              <a:spcBef>
                <a:spcPct val="30000"/>
              </a:spcBef>
              <a:defRPr sz="1400">
                <a:solidFill>
                  <a:schemeClr val="tx1"/>
                </a:solidFill>
                <a:latin typeface="Arial" charset="0"/>
              </a:defRPr>
            </a:lvl2pPr>
            <a:lvl3pPr marL="1142852" indent="-228571" defTabSz="922219" eaLnBrk="0" hangingPunct="0">
              <a:spcBef>
                <a:spcPct val="30000"/>
              </a:spcBef>
              <a:defRPr sz="1400">
                <a:solidFill>
                  <a:schemeClr val="tx1"/>
                </a:solidFill>
                <a:latin typeface="Arial" charset="0"/>
              </a:defRPr>
            </a:lvl3pPr>
            <a:lvl4pPr marL="1599993" indent="-228571" defTabSz="922219" eaLnBrk="0" hangingPunct="0">
              <a:spcBef>
                <a:spcPct val="30000"/>
              </a:spcBef>
              <a:defRPr sz="1400">
                <a:solidFill>
                  <a:schemeClr val="tx1"/>
                </a:solidFill>
                <a:latin typeface="Arial" charset="0"/>
              </a:defRPr>
            </a:lvl4pPr>
            <a:lvl5pPr marL="2057133" indent="-228571" defTabSz="922219" eaLnBrk="0" hangingPunct="0">
              <a:spcBef>
                <a:spcPct val="30000"/>
              </a:spcBef>
              <a:defRPr sz="1400">
                <a:solidFill>
                  <a:schemeClr val="tx1"/>
                </a:solidFill>
                <a:latin typeface="Arial" charset="0"/>
              </a:defRPr>
            </a:lvl5pPr>
            <a:lvl6pPr marL="2514274" indent="-228571" defTabSz="922219" eaLnBrk="0" fontAlgn="base" hangingPunct="0">
              <a:spcBef>
                <a:spcPct val="30000"/>
              </a:spcBef>
              <a:spcAft>
                <a:spcPct val="0"/>
              </a:spcAft>
              <a:defRPr sz="1400">
                <a:solidFill>
                  <a:schemeClr val="tx1"/>
                </a:solidFill>
                <a:latin typeface="Arial" charset="0"/>
              </a:defRPr>
            </a:lvl6pPr>
            <a:lvl7pPr marL="2971415" indent="-228571" defTabSz="922219" eaLnBrk="0" fontAlgn="base" hangingPunct="0">
              <a:spcBef>
                <a:spcPct val="30000"/>
              </a:spcBef>
              <a:spcAft>
                <a:spcPct val="0"/>
              </a:spcAft>
              <a:defRPr sz="1400">
                <a:solidFill>
                  <a:schemeClr val="tx1"/>
                </a:solidFill>
                <a:latin typeface="Arial" charset="0"/>
              </a:defRPr>
            </a:lvl7pPr>
            <a:lvl8pPr marL="3428556" indent="-228571" defTabSz="922219" eaLnBrk="0" fontAlgn="base" hangingPunct="0">
              <a:spcBef>
                <a:spcPct val="30000"/>
              </a:spcBef>
              <a:spcAft>
                <a:spcPct val="0"/>
              </a:spcAft>
              <a:defRPr sz="1400">
                <a:solidFill>
                  <a:schemeClr val="tx1"/>
                </a:solidFill>
                <a:latin typeface="Arial" charset="0"/>
              </a:defRPr>
            </a:lvl8pPr>
            <a:lvl9pPr marL="3885696" indent="-228571" defTabSz="922219" eaLnBrk="0" fontAlgn="base" hangingPunct="0">
              <a:spcBef>
                <a:spcPct val="30000"/>
              </a:spcBef>
              <a:spcAft>
                <a:spcPct val="0"/>
              </a:spcAft>
              <a:defRPr sz="1400">
                <a:solidFill>
                  <a:schemeClr val="tx1"/>
                </a:solidFill>
                <a:latin typeface="Arial" charset="0"/>
              </a:defRPr>
            </a:lvl9pPr>
          </a:lstStyle>
          <a:p>
            <a:pPr eaLnBrk="1" hangingPunct="1">
              <a:spcBef>
                <a:spcPct val="0"/>
              </a:spcBef>
            </a:pPr>
            <a:fld id="{0196C7C6-9E76-4D97-93FF-19B1E06C029D}" type="slidenum">
              <a:rPr lang="en-US" altLang="en-US" sz="1200">
                <a:solidFill>
                  <a:prstClr val="black"/>
                </a:solidFill>
              </a:rPr>
              <a:pPr eaLnBrk="1" hangingPunct="1">
                <a:spcBef>
                  <a:spcPct val="0"/>
                </a:spcBef>
              </a:pPr>
              <a:t>25</a:t>
            </a:fld>
            <a:endParaRPr lang="en-US" altLang="en-US" sz="1200" dirty="0">
              <a:solidFill>
                <a:prstClr val="black"/>
              </a:solidFill>
            </a:endParaRPr>
          </a:p>
        </p:txBody>
      </p:sp>
      <p:sp>
        <p:nvSpPr>
          <p:cNvPr id="53251" name="Rectangle 2"/>
          <p:cNvSpPr>
            <a:spLocks noGrp="1" noRot="1" noChangeAspect="1" noChangeArrowheads="1" noTextEdit="1"/>
          </p:cNvSpPr>
          <p:nvPr>
            <p:ph type="sldImg"/>
          </p:nvPr>
        </p:nvSpPr>
        <p:spPr>
          <a:xfrm>
            <a:off x="381000" y="685800"/>
            <a:ext cx="6096000" cy="3429000"/>
          </a:xfrm>
          <a:ln/>
        </p:spPr>
      </p:sp>
      <p:sp>
        <p:nvSpPr>
          <p:cNvPr id="53252" name="Rectangle 3"/>
          <p:cNvSpPr>
            <a:spLocks noGrp="1" noChangeArrowheads="1"/>
          </p:cNvSpPr>
          <p:nvPr>
            <p:ph type="body" idx="1"/>
          </p:nvPr>
        </p:nvSpPr>
        <p:spPr>
          <a:noFill/>
        </p:spPr>
        <p:txBody>
          <a:bodyPr/>
          <a:lstStyle/>
          <a:p>
            <a:pPr eaLnBrk="1" hangingPunct="1"/>
            <a:r>
              <a:rPr lang="zh-CN" altLang="en-US" dirty="0" smtClean="0"/>
              <a:t>个人介绍，经验</a:t>
            </a:r>
            <a:endParaRPr lang="pt-BR"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34914B-8ACF-4E21-B13B-B95143AD8116}" type="slidenum">
              <a:rPr lang="en-US"/>
              <a:pPr/>
              <a:t>31</a:t>
            </a:fld>
            <a:endParaRPr lang="en-US" dirty="0"/>
          </a:p>
        </p:txBody>
      </p:sp>
      <p:sp>
        <p:nvSpPr>
          <p:cNvPr id="20482" name="Rectangle 2"/>
          <p:cNvSpPr>
            <a:spLocks noGrp="1" noRot="1" noChangeAspect="1" noChangeArrowheads="1" noTextEdit="1"/>
          </p:cNvSpPr>
          <p:nvPr>
            <p:ph type="sldImg"/>
          </p:nvPr>
        </p:nvSpPr>
        <p:spPr>
          <a:xfrm>
            <a:off x="381000" y="630238"/>
            <a:ext cx="6096000" cy="3429000"/>
          </a:xfrm>
          <a:ln/>
        </p:spPr>
      </p:sp>
      <p:sp>
        <p:nvSpPr>
          <p:cNvPr id="20483" name="Rectangle 3"/>
          <p:cNvSpPr>
            <a:spLocks noGrp="1" noChangeArrowheads="1"/>
          </p:cNvSpPr>
          <p:nvPr>
            <p:ph type="body" idx="1"/>
          </p:nvPr>
        </p:nvSpPr>
        <p:spPr>
          <a:xfrm>
            <a:off x="315913" y="4225925"/>
            <a:ext cx="6281737" cy="4446588"/>
          </a:xfrm>
        </p:spPr>
        <p:txBody>
          <a:bodyPr/>
          <a:lstStyle/>
          <a:p>
            <a:endParaRPr lang="pt-BR"/>
          </a:p>
        </p:txBody>
      </p:sp>
    </p:spTree>
    <p:extLst>
      <p:ext uri="{BB962C8B-B14F-4D97-AF65-F5344CB8AC3E}">
        <p14:creationId xmlns:p14="http://schemas.microsoft.com/office/powerpoint/2010/main" xmlns="" val="532862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hutterstock_239718910.jpg"/>
          <p:cNvPicPr>
            <a:picLocks noChangeAspect="1"/>
          </p:cNvPicPr>
          <p:nvPr userDrawn="1"/>
        </p:nvPicPr>
        <p:blipFill>
          <a:blip r:embed="rId2" cstate="print"/>
          <a:srcRect t="19167" b="5833"/>
          <a:stretch>
            <a:fillRect/>
          </a:stretch>
        </p:blipFill>
        <p:spPr>
          <a:xfrm>
            <a:off x="2" y="0"/>
            <a:ext cx="9143999" cy="5143500"/>
          </a:xfrm>
          <a:prstGeom prst="rect">
            <a:avLst/>
          </a:prstGeom>
        </p:spPr>
      </p:pic>
      <p:sp>
        <p:nvSpPr>
          <p:cNvPr id="9" name="Rectangle 8"/>
          <p:cNvSpPr/>
          <p:nvPr userDrawn="1"/>
        </p:nvSpPr>
        <p:spPr>
          <a:xfrm>
            <a:off x="940038" y="1735478"/>
            <a:ext cx="8426502" cy="2131671"/>
          </a:xfrm>
          <a:prstGeom prst="rect">
            <a:avLst/>
          </a:prstGeom>
          <a:gradFill flip="none" rotWithShape="1">
            <a:gsLst>
              <a:gs pos="22000">
                <a:srgbClr val="2C2240">
                  <a:alpha val="74902"/>
                </a:srgbClr>
              </a:gs>
              <a:gs pos="80000">
                <a:schemeClr val="accent4">
                  <a:lumMod val="75000"/>
                  <a:alpha val="31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tr_onsrc_hrz_rgb_wht_rev.png"/>
          <p:cNvPicPr>
            <a:picLocks noChangeAspect="1"/>
          </p:cNvPicPr>
          <p:nvPr userDrawn="1"/>
        </p:nvPicPr>
        <p:blipFill>
          <a:blip r:embed="rId3" cstate="print"/>
          <a:stretch>
            <a:fillRect/>
          </a:stretch>
        </p:blipFill>
        <p:spPr>
          <a:xfrm>
            <a:off x="282013" y="210044"/>
            <a:ext cx="2606467" cy="854921"/>
          </a:xfrm>
          <a:prstGeom prst="rect">
            <a:avLst/>
          </a:prstGeom>
        </p:spPr>
      </p:pic>
      <p:sp>
        <p:nvSpPr>
          <p:cNvPr id="13" name="Title 12"/>
          <p:cNvSpPr>
            <a:spLocks noGrp="1"/>
          </p:cNvSpPr>
          <p:nvPr>
            <p:ph type="title" hasCustomPrompt="1"/>
          </p:nvPr>
        </p:nvSpPr>
        <p:spPr>
          <a:xfrm>
            <a:off x="990600" y="1809751"/>
            <a:ext cx="8404922" cy="575593"/>
          </a:xfrm>
        </p:spPr>
        <p:txBody>
          <a:bodyPr anchor="ctr"/>
          <a:lstStyle>
            <a:lvl1pPr marL="0" marR="0" indent="0" algn="l" defTabSz="914400" rtl="0" eaLnBrk="0" fontAlgn="base" latinLnBrk="0" hangingPunct="0">
              <a:lnSpc>
                <a:spcPct val="90000"/>
              </a:lnSpc>
              <a:spcBef>
                <a:spcPct val="0"/>
              </a:spcBef>
              <a:spcAft>
                <a:spcPct val="0"/>
              </a:spcAft>
              <a:buClrTx/>
              <a:buSzTx/>
              <a:buFontTx/>
              <a:buNone/>
              <a:tabLst/>
              <a:defRPr sz="2800" b="1">
                <a:solidFill>
                  <a:srgbClr val="FFC000"/>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xfrm>
            <a:off x="2667000" y="17708"/>
            <a:ext cx="5172075" cy="173831"/>
          </a:xfrm>
          <a:prstGeom prst="rect">
            <a:avLst/>
          </a:prstGeom>
          <a:ln/>
        </p:spPr>
        <p:txBody>
          <a:bodyPr/>
          <a:lstStyle>
            <a:lvl1pPr>
              <a:defRPr/>
            </a:lvl1pPr>
          </a:lstStyle>
          <a:p>
            <a:pPr>
              <a:defRPr/>
            </a:pPr>
            <a:endParaRPr lang="en-US" altLang="zh-CN" dirty="0"/>
          </a:p>
        </p:txBody>
      </p:sp>
      <p:sp>
        <p:nvSpPr>
          <p:cNvPr id="5" name="Rectangle 5"/>
          <p:cNvSpPr>
            <a:spLocks noGrp="1" noChangeArrowheads="1"/>
          </p:cNvSpPr>
          <p:nvPr>
            <p:ph type="sldNum" sz="quarter" idx="11"/>
          </p:nvPr>
        </p:nvSpPr>
        <p:spPr>
          <a:xfrm>
            <a:off x="8398220" y="4749219"/>
            <a:ext cx="457200" cy="173831"/>
          </a:xfrm>
          <a:prstGeom prst="rect">
            <a:avLst/>
          </a:prstGeom>
          <a:ln/>
        </p:spPr>
        <p:txBody>
          <a:bodyPr/>
          <a:lstStyle>
            <a:lvl1pPr>
              <a:defRPr/>
            </a:lvl1pPr>
          </a:lstStyle>
          <a:p>
            <a:pPr>
              <a:defRPr/>
            </a:pPr>
            <a:fld id="{6BF4DCF2-7CD2-4C30-829F-8386C605E224}" type="slidenum">
              <a:rPr lang="zh-CN" altLang="en-US"/>
              <a:pPr>
                <a:defRPr/>
              </a:pPr>
              <a:t>‹#›</a:t>
            </a:fld>
            <a:endParaRPr lang="en-US" altLang="zh-CN"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xfrm>
            <a:off x="2667000" y="17708"/>
            <a:ext cx="5172075" cy="173831"/>
          </a:xfrm>
          <a:prstGeom prst="rect">
            <a:avLst/>
          </a:prstGeom>
          <a:ln/>
        </p:spPr>
        <p:txBody>
          <a:bodyPr/>
          <a:lstStyle>
            <a:lvl1pPr>
              <a:defRPr/>
            </a:lvl1pPr>
          </a:lstStyle>
          <a:p>
            <a:pPr>
              <a:defRPr/>
            </a:pPr>
            <a:endParaRPr lang="en-US" altLang="zh-CN" dirty="0"/>
          </a:p>
        </p:txBody>
      </p:sp>
      <p:sp>
        <p:nvSpPr>
          <p:cNvPr id="8" name="Rectangle 5"/>
          <p:cNvSpPr>
            <a:spLocks noGrp="1" noChangeArrowheads="1"/>
          </p:cNvSpPr>
          <p:nvPr>
            <p:ph type="sldNum" sz="quarter" idx="11"/>
          </p:nvPr>
        </p:nvSpPr>
        <p:spPr>
          <a:xfrm>
            <a:off x="8398220" y="4749219"/>
            <a:ext cx="457200" cy="173831"/>
          </a:xfrm>
          <a:prstGeom prst="rect">
            <a:avLst/>
          </a:prstGeom>
          <a:ln/>
        </p:spPr>
        <p:txBody>
          <a:bodyPr/>
          <a:lstStyle>
            <a:lvl1pPr>
              <a:defRPr/>
            </a:lvl1pPr>
          </a:lstStyle>
          <a:p>
            <a:pPr>
              <a:defRPr/>
            </a:pPr>
            <a:fld id="{FC467A04-5D67-4E41-9066-71EFF16E805E}" type="slidenum">
              <a:rPr lang="zh-CN" altLang="en-US"/>
              <a:pPr>
                <a:defRPr/>
              </a:pPr>
              <a:t>‹#›</a:t>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descr="shutterstock_239718910.jpg"/>
          <p:cNvPicPr>
            <a:picLocks noChangeAspect="1"/>
          </p:cNvPicPr>
          <p:nvPr userDrawn="1"/>
        </p:nvPicPr>
        <p:blipFill>
          <a:blip r:embed="rId2" cstate="print">
            <a:lum bright="10000" contrast="-76000"/>
          </a:blip>
          <a:srcRect t="19167" b="5833"/>
          <a:stretch>
            <a:fillRect/>
          </a:stretch>
        </p:blipFill>
        <p:spPr>
          <a:xfrm>
            <a:off x="2" y="0"/>
            <a:ext cx="9143999" cy="5143500"/>
          </a:xfrm>
          <a:prstGeom prst="rect">
            <a:avLst/>
          </a:prstGeom>
        </p:spPr>
      </p:pic>
      <p:sp>
        <p:nvSpPr>
          <p:cNvPr id="7" name="Title 1"/>
          <p:cNvSpPr>
            <a:spLocks noGrp="1"/>
          </p:cNvSpPr>
          <p:nvPr>
            <p:ph type="title"/>
          </p:nvPr>
        </p:nvSpPr>
        <p:spPr>
          <a:xfrm>
            <a:off x="358078" y="72196"/>
            <a:ext cx="7369175" cy="575593"/>
          </a:xfrm>
        </p:spPr>
        <p:txBody>
          <a:body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noChangeArrowheads="1"/>
          </p:cNvSpPr>
          <p:nvPr>
            <p:ph type="ftr" sz="quarter" idx="10"/>
          </p:nvPr>
        </p:nvSpPr>
        <p:spPr>
          <a:xfrm>
            <a:off x="2667000" y="17708"/>
            <a:ext cx="5172075" cy="173831"/>
          </a:xfrm>
          <a:prstGeom prst="rect">
            <a:avLst/>
          </a:prstGeom>
          <a:ln/>
        </p:spPr>
        <p:txBody>
          <a:bodyPr/>
          <a:lstStyle>
            <a:lvl1pPr>
              <a:defRPr/>
            </a:lvl1pPr>
          </a:lstStyle>
          <a:p>
            <a:pPr>
              <a:defRPr/>
            </a:pPr>
            <a:endParaRPr lang="en-US" altLang="zh-CN" dirty="0"/>
          </a:p>
        </p:txBody>
      </p:sp>
      <p:sp>
        <p:nvSpPr>
          <p:cNvPr id="6" name="Slide Number Placeholder 5"/>
          <p:cNvSpPr>
            <a:spLocks noGrp="1" noChangeArrowheads="1"/>
          </p:cNvSpPr>
          <p:nvPr>
            <p:ph type="sldNum" sz="quarter" idx="11"/>
          </p:nvPr>
        </p:nvSpPr>
        <p:spPr>
          <a:xfrm>
            <a:off x="8398220" y="4749219"/>
            <a:ext cx="457200" cy="173831"/>
          </a:xfrm>
          <a:prstGeom prst="rect">
            <a:avLst/>
          </a:prstGeom>
          <a:ln/>
        </p:spPr>
        <p:txBody>
          <a:bodyPr/>
          <a:lstStyle>
            <a:lvl1pPr>
              <a:defRPr/>
            </a:lvl1pPr>
          </a:lstStyle>
          <a:p>
            <a:pPr>
              <a:defRPr/>
            </a:pPr>
            <a:fld id="{13438907-EAE8-4FAD-8FC1-24396F90F6B7}" type="slidenum">
              <a:rPr lang="zh-CN" altLang="en-US"/>
              <a:pPr>
                <a:defRPr/>
              </a:pPr>
              <a:t>‹#›</a:t>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noChangeArrowheads="1"/>
          </p:cNvSpPr>
          <p:nvPr>
            <p:ph type="ftr" sz="quarter" idx="10"/>
          </p:nvPr>
        </p:nvSpPr>
        <p:spPr>
          <a:xfrm>
            <a:off x="2667000" y="17708"/>
            <a:ext cx="5172075" cy="173831"/>
          </a:xfrm>
          <a:prstGeom prst="rect">
            <a:avLst/>
          </a:prstGeom>
          <a:ln/>
        </p:spPr>
        <p:txBody>
          <a:bodyPr/>
          <a:lstStyle>
            <a:lvl1pPr>
              <a:defRPr/>
            </a:lvl1pPr>
          </a:lstStyle>
          <a:p>
            <a:pPr>
              <a:defRPr/>
            </a:pPr>
            <a:endParaRPr lang="en-US" altLang="zh-CN" dirty="0"/>
          </a:p>
        </p:txBody>
      </p:sp>
      <p:sp>
        <p:nvSpPr>
          <p:cNvPr id="6" name="Slide Number Placeholder 5"/>
          <p:cNvSpPr>
            <a:spLocks noGrp="1" noChangeArrowheads="1"/>
          </p:cNvSpPr>
          <p:nvPr>
            <p:ph type="sldNum" sz="quarter" idx="11"/>
          </p:nvPr>
        </p:nvSpPr>
        <p:spPr>
          <a:xfrm>
            <a:off x="8398220" y="4749219"/>
            <a:ext cx="457200" cy="173831"/>
          </a:xfrm>
          <a:prstGeom prst="rect">
            <a:avLst/>
          </a:prstGeom>
          <a:ln/>
        </p:spPr>
        <p:txBody>
          <a:bodyPr/>
          <a:lstStyle>
            <a:lvl1pPr>
              <a:defRPr/>
            </a:lvl1pPr>
          </a:lstStyle>
          <a:p>
            <a:pPr>
              <a:defRPr/>
            </a:pPr>
            <a:fld id="{095B9BE2-02D9-4174-8FC1-0D54342AE7C5}" type="slidenum">
              <a:rPr lang="zh-CN" altLang="en-US"/>
              <a:pPr>
                <a:defRPr/>
              </a:pPr>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7" name="Text Placeholder 6"/>
          <p:cNvSpPr>
            <a:spLocks noGrp="1"/>
          </p:cNvSpPr>
          <p:nvPr>
            <p:ph type="body" sz="quarter" idx="10"/>
          </p:nvPr>
        </p:nvSpPr>
        <p:spPr bwMode="gray"/>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a:xfrm>
            <a:off x="5047991" y="4780490"/>
            <a:ext cx="3394553" cy="212598"/>
          </a:xfrm>
          <a:prstGeom prst="rect">
            <a:avLst/>
          </a:prstGeo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Text Box 2"/>
          <p:cNvSpPr txBox="1">
            <a:spLocks noChangeArrowheads="1"/>
          </p:cNvSpPr>
          <p:nvPr/>
        </p:nvSpPr>
        <p:spPr bwMode="auto">
          <a:xfrm>
            <a:off x="336551" y="1147769"/>
            <a:ext cx="216217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chemeClr val="tx2"/>
              </a:buClr>
              <a:buFontTx/>
              <a:buChar char="•"/>
              <a:defRPr/>
            </a:pPr>
            <a:endParaRPr lang="zh-CN" altLang="en-US" sz="2400">
              <a:ea typeface="宋体" pitchFamily="2" charset="-122"/>
              <a:cs typeface="+mn-cs"/>
            </a:endParaRPr>
          </a:p>
        </p:txBody>
      </p:sp>
      <p:sp>
        <p:nvSpPr>
          <p:cNvPr id="1032" name="Rectangle 6"/>
          <p:cNvSpPr>
            <a:spLocks noGrp="1" noChangeArrowheads="1"/>
          </p:cNvSpPr>
          <p:nvPr>
            <p:ph type="title"/>
          </p:nvPr>
        </p:nvSpPr>
        <p:spPr bwMode="auto">
          <a:xfrm>
            <a:off x="358078" y="72196"/>
            <a:ext cx="8404922" cy="57559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ltLang="zh-CN" dirty="0" smtClean="0"/>
              <a:t>Click to edit Master title </a:t>
            </a:r>
            <a:br>
              <a:rPr lang="en-US" altLang="zh-CN" dirty="0" smtClean="0"/>
            </a:br>
            <a:r>
              <a:rPr lang="en-US" altLang="zh-CN" dirty="0" smtClean="0"/>
              <a:t>style</a:t>
            </a:r>
          </a:p>
        </p:txBody>
      </p:sp>
      <p:sp>
        <p:nvSpPr>
          <p:cNvPr id="1033" name="Rectangle 7"/>
          <p:cNvSpPr>
            <a:spLocks noGrp="1" noChangeArrowheads="1"/>
          </p:cNvSpPr>
          <p:nvPr>
            <p:ph type="body" idx="1"/>
          </p:nvPr>
        </p:nvSpPr>
        <p:spPr bwMode="auto">
          <a:xfrm>
            <a:off x="411674" y="953187"/>
            <a:ext cx="8351327" cy="339821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cxnSp>
        <p:nvCxnSpPr>
          <p:cNvPr id="16" name="Straight Connector 15"/>
          <p:cNvCxnSpPr/>
          <p:nvPr userDrawn="1"/>
        </p:nvCxnSpPr>
        <p:spPr>
          <a:xfrm>
            <a:off x="381000" y="4552950"/>
            <a:ext cx="8382000" cy="0"/>
          </a:xfrm>
          <a:prstGeom prst="line">
            <a:avLst/>
          </a:prstGeom>
          <a:ln w="63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81000" y="687911"/>
            <a:ext cx="8382000" cy="0"/>
          </a:xfrm>
          <a:prstGeom prst="line">
            <a:avLst/>
          </a:prstGeom>
          <a:ln w="63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8463501" y="4748870"/>
            <a:ext cx="390760" cy="230832"/>
          </a:xfrm>
          <a:prstGeom prst="rect">
            <a:avLst/>
          </a:prstGeom>
          <a:noFill/>
        </p:spPr>
        <p:txBody>
          <a:bodyPr wrap="square" rtlCol="0">
            <a:spAutoFit/>
          </a:bodyPr>
          <a:lstStyle/>
          <a:p>
            <a:pPr algn="r"/>
            <a:fld id="{213DEA80-2D19-0C4F-90A3-9304613CD293}" type="slidenum">
              <a:rPr lang="en-US" sz="900" smtClean="0">
                <a:solidFill>
                  <a:schemeClr val="bg1">
                    <a:lumMod val="65000"/>
                  </a:schemeClr>
                </a:solidFill>
              </a:rPr>
              <a:pPr algn="r"/>
              <a:t>‹#›</a:t>
            </a:fld>
            <a:endParaRPr lang="en-US" sz="900" dirty="0">
              <a:solidFill>
                <a:schemeClr val="bg1">
                  <a:lumMod val="65000"/>
                </a:schemeClr>
              </a:solidFill>
            </a:endParaRPr>
          </a:p>
        </p:txBody>
      </p:sp>
      <p:pic>
        <p:nvPicPr>
          <p:cNvPr id="17" name="Picture 16" descr="tr_onsrc_hrz_rgb_pos.png"/>
          <p:cNvPicPr>
            <a:picLocks noChangeAspect="1"/>
          </p:cNvPicPr>
          <p:nvPr userDrawn="1"/>
        </p:nvPicPr>
        <p:blipFill>
          <a:blip r:embed="rId10" cstate="print"/>
          <a:stretch>
            <a:fillRect/>
          </a:stretch>
        </p:blipFill>
        <p:spPr>
          <a:xfrm>
            <a:off x="273766" y="4552954"/>
            <a:ext cx="1631235" cy="535045"/>
          </a:xfrm>
          <a:prstGeom prst="rect">
            <a:avLst/>
          </a:prstGeom>
        </p:spPr>
      </p:pic>
    </p:spTree>
  </p:cSld>
  <p:clrMap bg1="lt1" tx1="dk1" bg2="lt2" tx2="dk2" accent1="accent1" accent2="accent2" accent3="accent3" accent4="accent4" accent5="accent5" accent6="accent6" hlink="hlink" folHlink="folHlink"/>
  <p:sldLayoutIdLst>
    <p:sldLayoutId id="2147485396" r:id="rId1"/>
    <p:sldLayoutId id="2147485326" r:id="rId2"/>
    <p:sldLayoutId id="2147485327" r:id="rId3"/>
    <p:sldLayoutId id="2147485329" r:id="rId4"/>
    <p:sldLayoutId id="2147485330" r:id="rId5"/>
    <p:sldLayoutId id="2147485332" r:id="rId6"/>
    <p:sldLayoutId id="2147485333" r:id="rId7"/>
    <p:sldLayoutId id="2147485397" r:id="rId8"/>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4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168275" indent="-168275" algn="l" rtl="0" eaLnBrk="0" fontAlgn="base" hangingPunct="0">
        <a:spcBef>
          <a:spcPct val="50000"/>
        </a:spcBef>
        <a:spcAft>
          <a:spcPct val="0"/>
        </a:spcAft>
        <a:buClr>
          <a:schemeClr val="tx2"/>
        </a:buClr>
        <a:buChar char="•"/>
        <a:defRPr sz="1600">
          <a:solidFill>
            <a:schemeClr val="tx1"/>
          </a:solidFill>
          <a:latin typeface="+mn-lt"/>
          <a:ea typeface="+mn-ea"/>
          <a:cs typeface="+mn-cs"/>
        </a:defRPr>
      </a:lvl1pPr>
      <a:lvl2pPr marL="568325" indent="-225425" algn="l" rtl="0" eaLnBrk="0" fontAlgn="base" hangingPunct="0">
        <a:spcBef>
          <a:spcPct val="30000"/>
        </a:spcBef>
        <a:spcAft>
          <a:spcPct val="0"/>
        </a:spcAft>
        <a:buClr>
          <a:schemeClr val="tx2"/>
        </a:buClr>
        <a:buFont typeface="Arial" pitchFamily="34" charset="0"/>
        <a:buChar char="–"/>
        <a:defRPr sz="1600">
          <a:solidFill>
            <a:schemeClr val="tx1"/>
          </a:solidFill>
          <a:latin typeface="+mn-lt"/>
        </a:defRPr>
      </a:lvl2pPr>
      <a:lvl3pPr marL="914400" indent="-171450" algn="l" rtl="0" eaLnBrk="0" fontAlgn="base" hangingPunct="0">
        <a:spcBef>
          <a:spcPct val="25000"/>
        </a:spcBef>
        <a:spcAft>
          <a:spcPct val="0"/>
        </a:spcAft>
        <a:buClr>
          <a:schemeClr val="tx2"/>
        </a:buClr>
        <a:buChar char="•"/>
        <a:defRPr sz="1600">
          <a:solidFill>
            <a:schemeClr val="tx1"/>
          </a:solidFill>
          <a:latin typeface="+mn-lt"/>
        </a:defRPr>
      </a:lvl3pPr>
      <a:lvl4pPr marL="1257300" indent="-228600" algn="l" rtl="0" eaLnBrk="0" fontAlgn="base" hangingPunct="0">
        <a:spcBef>
          <a:spcPct val="20000"/>
        </a:spcBef>
        <a:spcAft>
          <a:spcPct val="0"/>
        </a:spcAft>
        <a:buClr>
          <a:schemeClr val="tx2"/>
        </a:buClr>
        <a:buFont typeface="Arial" pitchFamily="34"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600">
          <a:solidFill>
            <a:schemeClr val="tx1"/>
          </a:solidFill>
          <a:latin typeface="+mn-lt"/>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919958"/>
            <a:ext cx="8404922" cy="575593"/>
          </a:xfrm>
        </p:spPr>
        <p:txBody>
          <a:bodyPr/>
          <a:lstStyle/>
          <a:p>
            <a:r>
              <a:rPr lang="en-US" dirty="0" smtClean="0"/>
              <a:t>TRANSFER PRICING &amp; </a:t>
            </a:r>
            <a:br>
              <a:rPr lang="en-US" dirty="0" smtClean="0"/>
            </a:br>
            <a:r>
              <a:rPr lang="en-US" dirty="0" smtClean="0"/>
              <a:t>CUSTOMS VALUATION</a:t>
            </a:r>
            <a:endParaRPr lang="en-US" dirty="0"/>
          </a:p>
        </p:txBody>
      </p:sp>
      <p:sp>
        <p:nvSpPr>
          <p:cNvPr id="3" name="TextBox 2"/>
          <p:cNvSpPr txBox="1"/>
          <p:nvPr/>
        </p:nvSpPr>
        <p:spPr>
          <a:xfrm>
            <a:off x="990600" y="2867620"/>
            <a:ext cx="6096000" cy="923330"/>
          </a:xfrm>
          <a:prstGeom prst="rect">
            <a:avLst/>
          </a:prstGeom>
          <a:noFill/>
        </p:spPr>
        <p:txBody>
          <a:bodyPr wrap="square" rtlCol="0">
            <a:spAutoFit/>
          </a:bodyPr>
          <a:lstStyle/>
          <a:p>
            <a:r>
              <a:rPr lang="en-US" dirty="0" smtClean="0">
                <a:solidFill>
                  <a:srgbClr val="F9AE2E"/>
                </a:solidFill>
              </a:rPr>
              <a:t>Nicholas Stipp, Director of Asia Operations</a:t>
            </a:r>
          </a:p>
          <a:p>
            <a:r>
              <a:rPr lang="en-US" dirty="0" smtClean="0">
                <a:solidFill>
                  <a:srgbClr val="F9AE2E"/>
                </a:solidFill>
              </a:rPr>
              <a:t>ONESOURCE Global Trade, Thomson Reuters</a:t>
            </a:r>
          </a:p>
          <a:p>
            <a:r>
              <a:rPr lang="en-US" dirty="0" smtClean="0">
                <a:solidFill>
                  <a:srgbClr val="F9AE2E"/>
                </a:solidFill>
              </a:rPr>
              <a:t>ICPA Asia Conference, November 8, 2015</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EXAMPLE THREE: </a:t>
            </a:r>
            <a:br>
              <a:rPr lang="en-US" sz="2000" dirty="0" smtClean="0"/>
            </a:br>
            <a:r>
              <a:rPr lang="en-US" sz="2000" dirty="0" smtClean="0"/>
              <a:t>COMPLIANT &amp; BALANCED</a:t>
            </a:r>
            <a:endParaRPr lang="en-US" sz="2000" dirty="0"/>
          </a:p>
        </p:txBody>
      </p:sp>
      <p:graphicFrame>
        <p:nvGraphicFramePr>
          <p:cNvPr id="4" name="Table 3"/>
          <p:cNvGraphicFramePr>
            <a:graphicFrameLocks noGrp="1"/>
          </p:cNvGraphicFramePr>
          <p:nvPr>
            <p:extLst>
              <p:ext uri="{D42A27DB-BD31-4B8C-83A1-F6EECF244321}">
                <p14:modId xmlns="" xmlns:p14="http://schemas.microsoft.com/office/powerpoint/2010/main" val="3010378887"/>
              </p:ext>
            </p:extLst>
          </p:nvPr>
        </p:nvGraphicFramePr>
        <p:xfrm>
          <a:off x="304798" y="1280128"/>
          <a:ext cx="8498186" cy="2246700"/>
        </p:xfrm>
        <a:graphic>
          <a:graphicData uri="http://schemas.openxmlformats.org/drawingml/2006/table">
            <a:tbl>
              <a:tblPr/>
              <a:tblGrid>
                <a:gridCol w="1017192"/>
                <a:gridCol w="934253"/>
                <a:gridCol w="934253"/>
                <a:gridCol w="1080666"/>
                <a:gridCol w="885448"/>
                <a:gridCol w="1303052"/>
                <a:gridCol w="1171661"/>
                <a:gridCol w="1171661"/>
              </a:tblGrid>
              <a:tr h="59436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dirty="0">
                          <a:solidFill>
                            <a:srgbClr val="FFFFFF"/>
                          </a:solidFill>
                          <a:effectLst/>
                          <a:latin typeface="Knowledge Bold" pitchFamily="34" charset="0"/>
                        </a:rPr>
                        <a:t>SKU</a:t>
                      </a:r>
                    </a:p>
                  </a:txBody>
                  <a:tcPr marT="34290" marB="34290" anchor="ctr">
                    <a:lnL w="6350" cap="flat" cmpd="sng" algn="ctr">
                      <a:solidFill>
                        <a:srgbClr val="4066A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000" b="0" i="0" u="none" strike="noStrike" kern="1200" dirty="0" smtClean="0">
                          <a:solidFill>
                            <a:srgbClr val="FFFFFF"/>
                          </a:solidFill>
                          <a:effectLst/>
                          <a:latin typeface="Knowledge Bold" pitchFamily="34" charset="0"/>
                          <a:ea typeface="+mn-ea"/>
                          <a:cs typeface="+mn-cs"/>
                        </a:rPr>
                        <a:t>MFG</a:t>
                      </a:r>
                      <a:r>
                        <a:rPr lang="en-US" sz="1000" b="0" i="0" u="none" strike="noStrike" kern="1200" baseline="0" dirty="0" smtClean="0">
                          <a:solidFill>
                            <a:srgbClr val="FFFFFF"/>
                          </a:solidFill>
                          <a:effectLst/>
                          <a:latin typeface="Knowledge Bold" pitchFamily="34" charset="0"/>
                          <a:ea typeface="+mn-ea"/>
                          <a:cs typeface="+mn-cs"/>
                        </a:rPr>
                        <a:t> </a:t>
                      </a:r>
                      <a:r>
                        <a:rPr lang="en-US" sz="1000" b="0" i="0" u="none" strike="noStrike" kern="1200" dirty="0" smtClean="0">
                          <a:solidFill>
                            <a:srgbClr val="FFFFFF"/>
                          </a:solidFill>
                          <a:effectLst/>
                          <a:latin typeface="Knowledge Bold" pitchFamily="34" charset="0"/>
                          <a:ea typeface="+mn-ea"/>
                          <a:cs typeface="+mn-cs"/>
                        </a:rPr>
                        <a:t>Fully Loaded Cost Per Unit</a:t>
                      </a:r>
                      <a:endParaRPr lang="en-US" sz="1000" b="0" i="0" u="none" strike="noStrike" kern="1200" dirty="0">
                        <a:solidFill>
                          <a:srgbClr val="FF0000"/>
                        </a:solidFill>
                        <a:effectLst/>
                        <a:latin typeface="Knowledge Bold" pitchFamily="34" charset="0"/>
                        <a:ea typeface="+mn-ea"/>
                        <a:cs typeface="+mn-cs"/>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dirty="0">
                          <a:solidFill>
                            <a:srgbClr val="FFFFFF"/>
                          </a:solidFill>
                          <a:effectLst/>
                          <a:latin typeface="Knowledge Bold" pitchFamily="34" charset="0"/>
                        </a:rPr>
                        <a:t>Transfer Price</a:t>
                      </a:r>
                    </a:p>
                  </a:txBody>
                  <a:tcPr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b="0" i="0" u="none" strike="noStrike" kern="1200" dirty="0" smtClean="0">
                          <a:solidFill>
                            <a:srgbClr val="FFFFFF"/>
                          </a:solidFill>
                          <a:effectLst/>
                          <a:latin typeface="Knowledge Bold" pitchFamily="34" charset="0"/>
                          <a:ea typeface="+mn-ea"/>
                          <a:cs typeface="+mn-cs"/>
                        </a:rPr>
                        <a:t>Duty Rate</a:t>
                      </a:r>
                      <a:endParaRPr lang="en-US" sz="1000" b="0" i="0" u="none" strike="noStrike" kern="1200" dirty="0">
                        <a:solidFill>
                          <a:srgbClr val="FFFFFF"/>
                        </a:solidFill>
                        <a:effectLst/>
                        <a:latin typeface="Knowledge Bold" pitchFamily="34" charset="0"/>
                        <a:ea typeface="+mn-ea"/>
                        <a:cs typeface="+mn-cs"/>
                      </a:endParaRPr>
                    </a:p>
                  </a:txBody>
                  <a:tcPr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000" b="0" i="0" u="none" strike="noStrike" dirty="0" smtClean="0">
                          <a:solidFill>
                            <a:srgbClr val="FFFFFF"/>
                          </a:solidFill>
                          <a:effectLst/>
                          <a:latin typeface="Knowledge Bold" pitchFamily="34" charset="0"/>
                        </a:rPr>
                        <a:t>Duties Due</a:t>
                      </a:r>
                      <a:endParaRPr lang="en-US" sz="1000" b="0" i="0" u="none" strike="noStrike" dirty="0">
                        <a:solidFill>
                          <a:srgbClr val="FFFFFF"/>
                        </a:solidFill>
                        <a:effectLst/>
                        <a:latin typeface="Knowledge Bold" pitchFamily="34" charset="0"/>
                      </a:endParaRPr>
                    </a:p>
                  </a:txBody>
                  <a:tcPr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000" b="0" i="0" u="none" strike="noStrike" kern="1200" dirty="0">
                          <a:solidFill>
                            <a:srgbClr val="FFFFFF"/>
                          </a:solidFill>
                          <a:effectLst/>
                          <a:latin typeface="Knowledge Bold" pitchFamily="34" charset="0"/>
                          <a:ea typeface="+mn-ea"/>
                          <a:cs typeface="+mn-cs"/>
                        </a:rPr>
                        <a:t>Seller Profit / Customs Threshold</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000" b="0" i="0" u="none" strike="noStrike" kern="1200" dirty="0" smtClean="0">
                          <a:solidFill>
                            <a:schemeClr val="accent3"/>
                          </a:solidFill>
                          <a:effectLst/>
                          <a:latin typeface="Knowledge Bold" pitchFamily="34" charset="0"/>
                          <a:ea typeface="+mn-ea"/>
                          <a:cs typeface="+mn-cs"/>
                        </a:rPr>
                        <a:t>End</a:t>
                      </a:r>
                      <a:r>
                        <a:rPr lang="en-US" sz="1000" b="0" i="0" u="none" strike="noStrike" kern="1200" baseline="0" dirty="0" smtClean="0">
                          <a:solidFill>
                            <a:schemeClr val="accent3"/>
                          </a:solidFill>
                          <a:effectLst/>
                          <a:latin typeface="Knowledge Bold" pitchFamily="34" charset="0"/>
                          <a:ea typeface="+mn-ea"/>
                          <a:cs typeface="+mn-cs"/>
                        </a:rPr>
                        <a:t> Customer </a:t>
                      </a:r>
                      <a:r>
                        <a:rPr lang="en-US" sz="1000" b="0" i="0" u="none" strike="noStrike" kern="1200" dirty="0" smtClean="0">
                          <a:solidFill>
                            <a:srgbClr val="FFFFFF"/>
                          </a:solidFill>
                          <a:effectLst/>
                          <a:latin typeface="Knowledge Bold" pitchFamily="34" charset="0"/>
                          <a:ea typeface="+mn-ea"/>
                          <a:cs typeface="+mn-cs"/>
                        </a:rPr>
                        <a:t>Sales Price</a:t>
                      </a:r>
                      <a:endParaRPr lang="en-US" sz="1000" b="0" i="0" u="none" strike="noStrike" kern="1200" dirty="0">
                        <a:solidFill>
                          <a:srgbClr val="FFFFFF"/>
                        </a:solidFill>
                        <a:effectLst/>
                        <a:latin typeface="Knowledge Bold" pitchFamily="34" charset="0"/>
                        <a:ea typeface="+mn-ea"/>
                        <a:cs typeface="+mn-cs"/>
                      </a:endParaRPr>
                    </a:p>
                  </a:txBody>
                  <a:tcPr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kern="1200" dirty="0" smtClean="0">
                          <a:solidFill>
                            <a:srgbClr val="FFFFFF"/>
                          </a:solidFill>
                          <a:effectLst/>
                          <a:latin typeface="Knowledge Bold" pitchFamily="34" charset="0"/>
                          <a:ea typeface="+mn-ea"/>
                          <a:cs typeface="+mn-cs"/>
                        </a:rPr>
                        <a:t>Operating</a:t>
                      </a:r>
                    </a:p>
                    <a:p>
                      <a:pPr algn="ctr" fontAlgn="ctr"/>
                      <a:r>
                        <a:rPr lang="en-US" sz="1000" b="0" i="0" u="none" strike="noStrike" kern="1200" dirty="0" smtClean="0">
                          <a:solidFill>
                            <a:srgbClr val="FFFFFF"/>
                          </a:solidFill>
                          <a:effectLst/>
                          <a:latin typeface="Knowledge Bold" pitchFamily="34" charset="0"/>
                          <a:ea typeface="+mn-ea"/>
                          <a:cs typeface="+mn-cs"/>
                        </a:rPr>
                        <a:t>Margin</a:t>
                      </a:r>
                      <a:endParaRPr lang="en-US" sz="1000" b="0" i="0" u="none" strike="noStrike" kern="1200" dirty="0">
                        <a:solidFill>
                          <a:srgbClr val="FFFFFF"/>
                        </a:solidFill>
                        <a:effectLst/>
                        <a:latin typeface="Knowledge Bold" pitchFamily="34" charset="0"/>
                        <a:ea typeface="+mn-ea"/>
                        <a:cs typeface="+mn-cs"/>
                      </a:endParaRPr>
                    </a:p>
                  </a:txBody>
                  <a:tcPr marT="34290" marB="34290" anchor="ctr">
                    <a:lnL w="6350" cap="flat" cmpd="sng" algn="ctr">
                      <a:solidFill>
                        <a:schemeClr val="bg1"/>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235385">
                <a:tc>
                  <a:txBody>
                    <a:bodyPr/>
                    <a:lstStyle/>
                    <a:p>
                      <a:pPr algn="ctr" fontAlgn="ctr"/>
                      <a:endParaRPr lang="en-US" sz="1000" b="0" i="0" u="none" strike="noStrike" dirty="0">
                        <a:solidFill>
                          <a:schemeClr val="tx1"/>
                        </a:solidFill>
                        <a:effectLst/>
                        <a:latin typeface="Knowledge Medium"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A</a:t>
                      </a:r>
                      <a:endParaRPr lang="en-US" sz="1000" b="0" i="0" u="none" strike="noStrike" kern="1200" dirty="0">
                        <a:solidFill>
                          <a:schemeClr val="tx1"/>
                        </a:solidFill>
                        <a:effectLst/>
                        <a:latin typeface="Knowledge Medium"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fontAlgn="ctr"/>
                      <a:r>
                        <a:rPr lang="en-US" sz="1000" b="0" i="0" u="none" strike="noStrike" dirty="0" smtClean="0">
                          <a:solidFill>
                            <a:schemeClr val="tx1"/>
                          </a:solidFill>
                          <a:effectLst/>
                          <a:latin typeface="Knowledge Medium" pitchFamily="34" charset="0"/>
                        </a:rPr>
                        <a:t>B</a:t>
                      </a:r>
                      <a:endParaRPr lang="en-US" sz="1000" b="0" i="0" u="none" strike="noStrike" dirty="0">
                        <a:solidFill>
                          <a:schemeClr val="tx1"/>
                        </a:solidFill>
                        <a:effectLst/>
                        <a:latin typeface="Knowledge Medium"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fontAlgn="ctr"/>
                      <a:r>
                        <a:rPr lang="en-US" sz="1000" b="0" i="0" u="none" strike="noStrike" kern="1200" dirty="0">
                          <a:solidFill>
                            <a:schemeClr val="tx1"/>
                          </a:solidFill>
                          <a:effectLst/>
                          <a:latin typeface="Knowledge Medium" pitchFamily="34" charset="0"/>
                          <a:ea typeface="+mn-ea"/>
                          <a:cs typeface="+mn-cs"/>
                        </a:rPr>
                        <a:t>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D=B*C</a:t>
                      </a:r>
                      <a:endParaRPr lang="en-US" sz="1000" b="0" i="0" u="none" strike="noStrike" kern="1200" dirty="0">
                        <a:solidFill>
                          <a:schemeClr val="tx1"/>
                        </a:solidFill>
                        <a:effectLst/>
                        <a:latin typeface="Knowledge Medium"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a:solidFill>
                            <a:schemeClr val="tx1"/>
                          </a:solidFill>
                          <a:effectLst/>
                          <a:latin typeface="Knowledge Medium" pitchFamily="34" charset="0"/>
                          <a:ea typeface="+mn-ea"/>
                          <a:cs typeface="+mn-cs"/>
                        </a:rPr>
                        <a:t>I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E</a:t>
                      </a:r>
                      <a:endParaRPr lang="en-US" sz="1000" b="0" i="0" u="none" strike="noStrike" kern="1200" dirty="0">
                        <a:solidFill>
                          <a:schemeClr val="tx1"/>
                        </a:solidFill>
                        <a:effectLst/>
                        <a:latin typeface="Knowledge Medium" pitchFamily="34" charset="0"/>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H =(E - B)/E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r>
              <a:tr h="23538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dirty="0">
                          <a:solidFill>
                            <a:schemeClr val="tx1"/>
                          </a:solidFill>
                          <a:effectLst/>
                          <a:latin typeface="Knowledge Medium" pitchFamily="34" charset="0"/>
                        </a:rPr>
                        <a:t>AC55380</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$1,650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$1,922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a:solidFill>
                            <a:schemeClr val="tx1"/>
                          </a:solidFill>
                          <a:effectLst/>
                          <a:latin typeface="Knowledge Medium" pitchFamily="34" charset="0"/>
                          <a:ea typeface="+mn-ea"/>
                          <a:cs typeface="+mn-cs"/>
                        </a:rPr>
                        <a:t>1.40%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$26.91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000" b="0" i="0" u="none" strike="noStrike" kern="1200" dirty="0" smtClean="0">
                          <a:solidFill>
                            <a:schemeClr val="tx1"/>
                          </a:solidFill>
                          <a:effectLst/>
                          <a:latin typeface="Knowledge Medium" pitchFamily="34" charset="0"/>
                          <a:ea typeface="+mn-ea"/>
                          <a:cs typeface="+mn-cs"/>
                        </a:rPr>
                        <a:t>0.14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$1,985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0.03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r>
              <a:tr h="23538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dirty="0">
                          <a:solidFill>
                            <a:schemeClr val="tx1"/>
                          </a:solidFill>
                          <a:effectLst/>
                          <a:latin typeface="Knowledge Medium" pitchFamily="34" charset="0"/>
                        </a:rPr>
                        <a:t>AD5Q650</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$1,550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$1,659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a:solidFill>
                            <a:schemeClr val="tx1"/>
                          </a:solidFill>
                          <a:effectLst/>
                          <a:latin typeface="Knowledge Medium" pitchFamily="34" charset="0"/>
                          <a:ea typeface="+mn-ea"/>
                          <a:cs typeface="+mn-cs"/>
                        </a:rPr>
                        <a:t>2.50%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$41.46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0.07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$1,802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0.08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r>
              <a:tr h="23538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dirty="0">
                          <a:solidFill>
                            <a:schemeClr val="tx1"/>
                          </a:solidFill>
                          <a:effectLst/>
                          <a:latin typeface="Knowledge Medium" pitchFamily="34" charset="0"/>
                        </a:rPr>
                        <a:t>AD581Q9</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$1,430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$1,530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a:solidFill>
                            <a:schemeClr val="tx1"/>
                          </a:solidFill>
                          <a:effectLst/>
                          <a:latin typeface="Knowledge Medium" pitchFamily="34" charset="0"/>
                          <a:ea typeface="+mn-ea"/>
                          <a:cs typeface="+mn-cs"/>
                        </a:rPr>
                        <a:t>2.50%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$38.25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0.07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$1,816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0.16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r>
              <a:tr h="23538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dirty="0">
                          <a:solidFill>
                            <a:schemeClr val="tx1"/>
                          </a:solidFill>
                          <a:effectLst/>
                          <a:latin typeface="Knowledge Medium" pitchFamily="34" charset="0"/>
                        </a:rPr>
                        <a:t>BD00650</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$1,670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$1,954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a:solidFill>
                            <a:schemeClr val="tx1"/>
                          </a:solidFill>
                          <a:effectLst/>
                          <a:latin typeface="Knowledge Medium" pitchFamily="34" charset="0"/>
                          <a:ea typeface="+mn-ea"/>
                          <a:cs typeface="+mn-cs"/>
                        </a:rPr>
                        <a:t>1.40%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$27.36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0.15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$1,982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0.01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r>
              <a:tr h="23538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dirty="0">
                          <a:solidFill>
                            <a:schemeClr val="tx1"/>
                          </a:solidFill>
                          <a:effectLst/>
                          <a:latin typeface="Knowledge Medium" pitchFamily="34" charset="0"/>
                        </a:rPr>
                        <a:t>AD58Q41</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$1,330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$1,862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a:solidFill>
                            <a:schemeClr val="tx1"/>
                          </a:solidFill>
                          <a:effectLst/>
                          <a:latin typeface="Knowledge Medium" pitchFamily="34" charset="0"/>
                          <a:ea typeface="+mn-ea"/>
                          <a:cs typeface="+mn-cs"/>
                        </a:rPr>
                        <a:t>1.40%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$26.07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0.29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$1,897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0.02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r>
              <a:tr h="24003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chemeClr val="accent3"/>
                          </a:solidFill>
                          <a:effectLst/>
                          <a:latin typeface="Knowledge Bold" pitchFamily="34" charset="0"/>
                        </a:rPr>
                        <a:t>TOTAL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$7,630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t"/>
                      <a:r>
                        <a:rPr lang="en-US" sz="1000" b="0" i="0" u="none" strike="noStrike" kern="1200" dirty="0" smtClean="0">
                          <a:solidFill>
                            <a:schemeClr val="tx1"/>
                          </a:solidFill>
                          <a:effectLst/>
                          <a:latin typeface="Knowledge Medium" pitchFamily="34" charset="0"/>
                          <a:ea typeface="+mn-ea"/>
                          <a:cs typeface="+mn-cs"/>
                        </a:rPr>
                        <a:t>$8,927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ctr" latinLnBrk="0" hangingPunct="1"/>
                      <a:endParaRPr lang="en-US" sz="1000" b="0" i="0" u="none" strike="noStrike" kern="1200" dirty="0">
                        <a:solidFill>
                          <a:schemeClr val="tx1"/>
                        </a:solidFill>
                        <a:effectLst/>
                        <a:latin typeface="Knowledge Medium" pitchFamily="34" charset="0"/>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kern="1200" dirty="0" smtClean="0">
                          <a:solidFill>
                            <a:schemeClr val="tx1"/>
                          </a:solidFill>
                          <a:effectLst/>
                          <a:latin typeface="Knowledge Medium" pitchFamily="34" charset="0"/>
                          <a:ea typeface="+mn-ea"/>
                          <a:cs typeface="+mn-cs"/>
                        </a:rPr>
                        <a:t>$160.05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400" rtl="0" eaLnBrk="1" fontAlgn="ctr" latinLnBrk="0" hangingPunct="1"/>
                      <a:endParaRPr lang="en-US" sz="1000" b="0" i="0" u="none" strike="noStrike" kern="1200" dirty="0">
                        <a:solidFill>
                          <a:schemeClr val="tx1"/>
                        </a:solidFill>
                        <a:effectLst/>
                        <a:latin typeface="Knowledge Medium" pitchFamily="34" charset="0"/>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$9,482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t"/>
                      <a:r>
                        <a:rPr lang="en-US" sz="1000" b="0" i="0" u="none" strike="noStrike" kern="1200" dirty="0" smtClean="0">
                          <a:solidFill>
                            <a:schemeClr val="tx1"/>
                          </a:solidFill>
                          <a:effectLst/>
                          <a:latin typeface="Knowledge Medium" pitchFamily="34" charset="0"/>
                          <a:ea typeface="+mn-ea"/>
                          <a:cs typeface="+mn-cs"/>
                        </a:rPr>
                        <a:t>5.85%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bl>
          </a:graphicData>
        </a:graphic>
      </p:graphicFrame>
      <p:grpSp>
        <p:nvGrpSpPr>
          <p:cNvPr id="3" name="Group 17"/>
          <p:cNvGrpSpPr/>
          <p:nvPr/>
        </p:nvGrpSpPr>
        <p:grpSpPr>
          <a:xfrm>
            <a:off x="381000" y="3197225"/>
            <a:ext cx="4685806" cy="1292684"/>
            <a:chOff x="-409861" y="4728127"/>
            <a:chExt cx="4762006" cy="1810917"/>
          </a:xfrm>
        </p:grpSpPr>
        <p:sp>
          <p:nvSpPr>
            <p:cNvPr id="6" name="TextBox 5"/>
            <p:cNvSpPr txBox="1"/>
            <p:nvPr/>
          </p:nvSpPr>
          <p:spPr>
            <a:xfrm>
              <a:off x="-409861" y="5806067"/>
              <a:ext cx="2709292" cy="732977"/>
            </a:xfrm>
            <a:prstGeom prst="rect">
              <a:avLst/>
            </a:prstGeom>
            <a:solidFill>
              <a:srgbClr val="DEEDBF"/>
            </a:solidFill>
            <a:ln w="19050">
              <a:noFill/>
            </a:ln>
          </p:spPr>
          <p:txBody>
            <a:bodyPr wrap="square" rtlCol="0">
              <a:spAutoFit/>
            </a:bodyPr>
            <a:lstStyle/>
            <a:p>
              <a:pPr algn="ctr">
                <a:defRPr/>
              </a:pPr>
              <a:r>
                <a:rPr lang="en-US" sz="1400" kern="0" dirty="0" smtClean="0">
                  <a:latin typeface="Knowledge Medium" pitchFamily="34" charset="0"/>
                </a:rPr>
                <a:t>2% decrease in duty payments from $163.33 to $160.05</a:t>
              </a:r>
              <a:endParaRPr lang="en-US" sz="1400" kern="0" dirty="0">
                <a:latin typeface="Knowledge Medium" pitchFamily="34" charset="0"/>
              </a:endParaRPr>
            </a:p>
          </p:txBody>
        </p:sp>
        <p:cxnSp>
          <p:nvCxnSpPr>
            <p:cNvPr id="7" name="Elbow Connector 6"/>
            <p:cNvCxnSpPr>
              <a:stCxn id="8" idx="4"/>
              <a:endCxn id="6" idx="0"/>
            </p:cNvCxnSpPr>
            <p:nvPr/>
          </p:nvCxnSpPr>
          <p:spPr>
            <a:xfrm rot="5400000">
              <a:off x="2073492" y="3959459"/>
              <a:ext cx="717899" cy="2975312"/>
            </a:xfrm>
            <a:prstGeom prst="bentConnector3">
              <a:avLst>
                <a:gd name="adj1" fmla="val 50000"/>
              </a:avLst>
            </a:prstGeom>
            <a:noFill/>
            <a:ln w="19050" cap="flat" cmpd="sng" algn="ctr">
              <a:solidFill>
                <a:srgbClr val="7AB800"/>
              </a:solidFill>
              <a:prstDash val="solid"/>
              <a:headEnd type="none" w="med" len="med"/>
              <a:tailEnd type="triangle" w="med" len="med"/>
            </a:ln>
            <a:effectLst/>
          </p:spPr>
        </p:cxnSp>
        <p:sp>
          <p:nvSpPr>
            <p:cNvPr id="8" name="Oval 7"/>
            <p:cNvSpPr/>
            <p:nvPr/>
          </p:nvSpPr>
          <p:spPr>
            <a:xfrm>
              <a:off x="3488049" y="4728127"/>
              <a:ext cx="864096" cy="360040"/>
            </a:xfrm>
            <a:prstGeom prst="ellipse">
              <a:avLst/>
            </a:prstGeom>
            <a:noFill/>
            <a:ln w="25400" cap="flat" cmpd="sng" algn="ctr">
              <a:solidFill>
                <a:srgbClr val="7AB8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5" name="Group 23"/>
          <p:cNvGrpSpPr/>
          <p:nvPr/>
        </p:nvGrpSpPr>
        <p:grpSpPr>
          <a:xfrm>
            <a:off x="3124202" y="2086566"/>
            <a:ext cx="3428999" cy="2390184"/>
            <a:chOff x="3183114" y="1991525"/>
            <a:chExt cx="3428999" cy="3430484"/>
          </a:xfrm>
        </p:grpSpPr>
        <p:sp>
          <p:nvSpPr>
            <p:cNvPr id="10" name="Left Brace 9"/>
            <p:cNvSpPr/>
            <p:nvPr/>
          </p:nvSpPr>
          <p:spPr>
            <a:xfrm>
              <a:off x="5386876" y="1991525"/>
              <a:ext cx="288032" cy="1588144"/>
            </a:xfrm>
            <a:prstGeom prst="leftBrace">
              <a:avLst/>
            </a:prstGeom>
            <a:noFill/>
            <a:ln w="19050" cap="flat" cmpd="sng" algn="ctr">
              <a:solidFill>
                <a:srgbClr val="7AB8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B4B4B"/>
                </a:solidFill>
                <a:effectLst/>
                <a:uLnTx/>
                <a:uFillTx/>
                <a:latin typeface="Arial"/>
                <a:ea typeface="+mn-ea"/>
                <a:cs typeface="+mn-cs"/>
              </a:endParaRPr>
            </a:p>
          </p:txBody>
        </p:sp>
        <p:sp>
          <p:nvSpPr>
            <p:cNvPr id="11" name="TextBox 10"/>
            <p:cNvSpPr txBox="1"/>
            <p:nvPr/>
          </p:nvSpPr>
          <p:spPr>
            <a:xfrm>
              <a:off x="3183114" y="4361850"/>
              <a:ext cx="3428999" cy="1060159"/>
            </a:xfrm>
            <a:prstGeom prst="rect">
              <a:avLst/>
            </a:prstGeom>
            <a:solidFill>
              <a:srgbClr val="DEEDBF"/>
            </a:solidFill>
            <a:ln w="19050">
              <a:noFill/>
            </a:ln>
          </p:spPr>
          <p:txBody>
            <a:bodyPr wrap="square" rtlCol="0">
              <a:spAutoFit/>
            </a:bodyPr>
            <a:lstStyle/>
            <a:p>
              <a:pPr algn="ctr">
                <a:defRPr/>
              </a:pPr>
              <a:r>
                <a:rPr lang="en-US" sz="1400" kern="0" dirty="0" smtClean="0">
                  <a:latin typeface="Knowledge Medium" pitchFamily="34" charset="0"/>
                </a:rPr>
                <a:t>Customs Threshold </a:t>
              </a:r>
              <a:r>
                <a:rPr lang="en-US" sz="1400" kern="0" dirty="0">
                  <a:latin typeface="Knowledge Medium" pitchFamily="34" charset="0"/>
                </a:rPr>
                <a:t>of </a:t>
              </a:r>
              <a:r>
                <a:rPr lang="en-US" sz="1400" kern="0" dirty="0" smtClean="0">
                  <a:latin typeface="Knowledge Medium" pitchFamily="34" charset="0"/>
                </a:rPr>
                <a:t>≥ </a:t>
              </a:r>
              <a:r>
                <a:rPr lang="en-US" sz="1400" kern="0" dirty="0">
                  <a:latin typeface="Knowledge Medium" pitchFamily="34" charset="0"/>
                </a:rPr>
                <a:t>7</a:t>
              </a:r>
              <a:r>
                <a:rPr lang="en-US" sz="1400" kern="0" dirty="0" smtClean="0">
                  <a:latin typeface="Knowledge Medium" pitchFamily="34" charset="0"/>
                </a:rPr>
                <a:t>% is considered and optimized within the confines of the applicable rules</a:t>
              </a:r>
              <a:endParaRPr lang="en-US" sz="1400" kern="0" dirty="0">
                <a:latin typeface="Knowledge Medium" pitchFamily="34" charset="0"/>
              </a:endParaRPr>
            </a:p>
          </p:txBody>
        </p:sp>
        <p:cxnSp>
          <p:nvCxnSpPr>
            <p:cNvPr id="12" name="Elbow Connector 11"/>
            <p:cNvCxnSpPr>
              <a:stCxn id="10" idx="1"/>
            </p:cNvCxnSpPr>
            <p:nvPr/>
          </p:nvCxnSpPr>
          <p:spPr>
            <a:xfrm rot="10800000" flipV="1">
              <a:off x="5316714" y="2785597"/>
              <a:ext cx="70162" cy="1576254"/>
            </a:xfrm>
            <a:prstGeom prst="bentConnector2">
              <a:avLst/>
            </a:prstGeom>
            <a:noFill/>
            <a:ln w="19050" cap="flat" cmpd="sng" algn="ctr">
              <a:solidFill>
                <a:srgbClr val="7AB800"/>
              </a:solidFill>
              <a:prstDash val="solid"/>
              <a:headEnd type="none" w="med" len="med"/>
              <a:tailEnd type="triangle" w="med" len="med"/>
            </a:ln>
            <a:effectLst/>
          </p:spPr>
        </p:cxnSp>
      </p:grpSp>
      <p:grpSp>
        <p:nvGrpSpPr>
          <p:cNvPr id="9" name="Group 5"/>
          <p:cNvGrpSpPr/>
          <p:nvPr/>
        </p:nvGrpSpPr>
        <p:grpSpPr>
          <a:xfrm>
            <a:off x="6629400" y="3280887"/>
            <a:ext cx="2119734" cy="1195864"/>
            <a:chOff x="5860544" y="4168360"/>
            <a:chExt cx="2520950" cy="1594485"/>
          </a:xfrm>
        </p:grpSpPr>
        <p:sp>
          <p:nvSpPr>
            <p:cNvPr id="14" name="Oval 13"/>
            <p:cNvSpPr/>
            <p:nvPr/>
          </p:nvSpPr>
          <p:spPr>
            <a:xfrm>
              <a:off x="7391291" y="4168360"/>
              <a:ext cx="864096" cy="360040"/>
            </a:xfrm>
            <a:prstGeom prst="ellipse">
              <a:avLst/>
            </a:prstGeom>
            <a:noFill/>
            <a:ln w="25400" cap="flat" cmpd="sng" algn="ctr">
              <a:solidFill>
                <a:srgbClr val="7AB8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TextBox 14"/>
            <p:cNvSpPr txBox="1"/>
            <p:nvPr/>
          </p:nvSpPr>
          <p:spPr>
            <a:xfrm>
              <a:off x="5860544" y="4777960"/>
              <a:ext cx="2520950" cy="984885"/>
            </a:xfrm>
            <a:prstGeom prst="rect">
              <a:avLst/>
            </a:prstGeom>
            <a:solidFill>
              <a:srgbClr val="DEEDBF"/>
            </a:solid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effectLst/>
                  <a:uLnTx/>
                  <a:uFillTx/>
                  <a:latin typeface="Knowledge Medium" pitchFamily="34" charset="0"/>
                </a:rPr>
                <a:t>Overall operating margin is within the TP benchmark of 3% to 6%</a:t>
              </a:r>
              <a:endParaRPr kumimoji="0" lang="en-US" sz="1400" i="0" u="none" strike="noStrike" kern="0" cap="none" spc="0" normalizeH="0" baseline="0" noProof="0" dirty="0">
                <a:ln>
                  <a:noFill/>
                </a:ln>
                <a:effectLst/>
                <a:uLnTx/>
                <a:uFillTx/>
                <a:latin typeface="Knowledge Medium" pitchFamily="34" charset="0"/>
              </a:endParaRPr>
            </a:p>
          </p:txBody>
        </p:sp>
        <p:cxnSp>
          <p:nvCxnSpPr>
            <p:cNvPr id="16" name="Elbow Connector 15"/>
            <p:cNvCxnSpPr>
              <a:stCxn id="14" idx="4"/>
              <a:endCxn id="15" idx="0"/>
            </p:cNvCxnSpPr>
            <p:nvPr/>
          </p:nvCxnSpPr>
          <p:spPr>
            <a:xfrm rot="5400000">
              <a:off x="7347399" y="4302018"/>
              <a:ext cx="249560" cy="702320"/>
            </a:xfrm>
            <a:prstGeom prst="bentConnector3">
              <a:avLst>
                <a:gd name="adj1" fmla="val 50000"/>
              </a:avLst>
            </a:prstGeom>
            <a:noFill/>
            <a:ln w="19050" cap="flat" cmpd="sng" algn="ctr">
              <a:solidFill>
                <a:srgbClr val="7AB800"/>
              </a:solidFill>
              <a:prstDash val="solid"/>
              <a:headEnd type="none" w="med" len="med"/>
              <a:tailEnd type="triangle" w="med" len="med"/>
            </a:ln>
            <a:effectLst/>
          </p:spPr>
        </p:cxnSp>
      </p:grpSp>
      <p:sp>
        <p:nvSpPr>
          <p:cNvPr id="27" name="Content Placeholder 2"/>
          <p:cNvSpPr txBox="1">
            <a:spLocks/>
          </p:cNvSpPr>
          <p:nvPr/>
        </p:nvSpPr>
        <p:spPr bwMode="auto">
          <a:xfrm>
            <a:off x="350282" y="742951"/>
            <a:ext cx="770485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182880" bIns="0" numCol="1" anchor="t" anchorCtr="0" compatLnSpc="1">
            <a:prstTxWarp prst="textNoShape">
              <a:avLst/>
            </a:prstTxWarp>
            <a:spAutoFit/>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defRPr>
            </a:lvl2pPr>
            <a:lvl3pPr marL="914400" indent="-171450" algn="l" rtl="0" eaLnBrk="1" fontAlgn="base" hangingPunct="1">
              <a:spcBef>
                <a:spcPct val="25000"/>
              </a:spcBef>
              <a:spcAft>
                <a:spcPct val="0"/>
              </a:spcAft>
              <a:buClr>
                <a:schemeClr val="tx2"/>
              </a:buClr>
              <a:buChar char="•"/>
              <a:defRPr>
                <a:solidFill>
                  <a:schemeClr val="tx1"/>
                </a:solidFill>
                <a:latin typeface="+mn-lt"/>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defRPr>
            </a:lvl9pPr>
          </a:lstStyle>
          <a:p>
            <a:pPr marL="0" lvl="0" indent="0">
              <a:buClr>
                <a:srgbClr val="FF8000"/>
              </a:buClr>
              <a:buNone/>
              <a:defRPr/>
            </a:pPr>
            <a:r>
              <a:rPr lang="en-US" sz="1600" kern="0" dirty="0">
                <a:latin typeface="Knowledge Regular" pitchFamily="34" charset="0"/>
              </a:rPr>
              <a:t>TRANSFER PRICING ADJUSTMENTS CONSIDERING TP BENCHMARK, CUSTOMS THRESHOLD, AND DUTY RATES</a:t>
            </a:r>
          </a:p>
        </p:txBody>
      </p:sp>
    </p:spTree>
    <p:extLst>
      <p:ext uri="{BB962C8B-B14F-4D97-AF65-F5344CB8AC3E}">
        <p14:creationId xmlns="" xmlns:p14="http://schemas.microsoft.com/office/powerpoint/2010/main" val="250676589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MORE CHALLENGES?</a:t>
            </a:r>
            <a:endParaRPr lang="en-US" dirty="0"/>
          </a:p>
        </p:txBody>
      </p:sp>
      <p:sp>
        <p:nvSpPr>
          <p:cNvPr id="3" name="Content Placeholder 2"/>
          <p:cNvSpPr>
            <a:spLocks noGrp="1"/>
          </p:cNvSpPr>
          <p:nvPr>
            <p:ph idx="1"/>
          </p:nvPr>
        </p:nvSpPr>
        <p:spPr/>
        <p:txBody>
          <a:bodyPr/>
          <a:lstStyle/>
          <a:p>
            <a:r>
              <a:rPr lang="en-US" sz="1800" dirty="0" smtClean="0"/>
              <a:t>Inconsistent approaches  globally</a:t>
            </a:r>
          </a:p>
          <a:p>
            <a:r>
              <a:rPr lang="en-US" sz="1800" dirty="0" smtClean="0"/>
              <a:t>New legislation (like BEPS)</a:t>
            </a:r>
          </a:p>
          <a:p>
            <a:r>
              <a:rPr lang="en-US" sz="1800" dirty="0" smtClean="0"/>
              <a:t>Communication gaps between tax and customs groups</a:t>
            </a:r>
          </a:p>
          <a:p>
            <a:r>
              <a:rPr lang="en-US" sz="1800" dirty="0" smtClean="0"/>
              <a:t>Systems gaps between tax and customs groups</a:t>
            </a:r>
          </a:p>
          <a:p>
            <a:endParaRPr lang="en-US" dirty="0" smtClean="0"/>
          </a:p>
          <a:p>
            <a:endParaRPr lang="en-US" dirty="0" smtClean="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ltLang="en-US" dirty="0" smtClean="0"/>
              <a:t>AGENDA</a:t>
            </a:r>
          </a:p>
        </p:txBody>
      </p:sp>
      <p:sp>
        <p:nvSpPr>
          <p:cNvPr id="5" name="Rectangle 3"/>
          <p:cNvSpPr txBox="1">
            <a:spLocks noChangeArrowheads="1"/>
          </p:cNvSpPr>
          <p:nvPr/>
        </p:nvSpPr>
        <p:spPr bwMode="auto">
          <a:xfrm>
            <a:off x="898525" y="1013522"/>
            <a:ext cx="8245475" cy="2154436"/>
          </a:xfrm>
          <a:prstGeom prst="rect">
            <a:avLst/>
          </a:prstGeom>
          <a:noFill/>
          <a:ln w="9525">
            <a:noFill/>
            <a:miter lim="800000"/>
            <a:headEnd/>
            <a:tailEnd/>
          </a:ln>
          <a:extLst>
            <a:ext uri="{91240B29-F687-4F45-9708-019B960494DF}">
              <a14:hiddenLine xmlns="" xmlns:a14="http://schemas.microsoft.com/office/drawing/2010/main" w="9525" cap="flat" cmpd="sng" algn="ctr">
                <a:solidFill>
                  <a:schemeClr val="tx1"/>
                </a:solidFill>
                <a:prstDash val="solid"/>
                <a:miter lim="800000"/>
                <a:headEnd/>
                <a:tailEnd/>
              </a14:hiddenLine>
            </a:ext>
          </a:extLst>
        </p:spPr>
        <p:txBody>
          <a:bodyPr vert="horz" wrap="square" lIns="0" tIns="0" rIns="182880" bIns="0" numCol="1" anchor="t" anchorCtr="0" compatLnSpc="1">
            <a:prstTxWarp prst="textNoShape">
              <a:avLst/>
            </a:prstTxWarp>
            <a:spAutoFit/>
          </a:bodyPr>
          <a:lstStyle>
            <a:lvl1pPr marL="168275" indent="-168275" algn="l" rtl="0" eaLnBrk="0" fontAlgn="base" hangingPunct="0">
              <a:spcBef>
                <a:spcPct val="50000"/>
              </a:spcBef>
              <a:spcAft>
                <a:spcPct val="0"/>
              </a:spcAft>
              <a:buClr>
                <a:schemeClr val="tx2"/>
              </a:buClr>
              <a:buChar char="•"/>
              <a:defRPr sz="1600">
                <a:solidFill>
                  <a:schemeClr val="tx1"/>
                </a:solidFill>
                <a:latin typeface="+mn-lt"/>
                <a:ea typeface="+mn-ea"/>
                <a:cs typeface="+mn-cs"/>
              </a:defRPr>
            </a:lvl1pPr>
            <a:lvl2pPr marL="568325" indent="-225425" algn="l" rtl="0" eaLnBrk="0" fontAlgn="base" hangingPunct="0">
              <a:spcBef>
                <a:spcPct val="30000"/>
              </a:spcBef>
              <a:spcAft>
                <a:spcPct val="0"/>
              </a:spcAft>
              <a:buClr>
                <a:schemeClr val="tx2"/>
              </a:buClr>
              <a:buFont typeface="Arial" pitchFamily="34" charset="0"/>
              <a:buChar char="–"/>
              <a:defRPr sz="1600">
                <a:solidFill>
                  <a:schemeClr val="tx1"/>
                </a:solidFill>
                <a:latin typeface="+mn-lt"/>
              </a:defRPr>
            </a:lvl2pPr>
            <a:lvl3pPr marL="914400" indent="-171450" algn="l" rtl="0" eaLnBrk="0" fontAlgn="base" hangingPunct="0">
              <a:spcBef>
                <a:spcPct val="25000"/>
              </a:spcBef>
              <a:spcAft>
                <a:spcPct val="0"/>
              </a:spcAft>
              <a:buClr>
                <a:schemeClr val="tx2"/>
              </a:buClr>
              <a:buChar char="•"/>
              <a:defRPr sz="1600">
                <a:solidFill>
                  <a:schemeClr val="tx1"/>
                </a:solidFill>
                <a:latin typeface="+mn-lt"/>
              </a:defRPr>
            </a:lvl3pPr>
            <a:lvl4pPr marL="1257300" indent="-228600" algn="l" rtl="0" eaLnBrk="0" fontAlgn="base" hangingPunct="0">
              <a:spcBef>
                <a:spcPct val="20000"/>
              </a:spcBef>
              <a:spcAft>
                <a:spcPct val="0"/>
              </a:spcAft>
              <a:buClr>
                <a:schemeClr val="tx2"/>
              </a:buClr>
              <a:buFont typeface="Arial" pitchFamily="34"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600">
                <a:solidFill>
                  <a:schemeClr val="tx1"/>
                </a:solidFill>
                <a:latin typeface="+mn-lt"/>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defRPr>
            </a:lvl9pPr>
          </a:lstStyle>
          <a:p>
            <a:r>
              <a:rPr lang="en-US" altLang="pt-BR" sz="2000" dirty="0" smtClean="0">
                <a:solidFill>
                  <a:schemeClr val="bg1"/>
                </a:solidFill>
              </a:rPr>
              <a:t>THE CHALLENGE</a:t>
            </a:r>
          </a:p>
          <a:p>
            <a:r>
              <a:rPr lang="en-US" altLang="pt-BR" sz="2000" dirty="0" smtClean="0">
                <a:solidFill>
                  <a:schemeClr val="tx2"/>
                </a:solidFill>
              </a:rPr>
              <a:t>ASIA RULES OVERVIEW</a:t>
            </a:r>
          </a:p>
          <a:p>
            <a:r>
              <a:rPr lang="en-US" altLang="pt-BR" sz="2000" dirty="0" smtClean="0">
                <a:solidFill>
                  <a:schemeClr val="bg1"/>
                </a:solidFill>
              </a:rPr>
              <a:t>BEPS IMPACT</a:t>
            </a:r>
          </a:p>
          <a:p>
            <a:r>
              <a:rPr lang="en-US" altLang="pt-BR" sz="2000" dirty="0" smtClean="0">
                <a:solidFill>
                  <a:schemeClr val="bg1"/>
                </a:solidFill>
              </a:rPr>
              <a:t>POSSIBLE SOLUTIONS</a:t>
            </a:r>
          </a:p>
          <a:p>
            <a:r>
              <a:rPr lang="en-US" altLang="pt-BR" sz="2000" dirty="0" smtClean="0">
                <a:solidFill>
                  <a:schemeClr val="bg1"/>
                </a:solidFill>
              </a:rPr>
              <a:t>CASE STUDY</a:t>
            </a:r>
            <a:endParaRPr lang="en-US" altLang="pt-BR" sz="2000" dirty="0">
              <a:solidFill>
                <a:schemeClr val="bg1"/>
              </a:solidFill>
            </a:endParaRPr>
          </a:p>
        </p:txBody>
      </p:sp>
    </p:spTree>
    <p:extLst>
      <p:ext uri="{BB962C8B-B14F-4D97-AF65-F5344CB8AC3E}">
        <p14:creationId xmlns="" xmlns:p14="http://schemas.microsoft.com/office/powerpoint/2010/main" val="2139637407"/>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WTO RULES ON VALUATION ARE SIMPLE</a:t>
            </a:r>
            <a:endParaRPr lang="en-US" dirty="0"/>
          </a:p>
        </p:txBody>
      </p:sp>
      <p:sp>
        <p:nvSpPr>
          <p:cNvPr id="3" name="Content Placeholder 2"/>
          <p:cNvSpPr>
            <a:spLocks noGrp="1"/>
          </p:cNvSpPr>
          <p:nvPr>
            <p:ph idx="1"/>
          </p:nvPr>
        </p:nvSpPr>
        <p:spPr>
          <a:xfrm>
            <a:off x="411674" y="953188"/>
            <a:ext cx="8351327" cy="2304363"/>
          </a:xfrm>
        </p:spPr>
        <p:txBody>
          <a:bodyPr/>
          <a:lstStyle/>
          <a:p>
            <a:pPr marL="342900" indent="-342900">
              <a:buFont typeface="+mj-lt"/>
              <a:buAutoNum type="arabicPeriod"/>
            </a:pPr>
            <a:r>
              <a:rPr lang="en-US" dirty="0" smtClean="0"/>
              <a:t>Goods should be valued at transaction value for unrelated parties</a:t>
            </a:r>
          </a:p>
          <a:p>
            <a:pPr marL="342900" indent="-342900">
              <a:buFont typeface="+mj-lt"/>
              <a:buAutoNum type="arabicPeriod"/>
            </a:pPr>
            <a:r>
              <a:rPr lang="en-US" dirty="0" smtClean="0"/>
              <a:t>For related parties</a:t>
            </a:r>
          </a:p>
          <a:p>
            <a:pPr marL="742950" lvl="1" indent="-342900">
              <a:buFont typeface="+mj-lt"/>
              <a:buAutoNum type="alphaLcParenR"/>
            </a:pPr>
            <a:r>
              <a:rPr lang="en-US" dirty="0" smtClean="0"/>
              <a:t>Transaction value should be accepted provided the relationship did not influence the price; customs may challenge if they consider the price influenced by the relationship</a:t>
            </a:r>
          </a:p>
          <a:p>
            <a:pPr marL="742950" lvl="1" indent="-342900">
              <a:buFont typeface="+mj-lt"/>
              <a:buAutoNum type="alphaLcParenR"/>
            </a:pPr>
            <a:r>
              <a:rPr lang="en-US" dirty="0" smtClean="0"/>
              <a:t>Customs should accept the transaction value if the importer demonstrates that the value closely approximates value in sales to unrelated buyers of similar/ identical goods at or about the same time</a:t>
            </a:r>
            <a:endParaRPr lang="en-US" dirty="0"/>
          </a:p>
        </p:txBody>
      </p:sp>
      <p:grpSp>
        <p:nvGrpSpPr>
          <p:cNvPr id="7" name="Group 6"/>
          <p:cNvGrpSpPr/>
          <p:nvPr/>
        </p:nvGrpSpPr>
        <p:grpSpPr>
          <a:xfrm>
            <a:off x="533400" y="2571749"/>
            <a:ext cx="8305800" cy="1207532"/>
            <a:chOff x="533400" y="2571750"/>
            <a:chExt cx="8305800" cy="1207532"/>
          </a:xfrm>
        </p:grpSpPr>
        <p:sp>
          <p:nvSpPr>
            <p:cNvPr id="5" name="Oval 4"/>
            <p:cNvSpPr/>
            <p:nvPr/>
          </p:nvSpPr>
          <p:spPr>
            <a:xfrm>
              <a:off x="533400" y="2571750"/>
              <a:ext cx="8305800" cy="7620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71800" y="3409950"/>
              <a:ext cx="3505200" cy="369332"/>
            </a:xfrm>
            <a:prstGeom prst="rect">
              <a:avLst/>
            </a:prstGeom>
            <a:noFill/>
          </p:spPr>
          <p:txBody>
            <a:bodyPr wrap="square" rtlCol="0">
              <a:spAutoFit/>
            </a:bodyPr>
            <a:lstStyle/>
            <a:p>
              <a:pPr algn="ctr"/>
              <a:r>
                <a:rPr lang="en-US" dirty="0" smtClean="0">
                  <a:solidFill>
                    <a:schemeClr val="tx2"/>
                  </a:solidFill>
                </a:rPr>
                <a:t>But hard to prove….</a:t>
              </a:r>
              <a:endParaRPr lang="en-US" dirty="0">
                <a:solidFill>
                  <a:schemeClr val="tx2"/>
                </a:solidFill>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DIFFERENT ASIA PACIFIC CUSTOMS AUTHORITIES HAVE DIFFERENT STANDARDS</a:t>
            </a:r>
            <a:endParaRPr lang="en-US" sz="2000" dirty="0"/>
          </a:p>
        </p:txBody>
      </p:sp>
      <p:graphicFrame>
        <p:nvGraphicFramePr>
          <p:cNvPr id="4" name="Content Placeholder 3"/>
          <p:cNvGraphicFramePr>
            <a:graphicFrameLocks noGrp="1"/>
          </p:cNvGraphicFramePr>
          <p:nvPr>
            <p:ph idx="1"/>
          </p:nvPr>
        </p:nvGraphicFramePr>
        <p:xfrm>
          <a:off x="381000" y="819150"/>
          <a:ext cx="8410083" cy="3200400"/>
        </p:xfrm>
        <a:graphic>
          <a:graphicData uri="http://schemas.openxmlformats.org/drawingml/2006/table">
            <a:tbl>
              <a:tblPr firstRow="1" bandRow="1">
                <a:tableStyleId>{5C22544A-7EE6-4342-B048-85BDC9FD1C3A}</a:tableStyleId>
              </a:tblPr>
              <a:tblGrid>
                <a:gridCol w="1524075"/>
                <a:gridCol w="573834"/>
                <a:gridCol w="573834"/>
                <a:gridCol w="573834"/>
                <a:gridCol w="573834"/>
                <a:gridCol w="573834"/>
                <a:gridCol w="573834"/>
                <a:gridCol w="573834"/>
                <a:gridCol w="573834"/>
                <a:gridCol w="573834"/>
                <a:gridCol w="573834"/>
                <a:gridCol w="573834"/>
                <a:gridCol w="573834"/>
              </a:tblGrid>
              <a:tr h="231507">
                <a:tc>
                  <a:txBody>
                    <a:bodyPr/>
                    <a:lstStyle/>
                    <a:p>
                      <a:r>
                        <a:rPr lang="en-US" sz="1200" dirty="0" smtClean="0"/>
                        <a:t>COUNTRY</a:t>
                      </a:r>
                      <a:endParaRPr lang="en-US" sz="1200" dirty="0"/>
                    </a:p>
                  </a:txBody>
                  <a:tcPr>
                    <a:solidFill>
                      <a:schemeClr val="tx2"/>
                    </a:solidFill>
                  </a:tcPr>
                </a:tc>
                <a:tc>
                  <a:txBody>
                    <a:bodyPr/>
                    <a:lstStyle/>
                    <a:p>
                      <a:pPr algn="ctr"/>
                      <a:r>
                        <a:rPr lang="en-US" sz="1200" dirty="0" smtClean="0"/>
                        <a:t>AU</a:t>
                      </a:r>
                      <a:endParaRPr lang="en-US" sz="1200" dirty="0"/>
                    </a:p>
                  </a:txBody>
                  <a:tcPr>
                    <a:solidFill>
                      <a:schemeClr val="tx2"/>
                    </a:solidFill>
                  </a:tcPr>
                </a:tc>
                <a:tc>
                  <a:txBody>
                    <a:bodyPr/>
                    <a:lstStyle/>
                    <a:p>
                      <a:pPr algn="ctr"/>
                      <a:r>
                        <a:rPr lang="en-US" sz="1200" dirty="0" smtClean="0"/>
                        <a:t>CN</a:t>
                      </a:r>
                      <a:endParaRPr lang="en-US" sz="1200" dirty="0"/>
                    </a:p>
                  </a:txBody>
                  <a:tcPr>
                    <a:solidFill>
                      <a:schemeClr val="tx2"/>
                    </a:solidFill>
                  </a:tcPr>
                </a:tc>
                <a:tc>
                  <a:txBody>
                    <a:bodyPr/>
                    <a:lstStyle/>
                    <a:p>
                      <a:pPr algn="ctr"/>
                      <a:r>
                        <a:rPr lang="en-US" sz="1200" dirty="0" smtClean="0"/>
                        <a:t>IN</a:t>
                      </a:r>
                      <a:endParaRPr lang="en-US" sz="1200" dirty="0"/>
                    </a:p>
                  </a:txBody>
                  <a:tcPr>
                    <a:solidFill>
                      <a:schemeClr val="tx2"/>
                    </a:solidFill>
                  </a:tcPr>
                </a:tc>
                <a:tc>
                  <a:txBody>
                    <a:bodyPr/>
                    <a:lstStyle/>
                    <a:p>
                      <a:pPr algn="ctr"/>
                      <a:r>
                        <a:rPr lang="en-US" sz="1200" dirty="0" smtClean="0"/>
                        <a:t>ID</a:t>
                      </a:r>
                      <a:endParaRPr lang="en-US" sz="1200" dirty="0"/>
                    </a:p>
                  </a:txBody>
                  <a:tcPr>
                    <a:solidFill>
                      <a:schemeClr val="tx2"/>
                    </a:solidFill>
                  </a:tcPr>
                </a:tc>
                <a:tc>
                  <a:txBody>
                    <a:bodyPr/>
                    <a:lstStyle/>
                    <a:p>
                      <a:pPr algn="ctr"/>
                      <a:r>
                        <a:rPr lang="en-US" sz="1200" dirty="0" smtClean="0"/>
                        <a:t>JP</a:t>
                      </a:r>
                      <a:endParaRPr lang="en-US" sz="1200" dirty="0"/>
                    </a:p>
                  </a:txBody>
                  <a:tcPr>
                    <a:solidFill>
                      <a:schemeClr val="tx2"/>
                    </a:solidFill>
                  </a:tcPr>
                </a:tc>
                <a:tc>
                  <a:txBody>
                    <a:bodyPr/>
                    <a:lstStyle/>
                    <a:p>
                      <a:pPr algn="ctr"/>
                      <a:r>
                        <a:rPr lang="en-US" sz="1200" dirty="0" smtClean="0"/>
                        <a:t>KR</a:t>
                      </a:r>
                      <a:endParaRPr lang="en-US" sz="1200" dirty="0"/>
                    </a:p>
                  </a:txBody>
                  <a:tcPr>
                    <a:solidFill>
                      <a:schemeClr val="tx2"/>
                    </a:solidFill>
                  </a:tcPr>
                </a:tc>
                <a:tc>
                  <a:txBody>
                    <a:bodyPr/>
                    <a:lstStyle/>
                    <a:p>
                      <a:pPr algn="ctr"/>
                      <a:r>
                        <a:rPr lang="en-US" sz="1200" dirty="0" smtClean="0"/>
                        <a:t>MY</a:t>
                      </a:r>
                      <a:endParaRPr lang="en-US" sz="1200" dirty="0"/>
                    </a:p>
                  </a:txBody>
                  <a:tcPr>
                    <a:solidFill>
                      <a:schemeClr val="tx2"/>
                    </a:solidFill>
                  </a:tcPr>
                </a:tc>
                <a:tc>
                  <a:txBody>
                    <a:bodyPr/>
                    <a:lstStyle/>
                    <a:p>
                      <a:pPr algn="ctr"/>
                      <a:r>
                        <a:rPr lang="en-US" sz="1200" dirty="0" smtClean="0"/>
                        <a:t>PP</a:t>
                      </a:r>
                      <a:endParaRPr lang="en-US" sz="1200" dirty="0"/>
                    </a:p>
                  </a:txBody>
                  <a:tcPr>
                    <a:solidFill>
                      <a:schemeClr val="tx2"/>
                    </a:solidFill>
                  </a:tcPr>
                </a:tc>
                <a:tc>
                  <a:txBody>
                    <a:bodyPr/>
                    <a:lstStyle/>
                    <a:p>
                      <a:pPr algn="ctr"/>
                      <a:r>
                        <a:rPr lang="en-US" sz="1200" dirty="0" smtClean="0"/>
                        <a:t>SG</a:t>
                      </a:r>
                      <a:endParaRPr lang="en-US" sz="1200" dirty="0"/>
                    </a:p>
                  </a:txBody>
                  <a:tcPr>
                    <a:solidFill>
                      <a:schemeClr val="tx2"/>
                    </a:solidFill>
                  </a:tcPr>
                </a:tc>
                <a:tc>
                  <a:txBody>
                    <a:bodyPr/>
                    <a:lstStyle/>
                    <a:p>
                      <a:pPr algn="ctr"/>
                      <a:r>
                        <a:rPr lang="en-US" sz="1200" dirty="0" smtClean="0"/>
                        <a:t>TH</a:t>
                      </a:r>
                      <a:endParaRPr lang="en-US" sz="1200" dirty="0"/>
                    </a:p>
                  </a:txBody>
                  <a:tcPr>
                    <a:solidFill>
                      <a:schemeClr val="tx2"/>
                    </a:solidFill>
                  </a:tcPr>
                </a:tc>
                <a:tc>
                  <a:txBody>
                    <a:bodyPr/>
                    <a:lstStyle/>
                    <a:p>
                      <a:pPr algn="ctr"/>
                      <a:r>
                        <a:rPr lang="en-US" sz="1200" dirty="0" smtClean="0"/>
                        <a:t>VN</a:t>
                      </a:r>
                      <a:endParaRPr lang="en-US" sz="1200" dirty="0"/>
                    </a:p>
                  </a:txBody>
                  <a:tcPr>
                    <a:solidFill>
                      <a:schemeClr val="tx2"/>
                    </a:solidFill>
                  </a:tcPr>
                </a:tc>
                <a:tc>
                  <a:txBody>
                    <a:bodyPr/>
                    <a:lstStyle/>
                    <a:p>
                      <a:pPr algn="ctr"/>
                      <a:r>
                        <a:rPr lang="en-US" sz="1200" dirty="0" smtClean="0"/>
                        <a:t>US</a:t>
                      </a:r>
                      <a:endParaRPr lang="en-US" sz="1200" dirty="0"/>
                    </a:p>
                  </a:txBody>
                  <a:tcPr>
                    <a:solidFill>
                      <a:schemeClr val="tx2"/>
                    </a:solidFill>
                  </a:tcPr>
                </a:tc>
              </a:tr>
              <a:tr h="513755">
                <a:tc>
                  <a:txBody>
                    <a:bodyPr/>
                    <a:lstStyle/>
                    <a:p>
                      <a:r>
                        <a:rPr lang="en-US" sz="1200" dirty="0" smtClean="0"/>
                        <a:t>TP</a:t>
                      </a:r>
                      <a:r>
                        <a:rPr lang="en-US" sz="1200" baseline="0" dirty="0" smtClean="0"/>
                        <a:t> study/ APA accepted as valuation support</a:t>
                      </a:r>
                      <a:endParaRPr lang="en-US" sz="1200" dirty="0"/>
                    </a:p>
                  </a:txBody>
                  <a:tcPr/>
                </a:tc>
                <a:tc>
                  <a:txBody>
                    <a:bodyPr/>
                    <a:lstStyle/>
                    <a:p>
                      <a:pPr algn="ctr"/>
                      <a:r>
                        <a:rPr lang="en-US" sz="1600" b="1" dirty="0" smtClean="0">
                          <a:solidFill>
                            <a:srgbClr val="C00000"/>
                          </a:solidFill>
                        </a:rPr>
                        <a:t>N</a:t>
                      </a:r>
                      <a:endParaRPr lang="en-US" sz="1600" b="1" dirty="0">
                        <a:solidFill>
                          <a:srgbClr val="C00000"/>
                        </a:solidFill>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r>
              <a:tr h="3995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4B4B4B"/>
                          </a:solidFill>
                          <a:effectLst/>
                          <a:uLnTx/>
                          <a:uFillTx/>
                          <a:latin typeface="+mn-lt"/>
                          <a:ea typeface="+mn-ea"/>
                          <a:cs typeface="+mn-cs"/>
                        </a:rPr>
                        <a:t>Tax/ Customs agreement possible</a:t>
                      </a:r>
                    </a:p>
                  </a:txBody>
                  <a:tcPr/>
                </a:tc>
                <a:tc>
                  <a:txBody>
                    <a:bodyPr/>
                    <a:lstStyle/>
                    <a:p>
                      <a:pPr marL="0" algn="ctr" defTabSz="914400" rtl="0" eaLnBrk="1" latinLnBrk="0" hangingPunct="1"/>
                      <a:r>
                        <a:rPr lang="en-US" sz="1600" b="1" kern="1200" dirty="0" smtClean="0">
                          <a:solidFill>
                            <a:srgbClr val="00B050"/>
                          </a:solidFill>
                          <a:latin typeface="+mn-lt"/>
                          <a:ea typeface="+mn-ea"/>
                          <a:cs typeface="+mn-cs"/>
                        </a:rPr>
                        <a:t>Y</a:t>
                      </a:r>
                      <a:endParaRPr lang="en-US" sz="1600" b="1" kern="1200" dirty="0">
                        <a:solidFill>
                          <a:srgbClr val="00B05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00B050"/>
                          </a:solidFill>
                          <a:latin typeface="+mn-lt"/>
                          <a:ea typeface="+mn-ea"/>
                          <a:cs typeface="+mn-cs"/>
                        </a:rPr>
                        <a:t>Y</a:t>
                      </a:r>
                      <a:endParaRPr lang="en-US" sz="1600" b="1" kern="1200" dirty="0">
                        <a:solidFill>
                          <a:srgbClr val="00B05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00B050"/>
                          </a:solidFill>
                          <a:latin typeface="+mn-lt"/>
                          <a:ea typeface="+mn-ea"/>
                          <a:cs typeface="+mn-cs"/>
                        </a:rPr>
                        <a:t>Y</a:t>
                      </a:r>
                      <a:endParaRPr lang="en-US" sz="1600" b="1" kern="1200" dirty="0">
                        <a:solidFill>
                          <a:srgbClr val="00B050"/>
                        </a:solidFill>
                        <a:latin typeface="+mn-lt"/>
                        <a:ea typeface="+mn-ea"/>
                        <a:cs typeface="+mn-cs"/>
                      </a:endParaRPr>
                    </a:p>
                  </a:txBody>
                  <a:tcPr anchor="ctr"/>
                </a:tc>
              </a:tr>
              <a:tr h="3995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4B4B4B"/>
                          </a:solidFill>
                          <a:effectLst/>
                          <a:uLnTx/>
                          <a:uFillTx/>
                          <a:latin typeface="+mn-lt"/>
                          <a:ea typeface="+mn-ea"/>
                          <a:cs typeface="+mn-cs"/>
                        </a:rPr>
                        <a:t>Required disclosure of increase price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rgbClr val="00B050"/>
                          </a:solidFill>
                          <a:latin typeface="+mn-lt"/>
                          <a:ea typeface="+mn-ea"/>
                          <a:cs typeface="+mn-cs"/>
                        </a:rPr>
                        <a:t>Y</a:t>
                      </a: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00B050"/>
                          </a:solidFill>
                          <a:latin typeface="+mn-lt"/>
                          <a:ea typeface="+mn-ea"/>
                          <a:cs typeface="+mn-cs"/>
                        </a:rPr>
                        <a:t>Y</a:t>
                      </a:r>
                      <a:endParaRPr lang="en-US" sz="1600" b="1" kern="1200" dirty="0">
                        <a:solidFill>
                          <a:srgbClr val="00B05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00B050"/>
                          </a:solidFill>
                          <a:latin typeface="+mn-lt"/>
                          <a:ea typeface="+mn-ea"/>
                          <a:cs typeface="+mn-cs"/>
                        </a:rPr>
                        <a:t>Y</a:t>
                      </a:r>
                      <a:endParaRPr lang="en-US" sz="1600" b="1" kern="1200" dirty="0">
                        <a:solidFill>
                          <a:srgbClr val="00B05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00B050"/>
                          </a:solidFill>
                          <a:latin typeface="+mn-lt"/>
                          <a:ea typeface="+mn-ea"/>
                          <a:cs typeface="+mn-cs"/>
                        </a:rPr>
                        <a:t>Y</a:t>
                      </a:r>
                      <a:endParaRPr lang="en-US" sz="1600" b="1" kern="1200" dirty="0">
                        <a:solidFill>
                          <a:srgbClr val="00B05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00B050"/>
                          </a:solidFill>
                          <a:latin typeface="+mn-lt"/>
                          <a:ea typeface="+mn-ea"/>
                          <a:cs typeface="+mn-cs"/>
                        </a:rPr>
                        <a:t>Y</a:t>
                      </a:r>
                      <a:endParaRPr lang="en-US" sz="1600" b="1" kern="1200" dirty="0">
                        <a:solidFill>
                          <a:srgbClr val="00B050"/>
                        </a:solidFill>
                        <a:latin typeface="+mn-lt"/>
                        <a:ea typeface="+mn-ea"/>
                        <a:cs typeface="+mn-cs"/>
                      </a:endParaRPr>
                    </a:p>
                  </a:txBody>
                  <a:tcPr anchor="ctr"/>
                </a:tc>
              </a:tr>
              <a:tr h="3995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4B4B4B"/>
                          </a:solidFill>
                          <a:effectLst/>
                          <a:uLnTx/>
                          <a:uFillTx/>
                          <a:latin typeface="+mn-lt"/>
                          <a:ea typeface="+mn-ea"/>
                          <a:cs typeface="+mn-cs"/>
                        </a:rPr>
                        <a:t>Required disclosure of decrease price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rgbClr val="00B050"/>
                          </a:solidFill>
                          <a:latin typeface="+mn-lt"/>
                          <a:ea typeface="+mn-ea"/>
                          <a:cs typeface="+mn-cs"/>
                        </a:rPr>
                        <a:t>Y</a:t>
                      </a: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00B050"/>
                          </a:solidFill>
                          <a:latin typeface="+mn-lt"/>
                          <a:ea typeface="+mn-ea"/>
                          <a:cs typeface="+mn-cs"/>
                        </a:rPr>
                        <a:t>Y</a:t>
                      </a:r>
                      <a:endParaRPr lang="en-US" sz="1600" b="1" kern="1200" dirty="0">
                        <a:solidFill>
                          <a:srgbClr val="00B05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00B050"/>
                          </a:solidFill>
                          <a:latin typeface="+mn-lt"/>
                          <a:ea typeface="+mn-ea"/>
                          <a:cs typeface="+mn-cs"/>
                        </a:rPr>
                        <a:t>Y</a:t>
                      </a:r>
                      <a:endParaRPr lang="en-US" sz="1600" b="1" kern="1200" dirty="0">
                        <a:solidFill>
                          <a:srgbClr val="00B05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00B050"/>
                          </a:solidFill>
                          <a:latin typeface="+mn-lt"/>
                          <a:ea typeface="+mn-ea"/>
                          <a:cs typeface="+mn-cs"/>
                        </a:rPr>
                        <a:t>Y</a:t>
                      </a:r>
                      <a:endParaRPr lang="en-US" sz="1600" b="1" kern="1200" dirty="0">
                        <a:solidFill>
                          <a:srgbClr val="00B050"/>
                        </a:solidFill>
                        <a:latin typeface="+mn-lt"/>
                        <a:ea typeface="+mn-ea"/>
                        <a:cs typeface="+mn-cs"/>
                      </a:endParaRPr>
                    </a:p>
                  </a:txBody>
                  <a:tcPr anchor="ctr"/>
                </a:tc>
              </a:tr>
              <a:tr h="3995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4B4B4B"/>
                          </a:solidFill>
                          <a:effectLst/>
                          <a:uLnTx/>
                          <a:uFillTx/>
                          <a:latin typeface="+mn-lt"/>
                          <a:ea typeface="+mn-ea"/>
                          <a:cs typeface="+mn-cs"/>
                        </a:rPr>
                        <a:t>Time limitation on payments/ refunds </a:t>
                      </a:r>
                    </a:p>
                  </a:txBody>
                  <a:tcPr/>
                </a:tc>
                <a:tc>
                  <a:txBody>
                    <a:bodyPr/>
                    <a:lstStyle/>
                    <a:p>
                      <a:pPr marL="0" algn="ctr" defTabSz="914400" rtl="0" eaLnBrk="1" latinLnBrk="0" hangingPunct="1"/>
                      <a:r>
                        <a:rPr lang="en-US" sz="1600" b="1" kern="1200" dirty="0" smtClean="0">
                          <a:solidFill>
                            <a:schemeClr val="tx2"/>
                          </a:solidFill>
                          <a:latin typeface="+mn-lt"/>
                          <a:ea typeface="+mn-ea"/>
                          <a:cs typeface="+mn-cs"/>
                        </a:rPr>
                        <a:t>4</a:t>
                      </a:r>
                      <a:endParaRPr lang="en-US" sz="1600" b="1" kern="1200" dirty="0">
                        <a:solidFill>
                          <a:schemeClr val="tx2"/>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chemeClr val="tx2"/>
                          </a:solidFill>
                          <a:latin typeface="+mn-lt"/>
                          <a:ea typeface="+mn-ea"/>
                          <a:cs typeface="+mn-cs"/>
                        </a:rPr>
                        <a:t>3</a:t>
                      </a:r>
                      <a:endParaRPr lang="en-US" sz="1600" b="1" kern="1200" dirty="0">
                        <a:solidFill>
                          <a:schemeClr val="tx2"/>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chemeClr val="tx2"/>
                          </a:solidFill>
                          <a:latin typeface="+mn-lt"/>
                          <a:ea typeface="+mn-ea"/>
                          <a:cs typeface="+mn-cs"/>
                        </a:rPr>
                        <a:t>1</a:t>
                      </a:r>
                      <a:endParaRPr lang="en-US" sz="1600" b="1" kern="1200" dirty="0">
                        <a:solidFill>
                          <a:schemeClr val="tx2"/>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chemeClr val="tx2"/>
                          </a:solidFill>
                          <a:latin typeface="+mn-lt"/>
                          <a:ea typeface="+mn-ea"/>
                          <a:cs typeface="+mn-cs"/>
                        </a:rPr>
                        <a:t>2</a:t>
                      </a:r>
                      <a:endParaRPr lang="en-US" sz="1600" b="1" kern="1200" dirty="0">
                        <a:solidFill>
                          <a:schemeClr val="tx2"/>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chemeClr val="tx2"/>
                          </a:solidFill>
                          <a:latin typeface="+mn-lt"/>
                          <a:ea typeface="+mn-ea"/>
                          <a:cs typeface="+mn-cs"/>
                        </a:rPr>
                        <a:t>5</a:t>
                      </a:r>
                      <a:endParaRPr lang="en-US" sz="1600" b="1" kern="1200" dirty="0">
                        <a:solidFill>
                          <a:schemeClr val="tx2"/>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chemeClr val="tx2"/>
                          </a:solidFill>
                          <a:latin typeface="+mn-lt"/>
                          <a:ea typeface="+mn-ea"/>
                          <a:cs typeface="+mn-cs"/>
                        </a:rPr>
                        <a:t>5</a:t>
                      </a:r>
                      <a:endParaRPr lang="en-US" sz="1600" b="1" kern="1200" dirty="0">
                        <a:solidFill>
                          <a:schemeClr val="tx2"/>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chemeClr val="tx2"/>
                          </a:solidFill>
                          <a:latin typeface="+mn-lt"/>
                          <a:ea typeface="+mn-ea"/>
                          <a:cs typeface="+mn-cs"/>
                        </a:rPr>
                        <a:t>3</a:t>
                      </a:r>
                      <a:endParaRPr lang="en-US" sz="1600" b="1" kern="1200" dirty="0">
                        <a:solidFill>
                          <a:schemeClr val="tx2"/>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chemeClr val="tx2"/>
                          </a:solidFill>
                          <a:latin typeface="+mn-lt"/>
                          <a:ea typeface="+mn-ea"/>
                          <a:cs typeface="+mn-cs"/>
                        </a:rPr>
                        <a:t>3</a:t>
                      </a:r>
                      <a:endParaRPr lang="en-US" sz="1600" b="1" kern="1200" dirty="0">
                        <a:solidFill>
                          <a:schemeClr val="tx2"/>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chemeClr val="tx2"/>
                          </a:solidFill>
                          <a:latin typeface="+mn-lt"/>
                          <a:ea typeface="+mn-ea"/>
                          <a:cs typeface="+mn-cs"/>
                        </a:rPr>
                        <a:t>-</a:t>
                      </a:r>
                      <a:endParaRPr lang="en-US" sz="1600" b="1" kern="1200" dirty="0">
                        <a:solidFill>
                          <a:schemeClr val="tx2"/>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chemeClr val="tx2"/>
                          </a:solidFill>
                          <a:latin typeface="+mn-lt"/>
                          <a:ea typeface="+mn-ea"/>
                          <a:cs typeface="+mn-cs"/>
                        </a:rPr>
                        <a:t>-</a:t>
                      </a:r>
                      <a:endParaRPr lang="en-US" sz="1600" b="1" kern="1200" dirty="0">
                        <a:solidFill>
                          <a:schemeClr val="tx2"/>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chemeClr val="tx2"/>
                          </a:solidFill>
                          <a:latin typeface="+mn-lt"/>
                          <a:ea typeface="+mn-ea"/>
                          <a:cs typeface="+mn-cs"/>
                        </a:rPr>
                        <a:t>?</a:t>
                      </a:r>
                      <a:endParaRPr lang="en-US" sz="1600" b="1" kern="1200" dirty="0">
                        <a:solidFill>
                          <a:schemeClr val="tx2"/>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chemeClr val="tx2"/>
                          </a:solidFill>
                          <a:latin typeface="+mn-lt"/>
                          <a:ea typeface="+mn-ea"/>
                          <a:cs typeface="+mn-cs"/>
                        </a:rPr>
                        <a:t>5</a:t>
                      </a:r>
                      <a:endParaRPr lang="en-US" sz="1600" b="1" kern="1200" dirty="0">
                        <a:solidFill>
                          <a:schemeClr val="tx2"/>
                        </a:solidFill>
                        <a:latin typeface="+mn-lt"/>
                        <a:ea typeface="+mn-ea"/>
                        <a:cs typeface="+mn-cs"/>
                      </a:endParaRPr>
                    </a:p>
                  </a:txBody>
                  <a:tcPr anchor="ctr"/>
                </a:tc>
              </a:tr>
              <a:tr h="3995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4B4B4B"/>
                          </a:solidFill>
                          <a:effectLst/>
                          <a:uLnTx/>
                          <a:uFillTx/>
                          <a:latin typeface="+mn-lt"/>
                          <a:ea typeface="+mn-ea"/>
                          <a:cs typeface="+mn-cs"/>
                        </a:rPr>
                        <a:t>Transaction-by-Transaction </a:t>
                      </a:r>
                      <a:r>
                        <a:rPr kumimoji="0" lang="en-US" sz="1200" b="0" i="0" u="none" strike="noStrike" kern="1200" cap="none" spc="0" normalizeH="0" baseline="0" noProof="0" dirty="0" err="1" smtClean="0">
                          <a:ln>
                            <a:noFill/>
                          </a:ln>
                          <a:solidFill>
                            <a:srgbClr val="4B4B4B"/>
                          </a:solidFill>
                          <a:effectLst/>
                          <a:uLnTx/>
                          <a:uFillTx/>
                          <a:latin typeface="+mn-lt"/>
                          <a:ea typeface="+mn-ea"/>
                          <a:cs typeface="+mn-cs"/>
                        </a:rPr>
                        <a:t>Rec</a:t>
                      </a:r>
                      <a:endParaRPr kumimoji="0" lang="en-US" sz="1200" b="0" i="0" u="none" strike="noStrike" kern="1200" cap="none" spc="0" normalizeH="0" baseline="0" noProof="0" dirty="0" smtClean="0">
                        <a:ln>
                          <a:noFill/>
                        </a:ln>
                        <a:solidFill>
                          <a:srgbClr val="4B4B4B"/>
                        </a:solidFill>
                        <a:effectLst/>
                        <a:uLnTx/>
                        <a:uFillTx/>
                        <a:latin typeface="+mn-lt"/>
                        <a:ea typeface="+mn-ea"/>
                        <a:cs typeface="+mn-cs"/>
                      </a:endParaRPr>
                    </a:p>
                  </a:txBody>
                  <a:tcPr/>
                </a:tc>
                <a:tc>
                  <a:txBody>
                    <a:bodyPr/>
                    <a:lstStyle/>
                    <a:p>
                      <a:pPr marL="0" algn="ctr" defTabSz="914400" rtl="0" eaLnBrk="1" latinLnBrk="0" hangingPunct="1"/>
                      <a:r>
                        <a:rPr lang="en-US" sz="1600" b="1" kern="1200" dirty="0" smtClean="0">
                          <a:solidFill>
                            <a:srgbClr val="00B050"/>
                          </a:solidFill>
                          <a:latin typeface="+mn-lt"/>
                          <a:ea typeface="+mn-ea"/>
                          <a:cs typeface="+mn-cs"/>
                        </a:rPr>
                        <a:t>Y</a:t>
                      </a:r>
                      <a:endParaRPr lang="en-US" sz="1600" b="1" kern="1200" dirty="0">
                        <a:solidFill>
                          <a:srgbClr val="00B05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chemeClr val="tx2"/>
                          </a:solidFill>
                          <a:latin typeface="+mn-lt"/>
                          <a:ea typeface="+mn-ea"/>
                          <a:cs typeface="+mn-cs"/>
                        </a:rPr>
                        <a:t>?</a:t>
                      </a:r>
                      <a:endParaRPr lang="en-US" sz="1600" b="1" kern="1200" dirty="0">
                        <a:solidFill>
                          <a:schemeClr val="tx2"/>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00B050"/>
                          </a:solidFill>
                          <a:latin typeface="+mn-lt"/>
                          <a:ea typeface="+mn-ea"/>
                          <a:cs typeface="+mn-cs"/>
                        </a:rPr>
                        <a:t>Y</a:t>
                      </a:r>
                      <a:endParaRPr lang="en-US" sz="1600" b="1" kern="1200" dirty="0">
                        <a:solidFill>
                          <a:srgbClr val="00B05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chemeClr val="tx2"/>
                          </a:solidFill>
                          <a:latin typeface="+mn-lt"/>
                          <a:ea typeface="+mn-ea"/>
                          <a:cs typeface="+mn-cs"/>
                        </a:rPr>
                        <a:t>?</a:t>
                      </a:r>
                      <a:endParaRPr lang="en-US" sz="1600" b="1" kern="1200" dirty="0">
                        <a:solidFill>
                          <a:schemeClr val="tx2"/>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00B050"/>
                          </a:solidFill>
                          <a:latin typeface="+mn-lt"/>
                          <a:ea typeface="+mn-ea"/>
                          <a:cs typeface="+mn-cs"/>
                        </a:rPr>
                        <a:t>Y</a:t>
                      </a:r>
                      <a:endParaRPr lang="en-US" sz="1600" b="1" kern="1200" dirty="0">
                        <a:solidFill>
                          <a:srgbClr val="00B05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00B050"/>
                          </a:solidFill>
                          <a:latin typeface="+mn-lt"/>
                          <a:ea typeface="+mn-ea"/>
                          <a:cs typeface="+mn-cs"/>
                        </a:rPr>
                        <a:t>Y</a:t>
                      </a:r>
                      <a:endParaRPr lang="en-US" sz="1600" b="1" kern="1200" dirty="0">
                        <a:solidFill>
                          <a:srgbClr val="00B05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00B050"/>
                          </a:solidFill>
                          <a:latin typeface="+mn-lt"/>
                          <a:ea typeface="+mn-ea"/>
                          <a:cs typeface="+mn-cs"/>
                        </a:rPr>
                        <a:t>Y</a:t>
                      </a:r>
                      <a:endParaRPr lang="en-US" sz="1600" b="1" kern="1200" dirty="0">
                        <a:solidFill>
                          <a:srgbClr val="00B05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C00000"/>
                          </a:solidFill>
                          <a:latin typeface="+mn-lt"/>
                          <a:ea typeface="+mn-ea"/>
                          <a:cs typeface="+mn-cs"/>
                        </a:rPr>
                        <a:t>N</a:t>
                      </a:r>
                      <a:endParaRPr lang="en-US" sz="1600" b="1" kern="1200" dirty="0">
                        <a:solidFill>
                          <a:srgbClr val="C0000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00B050"/>
                          </a:solidFill>
                          <a:latin typeface="+mn-lt"/>
                          <a:ea typeface="+mn-ea"/>
                          <a:cs typeface="+mn-cs"/>
                        </a:rPr>
                        <a:t>Y</a:t>
                      </a:r>
                      <a:endParaRPr lang="en-US" sz="1600" b="1" kern="1200" dirty="0">
                        <a:solidFill>
                          <a:srgbClr val="00B050"/>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chemeClr val="tx2"/>
                          </a:solidFill>
                          <a:latin typeface="+mn-lt"/>
                          <a:ea typeface="+mn-ea"/>
                          <a:cs typeface="+mn-cs"/>
                        </a:rPr>
                        <a:t>?</a:t>
                      </a:r>
                      <a:endParaRPr lang="en-US" sz="1600" b="1" kern="1200" dirty="0">
                        <a:solidFill>
                          <a:schemeClr val="tx2"/>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rgbClr val="00B050"/>
                          </a:solidFill>
                          <a:latin typeface="+mn-lt"/>
                          <a:ea typeface="+mn-ea"/>
                          <a:cs typeface="+mn-cs"/>
                        </a:rPr>
                        <a:t>Y</a:t>
                      </a:r>
                      <a:endParaRPr lang="en-US" sz="1600" b="1" kern="1200" dirty="0">
                        <a:solidFill>
                          <a:srgbClr val="00B050"/>
                        </a:solidFill>
                        <a:latin typeface="+mn-lt"/>
                        <a:ea typeface="+mn-ea"/>
                        <a:cs typeface="+mn-cs"/>
                      </a:endParaRPr>
                    </a:p>
                  </a:txBody>
                  <a:tcPr anchor="ctr"/>
                </a:tc>
              </a:tr>
            </a:tbl>
          </a:graphicData>
        </a:graphic>
      </p:graphicFrame>
      <p:sp>
        <p:nvSpPr>
          <p:cNvPr id="13" name="TextBox 12"/>
          <p:cNvSpPr txBox="1"/>
          <p:nvPr/>
        </p:nvSpPr>
        <p:spPr>
          <a:xfrm>
            <a:off x="381000" y="4146634"/>
            <a:ext cx="7467600" cy="253916"/>
          </a:xfrm>
          <a:prstGeom prst="rect">
            <a:avLst/>
          </a:prstGeom>
          <a:noFill/>
        </p:spPr>
        <p:txBody>
          <a:bodyPr wrap="square" rtlCol="0">
            <a:spAutoFit/>
          </a:bodyPr>
          <a:lstStyle/>
          <a:p>
            <a:r>
              <a:rPr lang="en-US" sz="1050" dirty="0" smtClean="0"/>
              <a:t>Source: Deloitte </a:t>
            </a:r>
            <a:r>
              <a:rPr lang="en-US" sz="1050" i="1" dirty="0" smtClean="0"/>
              <a:t>The Link Between Transfer Pricing and Customs Valuation 2015</a:t>
            </a:r>
            <a:r>
              <a:rPr lang="en-US" sz="1050" dirty="0" smtClean="0"/>
              <a:t> </a:t>
            </a:r>
            <a:r>
              <a:rPr lang="en-US" sz="1050" i="1" dirty="0" smtClean="0"/>
              <a:t>Country Guide - </a:t>
            </a:r>
            <a:r>
              <a:rPr lang="en-US" sz="1050" dirty="0" smtClean="0"/>
              <a:t>with some simplification</a:t>
            </a:r>
            <a:endParaRPr lang="en-US" sz="1050"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DIVE - THAILAND</a:t>
            </a:r>
            <a:endParaRPr lang="en-US" dirty="0"/>
          </a:p>
        </p:txBody>
      </p:sp>
      <p:pic>
        <p:nvPicPr>
          <p:cNvPr id="4" name="Picture 3" descr="Jay B.png"/>
          <p:cNvPicPr>
            <a:picLocks/>
          </p:cNvPicPr>
          <p:nvPr/>
        </p:nvPicPr>
        <p:blipFill>
          <a:blip r:embed="rId2" cstate="screen"/>
          <a:srcRect/>
          <a:stretch>
            <a:fillRect/>
          </a:stretch>
        </p:blipFill>
        <p:spPr>
          <a:xfrm>
            <a:off x="7239000" y="819150"/>
            <a:ext cx="1097280" cy="1097280"/>
          </a:xfrm>
          <a:prstGeom prst="rect">
            <a:avLst/>
          </a:prstGeom>
        </p:spPr>
      </p:pic>
      <p:sp>
        <p:nvSpPr>
          <p:cNvPr id="5" name="TextBox 4"/>
          <p:cNvSpPr txBox="1"/>
          <p:nvPr/>
        </p:nvSpPr>
        <p:spPr>
          <a:xfrm>
            <a:off x="7162800" y="1962151"/>
            <a:ext cx="1828800" cy="1323439"/>
          </a:xfrm>
          <a:prstGeom prst="rect">
            <a:avLst/>
          </a:prstGeom>
          <a:noFill/>
        </p:spPr>
        <p:txBody>
          <a:bodyPr wrap="square" rtlCol="0">
            <a:spAutoFit/>
          </a:bodyPr>
          <a:lstStyle/>
          <a:p>
            <a:r>
              <a:rPr lang="en-US" sz="1600" dirty="0" smtClean="0"/>
              <a:t>Jay</a:t>
            </a:r>
          </a:p>
          <a:p>
            <a:r>
              <a:rPr lang="en-US" sz="1600" dirty="0" smtClean="0"/>
              <a:t>Burabhasikhrin</a:t>
            </a:r>
          </a:p>
          <a:p>
            <a:r>
              <a:rPr lang="en-US" sz="1600" dirty="0" smtClean="0"/>
              <a:t>International Trade Specialist, Thailand</a:t>
            </a:r>
            <a:endParaRPr lang="en-US" sz="1600" dirty="0"/>
          </a:p>
        </p:txBody>
      </p:sp>
      <p:sp>
        <p:nvSpPr>
          <p:cNvPr id="7" name="Content Placeholder 2"/>
          <p:cNvSpPr>
            <a:spLocks noGrp="1"/>
          </p:cNvSpPr>
          <p:nvPr>
            <p:ph idx="1"/>
          </p:nvPr>
        </p:nvSpPr>
        <p:spPr>
          <a:xfrm>
            <a:off x="411675" y="819151"/>
            <a:ext cx="6827326" cy="3398210"/>
          </a:xfrm>
        </p:spPr>
        <p:txBody>
          <a:bodyPr/>
          <a:lstStyle/>
          <a:p>
            <a:r>
              <a:rPr lang="en-US" dirty="0" smtClean="0"/>
              <a:t>Until recently, there has been no clear definition or governed law on "Transfer Pricing".  In fact "Transfer Pricing“ only has loose definition and calculation method based on the international rules </a:t>
            </a:r>
          </a:p>
          <a:p>
            <a:r>
              <a:rPr lang="en-US" dirty="0" smtClean="0"/>
              <a:t>May 2015, the Thai </a:t>
            </a:r>
            <a:r>
              <a:rPr lang="en-US" dirty="0" smtClean="0"/>
              <a:t>cabinet </a:t>
            </a:r>
            <a:r>
              <a:rPr lang="en-US" dirty="0" smtClean="0"/>
              <a:t>approved the draft of Transfer Pricing Act. </a:t>
            </a:r>
            <a:r>
              <a:rPr lang="en-US" dirty="0" smtClean="0"/>
              <a:t>Full details </a:t>
            </a:r>
            <a:r>
              <a:rPr lang="en-US" dirty="0" smtClean="0"/>
              <a:t>will </a:t>
            </a:r>
            <a:r>
              <a:rPr lang="en-US" dirty="0" smtClean="0"/>
              <a:t>be </a:t>
            </a:r>
            <a:r>
              <a:rPr lang="en-US" dirty="0" smtClean="0"/>
              <a:t>issued once the laws are enacted in the Government </a:t>
            </a:r>
            <a:r>
              <a:rPr lang="en-US" dirty="0" smtClean="0"/>
              <a:t>Gazette after approval from State Council and </a:t>
            </a:r>
            <a:r>
              <a:rPr lang="en-US" smtClean="0"/>
              <a:t>Legislative Assembly</a:t>
            </a:r>
            <a:endParaRPr lang="en-US" dirty="0" smtClean="0"/>
          </a:p>
          <a:p>
            <a:r>
              <a:rPr lang="en-US" dirty="0" smtClean="0"/>
              <a:t>Recommended that corporations consult with the officers to </a:t>
            </a:r>
            <a:r>
              <a:rPr lang="en-SG" dirty="0" smtClean="0"/>
              <a:t>discuss both customs valuation, transfer pricing adjustments and documentation.. No straight path, but can have more confidence </a:t>
            </a:r>
          </a:p>
          <a:p>
            <a:pPr lvl="1"/>
            <a:r>
              <a:rPr lang="en-US" dirty="0" smtClean="0"/>
              <a:t>Customs and Excise Departments(avoid price abuse, conflicts of methodology of government authorities, tax avoidance/ post-audit issues) </a:t>
            </a:r>
          </a:p>
          <a:p>
            <a:pPr lvl="1"/>
            <a:r>
              <a:rPr lang="en-US" dirty="0" smtClean="0"/>
              <a:t>Internal operations (tax planning, commercial and economic  needs</a:t>
            </a: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DIVE - SINGAPORE</a:t>
            </a:r>
            <a:endParaRPr lang="en-US" dirty="0"/>
          </a:p>
        </p:txBody>
      </p:sp>
      <p:pic>
        <p:nvPicPr>
          <p:cNvPr id="4" name="Picture 14" descr="https://media.licdn.com/media/p/6/005/0ac/222/10200a6.jpg"/>
          <p:cNvPicPr>
            <a:picLocks noChangeAspect="1" noChangeArrowheads="1"/>
          </p:cNvPicPr>
          <p:nvPr/>
        </p:nvPicPr>
        <p:blipFill>
          <a:blip r:embed="rId2" cstate="screen"/>
          <a:srcRect/>
          <a:stretch>
            <a:fillRect/>
          </a:stretch>
        </p:blipFill>
        <p:spPr bwMode="auto">
          <a:xfrm>
            <a:off x="7239000" y="819150"/>
            <a:ext cx="1097280" cy="1097280"/>
          </a:xfrm>
          <a:prstGeom prst="rect">
            <a:avLst/>
          </a:prstGeom>
          <a:noFill/>
        </p:spPr>
      </p:pic>
      <p:sp>
        <p:nvSpPr>
          <p:cNvPr id="5" name="TextBox 4"/>
          <p:cNvSpPr txBox="1"/>
          <p:nvPr/>
        </p:nvSpPr>
        <p:spPr>
          <a:xfrm>
            <a:off x="7162800" y="1962150"/>
            <a:ext cx="1752600" cy="1077218"/>
          </a:xfrm>
          <a:prstGeom prst="rect">
            <a:avLst/>
          </a:prstGeom>
          <a:noFill/>
        </p:spPr>
        <p:txBody>
          <a:bodyPr wrap="square" rtlCol="0">
            <a:spAutoFit/>
          </a:bodyPr>
          <a:lstStyle/>
          <a:p>
            <a:r>
              <a:rPr lang="en-US" sz="1600" dirty="0" smtClean="0"/>
              <a:t>Hak Hong Teo</a:t>
            </a:r>
          </a:p>
          <a:p>
            <a:r>
              <a:rPr lang="en-US" sz="1600" dirty="0" smtClean="0"/>
              <a:t>International Trade Specialist, Singapore</a:t>
            </a:r>
            <a:endParaRPr lang="en-US" sz="1600" dirty="0"/>
          </a:p>
        </p:txBody>
      </p:sp>
      <p:sp>
        <p:nvSpPr>
          <p:cNvPr id="2050" name="AutoShape 2" descr="https://thehub.thomsonreuters.com/profile-image-display.jspa?imageID=98005&amp;size=10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s://thehub.thomsonreuters.com/profile-image-display.jspa?imageID=98005&amp;size=10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https://thehub.thomsonreuters.com/profile-image-display.jspa?imageID=98005&amp;size=10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Content Placeholder 9"/>
          <p:cNvSpPr>
            <a:spLocks noGrp="1"/>
          </p:cNvSpPr>
          <p:nvPr>
            <p:ph idx="1"/>
          </p:nvPr>
        </p:nvSpPr>
        <p:spPr>
          <a:xfrm>
            <a:off x="411675" y="819151"/>
            <a:ext cx="6674926" cy="3398210"/>
          </a:xfrm>
        </p:spPr>
        <p:txBody>
          <a:bodyPr/>
          <a:lstStyle/>
          <a:p>
            <a:r>
              <a:rPr lang="en-US" dirty="0" smtClean="0"/>
              <a:t>New transfer pricing guidelines introduced this year; brings into line with 2010 OECD guidelines and BEPS-related drafts</a:t>
            </a:r>
          </a:p>
          <a:p>
            <a:r>
              <a:rPr lang="en-SG" dirty="0" smtClean="0"/>
              <a:t>If adjustments are made, companies can take up a supplementary short payment (DP) permit or on a permit – by – permit basis to report the adjustment.</a:t>
            </a:r>
          </a:p>
          <a:p>
            <a:r>
              <a:rPr lang="en-SG" dirty="0" smtClean="0"/>
              <a:t>It is recommended that the importer contact Singapore Customs to discuss on transfer pricing adjustment before they import the goods into Singapore</a:t>
            </a:r>
          </a:p>
          <a:p>
            <a:r>
              <a:rPr lang="en-SG" dirty="0" smtClean="0"/>
              <a:t>Importers could also make a submission to Singapore Customs through the Voluntary Disclosure Program to report on any changes in customs value resulting from transfer pricing adjustments</a:t>
            </a:r>
          </a:p>
          <a:p>
            <a:endParaRPr lang="en-US" dirty="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DIVE - CHINA</a:t>
            </a:r>
            <a:endParaRPr lang="en-US" dirty="0"/>
          </a:p>
        </p:txBody>
      </p:sp>
      <p:sp>
        <p:nvSpPr>
          <p:cNvPr id="5" name="TextBox 4"/>
          <p:cNvSpPr txBox="1"/>
          <p:nvPr/>
        </p:nvSpPr>
        <p:spPr>
          <a:xfrm>
            <a:off x="7162800" y="1962150"/>
            <a:ext cx="1752600" cy="1323439"/>
          </a:xfrm>
          <a:prstGeom prst="rect">
            <a:avLst/>
          </a:prstGeom>
          <a:noFill/>
        </p:spPr>
        <p:txBody>
          <a:bodyPr wrap="square" rtlCol="0">
            <a:spAutoFit/>
          </a:bodyPr>
          <a:lstStyle/>
          <a:p>
            <a:r>
              <a:rPr lang="en-US" sz="1600" dirty="0" smtClean="0"/>
              <a:t>Leda Li</a:t>
            </a:r>
          </a:p>
          <a:p>
            <a:r>
              <a:rPr lang="en-US" sz="1600" dirty="0" smtClean="0"/>
              <a:t>Head of Tax Professional Services, </a:t>
            </a:r>
          </a:p>
          <a:p>
            <a:r>
              <a:rPr lang="en-US" sz="1600" dirty="0" smtClean="0"/>
              <a:t>China</a:t>
            </a:r>
            <a:endParaRPr lang="en-US" sz="1600" dirty="0"/>
          </a:p>
        </p:txBody>
      </p:sp>
      <p:sp>
        <p:nvSpPr>
          <p:cNvPr id="2050" name="AutoShape 2" descr="https://thehub.thomsonreuters.com/profile-image-display.jspa?imageID=98005&amp;size=10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s://thehub.thomsonreuters.com/profile-image-display.jspa?imageID=98005&amp;size=10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https://thehub.thomsonreuters.com/profile-image-display.jspa?imageID=98005&amp;size=10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Content Placeholder 9"/>
          <p:cNvSpPr>
            <a:spLocks noGrp="1"/>
          </p:cNvSpPr>
          <p:nvPr>
            <p:ph idx="1"/>
          </p:nvPr>
        </p:nvSpPr>
        <p:spPr>
          <a:xfrm>
            <a:off x="411675" y="819150"/>
            <a:ext cx="6674926" cy="3809999"/>
          </a:xfrm>
        </p:spPr>
        <p:txBody>
          <a:bodyPr/>
          <a:lstStyle/>
          <a:p>
            <a:r>
              <a:rPr lang="en-US" sz="1400" dirty="0" smtClean="0"/>
              <a:t>In China, customs valuation will be mainly triggered by:</a:t>
            </a:r>
          </a:p>
          <a:p>
            <a:pPr lvl="1"/>
            <a:r>
              <a:rPr lang="en-US" sz="1200" dirty="0" smtClean="0"/>
              <a:t>Declaration price is significantly higher or lower than the standard price in the market or historical transactions</a:t>
            </a:r>
          </a:p>
          <a:p>
            <a:pPr lvl="1"/>
            <a:r>
              <a:rPr lang="en-US" sz="1200" dirty="0" smtClean="0"/>
              <a:t>Stability for excessively long period</a:t>
            </a:r>
          </a:p>
          <a:p>
            <a:pPr lvl="1"/>
            <a:r>
              <a:rPr lang="en-US" sz="1200" dirty="0" smtClean="0"/>
              <a:t>Sensitive commodities </a:t>
            </a:r>
            <a:endParaRPr lang="en-US" sz="1200" dirty="0"/>
          </a:p>
          <a:p>
            <a:r>
              <a:rPr lang="en-US" sz="1400" dirty="0" smtClean="0"/>
              <a:t>Methodologies</a:t>
            </a:r>
          </a:p>
          <a:p>
            <a:pPr lvl="1"/>
            <a:r>
              <a:rPr lang="en-US" sz="1200" dirty="0" smtClean="0"/>
              <a:t>Same commodity t</a:t>
            </a:r>
            <a:r>
              <a:rPr lang="en-US" altLang="zh-CN" sz="1200" dirty="0" smtClean="0"/>
              <a:t>ransaction price method</a:t>
            </a:r>
            <a:r>
              <a:rPr lang="en-US" sz="1200" dirty="0" smtClean="0"/>
              <a:t>,  similar commodity transaction price method, </a:t>
            </a:r>
            <a:r>
              <a:rPr lang="en-US" altLang="zh-CN" sz="1200" dirty="0" smtClean="0"/>
              <a:t>Inverted price method, price calculation method, reasonable method</a:t>
            </a:r>
            <a:endParaRPr lang="en-US" sz="1200" dirty="0" smtClean="0"/>
          </a:p>
          <a:p>
            <a:r>
              <a:rPr lang="en-US" sz="1400" dirty="0" smtClean="0"/>
              <a:t>Challenges from customs:</a:t>
            </a:r>
          </a:p>
          <a:p>
            <a:pPr lvl="1"/>
            <a:r>
              <a:rPr lang="en-US" sz="1200" dirty="0" smtClean="0"/>
              <a:t>How to balance the conflicting  focus between customs valuation and transfer pricing?</a:t>
            </a:r>
          </a:p>
          <a:p>
            <a:pPr lvl="1"/>
            <a:r>
              <a:rPr lang="en-US" sz="1200" dirty="0" smtClean="0"/>
              <a:t>In the recent years, the Chinese customs often request the transfer pricing report as a reference during their valuation</a:t>
            </a:r>
          </a:p>
          <a:p>
            <a:pPr lvl="1"/>
            <a:r>
              <a:rPr lang="en-US" sz="1200" dirty="0" smtClean="0"/>
              <a:t>With the issuance of Draft Implementation Measures for Special Tax Adjustments (revised Circular 2), BEPS concepts has been incorporated in the Chinese transfer pricing rules</a:t>
            </a:r>
          </a:p>
          <a:p>
            <a:pPr lvl="1"/>
            <a:endParaRPr lang="en-US" sz="1400" dirty="0" smtClean="0"/>
          </a:p>
          <a:p>
            <a:pPr lvl="1"/>
            <a:endParaRPr lang="en-US" dirty="0" smtClean="0"/>
          </a:p>
        </p:txBody>
      </p:sp>
      <p:pic>
        <p:nvPicPr>
          <p:cNvPr id="11" name="Picture 2" descr="https://media.licdn.com/media/p/8/005/062/23c/1ddd93f.jpg"/>
          <p:cNvPicPr>
            <a:picLocks noChangeAspect="1" noChangeArrowheads="1"/>
          </p:cNvPicPr>
          <p:nvPr/>
        </p:nvPicPr>
        <p:blipFill>
          <a:blip r:embed="rId2" cstate="print"/>
          <a:srcRect l="7143" t="7143" r="7143"/>
          <a:stretch>
            <a:fillRect/>
          </a:stretch>
        </p:blipFill>
        <p:spPr bwMode="auto">
          <a:xfrm>
            <a:off x="7239000" y="819150"/>
            <a:ext cx="1066800" cy="11557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DIVE – UNITED STATES</a:t>
            </a:r>
            <a:endParaRPr lang="en-US" dirty="0"/>
          </a:p>
        </p:txBody>
      </p:sp>
      <p:sp>
        <p:nvSpPr>
          <p:cNvPr id="3" name="Content Placeholder 2"/>
          <p:cNvSpPr>
            <a:spLocks noGrp="1"/>
          </p:cNvSpPr>
          <p:nvPr>
            <p:ph idx="1"/>
          </p:nvPr>
        </p:nvSpPr>
        <p:spPr>
          <a:xfrm>
            <a:off x="411675" y="819151"/>
            <a:ext cx="6751126" cy="3398210"/>
          </a:xfrm>
        </p:spPr>
        <p:txBody>
          <a:bodyPr/>
          <a:lstStyle/>
          <a:p>
            <a:r>
              <a:rPr lang="en-US" dirty="0" smtClean="0"/>
              <a:t>Transactions must pass the two part test to be allowed under TV</a:t>
            </a:r>
          </a:p>
          <a:p>
            <a:pPr lvl="1"/>
            <a:r>
              <a:rPr lang="en-US" i="1" dirty="0" smtClean="0"/>
              <a:t>Bona Fide </a:t>
            </a:r>
            <a:r>
              <a:rPr lang="en-US" dirty="0" smtClean="0"/>
              <a:t>Sale</a:t>
            </a:r>
          </a:p>
          <a:p>
            <a:pPr lvl="1"/>
            <a:r>
              <a:rPr lang="en-US" dirty="0" smtClean="0"/>
              <a:t>Circumstances of sale established by the importer or seller not influenced by relationship</a:t>
            </a:r>
          </a:p>
          <a:p>
            <a:r>
              <a:rPr lang="en-US" dirty="0" smtClean="0"/>
              <a:t>If no adjustments, either no filing or “no change” reconciliation if participating in reconciliation prototype; if adjustments, transaction-by-transaction or aggregate reconciliation required</a:t>
            </a:r>
          </a:p>
          <a:p>
            <a:r>
              <a:rPr lang="en-US" dirty="0" smtClean="0"/>
              <a:t>When determining appraisal method, it may be advisable to allow customs to scrutinize in advance rather than waiting to be challenged</a:t>
            </a:r>
          </a:p>
          <a:p>
            <a:r>
              <a:rPr lang="en-US" dirty="0" smtClean="0"/>
              <a:t>Otherwise, computed value method could be painful exercise in cost accounting as part of the reconciliation process</a:t>
            </a:r>
          </a:p>
        </p:txBody>
      </p:sp>
      <p:pic>
        <p:nvPicPr>
          <p:cNvPr id="4" name="Content Placeholder 8" descr="James C.png"/>
          <p:cNvPicPr>
            <a:picLocks noChangeAspect="1"/>
          </p:cNvPicPr>
          <p:nvPr/>
        </p:nvPicPr>
        <p:blipFill>
          <a:blip r:embed="rId2" cstate="print"/>
          <a:srcRect l="15789" r="10526"/>
          <a:stretch>
            <a:fillRect/>
          </a:stretch>
        </p:blipFill>
        <p:spPr bwMode="auto">
          <a:xfrm>
            <a:off x="7239000" y="819150"/>
            <a:ext cx="1066800" cy="1085850"/>
          </a:xfrm>
          <a:prstGeom prst="rect">
            <a:avLst/>
          </a:prstGeom>
          <a:noFill/>
          <a:ln w="9525">
            <a:noFill/>
            <a:miter lim="800000"/>
            <a:headEnd/>
            <a:tailEnd/>
          </a:ln>
        </p:spPr>
      </p:pic>
      <p:sp>
        <p:nvSpPr>
          <p:cNvPr id="5" name="TextBox 4"/>
          <p:cNvSpPr txBox="1"/>
          <p:nvPr/>
        </p:nvSpPr>
        <p:spPr>
          <a:xfrm>
            <a:off x="7162800" y="1962150"/>
            <a:ext cx="1752600" cy="1077218"/>
          </a:xfrm>
          <a:prstGeom prst="rect">
            <a:avLst/>
          </a:prstGeom>
          <a:noFill/>
        </p:spPr>
        <p:txBody>
          <a:bodyPr wrap="square" rtlCol="0">
            <a:spAutoFit/>
          </a:bodyPr>
          <a:lstStyle/>
          <a:p>
            <a:r>
              <a:rPr lang="en-US" sz="1600" dirty="0" smtClean="0"/>
              <a:t>James Carneiro</a:t>
            </a:r>
          </a:p>
          <a:p>
            <a:r>
              <a:rPr lang="en-US" sz="1600" dirty="0" smtClean="0"/>
              <a:t>International Trade Manager, United States</a:t>
            </a:r>
            <a:endParaRPr lang="en-US" sz="1600"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ltLang="en-US" dirty="0" smtClean="0"/>
              <a:t>AGENDA</a:t>
            </a:r>
          </a:p>
        </p:txBody>
      </p:sp>
      <p:sp>
        <p:nvSpPr>
          <p:cNvPr id="5" name="Rectangle 3"/>
          <p:cNvSpPr txBox="1">
            <a:spLocks noChangeArrowheads="1"/>
          </p:cNvSpPr>
          <p:nvPr/>
        </p:nvSpPr>
        <p:spPr bwMode="auto">
          <a:xfrm>
            <a:off x="898525" y="1013523"/>
            <a:ext cx="8245475" cy="1692771"/>
          </a:xfrm>
          <a:prstGeom prst="rect">
            <a:avLst/>
          </a:prstGeom>
          <a:noFill/>
          <a:ln w="9525">
            <a:noFill/>
            <a:miter lim="800000"/>
            <a:headEnd/>
            <a:tailEnd/>
          </a:ln>
          <a:extLst>
            <a:ext uri="{91240B29-F687-4F45-9708-019B960494DF}">
              <a14:hiddenLine xmlns="" xmlns:a14="http://schemas.microsoft.com/office/drawing/2010/main" w="9525" cap="flat" cmpd="sng" algn="ctr">
                <a:solidFill>
                  <a:schemeClr val="tx1"/>
                </a:solidFill>
                <a:prstDash val="solid"/>
                <a:miter lim="800000"/>
                <a:headEnd/>
                <a:tailEnd/>
              </a14:hiddenLine>
            </a:ext>
          </a:extLst>
        </p:spPr>
        <p:txBody>
          <a:bodyPr vert="horz" wrap="square" lIns="0" tIns="0" rIns="182880" bIns="0" numCol="1" anchor="t" anchorCtr="0" compatLnSpc="1">
            <a:prstTxWarp prst="textNoShape">
              <a:avLst/>
            </a:prstTxWarp>
            <a:spAutoFit/>
          </a:bodyPr>
          <a:lstStyle>
            <a:lvl1pPr marL="168275" indent="-168275" algn="l" rtl="0" eaLnBrk="0" fontAlgn="base" hangingPunct="0">
              <a:spcBef>
                <a:spcPct val="50000"/>
              </a:spcBef>
              <a:spcAft>
                <a:spcPct val="0"/>
              </a:spcAft>
              <a:buClr>
                <a:schemeClr val="tx2"/>
              </a:buClr>
              <a:buChar char="•"/>
              <a:defRPr sz="1600">
                <a:solidFill>
                  <a:schemeClr val="tx1"/>
                </a:solidFill>
                <a:latin typeface="+mn-lt"/>
                <a:ea typeface="+mn-ea"/>
                <a:cs typeface="+mn-cs"/>
              </a:defRPr>
            </a:lvl1pPr>
            <a:lvl2pPr marL="568325" indent="-225425" algn="l" rtl="0" eaLnBrk="0" fontAlgn="base" hangingPunct="0">
              <a:spcBef>
                <a:spcPct val="30000"/>
              </a:spcBef>
              <a:spcAft>
                <a:spcPct val="0"/>
              </a:spcAft>
              <a:buClr>
                <a:schemeClr val="tx2"/>
              </a:buClr>
              <a:buFont typeface="Arial" pitchFamily="34" charset="0"/>
              <a:buChar char="–"/>
              <a:defRPr sz="1600">
                <a:solidFill>
                  <a:schemeClr val="tx1"/>
                </a:solidFill>
                <a:latin typeface="+mn-lt"/>
              </a:defRPr>
            </a:lvl2pPr>
            <a:lvl3pPr marL="914400" indent="-171450" algn="l" rtl="0" eaLnBrk="0" fontAlgn="base" hangingPunct="0">
              <a:spcBef>
                <a:spcPct val="25000"/>
              </a:spcBef>
              <a:spcAft>
                <a:spcPct val="0"/>
              </a:spcAft>
              <a:buClr>
                <a:schemeClr val="tx2"/>
              </a:buClr>
              <a:buChar char="•"/>
              <a:defRPr sz="1600">
                <a:solidFill>
                  <a:schemeClr val="tx1"/>
                </a:solidFill>
                <a:latin typeface="+mn-lt"/>
              </a:defRPr>
            </a:lvl3pPr>
            <a:lvl4pPr marL="1257300" indent="-228600" algn="l" rtl="0" eaLnBrk="0" fontAlgn="base" hangingPunct="0">
              <a:spcBef>
                <a:spcPct val="20000"/>
              </a:spcBef>
              <a:spcAft>
                <a:spcPct val="0"/>
              </a:spcAft>
              <a:buClr>
                <a:schemeClr val="tx2"/>
              </a:buClr>
              <a:buFont typeface="Arial" pitchFamily="34"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600">
                <a:solidFill>
                  <a:schemeClr val="tx1"/>
                </a:solidFill>
                <a:latin typeface="+mn-lt"/>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defRPr>
            </a:lvl9pPr>
          </a:lstStyle>
          <a:p>
            <a:r>
              <a:rPr lang="en-US" altLang="pt-BR" sz="2000" dirty="0" smtClean="0">
                <a:solidFill>
                  <a:schemeClr val="bg1"/>
                </a:solidFill>
              </a:rPr>
              <a:t>THE CHALLENGE</a:t>
            </a:r>
          </a:p>
          <a:p>
            <a:r>
              <a:rPr lang="en-US" altLang="pt-BR" sz="2000" dirty="0" smtClean="0">
                <a:solidFill>
                  <a:schemeClr val="bg1"/>
                </a:solidFill>
              </a:rPr>
              <a:t>ASIA RULES OVERVIEW</a:t>
            </a:r>
          </a:p>
          <a:p>
            <a:r>
              <a:rPr lang="en-US" altLang="pt-BR" sz="2000" dirty="0" smtClean="0">
                <a:solidFill>
                  <a:schemeClr val="tx2"/>
                </a:solidFill>
              </a:rPr>
              <a:t>BEPS IMPACT</a:t>
            </a:r>
          </a:p>
          <a:p>
            <a:r>
              <a:rPr lang="en-US" altLang="pt-BR" sz="2000" dirty="0" smtClean="0">
                <a:solidFill>
                  <a:schemeClr val="bg1"/>
                </a:solidFill>
              </a:rPr>
              <a:t>POSSIBLE SOLUTIONS</a:t>
            </a:r>
          </a:p>
        </p:txBody>
      </p:sp>
    </p:spTree>
    <p:extLst>
      <p:ext uri="{BB962C8B-B14F-4D97-AF65-F5344CB8AC3E}">
        <p14:creationId xmlns="" xmlns:p14="http://schemas.microsoft.com/office/powerpoint/2010/main" val="2139637407"/>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ltLang="en-US" dirty="0" smtClean="0"/>
              <a:t>AGENDA</a:t>
            </a:r>
          </a:p>
        </p:txBody>
      </p:sp>
      <p:sp>
        <p:nvSpPr>
          <p:cNvPr id="5" name="Rectangle 3"/>
          <p:cNvSpPr txBox="1">
            <a:spLocks noChangeArrowheads="1"/>
          </p:cNvSpPr>
          <p:nvPr/>
        </p:nvSpPr>
        <p:spPr bwMode="auto">
          <a:xfrm>
            <a:off x="898525" y="1013523"/>
            <a:ext cx="8245475" cy="1692771"/>
          </a:xfrm>
          <a:prstGeom prst="rect">
            <a:avLst/>
          </a:prstGeom>
          <a:noFill/>
          <a:ln w="9525">
            <a:noFill/>
            <a:miter lim="800000"/>
            <a:headEnd/>
            <a:tailEnd/>
          </a:ln>
          <a:extLst>
            <a:ext uri="{91240B29-F687-4F45-9708-019B960494DF}">
              <a14:hiddenLine xmlns="" xmlns:a14="http://schemas.microsoft.com/office/drawing/2010/main" w="9525" cap="flat" cmpd="sng" algn="ctr">
                <a:solidFill>
                  <a:schemeClr val="tx1"/>
                </a:solidFill>
                <a:prstDash val="solid"/>
                <a:miter lim="800000"/>
                <a:headEnd/>
                <a:tailEnd/>
              </a14:hiddenLine>
            </a:ext>
          </a:extLst>
        </p:spPr>
        <p:txBody>
          <a:bodyPr vert="horz" wrap="square" lIns="0" tIns="0" rIns="182880" bIns="0" numCol="1" anchor="t" anchorCtr="0" compatLnSpc="1">
            <a:prstTxWarp prst="textNoShape">
              <a:avLst/>
            </a:prstTxWarp>
            <a:spAutoFit/>
          </a:bodyPr>
          <a:lstStyle>
            <a:lvl1pPr marL="168275" indent="-168275" algn="l" rtl="0" eaLnBrk="0" fontAlgn="base" hangingPunct="0">
              <a:spcBef>
                <a:spcPct val="50000"/>
              </a:spcBef>
              <a:spcAft>
                <a:spcPct val="0"/>
              </a:spcAft>
              <a:buClr>
                <a:schemeClr val="tx2"/>
              </a:buClr>
              <a:buChar char="•"/>
              <a:defRPr sz="1600">
                <a:solidFill>
                  <a:schemeClr val="tx1"/>
                </a:solidFill>
                <a:latin typeface="+mn-lt"/>
                <a:ea typeface="+mn-ea"/>
                <a:cs typeface="+mn-cs"/>
              </a:defRPr>
            </a:lvl1pPr>
            <a:lvl2pPr marL="568325" indent="-225425" algn="l" rtl="0" eaLnBrk="0" fontAlgn="base" hangingPunct="0">
              <a:spcBef>
                <a:spcPct val="30000"/>
              </a:spcBef>
              <a:spcAft>
                <a:spcPct val="0"/>
              </a:spcAft>
              <a:buClr>
                <a:schemeClr val="tx2"/>
              </a:buClr>
              <a:buFont typeface="Arial" pitchFamily="34" charset="0"/>
              <a:buChar char="–"/>
              <a:defRPr sz="1600">
                <a:solidFill>
                  <a:schemeClr val="tx1"/>
                </a:solidFill>
                <a:latin typeface="+mn-lt"/>
              </a:defRPr>
            </a:lvl2pPr>
            <a:lvl3pPr marL="914400" indent="-171450" algn="l" rtl="0" eaLnBrk="0" fontAlgn="base" hangingPunct="0">
              <a:spcBef>
                <a:spcPct val="25000"/>
              </a:spcBef>
              <a:spcAft>
                <a:spcPct val="0"/>
              </a:spcAft>
              <a:buClr>
                <a:schemeClr val="tx2"/>
              </a:buClr>
              <a:buChar char="•"/>
              <a:defRPr sz="1600">
                <a:solidFill>
                  <a:schemeClr val="tx1"/>
                </a:solidFill>
                <a:latin typeface="+mn-lt"/>
              </a:defRPr>
            </a:lvl3pPr>
            <a:lvl4pPr marL="1257300" indent="-228600" algn="l" rtl="0" eaLnBrk="0" fontAlgn="base" hangingPunct="0">
              <a:spcBef>
                <a:spcPct val="20000"/>
              </a:spcBef>
              <a:spcAft>
                <a:spcPct val="0"/>
              </a:spcAft>
              <a:buClr>
                <a:schemeClr val="tx2"/>
              </a:buClr>
              <a:buFont typeface="Arial" pitchFamily="34"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600">
                <a:solidFill>
                  <a:schemeClr val="tx1"/>
                </a:solidFill>
                <a:latin typeface="+mn-lt"/>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defRPr>
            </a:lvl9pPr>
          </a:lstStyle>
          <a:p>
            <a:r>
              <a:rPr lang="en-US" altLang="pt-BR" sz="2000" dirty="0" smtClean="0">
                <a:solidFill>
                  <a:schemeClr val="tx2"/>
                </a:solidFill>
              </a:rPr>
              <a:t>THE CHALLENGE</a:t>
            </a:r>
          </a:p>
          <a:p>
            <a:r>
              <a:rPr lang="en-US" altLang="pt-BR" sz="2000" dirty="0" smtClean="0">
                <a:solidFill>
                  <a:schemeClr val="bg1"/>
                </a:solidFill>
              </a:rPr>
              <a:t>ASIA RULES OVERVIEW</a:t>
            </a:r>
          </a:p>
          <a:p>
            <a:r>
              <a:rPr lang="en-US" altLang="pt-BR" sz="2000" dirty="0" smtClean="0">
                <a:solidFill>
                  <a:schemeClr val="bg1"/>
                </a:solidFill>
              </a:rPr>
              <a:t>BEPS IMPACT</a:t>
            </a:r>
          </a:p>
          <a:p>
            <a:r>
              <a:rPr lang="en-US" altLang="pt-BR" sz="2000" dirty="0" smtClean="0">
                <a:solidFill>
                  <a:schemeClr val="bg1"/>
                </a:solidFill>
              </a:rPr>
              <a:t>POSSIBLE SOLUTIONS</a:t>
            </a:r>
          </a:p>
        </p:txBody>
      </p:sp>
    </p:spTree>
    <p:extLst>
      <p:ext uri="{BB962C8B-B14F-4D97-AF65-F5344CB8AC3E}">
        <p14:creationId xmlns="" xmlns:p14="http://schemas.microsoft.com/office/powerpoint/2010/main" val="2139637407"/>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BASE EROSION PROFIT SHIFTING (BEPS)</a:t>
            </a:r>
            <a:endParaRPr lang="en-US" dirty="0"/>
          </a:p>
        </p:txBody>
      </p:sp>
      <p:sp>
        <p:nvSpPr>
          <p:cNvPr id="4" name="Content Placeholder 3"/>
          <p:cNvSpPr>
            <a:spLocks noGrp="1"/>
          </p:cNvSpPr>
          <p:nvPr>
            <p:ph idx="1"/>
          </p:nvPr>
        </p:nvSpPr>
        <p:spPr>
          <a:xfrm>
            <a:off x="411674" y="742950"/>
            <a:ext cx="8351327" cy="2514600"/>
          </a:xfrm>
        </p:spPr>
        <p:txBody>
          <a:bodyPr/>
          <a:lstStyle/>
          <a:p>
            <a:r>
              <a:rPr lang="en-US" dirty="0" smtClean="0"/>
              <a:t>New guidelines developed under OECD that force companies to better tell their stories to tax authorities.  </a:t>
            </a:r>
          </a:p>
          <a:p>
            <a:pPr lvl="1"/>
            <a:r>
              <a:rPr lang="en-US" sz="1400" dirty="0" smtClean="0"/>
              <a:t>Previously, countries only had access to information filed in their own countries</a:t>
            </a:r>
          </a:p>
          <a:p>
            <a:pPr lvl="1"/>
            <a:r>
              <a:rPr lang="en-US" sz="1400" dirty="0" smtClean="0"/>
              <a:t>Under BEPS, all countries will have transparency into global profits due to country-by-country (</a:t>
            </a:r>
            <a:r>
              <a:rPr lang="en-US" sz="1400" dirty="0" err="1" smtClean="0"/>
              <a:t>CbC</a:t>
            </a:r>
            <a:r>
              <a:rPr lang="en-US" sz="1400" dirty="0" smtClean="0"/>
              <a:t>) reporting requirements</a:t>
            </a:r>
          </a:p>
          <a:p>
            <a:pPr lvl="1"/>
            <a:r>
              <a:rPr lang="en-US" sz="1400" dirty="0" smtClean="0"/>
              <a:t>Also new guidance on intangibles (basically the holder needs to have sufficient resource to manage risks associated with those intangibles)</a:t>
            </a:r>
          </a:p>
          <a:p>
            <a:r>
              <a:rPr lang="en-US" dirty="0" smtClean="0"/>
              <a:t>Complications: Many companies have established tax structures that take advantage of lower tax jurisdictions.  Operations need to be adjusted.  The transparency is likely to result in countries fighting for their fair share of tax revenues</a:t>
            </a:r>
            <a:endParaRPr lang="en-SG" b="1" dirty="0" smtClean="0"/>
          </a:p>
          <a:p>
            <a:pPr>
              <a:buNone/>
            </a:pPr>
            <a:r>
              <a:rPr lang="en-US" dirty="0" smtClean="0">
                <a:sym typeface="Wingdings" pitchFamily="2" charset="2"/>
              </a:rPr>
              <a:t> could have a significant impact on transfer prices or royalty arrangements</a:t>
            </a:r>
            <a:endParaRPr lang="en-US" dirty="0" smtClean="0"/>
          </a:p>
          <a:p>
            <a:endParaRPr lang="en-US" dirty="0" smtClean="0"/>
          </a:p>
          <a:p>
            <a:endParaRPr lang="en-US" dirty="0"/>
          </a:p>
        </p:txBody>
      </p:sp>
      <p:pic>
        <p:nvPicPr>
          <p:cNvPr id="31749" name="Picture 5"/>
          <p:cNvPicPr>
            <a:picLocks noChangeAspect="1" noChangeArrowheads="1"/>
          </p:cNvPicPr>
          <p:nvPr/>
        </p:nvPicPr>
        <p:blipFill>
          <a:blip r:embed="rId3" cstate="print"/>
          <a:srcRect l="24597" t="23363" r="31479" b="70498"/>
          <a:stretch>
            <a:fillRect/>
          </a:stretch>
        </p:blipFill>
        <p:spPr bwMode="auto">
          <a:xfrm>
            <a:off x="381001" y="3848100"/>
            <a:ext cx="8001001" cy="6286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blogs-images.forbes.com/joeharpaz/files/2015/06/saint-amans-3.png"/>
          <p:cNvPicPr>
            <a:picLocks noChangeAspect="1" noChangeArrowheads="1"/>
          </p:cNvPicPr>
          <p:nvPr/>
        </p:nvPicPr>
        <p:blipFill>
          <a:blip r:embed="rId2" cstate="print"/>
          <a:srcRect/>
          <a:stretch>
            <a:fillRect/>
          </a:stretch>
        </p:blipFill>
        <p:spPr bwMode="auto">
          <a:xfrm>
            <a:off x="-914399" y="-1"/>
            <a:ext cx="10058400" cy="5470149"/>
          </a:xfrm>
          <a:prstGeom prst="rect">
            <a:avLst/>
          </a:prstGeom>
          <a:noFill/>
        </p:spPr>
      </p:pic>
      <p:sp>
        <p:nvSpPr>
          <p:cNvPr id="5" name="Rectangle 4"/>
          <p:cNvSpPr/>
          <p:nvPr/>
        </p:nvSpPr>
        <p:spPr>
          <a:xfrm>
            <a:off x="4572000" y="1115020"/>
            <a:ext cx="4572000" cy="2031325"/>
          </a:xfrm>
          <a:prstGeom prst="rect">
            <a:avLst/>
          </a:prstGeom>
        </p:spPr>
        <p:txBody>
          <a:bodyPr>
            <a:spAutoFit/>
          </a:bodyPr>
          <a:lstStyle/>
          <a:p>
            <a:r>
              <a:rPr lang="en-SG" dirty="0" smtClean="0">
                <a:solidFill>
                  <a:schemeClr val="bg1"/>
                </a:solidFill>
              </a:rPr>
              <a:t>Corporations have to realise that “playtime is over, now you have to come back to school and play with the new instruments”</a:t>
            </a:r>
          </a:p>
          <a:p>
            <a:endParaRPr lang="en-SG" dirty="0" smtClean="0">
              <a:solidFill>
                <a:schemeClr val="bg1"/>
              </a:solidFill>
            </a:endParaRPr>
          </a:p>
          <a:p>
            <a:r>
              <a:rPr lang="en-SG" dirty="0" smtClean="0">
                <a:solidFill>
                  <a:schemeClr val="bg1"/>
                </a:solidFill>
              </a:rPr>
              <a:t>- Pascal Saint-</a:t>
            </a:r>
            <a:r>
              <a:rPr lang="en-SG" dirty="0" err="1" smtClean="0">
                <a:solidFill>
                  <a:schemeClr val="bg1"/>
                </a:solidFill>
              </a:rPr>
              <a:t>Amans</a:t>
            </a:r>
            <a:r>
              <a:rPr lang="en-SG" dirty="0" smtClean="0">
                <a:solidFill>
                  <a:schemeClr val="bg1"/>
                </a:solidFill>
              </a:rPr>
              <a:t>, Director of the </a:t>
            </a:r>
            <a:r>
              <a:rPr lang="en-SG" dirty="0" err="1" smtClean="0">
                <a:solidFill>
                  <a:schemeClr val="bg1"/>
                </a:solidFill>
              </a:rPr>
              <a:t>Center</a:t>
            </a:r>
            <a:r>
              <a:rPr lang="en-SG" dirty="0" smtClean="0">
                <a:solidFill>
                  <a:schemeClr val="bg1"/>
                </a:solidFill>
              </a:rPr>
              <a:t> for Tax Policy and Administration, OECD</a:t>
            </a:r>
            <a:endParaRPr lang="en-U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0" y="4248150"/>
            <a:ext cx="9144000" cy="895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 name="Title 1"/>
          <p:cNvSpPr>
            <a:spLocks noGrp="1"/>
          </p:cNvSpPr>
          <p:nvPr>
            <p:ph type="title"/>
          </p:nvPr>
        </p:nvSpPr>
        <p:spPr/>
        <p:txBody>
          <a:bodyPr/>
          <a:lstStyle/>
          <a:p>
            <a:r>
              <a:rPr lang="en-US" dirty="0" smtClean="0"/>
              <a:t>BEPS IMPACT</a:t>
            </a:r>
            <a:endParaRPr lang="en-US" dirty="0"/>
          </a:p>
        </p:txBody>
      </p:sp>
      <p:cxnSp>
        <p:nvCxnSpPr>
          <p:cNvPr id="80" name="Elbow Connector 31767"/>
          <p:cNvCxnSpPr>
            <a:endCxn id="122" idx="0"/>
          </p:cNvCxnSpPr>
          <p:nvPr/>
        </p:nvCxnSpPr>
        <p:spPr>
          <a:xfrm>
            <a:off x="5497510" y="850108"/>
            <a:ext cx="2133598" cy="416719"/>
          </a:xfrm>
          <a:prstGeom prst="bentConnector2">
            <a:avLst/>
          </a:prstGeom>
          <a:noFill/>
          <a:ln w="28575" cap="flat" cmpd="sng" algn="ctr">
            <a:solidFill>
              <a:srgbClr val="4F81BD">
                <a:shade val="95000"/>
                <a:satMod val="105000"/>
              </a:srgbClr>
            </a:solidFill>
            <a:prstDash val="solid"/>
            <a:tailEnd type="arrow"/>
          </a:ln>
          <a:effectLst/>
        </p:spPr>
      </p:cxnSp>
      <p:sp>
        <p:nvSpPr>
          <p:cNvPr id="81" name="Rectangle 80"/>
          <p:cNvSpPr/>
          <p:nvPr/>
        </p:nvSpPr>
        <p:spPr>
          <a:xfrm rot="16200000">
            <a:off x="-1596032" y="2685457"/>
            <a:ext cx="4225528" cy="423863"/>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Knowledge Light" pitchFamily="34" charset="0"/>
                <a:ea typeface="+mn-ea"/>
                <a:cs typeface="+mn-cs"/>
              </a:rPr>
              <a:t>BEFORE BEPS</a:t>
            </a:r>
          </a:p>
        </p:txBody>
      </p:sp>
      <p:grpSp>
        <p:nvGrpSpPr>
          <p:cNvPr id="82" name="Group 7"/>
          <p:cNvGrpSpPr>
            <a:grpSpLocks/>
          </p:cNvGrpSpPr>
          <p:nvPr/>
        </p:nvGrpSpPr>
        <p:grpSpPr bwMode="auto">
          <a:xfrm>
            <a:off x="768350" y="1752597"/>
            <a:ext cx="1371600" cy="1047663"/>
            <a:chOff x="762000" y="2013465"/>
            <a:chExt cx="1371600" cy="1396347"/>
          </a:xfrm>
        </p:grpSpPr>
        <p:sp>
          <p:nvSpPr>
            <p:cNvPr id="83" name="Rectangle 82"/>
            <p:cNvSpPr/>
            <p:nvPr/>
          </p:nvSpPr>
          <p:spPr>
            <a:xfrm>
              <a:off x="762000" y="2013465"/>
              <a:ext cx="1295400" cy="133933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Knowledge Light" pitchFamily="34" charset="0"/>
                <a:ea typeface="+mn-ea"/>
                <a:cs typeface="+mn-cs"/>
              </a:endParaRPr>
            </a:p>
            <a:p>
              <a:pPr marL="0" marR="0" lvl="0" indent="0" algn="ctr" defTabSz="914400" eaLnBrk="1" fontAlgn="auto" latinLnBrk="0" hangingPunct="1">
                <a:lnSpc>
                  <a:spcPct val="100000"/>
                </a:lnSpc>
                <a:spcBef>
                  <a:spcPts val="20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Knowledge Light" pitchFamily="34" charset="0"/>
                  <a:ea typeface="+mn-ea"/>
                  <a:cs typeface="+mn-cs"/>
                </a:rPr>
                <a:t>AR</a:t>
              </a:r>
            </a:p>
          </p:txBody>
        </p:sp>
        <p:sp>
          <p:nvSpPr>
            <p:cNvPr id="84" name="TextBox 4"/>
            <p:cNvSpPr txBox="1">
              <a:spLocks noChangeArrowheads="1"/>
            </p:cNvSpPr>
            <p:nvPr/>
          </p:nvSpPr>
          <p:spPr bwMode="auto">
            <a:xfrm>
              <a:off x="762000" y="2013465"/>
              <a:ext cx="1371600" cy="799911"/>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Knowledge Light" pitchFamily="34" charset="0"/>
                  <a:cs typeface="Arial" charset="0"/>
                </a:rPr>
                <a:t>Internal Revenue = $1 Billion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Knowledge Light" pitchFamily="34" charset="0"/>
                  <a:cs typeface="Arial" charset="0"/>
                </a:rPr>
                <a:t>1000 Employees</a:t>
              </a:r>
            </a:p>
          </p:txBody>
        </p:sp>
        <p:sp>
          <p:nvSpPr>
            <p:cNvPr id="85" name="TextBox 8"/>
            <p:cNvSpPr txBox="1">
              <a:spLocks noChangeArrowheads="1"/>
            </p:cNvSpPr>
            <p:nvPr/>
          </p:nvSpPr>
          <p:spPr bwMode="auto">
            <a:xfrm>
              <a:off x="762000" y="2999601"/>
              <a:ext cx="1371600" cy="410211"/>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white"/>
                  </a:solidFill>
                  <a:effectLst/>
                  <a:uLnTx/>
                  <a:uFillTx/>
                  <a:latin typeface="Knowledge Light" pitchFamily="34" charset="0"/>
                  <a:cs typeface="Arial" charset="0"/>
                </a:rPr>
                <a:t>Tax Rate 35%</a:t>
              </a:r>
            </a:p>
          </p:txBody>
        </p:sp>
      </p:grpSp>
      <p:grpSp>
        <p:nvGrpSpPr>
          <p:cNvPr id="86" name="Group 10"/>
          <p:cNvGrpSpPr>
            <a:grpSpLocks/>
          </p:cNvGrpSpPr>
          <p:nvPr/>
        </p:nvGrpSpPr>
        <p:grpSpPr bwMode="auto">
          <a:xfrm>
            <a:off x="2144718" y="1752598"/>
            <a:ext cx="1290637" cy="1047663"/>
            <a:chOff x="762000" y="2013465"/>
            <a:chExt cx="1371600" cy="1396348"/>
          </a:xfrm>
        </p:grpSpPr>
        <p:sp>
          <p:nvSpPr>
            <p:cNvPr id="87" name="Rectangle 86"/>
            <p:cNvSpPr/>
            <p:nvPr/>
          </p:nvSpPr>
          <p:spPr>
            <a:xfrm>
              <a:off x="762000" y="2013465"/>
              <a:ext cx="1371600" cy="133933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Knowledge Light" pitchFamily="34" charset="0"/>
                <a:ea typeface="+mn-ea"/>
                <a:cs typeface="+mn-cs"/>
              </a:endParaRPr>
            </a:p>
            <a:p>
              <a:pPr marL="0" marR="0" lvl="0" indent="0" algn="ctr" defTabSz="914400" eaLnBrk="1" fontAlgn="auto" latinLnBrk="0" hangingPunct="1">
                <a:lnSpc>
                  <a:spcPct val="100000"/>
                </a:lnSpc>
                <a:spcBef>
                  <a:spcPts val="20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Knowledge Light" pitchFamily="34" charset="0"/>
                  <a:ea typeface="+mn-ea"/>
                  <a:cs typeface="+mn-cs"/>
                </a:rPr>
                <a:t>JP</a:t>
              </a:r>
            </a:p>
          </p:txBody>
        </p:sp>
        <p:sp>
          <p:nvSpPr>
            <p:cNvPr id="88" name="TextBox 12"/>
            <p:cNvSpPr txBox="1">
              <a:spLocks noChangeArrowheads="1"/>
            </p:cNvSpPr>
            <p:nvPr/>
          </p:nvSpPr>
          <p:spPr bwMode="auto">
            <a:xfrm>
              <a:off x="762000" y="2013465"/>
              <a:ext cx="1371600" cy="799911"/>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Knowledge Light" pitchFamily="34" charset="0"/>
                  <a:cs typeface="Arial" charset="0"/>
                </a:rPr>
                <a:t>Internal Revenue = $1 Billion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Knowledge Light" pitchFamily="34" charset="0"/>
                  <a:cs typeface="Arial" charset="0"/>
                </a:rPr>
                <a:t>5000 Employees</a:t>
              </a:r>
            </a:p>
          </p:txBody>
        </p:sp>
        <p:sp>
          <p:nvSpPr>
            <p:cNvPr id="89" name="TextBox 13"/>
            <p:cNvSpPr txBox="1">
              <a:spLocks noChangeArrowheads="1"/>
            </p:cNvSpPr>
            <p:nvPr/>
          </p:nvSpPr>
          <p:spPr bwMode="auto">
            <a:xfrm>
              <a:off x="762000" y="2999601"/>
              <a:ext cx="1371600" cy="410212"/>
            </a:xfrm>
            <a:prstGeom prst="rect">
              <a:avLst/>
            </a:prstGeom>
            <a:noFill/>
            <a:ln w="9525">
              <a:noFill/>
              <a:miter lim="800000"/>
              <a:headEnd/>
              <a:tailEnd/>
            </a:ln>
          </p:spPr>
          <p:txBody>
            <a:bodyPr lIns="0" r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Knowledge Light" pitchFamily="34" charset="0"/>
                  <a:cs typeface="Arial" charset="0"/>
                </a:rPr>
                <a:t>Tax Rate 36%</a:t>
              </a:r>
            </a:p>
          </p:txBody>
        </p:sp>
      </p:grpSp>
      <p:grpSp>
        <p:nvGrpSpPr>
          <p:cNvPr id="90" name="Group 14"/>
          <p:cNvGrpSpPr>
            <a:grpSpLocks/>
          </p:cNvGrpSpPr>
          <p:nvPr/>
        </p:nvGrpSpPr>
        <p:grpSpPr bwMode="auto">
          <a:xfrm>
            <a:off x="3511550" y="1752598"/>
            <a:ext cx="1295400" cy="1047663"/>
            <a:chOff x="762000" y="2013465"/>
            <a:chExt cx="1371600" cy="1396348"/>
          </a:xfrm>
        </p:grpSpPr>
        <p:sp>
          <p:nvSpPr>
            <p:cNvPr id="91" name="Rectangle 90"/>
            <p:cNvSpPr/>
            <p:nvPr/>
          </p:nvSpPr>
          <p:spPr>
            <a:xfrm>
              <a:off x="762000" y="2013465"/>
              <a:ext cx="1371600" cy="133933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Knowledge Light" pitchFamily="34" charset="0"/>
                <a:ea typeface="+mn-ea"/>
                <a:cs typeface="+mn-cs"/>
              </a:endParaRPr>
            </a:p>
            <a:p>
              <a:pPr marL="0" marR="0" lvl="0" indent="0" algn="ctr" defTabSz="914400" eaLnBrk="1" fontAlgn="auto" latinLnBrk="0" hangingPunct="1">
                <a:lnSpc>
                  <a:spcPct val="100000"/>
                </a:lnSpc>
                <a:spcBef>
                  <a:spcPts val="20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Knowledge Light" pitchFamily="34" charset="0"/>
                  <a:ea typeface="+mn-ea"/>
                  <a:cs typeface="+mn-cs"/>
                </a:rPr>
                <a:t>CH</a:t>
              </a:r>
            </a:p>
          </p:txBody>
        </p:sp>
        <p:sp>
          <p:nvSpPr>
            <p:cNvPr id="92" name="TextBox 16"/>
            <p:cNvSpPr txBox="1">
              <a:spLocks noChangeArrowheads="1"/>
            </p:cNvSpPr>
            <p:nvPr/>
          </p:nvSpPr>
          <p:spPr bwMode="auto">
            <a:xfrm>
              <a:off x="762000" y="2013465"/>
              <a:ext cx="1371600" cy="799911"/>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Knowledge Light" pitchFamily="34" charset="0"/>
                  <a:cs typeface="Arial" charset="0"/>
                </a:rPr>
                <a:t>Internal Revenue = $6 Billion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Knowledge Light" pitchFamily="34" charset="0"/>
                  <a:cs typeface="Arial" charset="0"/>
                </a:rPr>
                <a:t>20 Employees</a:t>
              </a:r>
            </a:p>
          </p:txBody>
        </p:sp>
        <p:sp>
          <p:nvSpPr>
            <p:cNvPr id="93" name="TextBox 17"/>
            <p:cNvSpPr txBox="1">
              <a:spLocks noChangeArrowheads="1"/>
            </p:cNvSpPr>
            <p:nvPr/>
          </p:nvSpPr>
          <p:spPr bwMode="auto">
            <a:xfrm>
              <a:off x="762000" y="2999601"/>
              <a:ext cx="1371600" cy="410212"/>
            </a:xfrm>
            <a:prstGeom prst="rect">
              <a:avLst/>
            </a:prstGeom>
            <a:noFill/>
            <a:ln w="9525">
              <a:noFill/>
              <a:miter lim="800000"/>
              <a:headEnd/>
              <a:tailEnd/>
            </a:ln>
          </p:spPr>
          <p:txBody>
            <a:bodyPr lIns="0" r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Knowledge Light" pitchFamily="34" charset="0"/>
                  <a:cs typeface="Arial" charset="0"/>
                </a:rPr>
                <a:t>Tax Rate 18%</a:t>
              </a:r>
            </a:p>
          </p:txBody>
        </p:sp>
      </p:grpSp>
      <p:grpSp>
        <p:nvGrpSpPr>
          <p:cNvPr id="94" name="Group 18"/>
          <p:cNvGrpSpPr>
            <a:grpSpLocks/>
          </p:cNvGrpSpPr>
          <p:nvPr/>
        </p:nvGrpSpPr>
        <p:grpSpPr bwMode="auto">
          <a:xfrm>
            <a:off x="4883150" y="1753794"/>
            <a:ext cx="1295400" cy="1046787"/>
            <a:chOff x="762000" y="2013465"/>
            <a:chExt cx="1371600" cy="1396834"/>
          </a:xfrm>
        </p:grpSpPr>
        <p:sp>
          <p:nvSpPr>
            <p:cNvPr id="95" name="Rectangle 94"/>
            <p:cNvSpPr/>
            <p:nvPr/>
          </p:nvSpPr>
          <p:spPr>
            <a:xfrm>
              <a:off x="762000" y="2013465"/>
              <a:ext cx="1371600" cy="133933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Knowledge Light" pitchFamily="34" charset="0"/>
                <a:ea typeface="+mn-ea"/>
                <a:cs typeface="+mn-cs"/>
              </a:endParaRPr>
            </a:p>
            <a:p>
              <a:pPr marL="0" marR="0" lvl="0" indent="0" algn="ctr" defTabSz="914400" eaLnBrk="1" fontAlgn="auto" latinLnBrk="0" hangingPunct="1">
                <a:lnSpc>
                  <a:spcPct val="100000"/>
                </a:lnSpc>
                <a:spcBef>
                  <a:spcPts val="20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Knowledge Light" pitchFamily="34" charset="0"/>
                  <a:ea typeface="+mn-ea"/>
                  <a:cs typeface="+mn-cs"/>
                </a:rPr>
                <a:t>UK</a:t>
              </a:r>
              <a:endParaRPr kumimoji="0" lang="en-US" sz="1800" b="0" i="0" u="none" strike="noStrike" kern="0" cap="none" spc="0" normalizeH="0" baseline="0" noProof="0" dirty="0">
                <a:ln>
                  <a:noFill/>
                </a:ln>
                <a:solidFill>
                  <a:prstClr val="white"/>
                </a:solidFill>
                <a:effectLst/>
                <a:uLnTx/>
                <a:uFillTx/>
                <a:latin typeface="Knowledge Light" pitchFamily="34" charset="0"/>
                <a:ea typeface="+mn-ea"/>
                <a:cs typeface="+mn-cs"/>
              </a:endParaRPr>
            </a:p>
          </p:txBody>
        </p:sp>
        <p:sp>
          <p:nvSpPr>
            <p:cNvPr id="96" name="TextBox 20"/>
            <p:cNvSpPr txBox="1">
              <a:spLocks noChangeArrowheads="1"/>
            </p:cNvSpPr>
            <p:nvPr/>
          </p:nvSpPr>
          <p:spPr bwMode="auto">
            <a:xfrm>
              <a:off x="762000" y="2013465"/>
              <a:ext cx="1371600" cy="80086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Knowledge Light" pitchFamily="34" charset="0"/>
                  <a:cs typeface="Arial" charset="0"/>
                </a:rPr>
                <a:t>Internal Revenue = $4 Billion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smtClean="0">
                  <a:ln>
                    <a:noFill/>
                  </a:ln>
                  <a:solidFill>
                    <a:prstClr val="white"/>
                  </a:solidFill>
                  <a:effectLst/>
                  <a:uLnTx/>
                  <a:uFillTx/>
                  <a:latin typeface="Knowledge Light" pitchFamily="34" charset="0"/>
                  <a:cs typeface="Arial" charset="0"/>
                </a:rPr>
                <a:t>4000 Employees</a:t>
              </a:r>
            </a:p>
          </p:txBody>
        </p:sp>
        <p:sp>
          <p:nvSpPr>
            <p:cNvPr id="97" name="TextBox 21"/>
            <p:cNvSpPr txBox="1">
              <a:spLocks noChangeArrowheads="1"/>
            </p:cNvSpPr>
            <p:nvPr/>
          </p:nvSpPr>
          <p:spPr bwMode="auto">
            <a:xfrm>
              <a:off x="762000" y="2999601"/>
              <a:ext cx="1371600" cy="410698"/>
            </a:xfrm>
            <a:prstGeom prst="rect">
              <a:avLst/>
            </a:prstGeom>
            <a:noFill/>
            <a:ln w="9525">
              <a:noFill/>
              <a:miter lim="800000"/>
              <a:headEnd/>
              <a:tailEnd/>
            </a:ln>
          </p:spPr>
          <p:txBody>
            <a:bodyPr lIns="0" r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Knowledge Light" pitchFamily="34" charset="0"/>
                  <a:cs typeface="Arial" charset="0"/>
                </a:rPr>
                <a:t>Tax Rate 21%</a:t>
              </a:r>
            </a:p>
          </p:txBody>
        </p:sp>
      </p:grpSp>
      <p:sp>
        <p:nvSpPr>
          <p:cNvPr id="98" name="Rectangle 97"/>
          <p:cNvSpPr/>
          <p:nvPr/>
        </p:nvSpPr>
        <p:spPr>
          <a:xfrm>
            <a:off x="768350" y="3757612"/>
            <a:ext cx="1295400" cy="1252538"/>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91440" marR="0" lvl="0" indent="-9144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Knowledge Light" pitchFamily="34" charset="0"/>
                <a:ea typeface="+mn-ea"/>
                <a:cs typeface="+mn-cs"/>
              </a:rPr>
              <a:t>Financials for Argentina</a:t>
            </a:r>
          </a:p>
          <a:p>
            <a:pPr marL="91440" marR="0" lvl="0" indent="-9144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Knowledge Light" pitchFamily="34" charset="0"/>
                <a:ea typeface="+mn-ea"/>
                <a:cs typeface="+mn-cs"/>
              </a:rPr>
              <a:t>Transfer Pricing Policy for Argentina</a:t>
            </a:r>
          </a:p>
          <a:p>
            <a:pPr marL="91440" marR="0" lvl="0" indent="-9144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Knowledge Light" pitchFamily="34" charset="0"/>
                <a:ea typeface="+mn-ea"/>
                <a:cs typeface="+mn-cs"/>
              </a:rPr>
              <a:t>Benchmarking for Argentina</a:t>
            </a:r>
          </a:p>
        </p:txBody>
      </p:sp>
      <p:sp>
        <p:nvSpPr>
          <p:cNvPr id="99" name="Rectangle 98"/>
          <p:cNvSpPr/>
          <p:nvPr/>
        </p:nvSpPr>
        <p:spPr>
          <a:xfrm>
            <a:off x="2144713" y="3757612"/>
            <a:ext cx="1295400" cy="1252538"/>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91440" marR="0" lvl="0" indent="-9144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Knowledge Light" pitchFamily="34" charset="0"/>
                <a:ea typeface="+mn-ea"/>
                <a:cs typeface="+mn-cs"/>
              </a:rPr>
              <a:t>Financials for Japan</a:t>
            </a:r>
          </a:p>
          <a:p>
            <a:pPr marL="91440" marR="0" lvl="0" indent="-9144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Knowledge Light" pitchFamily="34" charset="0"/>
                <a:ea typeface="+mn-ea"/>
                <a:cs typeface="+mn-cs"/>
              </a:rPr>
              <a:t>Transfer Pricing Policy for Japan</a:t>
            </a:r>
          </a:p>
          <a:p>
            <a:pPr marL="91440" marR="0" lvl="0" indent="-9144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Knowledge Light" pitchFamily="34" charset="0"/>
                <a:ea typeface="+mn-ea"/>
                <a:cs typeface="+mn-cs"/>
              </a:rPr>
              <a:t>Benchmarking for Japan</a:t>
            </a:r>
          </a:p>
        </p:txBody>
      </p:sp>
      <p:sp>
        <p:nvSpPr>
          <p:cNvPr id="100" name="Rectangle 99"/>
          <p:cNvSpPr/>
          <p:nvPr/>
        </p:nvSpPr>
        <p:spPr>
          <a:xfrm>
            <a:off x="3511550" y="3757612"/>
            <a:ext cx="1295400" cy="1252538"/>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91440" marR="0" lvl="0" indent="-9144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Knowledge Light" pitchFamily="34" charset="0"/>
                <a:ea typeface="+mn-ea"/>
                <a:cs typeface="+mn-cs"/>
              </a:rPr>
              <a:t>Financials for Switzerland</a:t>
            </a:r>
          </a:p>
          <a:p>
            <a:pPr marL="91440" marR="0" lvl="0" indent="-9144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Knowledge Light" pitchFamily="34" charset="0"/>
                <a:ea typeface="+mn-ea"/>
                <a:cs typeface="+mn-cs"/>
              </a:rPr>
              <a:t>Transfer Pricing Policy for Switzerland</a:t>
            </a:r>
          </a:p>
          <a:p>
            <a:pPr marL="91440" marR="0" lvl="0" indent="-9144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Knowledge Light" pitchFamily="34" charset="0"/>
                <a:ea typeface="+mn-ea"/>
                <a:cs typeface="+mn-cs"/>
              </a:rPr>
              <a:t>Benchmarking for Switzerland</a:t>
            </a:r>
          </a:p>
        </p:txBody>
      </p:sp>
      <p:sp>
        <p:nvSpPr>
          <p:cNvPr id="101" name="Rectangle 100"/>
          <p:cNvSpPr/>
          <p:nvPr/>
        </p:nvSpPr>
        <p:spPr>
          <a:xfrm>
            <a:off x="4883150" y="3757612"/>
            <a:ext cx="1295400" cy="1252538"/>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91440" marR="0" lvl="0" indent="-9144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Knowledge Light" pitchFamily="34" charset="0"/>
                <a:ea typeface="+mn-ea"/>
                <a:cs typeface="+mn-cs"/>
              </a:rPr>
              <a:t>Financials for the U.K.</a:t>
            </a:r>
          </a:p>
          <a:p>
            <a:pPr marL="91440" marR="0" lvl="0" indent="-91440" defTabSz="914400" eaLnBrk="1" fontAlgn="auto" latinLnBrk="0" hangingPunct="1">
              <a:lnSpc>
                <a:spcPts val="1200"/>
              </a:lnSpc>
              <a:spcBef>
                <a:spcPts val="2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Knowledge Light" pitchFamily="34" charset="0"/>
                <a:ea typeface="+mn-ea"/>
                <a:cs typeface="+mn-cs"/>
              </a:rPr>
              <a:t>Transfer Pricing Policy for the U.K.</a:t>
            </a:r>
          </a:p>
          <a:p>
            <a:pPr marL="91440" marR="0" lvl="0" indent="-9144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Knowledge Light" pitchFamily="34" charset="0"/>
                <a:ea typeface="+mn-ea"/>
                <a:cs typeface="+mn-cs"/>
              </a:rPr>
              <a:t>Benchmarking for the U.K.</a:t>
            </a:r>
          </a:p>
        </p:txBody>
      </p:sp>
      <p:sp>
        <p:nvSpPr>
          <p:cNvPr id="102" name="Rectangle 101"/>
          <p:cNvSpPr/>
          <p:nvPr/>
        </p:nvSpPr>
        <p:spPr>
          <a:xfrm>
            <a:off x="768350" y="800102"/>
            <a:ext cx="5181600" cy="282179"/>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Knowledge Light" pitchFamily="34" charset="0"/>
                <a:ea typeface="+mn-ea"/>
                <a:cs typeface="+mn-cs"/>
              </a:rPr>
              <a:t>Masterfile</a:t>
            </a:r>
          </a:p>
        </p:txBody>
      </p:sp>
      <p:cxnSp>
        <p:nvCxnSpPr>
          <p:cNvPr id="103" name="Straight Connector 102"/>
          <p:cNvCxnSpPr>
            <a:stCxn id="83" idx="2"/>
            <a:endCxn id="120" idx="0"/>
          </p:cNvCxnSpPr>
          <p:nvPr/>
        </p:nvCxnSpPr>
        <p:spPr>
          <a:xfrm>
            <a:off x="1416050" y="2757489"/>
            <a:ext cx="0" cy="227410"/>
          </a:xfrm>
          <a:prstGeom prst="line">
            <a:avLst/>
          </a:prstGeom>
          <a:noFill/>
          <a:ln w="28575" cap="flat" cmpd="sng" algn="ctr">
            <a:solidFill>
              <a:srgbClr val="8064A2">
                <a:shade val="95000"/>
                <a:satMod val="105000"/>
              </a:srgbClr>
            </a:solidFill>
            <a:prstDash val="solid"/>
            <a:tailEnd type="arrow"/>
          </a:ln>
          <a:effectLst/>
        </p:spPr>
      </p:cxnSp>
      <p:cxnSp>
        <p:nvCxnSpPr>
          <p:cNvPr id="104" name="Straight Connector 103"/>
          <p:cNvCxnSpPr>
            <a:stCxn id="87" idx="2"/>
            <a:endCxn id="119" idx="0"/>
          </p:cNvCxnSpPr>
          <p:nvPr/>
        </p:nvCxnSpPr>
        <p:spPr>
          <a:xfrm flipH="1">
            <a:off x="2787650" y="2757489"/>
            <a:ext cx="1588" cy="227410"/>
          </a:xfrm>
          <a:prstGeom prst="line">
            <a:avLst/>
          </a:prstGeom>
          <a:noFill/>
          <a:ln w="28575" cap="flat" cmpd="sng" algn="ctr">
            <a:solidFill>
              <a:srgbClr val="8064A2">
                <a:shade val="95000"/>
                <a:satMod val="105000"/>
              </a:srgbClr>
            </a:solidFill>
            <a:prstDash val="solid"/>
            <a:tailEnd type="arrow"/>
          </a:ln>
          <a:effectLst/>
        </p:spPr>
      </p:cxnSp>
      <p:cxnSp>
        <p:nvCxnSpPr>
          <p:cNvPr id="105" name="Straight Connector 104"/>
          <p:cNvCxnSpPr>
            <a:stCxn id="91" idx="2"/>
            <a:endCxn id="118" idx="0"/>
          </p:cNvCxnSpPr>
          <p:nvPr/>
        </p:nvCxnSpPr>
        <p:spPr>
          <a:xfrm>
            <a:off x="4159250" y="2757489"/>
            <a:ext cx="0" cy="227410"/>
          </a:xfrm>
          <a:prstGeom prst="line">
            <a:avLst/>
          </a:prstGeom>
          <a:noFill/>
          <a:ln w="28575" cap="flat" cmpd="sng" algn="ctr">
            <a:solidFill>
              <a:srgbClr val="8064A2">
                <a:shade val="95000"/>
                <a:satMod val="105000"/>
              </a:srgbClr>
            </a:solidFill>
            <a:prstDash val="solid"/>
            <a:tailEnd type="arrow"/>
          </a:ln>
          <a:effectLst/>
        </p:spPr>
      </p:cxnSp>
      <p:cxnSp>
        <p:nvCxnSpPr>
          <p:cNvPr id="106" name="Straight Connector 105"/>
          <p:cNvCxnSpPr>
            <a:stCxn id="95" idx="2"/>
            <a:endCxn id="117" idx="0"/>
          </p:cNvCxnSpPr>
          <p:nvPr/>
        </p:nvCxnSpPr>
        <p:spPr>
          <a:xfrm>
            <a:off x="5530850" y="2757489"/>
            <a:ext cx="0" cy="227410"/>
          </a:xfrm>
          <a:prstGeom prst="line">
            <a:avLst/>
          </a:prstGeom>
          <a:noFill/>
          <a:ln w="28575" cap="flat" cmpd="sng" algn="ctr">
            <a:solidFill>
              <a:srgbClr val="8064A2">
                <a:shade val="95000"/>
                <a:satMod val="105000"/>
              </a:srgbClr>
            </a:solidFill>
            <a:prstDash val="solid"/>
            <a:tailEnd type="arrow"/>
          </a:ln>
          <a:effectLst/>
        </p:spPr>
      </p:cxnSp>
      <p:sp>
        <p:nvSpPr>
          <p:cNvPr id="107" name="Rectangle 106"/>
          <p:cNvSpPr/>
          <p:nvPr/>
        </p:nvSpPr>
        <p:spPr>
          <a:xfrm>
            <a:off x="6400059" y="2099075"/>
            <a:ext cx="2504231" cy="702469"/>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Knowledge Light" pitchFamily="34" charset="0"/>
                <a:ea typeface="+mn-ea"/>
                <a:cs typeface="+mn-cs"/>
              </a:rPr>
              <a:t>In theory: </a:t>
            </a:r>
            <a:r>
              <a:rPr kumimoji="0" lang="en-US" sz="1200" b="0" i="0" u="none" strike="noStrike" kern="0" cap="none" spc="0" normalizeH="0" baseline="0" noProof="0" dirty="0">
                <a:ln>
                  <a:noFill/>
                </a:ln>
                <a:solidFill>
                  <a:prstClr val="black"/>
                </a:solidFill>
                <a:effectLst/>
                <a:uLnTx/>
                <a:uFillTx/>
                <a:latin typeface="Knowledge Light" pitchFamily="34" charset="0"/>
                <a:ea typeface="+mn-ea"/>
                <a:cs typeface="+mn-cs"/>
              </a:rPr>
              <a:t>these reports should be consistent with one another</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Knowledge Light" pitchFamily="34" charset="0"/>
                <a:ea typeface="+mn-ea"/>
                <a:cs typeface="+mn-cs"/>
              </a:rPr>
              <a:t>In reality: </a:t>
            </a:r>
            <a:r>
              <a:rPr kumimoji="0" lang="en-US" sz="1200" b="0" i="0" u="none" strike="noStrike" kern="0" cap="none" spc="0" normalizeH="0" baseline="0" noProof="0" dirty="0">
                <a:ln>
                  <a:noFill/>
                </a:ln>
                <a:solidFill>
                  <a:prstClr val="black"/>
                </a:solidFill>
                <a:effectLst/>
                <a:uLnTx/>
                <a:uFillTx/>
                <a:latin typeface="Knowledge Light" pitchFamily="34" charset="0"/>
                <a:ea typeface="+mn-ea"/>
                <a:cs typeface="+mn-cs"/>
              </a:rPr>
              <a:t>they don’t have to be</a:t>
            </a:r>
            <a:r>
              <a:rPr kumimoji="0" lang="en-US" sz="1200" b="1" i="0" u="none" strike="noStrike" kern="0" cap="none" spc="0" normalizeH="0" baseline="0" noProof="0" dirty="0">
                <a:ln>
                  <a:noFill/>
                </a:ln>
                <a:solidFill>
                  <a:prstClr val="black"/>
                </a:solidFill>
                <a:effectLst/>
                <a:uLnTx/>
                <a:uFillTx/>
                <a:latin typeface="Knowledge Light" pitchFamily="34" charset="0"/>
                <a:ea typeface="+mn-ea"/>
                <a:cs typeface="+mn-cs"/>
              </a:rPr>
              <a:t> </a:t>
            </a:r>
          </a:p>
        </p:txBody>
      </p:sp>
      <p:sp>
        <p:nvSpPr>
          <p:cNvPr id="108" name="Rectangle 107"/>
          <p:cNvSpPr/>
          <p:nvPr/>
        </p:nvSpPr>
        <p:spPr>
          <a:xfrm>
            <a:off x="6411174" y="3363516"/>
            <a:ext cx="2504231" cy="111323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Knowledge Light" pitchFamily="34" charset="0"/>
                <a:ea typeface="+mn-ea"/>
                <a:cs typeface="+mn-cs"/>
              </a:rPr>
              <a:t>Companies currently outsource to multiple providers who create completely separate reports</a:t>
            </a:r>
          </a:p>
          <a:p>
            <a:pPr marL="182880" marR="0" lvl="0" indent="-182880" algn="ctr"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white"/>
                </a:solidFill>
                <a:effectLst/>
                <a:uLnTx/>
                <a:uFillTx/>
                <a:latin typeface="Knowledge Light" pitchFamily="34" charset="0"/>
                <a:ea typeface="+mn-ea"/>
                <a:cs typeface="+mn-cs"/>
              </a:rPr>
              <a:t>Lack of consistency</a:t>
            </a:r>
          </a:p>
          <a:p>
            <a:pPr marL="182880" marR="0" lvl="0" indent="-182880" algn="ctr"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white"/>
                </a:solidFill>
                <a:effectLst/>
                <a:uLnTx/>
                <a:uFillTx/>
                <a:latin typeface="Knowledge Light" pitchFamily="34" charset="0"/>
                <a:ea typeface="+mn-ea"/>
                <a:cs typeface="+mn-cs"/>
              </a:rPr>
              <a:t>No standard story</a:t>
            </a:r>
          </a:p>
        </p:txBody>
      </p:sp>
      <p:cxnSp>
        <p:nvCxnSpPr>
          <p:cNvPr id="109" name="Straight Arrow Connector 108"/>
          <p:cNvCxnSpPr>
            <a:stCxn id="107" idx="2"/>
            <a:endCxn id="108" idx="0"/>
          </p:cNvCxnSpPr>
          <p:nvPr/>
        </p:nvCxnSpPr>
        <p:spPr>
          <a:xfrm>
            <a:off x="7652175" y="2801543"/>
            <a:ext cx="11115" cy="561972"/>
          </a:xfrm>
          <a:prstGeom prst="straightConnector1">
            <a:avLst/>
          </a:prstGeom>
          <a:noFill/>
          <a:ln w="28575" cap="flat" cmpd="sng" algn="ctr">
            <a:solidFill>
              <a:srgbClr val="8064A2">
                <a:shade val="95000"/>
                <a:satMod val="105000"/>
              </a:srgbClr>
            </a:solidFill>
            <a:prstDash val="solid"/>
            <a:tailEnd type="arrow"/>
          </a:ln>
          <a:effectLst/>
        </p:spPr>
      </p:cxnSp>
      <p:cxnSp>
        <p:nvCxnSpPr>
          <p:cNvPr id="110" name="Elbow Connector 54"/>
          <p:cNvCxnSpPr>
            <a:endCxn id="147" idx="0"/>
          </p:cNvCxnSpPr>
          <p:nvPr/>
        </p:nvCxnSpPr>
        <p:spPr>
          <a:xfrm>
            <a:off x="1219202" y="1599012"/>
            <a:ext cx="6432975" cy="239315"/>
          </a:xfrm>
          <a:prstGeom prst="bentConnector2">
            <a:avLst/>
          </a:prstGeom>
          <a:noFill/>
          <a:ln w="28575" cap="flat" cmpd="sng" algn="ctr">
            <a:solidFill>
              <a:srgbClr val="8064A2">
                <a:shade val="95000"/>
                <a:satMod val="105000"/>
              </a:srgbClr>
            </a:solidFill>
            <a:prstDash val="solid"/>
            <a:tailEnd type="arrow"/>
          </a:ln>
          <a:effectLst/>
        </p:spPr>
      </p:cxnSp>
      <p:grpSp>
        <p:nvGrpSpPr>
          <p:cNvPr id="111" name="Group 31763"/>
          <p:cNvGrpSpPr>
            <a:grpSpLocks/>
          </p:cNvGrpSpPr>
          <p:nvPr/>
        </p:nvGrpSpPr>
        <p:grpSpPr bwMode="auto">
          <a:xfrm>
            <a:off x="1454150" y="1609725"/>
            <a:ext cx="4311650" cy="296462"/>
            <a:chOff x="1219200" y="1943095"/>
            <a:chExt cx="4311650" cy="393892"/>
          </a:xfrm>
        </p:grpSpPr>
        <p:cxnSp>
          <p:nvCxnSpPr>
            <p:cNvPr id="112" name="Straight Connector 111"/>
            <p:cNvCxnSpPr/>
            <p:nvPr/>
          </p:nvCxnSpPr>
          <p:spPr>
            <a:xfrm>
              <a:off x="1219200" y="1943095"/>
              <a:ext cx="0" cy="189830"/>
            </a:xfrm>
            <a:prstGeom prst="line">
              <a:avLst/>
            </a:prstGeom>
            <a:noFill/>
            <a:ln w="28575" cap="flat" cmpd="sng" algn="ctr">
              <a:solidFill>
                <a:srgbClr val="8064A2">
                  <a:shade val="95000"/>
                  <a:satMod val="105000"/>
                </a:srgbClr>
              </a:solidFill>
              <a:prstDash val="solid"/>
            </a:ln>
            <a:effectLst/>
          </p:spPr>
        </p:cxnSp>
        <p:cxnSp>
          <p:nvCxnSpPr>
            <p:cNvPr id="113" name="Straight Connector 112"/>
            <p:cNvCxnSpPr>
              <a:endCxn id="87" idx="0"/>
            </p:cNvCxnSpPr>
            <p:nvPr/>
          </p:nvCxnSpPr>
          <p:spPr>
            <a:xfrm flipH="1">
              <a:off x="2789238" y="2145580"/>
              <a:ext cx="3175" cy="189833"/>
            </a:xfrm>
            <a:prstGeom prst="line">
              <a:avLst/>
            </a:prstGeom>
            <a:noFill/>
            <a:ln w="28575" cap="flat" cmpd="sng" algn="ctr">
              <a:solidFill>
                <a:srgbClr val="8064A2">
                  <a:shade val="95000"/>
                  <a:satMod val="105000"/>
                </a:srgbClr>
              </a:solidFill>
              <a:prstDash val="solid"/>
            </a:ln>
            <a:effectLst/>
          </p:spPr>
        </p:cxnSp>
        <p:cxnSp>
          <p:nvCxnSpPr>
            <p:cNvPr id="114" name="Straight Connector 113"/>
            <p:cNvCxnSpPr>
              <a:endCxn id="91" idx="0"/>
            </p:cNvCxnSpPr>
            <p:nvPr/>
          </p:nvCxnSpPr>
          <p:spPr>
            <a:xfrm>
              <a:off x="4159250" y="2145576"/>
              <a:ext cx="0" cy="189830"/>
            </a:xfrm>
            <a:prstGeom prst="line">
              <a:avLst/>
            </a:prstGeom>
            <a:noFill/>
            <a:ln w="28575" cap="flat" cmpd="sng" algn="ctr">
              <a:solidFill>
                <a:srgbClr val="8064A2">
                  <a:shade val="95000"/>
                  <a:satMod val="105000"/>
                </a:srgbClr>
              </a:solidFill>
              <a:prstDash val="solid"/>
            </a:ln>
            <a:effectLst/>
          </p:spPr>
        </p:cxnSp>
        <p:cxnSp>
          <p:nvCxnSpPr>
            <p:cNvPr id="115" name="Straight Connector 114"/>
            <p:cNvCxnSpPr>
              <a:endCxn id="95" idx="0"/>
            </p:cNvCxnSpPr>
            <p:nvPr/>
          </p:nvCxnSpPr>
          <p:spPr>
            <a:xfrm>
              <a:off x="5530850" y="2145576"/>
              <a:ext cx="0" cy="191411"/>
            </a:xfrm>
            <a:prstGeom prst="line">
              <a:avLst/>
            </a:prstGeom>
            <a:noFill/>
            <a:ln w="28575" cap="flat" cmpd="sng" algn="ctr">
              <a:solidFill>
                <a:srgbClr val="8064A2">
                  <a:shade val="95000"/>
                  <a:satMod val="105000"/>
                </a:srgbClr>
              </a:solidFill>
              <a:prstDash val="solid"/>
            </a:ln>
            <a:effectLst/>
          </p:spPr>
        </p:cxnSp>
      </p:grpSp>
      <p:sp>
        <p:nvSpPr>
          <p:cNvPr id="116" name="Rectangle 115"/>
          <p:cNvSpPr/>
          <p:nvPr/>
        </p:nvSpPr>
        <p:spPr>
          <a:xfrm>
            <a:off x="6400799" y="1666876"/>
            <a:ext cx="2514603" cy="904875"/>
          </a:xfrm>
          <a:prstGeom prst="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0800000" scaled="1"/>
            <a:tileRect/>
          </a:gradFill>
          <a:ln w="25400" cap="flat" cmpd="sng" algn="ctr">
            <a:noFill/>
            <a:prstDash val="solid"/>
          </a:ln>
          <a:effectLst/>
        </p:spPr>
        <p:txBody>
          <a:bodyPr anchor="ctr"/>
          <a:lstStyle/>
          <a:p>
            <a:pPr marL="182880" marR="0" lvl="0" indent="-18288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Knowledge Light" pitchFamily="34" charset="0"/>
                <a:ea typeface="+mn-ea"/>
                <a:cs typeface="+mn-cs"/>
              </a:rPr>
              <a:t>Organizational Structure;</a:t>
            </a:r>
          </a:p>
          <a:p>
            <a:pPr marL="182880" marR="0" lvl="0" indent="-18288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Knowledge Light" pitchFamily="34" charset="0"/>
                <a:ea typeface="+mn-ea"/>
                <a:cs typeface="+mn-cs"/>
              </a:rPr>
              <a:t>Product Flows;</a:t>
            </a:r>
          </a:p>
          <a:p>
            <a:pPr marL="182880" marR="0" lvl="0" indent="-18288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Knowledge Light" pitchFamily="34" charset="0"/>
                <a:ea typeface="+mn-ea"/>
                <a:cs typeface="+mn-cs"/>
              </a:rPr>
              <a:t>Capital Structure; and</a:t>
            </a:r>
          </a:p>
          <a:p>
            <a:pPr marL="182880" marR="0" lvl="0" indent="-18288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Knowledge Light" pitchFamily="34" charset="0"/>
                <a:ea typeface="+mn-ea"/>
                <a:cs typeface="+mn-cs"/>
              </a:rPr>
              <a:t>Strategy</a:t>
            </a:r>
          </a:p>
        </p:txBody>
      </p:sp>
      <p:sp>
        <p:nvSpPr>
          <p:cNvPr id="117" name="Rectangle 116"/>
          <p:cNvSpPr/>
          <p:nvPr/>
        </p:nvSpPr>
        <p:spPr>
          <a:xfrm>
            <a:off x="4883150" y="2984900"/>
            <a:ext cx="1295400" cy="77271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Knowledge Light" pitchFamily="34" charset="0"/>
                <a:ea typeface="+mn-ea"/>
                <a:cs typeface="+mn-cs"/>
              </a:rPr>
              <a:t>Creates country report specific to the U.K.</a:t>
            </a:r>
          </a:p>
        </p:txBody>
      </p:sp>
      <p:sp>
        <p:nvSpPr>
          <p:cNvPr id="118" name="Rectangle 117"/>
          <p:cNvSpPr/>
          <p:nvPr/>
        </p:nvSpPr>
        <p:spPr>
          <a:xfrm>
            <a:off x="3511550" y="2984900"/>
            <a:ext cx="1295400" cy="77271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Knowledge Light" pitchFamily="34" charset="0"/>
                <a:ea typeface="+mn-ea"/>
                <a:cs typeface="+mn-cs"/>
              </a:rPr>
              <a:t>Creates country report specific to Switzerland</a:t>
            </a:r>
          </a:p>
        </p:txBody>
      </p:sp>
      <p:sp>
        <p:nvSpPr>
          <p:cNvPr id="119" name="Rectangle 118"/>
          <p:cNvSpPr/>
          <p:nvPr/>
        </p:nvSpPr>
        <p:spPr>
          <a:xfrm>
            <a:off x="2139950" y="2984900"/>
            <a:ext cx="1295400" cy="77271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Knowledge Light" pitchFamily="34" charset="0"/>
                <a:ea typeface="+mn-ea"/>
                <a:cs typeface="+mn-cs"/>
              </a:rPr>
              <a:t>Creates country report specific to Japan</a:t>
            </a:r>
          </a:p>
        </p:txBody>
      </p:sp>
      <p:sp>
        <p:nvSpPr>
          <p:cNvPr id="120" name="Rectangle 119"/>
          <p:cNvSpPr/>
          <p:nvPr/>
        </p:nvSpPr>
        <p:spPr>
          <a:xfrm>
            <a:off x="768350" y="2984900"/>
            <a:ext cx="1295400" cy="77271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Knowledge Light" pitchFamily="34" charset="0"/>
                <a:ea typeface="+mn-ea"/>
                <a:cs typeface="+mn-cs"/>
              </a:rPr>
              <a:t>Creates country report specific to Argentina</a:t>
            </a:r>
          </a:p>
        </p:txBody>
      </p:sp>
      <p:sp>
        <p:nvSpPr>
          <p:cNvPr id="121" name="Rectangle 120"/>
          <p:cNvSpPr/>
          <p:nvPr/>
        </p:nvSpPr>
        <p:spPr>
          <a:xfrm>
            <a:off x="6400802" y="2901555"/>
            <a:ext cx="2501267" cy="142279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Knowledge Light" pitchFamily="34" charset="0"/>
                <a:ea typeface="+mn-ea"/>
                <a:cs typeface="+mn-cs"/>
              </a:rPr>
              <a:t>For the first time, governments will see that MOST of the revenue is in Switzerland and is taxed at a lower rate.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Knowledge Light"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Knowledge Light" pitchFamily="34" charset="0"/>
                <a:ea typeface="+mn-ea"/>
                <a:cs typeface="+mn-cs"/>
              </a:rPr>
              <a:t>They will also see that Switzerland has </a:t>
            </a:r>
            <a:r>
              <a:rPr kumimoji="0" lang="en-US" sz="1200" b="0" i="0" u="none" strike="noStrike" kern="0" cap="none" spc="0" normalizeH="0" baseline="0" noProof="0" dirty="0" smtClean="0">
                <a:ln>
                  <a:noFill/>
                </a:ln>
                <a:solidFill>
                  <a:prstClr val="white"/>
                </a:solidFill>
                <a:effectLst/>
                <a:uLnTx/>
                <a:uFillTx/>
                <a:latin typeface="Knowledge Light" pitchFamily="34" charset="0"/>
                <a:ea typeface="+mn-ea"/>
                <a:cs typeface="+mn-cs"/>
              </a:rPr>
              <a:t>0.2% of staff. </a:t>
            </a:r>
            <a:endParaRPr kumimoji="0" lang="en-US" sz="1200" b="0" i="0" u="none" strike="noStrike" kern="0" cap="none" spc="0" normalizeH="0" baseline="0" noProof="0" dirty="0">
              <a:ln>
                <a:noFill/>
              </a:ln>
              <a:solidFill>
                <a:prstClr val="white"/>
              </a:solidFill>
              <a:effectLst/>
              <a:uLnTx/>
              <a:uFillTx/>
              <a:latin typeface="Knowledge Light" pitchFamily="34" charset="0"/>
              <a:ea typeface="+mn-ea"/>
              <a:cs typeface="+mn-cs"/>
            </a:endParaRPr>
          </a:p>
        </p:txBody>
      </p:sp>
      <p:sp>
        <p:nvSpPr>
          <p:cNvPr id="122" name="Rectangle 121"/>
          <p:cNvSpPr/>
          <p:nvPr/>
        </p:nvSpPr>
        <p:spPr>
          <a:xfrm>
            <a:off x="6373806" y="1266826"/>
            <a:ext cx="2514604" cy="39528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Knowledge Light" pitchFamily="34" charset="0"/>
                <a:ea typeface="+mn-ea"/>
                <a:cs typeface="+mn-cs"/>
              </a:rPr>
              <a:t>GIVES GOVERNMENTS A GLOBAL VIEW OF: </a:t>
            </a:r>
          </a:p>
        </p:txBody>
      </p:sp>
      <p:sp>
        <p:nvSpPr>
          <p:cNvPr id="123" name="Rectangle 122"/>
          <p:cNvSpPr/>
          <p:nvPr/>
        </p:nvSpPr>
        <p:spPr>
          <a:xfrm>
            <a:off x="6400802" y="4552950"/>
            <a:ext cx="2501267" cy="521494"/>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Knowledge Light" pitchFamily="34" charset="0"/>
                <a:ea typeface="+mn-ea"/>
                <a:cs typeface="+mn-cs"/>
              </a:rPr>
              <a:t>THIS WILL MAKE THEM UPSET AND WANT TO AUDIT</a:t>
            </a:r>
          </a:p>
        </p:txBody>
      </p:sp>
      <p:cxnSp>
        <p:nvCxnSpPr>
          <p:cNvPr id="124" name="Straight Arrow Connector 123"/>
          <p:cNvCxnSpPr/>
          <p:nvPr/>
        </p:nvCxnSpPr>
        <p:spPr>
          <a:xfrm flipH="1">
            <a:off x="7591422" y="2450306"/>
            <a:ext cx="1588" cy="447675"/>
          </a:xfrm>
          <a:prstGeom prst="straightConnector1">
            <a:avLst/>
          </a:prstGeom>
          <a:noFill/>
          <a:ln w="28575" cap="flat" cmpd="sng" algn="ctr">
            <a:solidFill>
              <a:srgbClr val="4F81BD">
                <a:shade val="95000"/>
                <a:satMod val="105000"/>
              </a:srgbClr>
            </a:solidFill>
            <a:prstDash val="solid"/>
            <a:tailEnd type="arrow"/>
          </a:ln>
          <a:effectLst/>
        </p:spPr>
      </p:cxnSp>
      <p:cxnSp>
        <p:nvCxnSpPr>
          <p:cNvPr id="125" name="Straight Arrow Connector 124"/>
          <p:cNvCxnSpPr/>
          <p:nvPr/>
        </p:nvCxnSpPr>
        <p:spPr>
          <a:xfrm>
            <a:off x="7620000" y="4324351"/>
            <a:ext cx="0" cy="229791"/>
          </a:xfrm>
          <a:prstGeom prst="straightConnector1">
            <a:avLst/>
          </a:prstGeom>
          <a:noFill/>
          <a:ln w="28575" cap="flat" cmpd="sng" algn="ctr">
            <a:solidFill>
              <a:srgbClr val="C0504D">
                <a:shade val="95000"/>
                <a:satMod val="105000"/>
              </a:srgbClr>
            </a:solidFill>
            <a:prstDash val="solid"/>
            <a:tailEnd type="arrow"/>
          </a:ln>
          <a:effectLst/>
        </p:spPr>
      </p:cxnSp>
      <p:sp>
        <p:nvSpPr>
          <p:cNvPr id="126" name="Rectangle 125"/>
          <p:cNvSpPr/>
          <p:nvPr/>
        </p:nvSpPr>
        <p:spPr>
          <a:xfrm>
            <a:off x="6400799" y="1809751"/>
            <a:ext cx="2514603" cy="1827608"/>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182880" marR="0" lvl="0" indent="-18288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Knowledge Light" pitchFamily="34" charset="0"/>
                <a:ea typeface="+mn-ea"/>
                <a:cs typeface="+mn-cs"/>
              </a:rPr>
              <a:t>Revenue</a:t>
            </a:r>
          </a:p>
          <a:p>
            <a:pPr marL="182880" marR="0" lvl="0" indent="-18288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Knowledge Light" pitchFamily="34" charset="0"/>
                <a:ea typeface="+mn-ea"/>
                <a:cs typeface="+mn-cs"/>
              </a:rPr>
              <a:t>Employees</a:t>
            </a:r>
          </a:p>
          <a:p>
            <a:pPr marL="182880" marR="0" lvl="0" indent="-18288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Knowledge Light" pitchFamily="34" charset="0"/>
                <a:ea typeface="+mn-ea"/>
                <a:cs typeface="+mn-cs"/>
              </a:rPr>
              <a:t>Capital by Country</a:t>
            </a:r>
          </a:p>
          <a:p>
            <a:pPr marL="182880" marR="0" lvl="0" indent="-18288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Knowledge Light" pitchFamily="34" charset="0"/>
                <a:ea typeface="+mn-ea"/>
                <a:cs typeface="+mn-cs"/>
              </a:rPr>
              <a:t>Pre-Tax Book Income</a:t>
            </a:r>
          </a:p>
          <a:p>
            <a:pPr marL="182880" marR="0" lvl="0" indent="-18288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Knowledge Light" pitchFamily="34" charset="0"/>
                <a:ea typeface="+mn-ea"/>
                <a:cs typeface="+mn-cs"/>
              </a:rPr>
              <a:t>Taxes </a:t>
            </a:r>
            <a:r>
              <a:rPr kumimoji="0" lang="en-US" sz="1200" b="0" i="0" u="none" strike="noStrike" kern="0" cap="none" spc="0" normalizeH="0" baseline="0" noProof="0" dirty="0" smtClean="0">
                <a:ln>
                  <a:noFill/>
                </a:ln>
                <a:solidFill>
                  <a:prstClr val="black"/>
                </a:solidFill>
                <a:effectLst/>
                <a:uLnTx/>
                <a:uFillTx/>
                <a:latin typeface="Knowledge Light" pitchFamily="34" charset="0"/>
                <a:ea typeface="+mn-ea"/>
                <a:cs typeface="+mn-cs"/>
              </a:rPr>
              <a:t>Paid</a:t>
            </a:r>
            <a:endParaRPr kumimoji="0" lang="en-US" sz="1200" b="0" i="0" u="none" strike="noStrike" kern="0" cap="none" spc="0" normalizeH="0" baseline="0" noProof="0" dirty="0">
              <a:ln>
                <a:noFill/>
              </a:ln>
              <a:solidFill>
                <a:prstClr val="black"/>
              </a:solidFill>
              <a:effectLst/>
              <a:uLnTx/>
              <a:uFillTx/>
              <a:latin typeface="Knowledge Light"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Knowledge Light" pitchFamily="34" charset="0"/>
                <a:ea typeface="+mn-ea"/>
                <a:cs typeface="+mn-cs"/>
              </a:rPr>
              <a:t>Data can be submitted in either:</a:t>
            </a:r>
          </a:p>
          <a:p>
            <a:pPr marL="182880" marR="0" lvl="0" indent="-18288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Knowledge Light" pitchFamily="34" charset="0"/>
                <a:ea typeface="+mn-ea"/>
                <a:cs typeface="+mn-cs"/>
              </a:rPr>
              <a:t>U.S. GAAP</a:t>
            </a:r>
          </a:p>
          <a:p>
            <a:pPr marL="182880" marR="0" lvl="0" indent="-18288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Knowledge Light" pitchFamily="34" charset="0"/>
                <a:ea typeface="+mn-ea"/>
                <a:cs typeface="+mn-cs"/>
              </a:rPr>
              <a:t>IFRS</a:t>
            </a:r>
          </a:p>
          <a:p>
            <a:pPr marL="182880" marR="0" lvl="0" indent="-18288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Knowledge Light" pitchFamily="34" charset="0"/>
                <a:ea typeface="+mn-ea"/>
                <a:cs typeface="+mn-cs"/>
              </a:rPr>
              <a:t>Local statutory</a:t>
            </a:r>
          </a:p>
        </p:txBody>
      </p:sp>
      <p:cxnSp>
        <p:nvCxnSpPr>
          <p:cNvPr id="127" name="Straight Arrow Connector 126"/>
          <p:cNvCxnSpPr>
            <a:stCxn id="148" idx="2"/>
            <a:endCxn id="139" idx="0"/>
          </p:cNvCxnSpPr>
          <p:nvPr/>
        </p:nvCxnSpPr>
        <p:spPr>
          <a:xfrm flipH="1">
            <a:off x="7657363" y="4182665"/>
            <a:ext cx="741" cy="296467"/>
          </a:xfrm>
          <a:prstGeom prst="straightConnector1">
            <a:avLst/>
          </a:prstGeom>
          <a:noFill/>
          <a:ln w="28575" cap="flat" cmpd="sng" algn="ctr">
            <a:solidFill>
              <a:srgbClr val="9BBB59">
                <a:shade val="95000"/>
                <a:satMod val="105000"/>
              </a:srgbClr>
            </a:solidFill>
            <a:prstDash val="solid"/>
            <a:tailEnd type="arrow"/>
          </a:ln>
          <a:effectLst/>
        </p:spPr>
      </p:cxnSp>
      <p:cxnSp>
        <p:nvCxnSpPr>
          <p:cNvPr id="128" name="Elbow Connector 74"/>
          <p:cNvCxnSpPr>
            <a:endCxn id="146" idx="0"/>
          </p:cNvCxnSpPr>
          <p:nvPr/>
        </p:nvCxnSpPr>
        <p:spPr>
          <a:xfrm>
            <a:off x="5626102" y="1240632"/>
            <a:ext cx="2020889" cy="209552"/>
          </a:xfrm>
          <a:prstGeom prst="bentConnector2">
            <a:avLst/>
          </a:prstGeom>
          <a:noFill/>
          <a:ln w="28575" cap="flat" cmpd="sng" algn="ctr">
            <a:solidFill>
              <a:srgbClr val="9BBB59">
                <a:shade val="95000"/>
                <a:satMod val="105000"/>
              </a:srgbClr>
            </a:solidFill>
            <a:prstDash val="solid"/>
            <a:tailEnd type="arrow"/>
          </a:ln>
          <a:effectLst/>
        </p:spPr>
      </p:cxnSp>
      <p:sp>
        <p:nvSpPr>
          <p:cNvPr id="129" name="Rectangle 128"/>
          <p:cNvSpPr/>
          <p:nvPr/>
        </p:nvSpPr>
        <p:spPr>
          <a:xfrm>
            <a:off x="6407471" y="1733550"/>
            <a:ext cx="2496821" cy="1295400"/>
          </a:xfrm>
          <a:prstGeom prst="rect">
            <a:avLst/>
          </a:prstGeom>
          <a:gradFill flip="none" rotWithShape="1">
            <a:gsLst>
              <a:gs pos="0">
                <a:srgbClr val="9BBB59">
                  <a:tint val="50000"/>
                  <a:satMod val="300000"/>
                </a:srgbClr>
              </a:gs>
              <a:gs pos="35000">
                <a:srgbClr val="9BBB59">
                  <a:tint val="37000"/>
                  <a:satMod val="300000"/>
                </a:srgbClr>
              </a:gs>
              <a:gs pos="100000">
                <a:srgbClr val="9BBB59">
                  <a:tint val="15000"/>
                  <a:satMod val="350000"/>
                </a:srgbClr>
              </a:gs>
            </a:gsLst>
            <a:lin ang="10800000" scaled="1"/>
            <a:tileRect/>
          </a:gradFill>
          <a:ln w="9525" cap="flat" cmpd="sng" algn="ctr">
            <a:no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Knowledge Light" pitchFamily="34" charset="0"/>
                <a:ea typeface="+mn-ea"/>
                <a:cs typeface="+mn-cs"/>
              </a:rPr>
              <a:t>“Do I have this information?”</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Knowledge Light" pitchFamily="34" charset="0"/>
                <a:ea typeface="+mn-ea"/>
                <a:cs typeface="+mn-cs"/>
              </a:rPr>
              <a:t>“How do I gather this information?”</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Knowledge Light" pitchFamily="34" charset="0"/>
                <a:ea typeface="+mn-ea"/>
                <a:cs typeface="+mn-cs"/>
              </a:rPr>
              <a:t>“How do I keep it </a:t>
            </a:r>
            <a:r>
              <a:rPr kumimoji="0" lang="en-US" sz="1200" b="1" i="0" u="none" strike="noStrike" kern="0" cap="none" spc="0" normalizeH="0" baseline="0" noProof="0" dirty="0">
                <a:ln>
                  <a:noFill/>
                </a:ln>
                <a:solidFill>
                  <a:prstClr val="black"/>
                </a:solidFill>
                <a:effectLst/>
                <a:uLnTx/>
                <a:uFillTx/>
                <a:latin typeface="Knowledge Light" pitchFamily="34" charset="0"/>
                <a:ea typeface="+mn-ea"/>
                <a:cs typeface="+mn-cs"/>
              </a:rPr>
              <a:t>consistent</a:t>
            </a:r>
            <a:r>
              <a:rPr kumimoji="0" lang="en-US" sz="1200" b="0" i="0" u="none" strike="noStrike" kern="0" cap="none" spc="0" normalizeH="0" baseline="0" noProof="0" dirty="0">
                <a:ln>
                  <a:noFill/>
                </a:ln>
                <a:solidFill>
                  <a:prstClr val="black"/>
                </a:solidFill>
                <a:effectLst/>
                <a:uLnTx/>
                <a:uFillTx/>
                <a:latin typeface="Knowledge Light" pitchFamily="34" charset="0"/>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Knowledge Light" pitchFamily="34" charset="0"/>
                <a:ea typeface="+mn-ea"/>
                <a:cs typeface="+mn-cs"/>
              </a:rPr>
              <a:t>every year?”</a:t>
            </a:r>
          </a:p>
        </p:txBody>
      </p:sp>
      <p:sp>
        <p:nvSpPr>
          <p:cNvPr id="130" name="Rectangle 129"/>
          <p:cNvSpPr/>
          <p:nvPr/>
        </p:nvSpPr>
        <p:spPr>
          <a:xfrm>
            <a:off x="6386721" y="1352552"/>
            <a:ext cx="2517567" cy="257175"/>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marL="4572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Knowledge Light" pitchFamily="34" charset="0"/>
                <a:ea typeface="+mn-ea"/>
                <a:cs typeface="+mn-cs"/>
              </a:rPr>
              <a:t>COMPANY CHALLENGES</a:t>
            </a:r>
          </a:p>
        </p:txBody>
      </p:sp>
      <p:cxnSp>
        <p:nvCxnSpPr>
          <p:cNvPr id="131" name="Straight Connector 130"/>
          <p:cNvCxnSpPr/>
          <p:nvPr/>
        </p:nvCxnSpPr>
        <p:spPr>
          <a:xfrm>
            <a:off x="1454150" y="1391841"/>
            <a:ext cx="0" cy="342900"/>
          </a:xfrm>
          <a:prstGeom prst="line">
            <a:avLst/>
          </a:prstGeom>
          <a:noFill/>
          <a:ln w="28575" cap="flat" cmpd="sng" algn="ctr">
            <a:solidFill>
              <a:srgbClr val="C0504D">
                <a:shade val="95000"/>
                <a:satMod val="105000"/>
              </a:srgbClr>
            </a:solidFill>
            <a:prstDash val="solid"/>
            <a:tailEnd type="arrow"/>
          </a:ln>
          <a:effectLst/>
        </p:spPr>
      </p:cxnSp>
      <p:cxnSp>
        <p:nvCxnSpPr>
          <p:cNvPr id="132" name="Straight Connector 131"/>
          <p:cNvCxnSpPr>
            <a:endCxn id="88" idx="0"/>
          </p:cNvCxnSpPr>
          <p:nvPr/>
        </p:nvCxnSpPr>
        <p:spPr>
          <a:xfrm flipH="1">
            <a:off x="2790037" y="1409702"/>
            <a:ext cx="2380" cy="342896"/>
          </a:xfrm>
          <a:prstGeom prst="line">
            <a:avLst/>
          </a:prstGeom>
          <a:noFill/>
          <a:ln w="28575" cap="flat" cmpd="sng" algn="ctr">
            <a:solidFill>
              <a:srgbClr val="C0504D">
                <a:shade val="95000"/>
                <a:satMod val="105000"/>
              </a:srgbClr>
            </a:solidFill>
            <a:prstDash val="solid"/>
            <a:tailEnd type="arrow"/>
          </a:ln>
          <a:effectLst/>
        </p:spPr>
      </p:cxnSp>
      <p:cxnSp>
        <p:nvCxnSpPr>
          <p:cNvPr id="133" name="Straight Connector 132"/>
          <p:cNvCxnSpPr>
            <a:endCxn id="91" idx="0"/>
          </p:cNvCxnSpPr>
          <p:nvPr/>
        </p:nvCxnSpPr>
        <p:spPr>
          <a:xfrm>
            <a:off x="4159250" y="1409700"/>
            <a:ext cx="0" cy="342900"/>
          </a:xfrm>
          <a:prstGeom prst="line">
            <a:avLst/>
          </a:prstGeom>
          <a:noFill/>
          <a:ln w="28575" cap="flat" cmpd="sng" algn="ctr">
            <a:solidFill>
              <a:srgbClr val="C0504D">
                <a:shade val="95000"/>
                <a:satMod val="105000"/>
              </a:srgbClr>
            </a:solidFill>
            <a:prstDash val="solid"/>
            <a:tailEnd type="arrow"/>
          </a:ln>
          <a:effectLst/>
        </p:spPr>
      </p:cxnSp>
      <p:cxnSp>
        <p:nvCxnSpPr>
          <p:cNvPr id="134" name="Straight Connector 133"/>
          <p:cNvCxnSpPr>
            <a:endCxn id="96" idx="0"/>
          </p:cNvCxnSpPr>
          <p:nvPr/>
        </p:nvCxnSpPr>
        <p:spPr>
          <a:xfrm>
            <a:off x="5530850" y="1409702"/>
            <a:ext cx="0" cy="344092"/>
          </a:xfrm>
          <a:prstGeom prst="line">
            <a:avLst/>
          </a:prstGeom>
          <a:noFill/>
          <a:ln w="28575" cap="flat" cmpd="sng" algn="ctr">
            <a:solidFill>
              <a:srgbClr val="C0504D">
                <a:shade val="95000"/>
                <a:satMod val="105000"/>
              </a:srgbClr>
            </a:solidFill>
            <a:prstDash val="solid"/>
            <a:tailEnd type="arrow"/>
          </a:ln>
          <a:effectLst/>
        </p:spPr>
      </p:cxnSp>
      <p:sp>
        <p:nvSpPr>
          <p:cNvPr id="135" name="Rectangle 134"/>
          <p:cNvSpPr/>
          <p:nvPr/>
        </p:nvSpPr>
        <p:spPr>
          <a:xfrm>
            <a:off x="758829" y="1123950"/>
            <a:ext cx="5191125" cy="28575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Knowledge Light" pitchFamily="34" charset="0"/>
                <a:ea typeface="+mn-ea"/>
                <a:cs typeface="+mn-cs"/>
              </a:rPr>
              <a:t>Country-by-Country Reporting</a:t>
            </a:r>
          </a:p>
        </p:txBody>
      </p:sp>
      <p:grpSp>
        <p:nvGrpSpPr>
          <p:cNvPr id="136" name="Group 99"/>
          <p:cNvGrpSpPr>
            <a:grpSpLocks/>
          </p:cNvGrpSpPr>
          <p:nvPr/>
        </p:nvGrpSpPr>
        <p:grpSpPr bwMode="auto">
          <a:xfrm>
            <a:off x="5119688" y="826296"/>
            <a:ext cx="1281112" cy="694135"/>
            <a:chOff x="3025420" y="690318"/>
            <a:chExt cx="1281358" cy="924657"/>
          </a:xfrm>
        </p:grpSpPr>
        <p:sp>
          <p:nvSpPr>
            <p:cNvPr id="137" name="Explosion 2 136"/>
            <p:cNvSpPr/>
            <p:nvPr/>
          </p:nvSpPr>
          <p:spPr>
            <a:xfrm rot="1382056">
              <a:off x="3025420" y="690318"/>
              <a:ext cx="1281358" cy="924657"/>
            </a:xfrm>
            <a:prstGeom prst="irregularSeal2">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8" name="TextBox 101"/>
            <p:cNvSpPr txBox="1">
              <a:spLocks noChangeArrowheads="1"/>
            </p:cNvSpPr>
            <p:nvPr/>
          </p:nvSpPr>
          <p:spPr bwMode="auto">
            <a:xfrm>
              <a:off x="3204882" y="998756"/>
              <a:ext cx="822991" cy="40999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prstClr val="white"/>
                  </a:solidFill>
                  <a:effectLst/>
                  <a:uLnTx/>
                  <a:uFillTx/>
                  <a:latin typeface="Knowledge Light" pitchFamily="34" charset="0"/>
                  <a:cs typeface="Arial" charset="0"/>
                </a:rPr>
                <a:t>NEW</a:t>
              </a:r>
            </a:p>
          </p:txBody>
        </p:sp>
      </p:grpSp>
      <p:sp>
        <p:nvSpPr>
          <p:cNvPr id="139" name="Rectangle 138"/>
          <p:cNvSpPr/>
          <p:nvPr/>
        </p:nvSpPr>
        <p:spPr>
          <a:xfrm>
            <a:off x="6400800" y="4479132"/>
            <a:ext cx="2513122" cy="607219"/>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Knowledge Light" pitchFamily="34" charset="0"/>
                <a:ea typeface="+mn-ea"/>
                <a:cs typeface="+mn-cs"/>
              </a:rPr>
              <a:t>This will be shared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Knowledge Light" pitchFamily="34" charset="0"/>
                <a:ea typeface="+mn-ea"/>
                <a:cs typeface="+mn-cs"/>
              </a:rPr>
              <a:t>between tax </a:t>
            </a:r>
            <a:r>
              <a:rPr kumimoji="0" lang="en-US" sz="1200" b="0" i="0" u="none" strike="noStrike" kern="0" cap="none" spc="0" normalizeH="0" baseline="0" noProof="0" dirty="0" smtClean="0">
                <a:ln>
                  <a:noFill/>
                </a:ln>
                <a:solidFill>
                  <a:prstClr val="white"/>
                </a:solidFill>
                <a:effectLst/>
                <a:uLnTx/>
                <a:uFillTx/>
                <a:latin typeface="Knowledge Light" pitchFamily="34" charset="0"/>
                <a:ea typeface="+mn-ea"/>
                <a:cs typeface="+mn-cs"/>
              </a:rPr>
              <a:t>authorities</a:t>
            </a:r>
            <a:r>
              <a:rPr kumimoji="0" lang="en-US" sz="1200" b="0" i="0" u="none" strike="noStrike" kern="0" cap="none" spc="0" normalizeH="0" baseline="0" noProof="0" dirty="0">
                <a:ln>
                  <a:noFill/>
                </a:ln>
                <a:solidFill>
                  <a:prstClr val="white"/>
                </a:solidFill>
                <a:effectLst/>
                <a:uLnTx/>
                <a:uFillTx/>
                <a:latin typeface="Knowledge Light" pitchFamily="34" charset="0"/>
                <a:ea typeface="+mn-ea"/>
                <a:cs typeface="+mn-cs"/>
              </a:rPr>
              <a:t>.</a:t>
            </a:r>
          </a:p>
        </p:txBody>
      </p:sp>
      <p:cxnSp>
        <p:nvCxnSpPr>
          <p:cNvPr id="140" name="Straight Arrow Connector 139"/>
          <p:cNvCxnSpPr/>
          <p:nvPr/>
        </p:nvCxnSpPr>
        <p:spPr>
          <a:xfrm flipH="1">
            <a:off x="7685824" y="3028950"/>
            <a:ext cx="10376" cy="200026"/>
          </a:xfrm>
          <a:prstGeom prst="straightConnector1">
            <a:avLst/>
          </a:prstGeom>
          <a:noFill/>
          <a:ln w="28575" cap="flat" cmpd="sng" algn="ctr">
            <a:solidFill>
              <a:srgbClr val="9BBB59">
                <a:shade val="95000"/>
                <a:satMod val="105000"/>
              </a:srgbClr>
            </a:solidFill>
            <a:prstDash val="solid"/>
            <a:tailEnd type="arrow"/>
          </a:ln>
          <a:effectLst/>
        </p:spPr>
      </p:cxnSp>
      <p:sp>
        <p:nvSpPr>
          <p:cNvPr id="141" name="Rectangle 140"/>
          <p:cNvSpPr/>
          <p:nvPr/>
        </p:nvSpPr>
        <p:spPr>
          <a:xfrm>
            <a:off x="6397835" y="3617118"/>
            <a:ext cx="2517567" cy="794146"/>
          </a:xfrm>
          <a:prstGeom prst="rect">
            <a:avLst/>
          </a:prstGeom>
          <a:gradFill flip="none" rotWithShape="1">
            <a:gsLst>
              <a:gs pos="0">
                <a:srgbClr val="9BBB59">
                  <a:tint val="50000"/>
                  <a:satMod val="300000"/>
                </a:srgbClr>
              </a:gs>
              <a:gs pos="35000">
                <a:srgbClr val="9BBB59">
                  <a:tint val="37000"/>
                  <a:satMod val="300000"/>
                </a:srgbClr>
              </a:gs>
              <a:gs pos="100000">
                <a:srgbClr val="9BBB59">
                  <a:tint val="15000"/>
                  <a:satMod val="350000"/>
                </a:srgbClr>
              </a:gs>
            </a:gsLst>
            <a:lin ang="10800000" scaled="1"/>
            <a:tileRect/>
          </a:gradFill>
          <a:ln w="9525" cap="flat" cmpd="sng" algn="ctr">
            <a:no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Knowledge Light" pitchFamily="34" charset="0"/>
                <a:ea typeface="+mn-ea"/>
                <a:cs typeface="+mn-cs"/>
              </a:rPr>
              <a:t>“Which country is right?”</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Knowledge Light" pitchFamily="34" charset="0"/>
                <a:ea typeface="+mn-ea"/>
                <a:cs typeface="+mn-cs"/>
              </a:rPr>
              <a:t>“Are any other numbers wrong?”</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Knowledge Light" pitchFamily="34" charset="0"/>
                <a:ea typeface="+mn-ea"/>
                <a:cs typeface="+mn-cs"/>
              </a:rPr>
              <a:t>“Did you do this on purpose?”</a:t>
            </a:r>
          </a:p>
        </p:txBody>
      </p:sp>
      <p:sp>
        <p:nvSpPr>
          <p:cNvPr id="142" name="Rectangle 141"/>
          <p:cNvSpPr/>
          <p:nvPr/>
        </p:nvSpPr>
        <p:spPr>
          <a:xfrm rot="16200000">
            <a:off x="-1596032" y="2689029"/>
            <a:ext cx="4225529" cy="423863"/>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Knowledge Light" pitchFamily="34" charset="0"/>
                <a:ea typeface="+mn-ea"/>
                <a:cs typeface="+mn-cs"/>
              </a:rPr>
              <a:t>AFTER BEPS</a:t>
            </a:r>
          </a:p>
        </p:txBody>
      </p:sp>
      <p:sp>
        <p:nvSpPr>
          <p:cNvPr id="148" name="Rectangle 147"/>
          <p:cNvSpPr/>
          <p:nvPr/>
        </p:nvSpPr>
        <p:spPr>
          <a:xfrm>
            <a:off x="6400802" y="3921918"/>
            <a:ext cx="2514603" cy="260747"/>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Knowledge Light" pitchFamily="34" charset="0"/>
                <a:ea typeface="+mn-ea"/>
                <a:cs typeface="+mn-cs"/>
              </a:rPr>
              <a:t>FOR EACH COUNTRY</a:t>
            </a:r>
          </a:p>
        </p:txBody>
      </p:sp>
      <p:grpSp>
        <p:nvGrpSpPr>
          <p:cNvPr id="143" name="Group 114"/>
          <p:cNvGrpSpPr>
            <a:grpSpLocks/>
          </p:cNvGrpSpPr>
          <p:nvPr/>
        </p:nvGrpSpPr>
        <p:grpSpPr bwMode="auto">
          <a:xfrm rot="-656361">
            <a:off x="5635963" y="3813490"/>
            <a:ext cx="1419558" cy="823913"/>
            <a:chOff x="2872010" y="667228"/>
            <a:chExt cx="1281358" cy="924657"/>
          </a:xfrm>
        </p:grpSpPr>
        <p:sp>
          <p:nvSpPr>
            <p:cNvPr id="144" name="Explosion 2 143"/>
            <p:cNvSpPr/>
            <p:nvPr/>
          </p:nvSpPr>
          <p:spPr>
            <a:xfrm rot="1382056">
              <a:off x="2872010" y="667228"/>
              <a:ext cx="1281358" cy="924657"/>
            </a:xfrm>
            <a:prstGeom prst="irregularSeal2">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45" name="TextBox 116"/>
            <p:cNvSpPr txBox="1">
              <a:spLocks noChangeArrowheads="1"/>
            </p:cNvSpPr>
            <p:nvPr/>
          </p:nvSpPr>
          <p:spPr bwMode="auto">
            <a:xfrm>
              <a:off x="2959517" y="829010"/>
              <a:ext cx="1037662" cy="518115"/>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Knowledge Light" pitchFamily="34" charset="0"/>
                  <a:cs typeface="Arial" charset="0"/>
                </a:rPr>
                <a:t>Never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Knowledge Light" pitchFamily="34" charset="0"/>
                  <a:cs typeface="Arial" charset="0"/>
                </a:rPr>
                <a:t>Done Before</a:t>
              </a:r>
            </a:p>
          </p:txBody>
        </p:sp>
      </p:grpSp>
      <p:sp>
        <p:nvSpPr>
          <p:cNvPr id="146" name="Rectangle 145"/>
          <p:cNvSpPr/>
          <p:nvPr/>
        </p:nvSpPr>
        <p:spPr>
          <a:xfrm>
            <a:off x="6389689" y="1450183"/>
            <a:ext cx="2514603" cy="297656"/>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Knowledge Light" pitchFamily="34" charset="0"/>
                <a:ea typeface="+mn-ea"/>
                <a:cs typeface="+mn-cs"/>
              </a:rPr>
              <a:t>NEW TEMPLATE TO GATHER:</a:t>
            </a:r>
          </a:p>
        </p:txBody>
      </p:sp>
      <p:sp>
        <p:nvSpPr>
          <p:cNvPr id="147" name="Rectangle 146"/>
          <p:cNvSpPr/>
          <p:nvPr/>
        </p:nvSpPr>
        <p:spPr>
          <a:xfrm>
            <a:off x="6400061" y="1838327"/>
            <a:ext cx="2504231" cy="25717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Knowledge Light" pitchFamily="34" charset="0"/>
                <a:ea typeface="+mn-ea"/>
                <a:cs typeface="+mn-cs"/>
              </a:rPr>
              <a:t>FOUR SEPARATE REPORTS</a:t>
            </a:r>
          </a:p>
        </p:txBody>
      </p:sp>
      <p:sp>
        <p:nvSpPr>
          <p:cNvPr id="149" name="Rectangle 148"/>
          <p:cNvSpPr/>
          <p:nvPr/>
        </p:nvSpPr>
        <p:spPr>
          <a:xfrm>
            <a:off x="6397835" y="3207545"/>
            <a:ext cx="2517567" cy="371475"/>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marL="4572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Knowledge Light" pitchFamily="34" charset="0"/>
                <a:ea typeface="+mn-ea"/>
                <a:cs typeface="+mn-cs"/>
              </a:rPr>
              <a:t>If information is inconsistent, governments will ask:</a:t>
            </a:r>
          </a:p>
        </p:txBody>
      </p:sp>
      <p:grpSp>
        <p:nvGrpSpPr>
          <p:cNvPr id="150" name="Group 44"/>
          <p:cNvGrpSpPr>
            <a:grpSpLocks/>
          </p:cNvGrpSpPr>
          <p:nvPr/>
        </p:nvGrpSpPr>
        <p:grpSpPr bwMode="auto">
          <a:xfrm rot="-440804">
            <a:off x="4591420" y="358568"/>
            <a:ext cx="2209800" cy="990967"/>
            <a:chOff x="2999378" y="655476"/>
            <a:chExt cx="1281358" cy="1229393"/>
          </a:xfrm>
        </p:grpSpPr>
        <p:sp>
          <p:nvSpPr>
            <p:cNvPr id="151" name="Explosion 2 150"/>
            <p:cNvSpPr/>
            <p:nvPr/>
          </p:nvSpPr>
          <p:spPr>
            <a:xfrm rot="1382056">
              <a:off x="2999378" y="655476"/>
              <a:ext cx="1281358" cy="1229393"/>
            </a:xfrm>
            <a:prstGeom prst="irregularSeal2">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2" name="TextBox 33"/>
            <p:cNvSpPr txBox="1">
              <a:spLocks noChangeArrowheads="1"/>
            </p:cNvSpPr>
            <p:nvPr/>
          </p:nvSpPr>
          <p:spPr bwMode="auto">
            <a:xfrm rot="440804">
              <a:off x="3277440" y="868809"/>
              <a:ext cx="685668" cy="801838"/>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smtClean="0">
                  <a:ln>
                    <a:noFill/>
                  </a:ln>
                  <a:solidFill>
                    <a:prstClr val="white"/>
                  </a:solidFill>
                  <a:effectLst/>
                  <a:uLnTx/>
                  <a:uFillTx/>
                  <a:latin typeface="Knowledge Light" pitchFamily="34" charset="0"/>
                  <a:cs typeface="Arial" charset="0"/>
                </a:rPr>
                <a:t>Initially only used in Europe</a:t>
              </a:r>
            </a:p>
          </p:txBody>
        </p:sp>
      </p:grpSp>
      <p:grpSp>
        <p:nvGrpSpPr>
          <p:cNvPr id="153" name="Group 85"/>
          <p:cNvGrpSpPr>
            <a:grpSpLocks/>
          </p:cNvGrpSpPr>
          <p:nvPr/>
        </p:nvGrpSpPr>
        <p:grpSpPr bwMode="auto">
          <a:xfrm rot="-440804">
            <a:off x="4649506" y="361356"/>
            <a:ext cx="2209800" cy="1180626"/>
            <a:chOff x="2950954" y="508172"/>
            <a:chExt cx="1281358" cy="924657"/>
          </a:xfrm>
        </p:grpSpPr>
        <p:sp>
          <p:nvSpPr>
            <p:cNvPr id="154" name="Explosion 2 153"/>
            <p:cNvSpPr/>
            <p:nvPr/>
          </p:nvSpPr>
          <p:spPr>
            <a:xfrm rot="1382056">
              <a:off x="2950954" y="508172"/>
              <a:ext cx="1281358" cy="924657"/>
            </a:xfrm>
            <a:prstGeom prst="irregularSeal2">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5" name="TextBox 33"/>
            <p:cNvSpPr txBox="1">
              <a:spLocks noChangeArrowheads="1"/>
            </p:cNvSpPr>
            <p:nvPr/>
          </p:nvSpPr>
          <p:spPr bwMode="auto">
            <a:xfrm rot="440804">
              <a:off x="3189969" y="729076"/>
              <a:ext cx="742373" cy="506201"/>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Knowledge Light" pitchFamily="34" charset="0"/>
                  <a:cs typeface="Arial" charset="0"/>
                </a:rPr>
                <a:t>Is Now the Global Standard</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0-#ppt_w/2"/>
                                          </p:val>
                                        </p:tav>
                                        <p:tav tm="100000">
                                          <p:val>
                                            <p:strVal val="#ppt_x"/>
                                          </p:val>
                                        </p:tav>
                                      </p:tavLst>
                                    </p:anim>
                                    <p:anim calcmode="lin" valueType="num">
                                      <p:cBhvr additive="base">
                                        <p:cTn id="8" dur="500" fill="hold"/>
                                        <p:tgtEl>
                                          <p:spTgt spid="8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500" fill="hold"/>
                                        <p:tgtEl>
                                          <p:spTgt spid="86"/>
                                        </p:tgtEl>
                                        <p:attrNameLst>
                                          <p:attrName>ppt_x</p:attrName>
                                        </p:attrNameLst>
                                      </p:cBhvr>
                                      <p:tavLst>
                                        <p:tav tm="0">
                                          <p:val>
                                            <p:strVal val="0-#ppt_w/2"/>
                                          </p:val>
                                        </p:tav>
                                        <p:tav tm="100000">
                                          <p:val>
                                            <p:strVal val="#ppt_x"/>
                                          </p:val>
                                        </p:tav>
                                      </p:tavLst>
                                    </p:anim>
                                    <p:anim calcmode="lin" valueType="num">
                                      <p:cBhvr additive="base">
                                        <p:cTn id="12" dur="500" fill="hold"/>
                                        <p:tgtEl>
                                          <p:spTgt spid="8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additive="base">
                                        <p:cTn id="19" dur="500" fill="hold"/>
                                        <p:tgtEl>
                                          <p:spTgt spid="94"/>
                                        </p:tgtEl>
                                        <p:attrNameLst>
                                          <p:attrName>ppt_x</p:attrName>
                                        </p:attrNameLst>
                                      </p:cBhvr>
                                      <p:tavLst>
                                        <p:tav tm="0">
                                          <p:val>
                                            <p:strVal val="0-#ppt_w/2"/>
                                          </p:val>
                                        </p:tav>
                                        <p:tav tm="100000">
                                          <p:val>
                                            <p:strVal val="#ppt_x"/>
                                          </p:val>
                                        </p:tav>
                                      </p:tavLst>
                                    </p:anim>
                                    <p:anim calcmode="lin" valueType="num">
                                      <p:cBhvr additive="base">
                                        <p:cTn id="20" dur="500" fill="hold"/>
                                        <p:tgtEl>
                                          <p:spTgt spid="9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wipe(up)">
                                      <p:cBhvr>
                                        <p:cTn id="25" dur="250"/>
                                        <p:tgtEl>
                                          <p:spTgt spid="103"/>
                                        </p:tgtEl>
                                      </p:cBhvr>
                                    </p:animEffect>
                                  </p:childTnLst>
                                </p:cTn>
                              </p:par>
                            </p:childTnLst>
                          </p:cTn>
                        </p:par>
                        <p:par>
                          <p:cTn id="26" fill="hold">
                            <p:stCondLst>
                              <p:cond delay="250"/>
                            </p:stCondLst>
                            <p:childTnLst>
                              <p:par>
                                <p:cTn id="27" presetID="22" presetClass="entr" presetSubtype="1" fill="hold" grpId="0" nodeType="afterEffect">
                                  <p:stCondLst>
                                    <p:cond delay="0"/>
                                  </p:stCondLst>
                                  <p:childTnLst>
                                    <p:set>
                                      <p:cBhvr>
                                        <p:cTn id="28" dur="1" fill="hold">
                                          <p:stCondLst>
                                            <p:cond delay="0"/>
                                          </p:stCondLst>
                                        </p:cTn>
                                        <p:tgtEl>
                                          <p:spTgt spid="120"/>
                                        </p:tgtEl>
                                        <p:attrNameLst>
                                          <p:attrName>style.visibility</p:attrName>
                                        </p:attrNameLst>
                                      </p:cBhvr>
                                      <p:to>
                                        <p:strVal val="visible"/>
                                      </p:to>
                                    </p:set>
                                    <p:animEffect transition="in" filter="wipe(up)">
                                      <p:cBhvr>
                                        <p:cTn id="29" dur="500"/>
                                        <p:tgtEl>
                                          <p:spTgt spid="1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98"/>
                                        </p:tgtEl>
                                        <p:attrNameLst>
                                          <p:attrName>style.visibility</p:attrName>
                                        </p:attrNameLst>
                                      </p:cBhvr>
                                      <p:to>
                                        <p:strVal val="visible"/>
                                      </p:to>
                                    </p:set>
                                    <p:animEffect transition="in" filter="wipe(up)">
                                      <p:cBhvr>
                                        <p:cTn id="34" dur="500"/>
                                        <p:tgtEl>
                                          <p:spTgt spid="9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04"/>
                                        </p:tgtEl>
                                        <p:attrNameLst>
                                          <p:attrName>style.visibility</p:attrName>
                                        </p:attrNameLst>
                                      </p:cBhvr>
                                      <p:to>
                                        <p:strVal val="visible"/>
                                      </p:to>
                                    </p:set>
                                    <p:animEffect transition="in" filter="wipe(up)">
                                      <p:cBhvr>
                                        <p:cTn id="39" dur="250"/>
                                        <p:tgtEl>
                                          <p:spTgt spid="104"/>
                                        </p:tgtEl>
                                      </p:cBhvr>
                                    </p:animEffect>
                                  </p:childTnLst>
                                </p:cTn>
                              </p:par>
                            </p:childTnLst>
                          </p:cTn>
                        </p:par>
                        <p:par>
                          <p:cTn id="40" fill="hold">
                            <p:stCondLst>
                              <p:cond delay="250"/>
                            </p:stCondLst>
                            <p:childTnLst>
                              <p:par>
                                <p:cTn id="41" presetID="22" presetClass="entr" presetSubtype="1" fill="hold" grpId="0" nodeType="afterEffect">
                                  <p:stCondLst>
                                    <p:cond delay="0"/>
                                  </p:stCondLst>
                                  <p:childTnLst>
                                    <p:set>
                                      <p:cBhvr>
                                        <p:cTn id="42" dur="1" fill="hold">
                                          <p:stCondLst>
                                            <p:cond delay="0"/>
                                          </p:stCondLst>
                                        </p:cTn>
                                        <p:tgtEl>
                                          <p:spTgt spid="119"/>
                                        </p:tgtEl>
                                        <p:attrNameLst>
                                          <p:attrName>style.visibility</p:attrName>
                                        </p:attrNameLst>
                                      </p:cBhvr>
                                      <p:to>
                                        <p:strVal val="visible"/>
                                      </p:to>
                                    </p:set>
                                    <p:animEffect transition="in" filter="wipe(up)">
                                      <p:cBhvr>
                                        <p:cTn id="43" dur="500"/>
                                        <p:tgtEl>
                                          <p:spTgt spid="119"/>
                                        </p:tgtEl>
                                      </p:cBhvr>
                                    </p:animEffect>
                                  </p:childTnLst>
                                </p:cTn>
                              </p:par>
                            </p:childTnLst>
                          </p:cTn>
                        </p:par>
                        <p:par>
                          <p:cTn id="44" fill="hold">
                            <p:stCondLst>
                              <p:cond delay="750"/>
                            </p:stCondLst>
                            <p:childTnLst>
                              <p:par>
                                <p:cTn id="45" presetID="22" presetClass="entr" presetSubtype="1"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wipe(up)">
                                      <p:cBhvr>
                                        <p:cTn id="47" dur="500"/>
                                        <p:tgtEl>
                                          <p:spTgt spid="99"/>
                                        </p:tgtEl>
                                      </p:cBhvr>
                                    </p:animEffect>
                                  </p:childTnLst>
                                </p:cTn>
                              </p:par>
                            </p:childTnLst>
                          </p:cTn>
                        </p:par>
                        <p:par>
                          <p:cTn id="48" fill="hold">
                            <p:stCondLst>
                              <p:cond delay="1250"/>
                            </p:stCondLst>
                            <p:childTnLst>
                              <p:par>
                                <p:cTn id="49" presetID="22" presetClass="entr" presetSubtype="1" fill="hold" nodeType="after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wipe(up)">
                                      <p:cBhvr>
                                        <p:cTn id="51" dur="250"/>
                                        <p:tgtEl>
                                          <p:spTgt spid="105"/>
                                        </p:tgtEl>
                                      </p:cBhvr>
                                    </p:animEffect>
                                  </p:childTnLst>
                                </p:cTn>
                              </p:par>
                            </p:childTnLst>
                          </p:cTn>
                        </p:par>
                        <p:par>
                          <p:cTn id="52" fill="hold">
                            <p:stCondLst>
                              <p:cond delay="1500"/>
                            </p:stCondLst>
                            <p:childTnLst>
                              <p:par>
                                <p:cTn id="53" presetID="22" presetClass="entr" presetSubtype="1"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wipe(up)">
                                      <p:cBhvr>
                                        <p:cTn id="55" dur="500"/>
                                        <p:tgtEl>
                                          <p:spTgt spid="118"/>
                                        </p:tgtEl>
                                      </p:cBhvr>
                                    </p:animEffect>
                                  </p:childTnLst>
                                </p:cTn>
                              </p:par>
                            </p:childTnLst>
                          </p:cTn>
                        </p:par>
                        <p:par>
                          <p:cTn id="56" fill="hold">
                            <p:stCondLst>
                              <p:cond delay="2000"/>
                            </p:stCondLst>
                            <p:childTnLst>
                              <p:par>
                                <p:cTn id="57" presetID="22" presetClass="entr" presetSubtype="1" fill="hold" grpId="0" nodeType="afterEffect">
                                  <p:stCondLst>
                                    <p:cond delay="0"/>
                                  </p:stCondLst>
                                  <p:childTnLst>
                                    <p:set>
                                      <p:cBhvr>
                                        <p:cTn id="58" dur="1" fill="hold">
                                          <p:stCondLst>
                                            <p:cond delay="0"/>
                                          </p:stCondLst>
                                        </p:cTn>
                                        <p:tgtEl>
                                          <p:spTgt spid="100"/>
                                        </p:tgtEl>
                                        <p:attrNameLst>
                                          <p:attrName>style.visibility</p:attrName>
                                        </p:attrNameLst>
                                      </p:cBhvr>
                                      <p:to>
                                        <p:strVal val="visible"/>
                                      </p:to>
                                    </p:set>
                                    <p:animEffect transition="in" filter="wipe(up)">
                                      <p:cBhvr>
                                        <p:cTn id="59" dur="500"/>
                                        <p:tgtEl>
                                          <p:spTgt spid="100"/>
                                        </p:tgtEl>
                                      </p:cBhvr>
                                    </p:animEffect>
                                  </p:childTnLst>
                                </p:cTn>
                              </p:par>
                            </p:childTnLst>
                          </p:cTn>
                        </p:par>
                        <p:par>
                          <p:cTn id="60" fill="hold">
                            <p:stCondLst>
                              <p:cond delay="2500"/>
                            </p:stCondLst>
                            <p:childTnLst>
                              <p:par>
                                <p:cTn id="61" presetID="22" presetClass="entr" presetSubtype="1"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Effect transition="in" filter="wipe(up)">
                                      <p:cBhvr>
                                        <p:cTn id="63" dur="250"/>
                                        <p:tgtEl>
                                          <p:spTgt spid="106"/>
                                        </p:tgtEl>
                                      </p:cBhvr>
                                    </p:animEffect>
                                  </p:childTnLst>
                                </p:cTn>
                              </p:par>
                            </p:childTnLst>
                          </p:cTn>
                        </p:par>
                        <p:par>
                          <p:cTn id="64" fill="hold">
                            <p:stCondLst>
                              <p:cond delay="2750"/>
                            </p:stCondLst>
                            <p:childTnLst>
                              <p:par>
                                <p:cTn id="65" presetID="22" presetClass="entr" presetSubtype="1" fill="hold" grpId="0" nodeType="after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up)">
                                      <p:cBhvr>
                                        <p:cTn id="67" dur="500"/>
                                        <p:tgtEl>
                                          <p:spTgt spid="117"/>
                                        </p:tgtEl>
                                      </p:cBhvr>
                                    </p:animEffect>
                                  </p:childTnLst>
                                </p:cTn>
                              </p:par>
                            </p:childTnLst>
                          </p:cTn>
                        </p:par>
                        <p:par>
                          <p:cTn id="68" fill="hold">
                            <p:stCondLst>
                              <p:cond delay="3250"/>
                            </p:stCondLst>
                            <p:childTnLst>
                              <p:par>
                                <p:cTn id="69" presetID="22" presetClass="entr" presetSubtype="1" fill="hold" grpId="0" nodeType="afterEffect">
                                  <p:stCondLst>
                                    <p:cond delay="0"/>
                                  </p:stCondLst>
                                  <p:childTnLst>
                                    <p:set>
                                      <p:cBhvr>
                                        <p:cTn id="70" dur="1" fill="hold">
                                          <p:stCondLst>
                                            <p:cond delay="0"/>
                                          </p:stCondLst>
                                        </p:cTn>
                                        <p:tgtEl>
                                          <p:spTgt spid="101"/>
                                        </p:tgtEl>
                                        <p:attrNameLst>
                                          <p:attrName>style.visibility</p:attrName>
                                        </p:attrNameLst>
                                      </p:cBhvr>
                                      <p:to>
                                        <p:strVal val="visible"/>
                                      </p:to>
                                    </p:set>
                                    <p:animEffect transition="in" filter="wipe(up)">
                                      <p:cBhvr>
                                        <p:cTn id="71" dur="500"/>
                                        <p:tgtEl>
                                          <p:spTgt spid="10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111"/>
                                        </p:tgtEl>
                                        <p:attrNameLst>
                                          <p:attrName>style.visibility</p:attrName>
                                        </p:attrNameLst>
                                      </p:cBhvr>
                                      <p:to>
                                        <p:strVal val="visible"/>
                                      </p:to>
                                    </p:set>
                                    <p:animEffect transition="in" filter="wipe(down)">
                                      <p:cBhvr>
                                        <p:cTn id="76" dur="750"/>
                                        <p:tgtEl>
                                          <p:spTgt spid="111"/>
                                        </p:tgtEl>
                                      </p:cBhvr>
                                    </p:animEffect>
                                  </p:childTnLst>
                                </p:cTn>
                              </p:par>
                            </p:childTnLst>
                          </p:cTn>
                        </p:par>
                        <p:par>
                          <p:cTn id="77" fill="hold">
                            <p:stCondLst>
                              <p:cond delay="750"/>
                            </p:stCondLst>
                            <p:childTnLst>
                              <p:par>
                                <p:cTn id="78" presetID="22" presetClass="entr" presetSubtype="8" fill="hold" nodeType="afterEffect">
                                  <p:stCondLst>
                                    <p:cond delay="0"/>
                                  </p:stCondLst>
                                  <p:childTnLst>
                                    <p:set>
                                      <p:cBhvr>
                                        <p:cTn id="79" dur="1" fill="hold">
                                          <p:stCondLst>
                                            <p:cond delay="0"/>
                                          </p:stCondLst>
                                        </p:cTn>
                                        <p:tgtEl>
                                          <p:spTgt spid="110"/>
                                        </p:tgtEl>
                                        <p:attrNameLst>
                                          <p:attrName>style.visibility</p:attrName>
                                        </p:attrNameLst>
                                      </p:cBhvr>
                                      <p:to>
                                        <p:strVal val="visible"/>
                                      </p:to>
                                    </p:set>
                                    <p:animEffect transition="in" filter="wipe(left)">
                                      <p:cBhvr>
                                        <p:cTn id="80" dur="750"/>
                                        <p:tgtEl>
                                          <p:spTgt spid="110"/>
                                        </p:tgtEl>
                                      </p:cBhvr>
                                    </p:animEffect>
                                  </p:childTnLst>
                                </p:cTn>
                              </p:par>
                            </p:childTnLst>
                          </p:cTn>
                        </p:par>
                        <p:par>
                          <p:cTn id="81" fill="hold">
                            <p:stCondLst>
                              <p:cond delay="1500"/>
                            </p:stCondLst>
                            <p:childTnLst>
                              <p:par>
                                <p:cTn id="82" presetID="1" presetClass="entr" presetSubtype="0" fill="hold" grpId="0" nodeType="afterEffect">
                                  <p:stCondLst>
                                    <p:cond delay="0"/>
                                  </p:stCondLst>
                                  <p:childTnLst>
                                    <p:set>
                                      <p:cBhvr>
                                        <p:cTn id="83" dur="1" fill="hold">
                                          <p:stCondLst>
                                            <p:cond delay="499"/>
                                          </p:stCondLst>
                                        </p:cTn>
                                        <p:tgtEl>
                                          <p:spTgt spid="147"/>
                                        </p:tgtEl>
                                        <p:attrNameLst>
                                          <p:attrName>style.visibility</p:attrName>
                                        </p:attrNameLst>
                                      </p:cBhvr>
                                      <p:to>
                                        <p:strVal val="visible"/>
                                      </p:to>
                                    </p:set>
                                  </p:childTnLst>
                                </p:cTn>
                              </p:par>
                            </p:childTnLst>
                          </p:cTn>
                        </p:par>
                        <p:par>
                          <p:cTn id="84" fill="hold">
                            <p:stCondLst>
                              <p:cond delay="2000"/>
                            </p:stCondLst>
                            <p:childTnLst>
                              <p:par>
                                <p:cTn id="85" presetID="26" presetClass="emph" presetSubtype="0" fill="hold" nodeType="afterEffect">
                                  <p:stCondLst>
                                    <p:cond delay="0"/>
                                  </p:stCondLst>
                                  <p:childTnLst>
                                    <p:animEffect transition="out" filter="fade">
                                      <p:cBhvr>
                                        <p:cTn id="86" dur="750" tmFilter="0, 0; .2, .5; .8, .5; 1, 0"/>
                                        <p:tgtEl>
                                          <p:spTgt spid="82"/>
                                        </p:tgtEl>
                                      </p:cBhvr>
                                    </p:animEffect>
                                    <p:animScale>
                                      <p:cBhvr>
                                        <p:cTn id="87" dur="375" autoRev="1" fill="hold"/>
                                        <p:tgtEl>
                                          <p:spTgt spid="82"/>
                                        </p:tgtEl>
                                      </p:cBhvr>
                                      <p:by x="105000" y="105000"/>
                                    </p:animScale>
                                  </p:childTnLst>
                                </p:cTn>
                              </p:par>
                              <p:par>
                                <p:cTn id="88" presetID="26" presetClass="emph" presetSubtype="0" fill="hold" nodeType="withEffect">
                                  <p:stCondLst>
                                    <p:cond delay="0"/>
                                  </p:stCondLst>
                                  <p:childTnLst>
                                    <p:animEffect transition="out" filter="fade">
                                      <p:cBhvr>
                                        <p:cTn id="89" dur="750" tmFilter="0, 0; .2, .5; .8, .5; 1, 0"/>
                                        <p:tgtEl>
                                          <p:spTgt spid="86"/>
                                        </p:tgtEl>
                                      </p:cBhvr>
                                    </p:animEffect>
                                    <p:animScale>
                                      <p:cBhvr>
                                        <p:cTn id="90" dur="375" autoRev="1" fill="hold"/>
                                        <p:tgtEl>
                                          <p:spTgt spid="86"/>
                                        </p:tgtEl>
                                      </p:cBhvr>
                                      <p:by x="105000" y="105000"/>
                                    </p:animScale>
                                  </p:childTnLst>
                                </p:cTn>
                              </p:par>
                              <p:par>
                                <p:cTn id="91" presetID="26" presetClass="emph" presetSubtype="0" fill="hold" nodeType="withEffect">
                                  <p:stCondLst>
                                    <p:cond delay="0"/>
                                  </p:stCondLst>
                                  <p:childTnLst>
                                    <p:animEffect transition="out" filter="fade">
                                      <p:cBhvr>
                                        <p:cTn id="92" dur="750" tmFilter="0, 0; .2, .5; .8, .5; 1, 0"/>
                                        <p:tgtEl>
                                          <p:spTgt spid="90"/>
                                        </p:tgtEl>
                                      </p:cBhvr>
                                    </p:animEffect>
                                    <p:animScale>
                                      <p:cBhvr>
                                        <p:cTn id="93" dur="375" autoRev="1" fill="hold"/>
                                        <p:tgtEl>
                                          <p:spTgt spid="90"/>
                                        </p:tgtEl>
                                      </p:cBhvr>
                                      <p:by x="105000" y="105000"/>
                                    </p:animScale>
                                  </p:childTnLst>
                                </p:cTn>
                              </p:par>
                              <p:par>
                                <p:cTn id="94" presetID="26" presetClass="emph" presetSubtype="0" fill="hold" nodeType="withEffect">
                                  <p:stCondLst>
                                    <p:cond delay="0"/>
                                  </p:stCondLst>
                                  <p:childTnLst>
                                    <p:animEffect transition="out" filter="fade">
                                      <p:cBhvr>
                                        <p:cTn id="95" dur="750" tmFilter="0, 0; .2, .5; .8, .5; 1, 0"/>
                                        <p:tgtEl>
                                          <p:spTgt spid="94"/>
                                        </p:tgtEl>
                                      </p:cBhvr>
                                    </p:animEffect>
                                    <p:animScale>
                                      <p:cBhvr>
                                        <p:cTn id="96" dur="375" autoRev="1" fill="hold"/>
                                        <p:tgtEl>
                                          <p:spTgt spid="94"/>
                                        </p:tgtEl>
                                      </p:cBhvr>
                                      <p:by x="105000" y="105000"/>
                                    </p:animScale>
                                  </p:childTnLst>
                                </p:cTn>
                              </p:par>
                              <p:par>
                                <p:cTn id="97" presetID="26" presetClass="emph" presetSubtype="0" fill="hold" grpId="1" nodeType="withEffect">
                                  <p:stCondLst>
                                    <p:cond delay="0"/>
                                  </p:stCondLst>
                                  <p:childTnLst>
                                    <p:animEffect transition="out" filter="fade">
                                      <p:cBhvr>
                                        <p:cTn id="98" dur="750" tmFilter="0, 0; .2, .5; .8, .5; 1, 0"/>
                                        <p:tgtEl>
                                          <p:spTgt spid="147"/>
                                        </p:tgtEl>
                                      </p:cBhvr>
                                    </p:animEffect>
                                    <p:animScale>
                                      <p:cBhvr>
                                        <p:cTn id="99" dur="375" autoRev="1" fill="hold"/>
                                        <p:tgtEl>
                                          <p:spTgt spid="147"/>
                                        </p:tgtEl>
                                      </p:cBhvr>
                                      <p:by x="105000" y="105000"/>
                                    </p:animScale>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107"/>
                                        </p:tgtEl>
                                        <p:attrNameLst>
                                          <p:attrName>style.visibility</p:attrName>
                                        </p:attrNameLst>
                                      </p:cBhvr>
                                      <p:to>
                                        <p:strVal val="visible"/>
                                      </p:to>
                                    </p:set>
                                    <p:animEffect transition="in" filter="wipe(up)">
                                      <p:cBhvr>
                                        <p:cTn id="104" dur="500"/>
                                        <p:tgtEl>
                                          <p:spTgt spid="107"/>
                                        </p:tgtEl>
                                      </p:cBhvr>
                                    </p:animEffect>
                                  </p:childTnLst>
                                </p:cTn>
                              </p:par>
                            </p:childTnLst>
                          </p:cTn>
                        </p:par>
                        <p:par>
                          <p:cTn id="105" fill="hold">
                            <p:stCondLst>
                              <p:cond delay="500"/>
                            </p:stCondLst>
                            <p:childTnLst>
                              <p:par>
                                <p:cTn id="106" presetID="10" presetClass="entr" presetSubtype="0" fill="hold" nodeType="afterEffect">
                                  <p:stCondLst>
                                    <p:cond delay="0"/>
                                  </p:stCondLst>
                                  <p:childTnLst>
                                    <p:set>
                                      <p:cBhvr>
                                        <p:cTn id="107" dur="1" fill="hold">
                                          <p:stCondLst>
                                            <p:cond delay="0"/>
                                          </p:stCondLst>
                                        </p:cTn>
                                        <p:tgtEl>
                                          <p:spTgt spid="107">
                                            <p:txEl>
                                              <p:pRg st="0" end="0"/>
                                            </p:txEl>
                                          </p:spTgt>
                                        </p:tgtEl>
                                        <p:attrNameLst>
                                          <p:attrName>style.visibility</p:attrName>
                                        </p:attrNameLst>
                                      </p:cBhvr>
                                      <p:to>
                                        <p:strVal val="visible"/>
                                      </p:to>
                                    </p:set>
                                    <p:animEffect transition="in" filter="fade">
                                      <p:cBhvr>
                                        <p:cTn id="108" dur="500"/>
                                        <p:tgtEl>
                                          <p:spTgt spid="107">
                                            <p:txEl>
                                              <p:pRg st="0" end="0"/>
                                            </p:txEl>
                                          </p:spTgt>
                                        </p:tgtEl>
                                      </p:cBhvr>
                                    </p:animEffect>
                                  </p:childTnLst>
                                </p:cTn>
                              </p:par>
                            </p:childTnLst>
                          </p:cTn>
                        </p:par>
                        <p:par>
                          <p:cTn id="109" fill="hold">
                            <p:stCondLst>
                              <p:cond delay="1000"/>
                            </p:stCondLst>
                            <p:childTnLst>
                              <p:par>
                                <p:cTn id="110" presetID="10" presetClass="entr" presetSubtype="0" fill="hold" nodeType="afterEffect">
                                  <p:stCondLst>
                                    <p:cond delay="1000"/>
                                  </p:stCondLst>
                                  <p:childTnLst>
                                    <p:set>
                                      <p:cBhvr>
                                        <p:cTn id="111" dur="1" fill="hold">
                                          <p:stCondLst>
                                            <p:cond delay="0"/>
                                          </p:stCondLst>
                                        </p:cTn>
                                        <p:tgtEl>
                                          <p:spTgt spid="107">
                                            <p:txEl>
                                              <p:pRg st="1" end="1"/>
                                            </p:txEl>
                                          </p:spTgt>
                                        </p:tgtEl>
                                        <p:attrNameLst>
                                          <p:attrName>style.visibility</p:attrName>
                                        </p:attrNameLst>
                                      </p:cBhvr>
                                      <p:to>
                                        <p:strVal val="visible"/>
                                      </p:to>
                                    </p:set>
                                    <p:animEffect transition="in" filter="fade">
                                      <p:cBhvr>
                                        <p:cTn id="112" dur="500"/>
                                        <p:tgtEl>
                                          <p:spTgt spid="107">
                                            <p:txEl>
                                              <p:pRg st="1" end="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nodeType="click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up)">
                                      <p:cBhvr>
                                        <p:cTn id="117" dur="250"/>
                                        <p:tgtEl>
                                          <p:spTgt spid="109"/>
                                        </p:tgtEl>
                                      </p:cBhvr>
                                    </p:animEffect>
                                  </p:childTnLst>
                                </p:cTn>
                              </p:par>
                            </p:childTnLst>
                          </p:cTn>
                        </p:par>
                        <p:par>
                          <p:cTn id="118" fill="hold">
                            <p:stCondLst>
                              <p:cond delay="250"/>
                            </p:stCondLst>
                            <p:childTnLst>
                              <p:par>
                                <p:cTn id="119" presetID="22" presetClass="entr" presetSubtype="1" fill="hold" grpId="0" nodeType="afterEffect">
                                  <p:stCondLst>
                                    <p:cond delay="0"/>
                                  </p:stCondLst>
                                  <p:childTnLst>
                                    <p:set>
                                      <p:cBhvr>
                                        <p:cTn id="120" dur="1" fill="hold">
                                          <p:stCondLst>
                                            <p:cond delay="0"/>
                                          </p:stCondLst>
                                        </p:cTn>
                                        <p:tgtEl>
                                          <p:spTgt spid="108"/>
                                        </p:tgtEl>
                                        <p:attrNameLst>
                                          <p:attrName>style.visibility</p:attrName>
                                        </p:attrNameLst>
                                      </p:cBhvr>
                                      <p:to>
                                        <p:strVal val="visible"/>
                                      </p:to>
                                    </p:set>
                                    <p:animEffect transition="in" filter="wipe(up)">
                                      <p:cBhvr>
                                        <p:cTn id="121" dur="500"/>
                                        <p:tgtEl>
                                          <p:spTgt spid="10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02"/>
                                        </p:tgtEl>
                                        <p:attrNameLst>
                                          <p:attrName>style.visibility</p:attrName>
                                        </p:attrNameLst>
                                      </p:cBhvr>
                                      <p:to>
                                        <p:strVal val="visible"/>
                                      </p:to>
                                    </p:set>
                                    <p:animEffect transition="in" filter="fade">
                                      <p:cBhvr>
                                        <p:cTn id="126" dur="500"/>
                                        <p:tgtEl>
                                          <p:spTgt spid="102"/>
                                        </p:tgtEl>
                                      </p:cBhvr>
                                    </p:animEffect>
                                  </p:childTnLst>
                                </p:cTn>
                              </p:par>
                              <p:par>
                                <p:cTn id="127" presetID="10" presetClass="entr" presetSubtype="0" fill="hold" nodeType="withEffect">
                                  <p:stCondLst>
                                    <p:cond delay="0"/>
                                  </p:stCondLst>
                                  <p:childTnLst>
                                    <p:set>
                                      <p:cBhvr>
                                        <p:cTn id="128" dur="1" fill="hold">
                                          <p:stCondLst>
                                            <p:cond delay="0"/>
                                          </p:stCondLst>
                                        </p:cTn>
                                        <p:tgtEl>
                                          <p:spTgt spid="150"/>
                                        </p:tgtEl>
                                        <p:attrNameLst>
                                          <p:attrName>style.visibility</p:attrName>
                                        </p:attrNameLst>
                                      </p:cBhvr>
                                      <p:to>
                                        <p:strVal val="visible"/>
                                      </p:to>
                                    </p:set>
                                    <p:animEffect transition="in" filter="fade">
                                      <p:cBhvr>
                                        <p:cTn id="129" dur="500"/>
                                        <p:tgtEl>
                                          <p:spTgt spid="150"/>
                                        </p:tgtEl>
                                      </p:cBhvr>
                                    </p:animEffect>
                                  </p:childTnLst>
                                </p:cTn>
                              </p:par>
                              <p:par>
                                <p:cTn id="130" presetID="1" presetClass="exit" presetSubtype="0" fill="hold" grpId="2" nodeType="withEffect">
                                  <p:stCondLst>
                                    <p:cond delay="0"/>
                                  </p:stCondLst>
                                  <p:childTnLst>
                                    <p:set>
                                      <p:cBhvr>
                                        <p:cTn id="131" dur="1" fill="hold">
                                          <p:stCondLst>
                                            <p:cond delay="0"/>
                                          </p:stCondLst>
                                        </p:cTn>
                                        <p:tgtEl>
                                          <p:spTgt spid="147"/>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107"/>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109"/>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108"/>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111"/>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110"/>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107">
                                            <p:txEl>
                                              <p:pRg st="0" end="0"/>
                                            </p:txEl>
                                          </p:spTgt>
                                        </p:tgtEl>
                                        <p:attrNameLst>
                                          <p:attrName>style.visibility</p:attrName>
                                        </p:attrNameLst>
                                      </p:cBhvr>
                                      <p:to>
                                        <p:strVal val="hidden"/>
                                      </p:to>
                                    </p:set>
                                  </p:childTnLst>
                                </p:cTn>
                              </p:par>
                              <p:par>
                                <p:cTn id="144" presetID="1" presetClass="exit" presetSubtype="0" fill="hold" nodeType="withEffect">
                                  <p:stCondLst>
                                    <p:cond delay="0"/>
                                  </p:stCondLst>
                                  <p:childTnLst>
                                    <p:set>
                                      <p:cBhvr>
                                        <p:cTn id="145" dur="1" fill="hold">
                                          <p:stCondLst>
                                            <p:cond delay="0"/>
                                          </p:stCondLst>
                                        </p:cTn>
                                        <p:tgtEl>
                                          <p:spTgt spid="107">
                                            <p:txEl>
                                              <p:pRg st="1" end="1"/>
                                            </p:txEl>
                                          </p:spTgt>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 presetClass="exit" presetSubtype="0" fill="hold" nodeType="clickEffect">
                                  <p:stCondLst>
                                    <p:cond delay="0"/>
                                  </p:stCondLst>
                                  <p:childTnLst>
                                    <p:set>
                                      <p:cBhvr>
                                        <p:cTn id="149" dur="1" fill="hold">
                                          <p:stCondLst>
                                            <p:cond delay="0"/>
                                          </p:stCondLst>
                                        </p:cTn>
                                        <p:tgtEl>
                                          <p:spTgt spid="150"/>
                                        </p:tgtEl>
                                        <p:attrNameLst>
                                          <p:attrName>style.visibility</p:attrName>
                                        </p:attrNameLst>
                                      </p:cBhvr>
                                      <p:to>
                                        <p:strVal val="hidden"/>
                                      </p:to>
                                    </p:set>
                                  </p:childTnLst>
                                </p:cTn>
                              </p:par>
                              <p:par>
                                <p:cTn id="150" presetID="10" presetClass="entr" presetSubtype="0" fill="hold" nodeType="withEffect">
                                  <p:stCondLst>
                                    <p:cond delay="0"/>
                                  </p:stCondLst>
                                  <p:childTnLst>
                                    <p:set>
                                      <p:cBhvr>
                                        <p:cTn id="151" dur="1" fill="hold">
                                          <p:stCondLst>
                                            <p:cond delay="0"/>
                                          </p:stCondLst>
                                        </p:cTn>
                                        <p:tgtEl>
                                          <p:spTgt spid="153"/>
                                        </p:tgtEl>
                                        <p:attrNameLst>
                                          <p:attrName>style.visibility</p:attrName>
                                        </p:attrNameLst>
                                      </p:cBhvr>
                                      <p:to>
                                        <p:strVal val="visible"/>
                                      </p:to>
                                    </p:set>
                                    <p:animEffect transition="in" filter="fade">
                                      <p:cBhvr>
                                        <p:cTn id="152" dur="500"/>
                                        <p:tgtEl>
                                          <p:spTgt spid="153"/>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42"/>
                                        </p:tgtEl>
                                        <p:attrNameLst>
                                          <p:attrName>style.visibility</p:attrName>
                                        </p:attrNameLst>
                                      </p:cBhvr>
                                      <p:to>
                                        <p:strVal val="visible"/>
                                      </p:to>
                                    </p:set>
                                    <p:animEffect transition="in" filter="fade">
                                      <p:cBhvr>
                                        <p:cTn id="155" dur="500"/>
                                        <p:tgtEl>
                                          <p:spTgt spid="142"/>
                                        </p:tgtEl>
                                      </p:cBhvr>
                                    </p:animEffect>
                                  </p:childTnLst>
                                </p:cTn>
                              </p:par>
                              <p:par>
                                <p:cTn id="156" presetID="1" presetClass="exit" presetSubtype="0" fill="hold" grpId="0" nodeType="withEffect">
                                  <p:stCondLst>
                                    <p:cond delay="0"/>
                                  </p:stCondLst>
                                  <p:childTnLst>
                                    <p:set>
                                      <p:cBhvr>
                                        <p:cTn id="157" dur="1" fill="hold">
                                          <p:stCondLst>
                                            <p:cond delay="0"/>
                                          </p:stCondLst>
                                        </p:cTn>
                                        <p:tgtEl>
                                          <p:spTgt spid="81"/>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80"/>
                                        </p:tgtEl>
                                        <p:attrNameLst>
                                          <p:attrName>style.visibility</p:attrName>
                                        </p:attrNameLst>
                                      </p:cBhvr>
                                      <p:to>
                                        <p:strVal val="visible"/>
                                      </p:to>
                                    </p:set>
                                    <p:animEffect transition="in" filter="wipe(left)">
                                      <p:cBhvr>
                                        <p:cTn id="162" dur="500"/>
                                        <p:tgtEl>
                                          <p:spTgt spid="80"/>
                                        </p:tgtEl>
                                      </p:cBhvr>
                                    </p:animEffect>
                                  </p:childTnLst>
                                </p:cTn>
                              </p:par>
                            </p:childTnLst>
                          </p:cTn>
                        </p:par>
                        <p:par>
                          <p:cTn id="163" fill="hold">
                            <p:stCondLst>
                              <p:cond delay="500"/>
                            </p:stCondLst>
                            <p:childTnLst>
                              <p:par>
                                <p:cTn id="164" presetID="22" presetClass="entr" presetSubtype="1" fill="hold" grpId="0" nodeType="afterEffect">
                                  <p:stCondLst>
                                    <p:cond delay="0"/>
                                  </p:stCondLst>
                                  <p:childTnLst>
                                    <p:set>
                                      <p:cBhvr>
                                        <p:cTn id="165" dur="1" fill="hold">
                                          <p:stCondLst>
                                            <p:cond delay="0"/>
                                          </p:stCondLst>
                                        </p:cTn>
                                        <p:tgtEl>
                                          <p:spTgt spid="122"/>
                                        </p:tgtEl>
                                        <p:attrNameLst>
                                          <p:attrName>style.visibility</p:attrName>
                                        </p:attrNameLst>
                                      </p:cBhvr>
                                      <p:to>
                                        <p:strVal val="visible"/>
                                      </p:to>
                                    </p:set>
                                    <p:animEffect transition="in" filter="wipe(up)">
                                      <p:cBhvr>
                                        <p:cTn id="166" dur="500"/>
                                        <p:tgtEl>
                                          <p:spTgt spid="122"/>
                                        </p:tgtEl>
                                      </p:cBhvr>
                                    </p:animEffect>
                                  </p:childTnLst>
                                </p:cTn>
                              </p:par>
                            </p:childTnLst>
                          </p:cTn>
                        </p:par>
                        <p:par>
                          <p:cTn id="167" fill="hold">
                            <p:stCondLst>
                              <p:cond delay="1000"/>
                            </p:stCondLst>
                            <p:childTnLst>
                              <p:par>
                                <p:cTn id="168" presetID="22" presetClass="entr" presetSubtype="1" fill="hold" grpId="0" nodeType="afterEffect">
                                  <p:stCondLst>
                                    <p:cond delay="250"/>
                                  </p:stCondLst>
                                  <p:childTnLst>
                                    <p:set>
                                      <p:cBhvr>
                                        <p:cTn id="169" dur="1" fill="hold">
                                          <p:stCondLst>
                                            <p:cond delay="0"/>
                                          </p:stCondLst>
                                        </p:cTn>
                                        <p:tgtEl>
                                          <p:spTgt spid="116"/>
                                        </p:tgtEl>
                                        <p:attrNameLst>
                                          <p:attrName>style.visibility</p:attrName>
                                        </p:attrNameLst>
                                      </p:cBhvr>
                                      <p:to>
                                        <p:strVal val="visible"/>
                                      </p:to>
                                    </p:set>
                                    <p:animEffect transition="in" filter="wipe(up)">
                                      <p:cBhvr>
                                        <p:cTn id="170" dur="1000"/>
                                        <p:tgtEl>
                                          <p:spTgt spid="116"/>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1" fill="hold" nodeType="clickEffect">
                                  <p:stCondLst>
                                    <p:cond delay="0"/>
                                  </p:stCondLst>
                                  <p:childTnLst>
                                    <p:set>
                                      <p:cBhvr>
                                        <p:cTn id="174" dur="1" fill="hold">
                                          <p:stCondLst>
                                            <p:cond delay="0"/>
                                          </p:stCondLst>
                                        </p:cTn>
                                        <p:tgtEl>
                                          <p:spTgt spid="124"/>
                                        </p:tgtEl>
                                        <p:attrNameLst>
                                          <p:attrName>style.visibility</p:attrName>
                                        </p:attrNameLst>
                                      </p:cBhvr>
                                      <p:to>
                                        <p:strVal val="visible"/>
                                      </p:to>
                                    </p:set>
                                    <p:animEffect transition="in" filter="wipe(up)">
                                      <p:cBhvr>
                                        <p:cTn id="175" dur="250"/>
                                        <p:tgtEl>
                                          <p:spTgt spid="124"/>
                                        </p:tgtEl>
                                      </p:cBhvr>
                                    </p:animEffect>
                                  </p:childTnLst>
                                </p:cTn>
                              </p:par>
                            </p:childTnLst>
                          </p:cTn>
                        </p:par>
                        <p:par>
                          <p:cTn id="176" fill="hold">
                            <p:stCondLst>
                              <p:cond delay="250"/>
                            </p:stCondLst>
                            <p:childTnLst>
                              <p:par>
                                <p:cTn id="177" presetID="22" presetClass="entr" presetSubtype="1" fill="hold" grpId="0" nodeType="afterEffect">
                                  <p:stCondLst>
                                    <p:cond delay="0"/>
                                  </p:stCondLst>
                                  <p:childTnLst>
                                    <p:set>
                                      <p:cBhvr>
                                        <p:cTn id="178" dur="1" fill="hold">
                                          <p:stCondLst>
                                            <p:cond delay="0"/>
                                          </p:stCondLst>
                                        </p:cTn>
                                        <p:tgtEl>
                                          <p:spTgt spid="121"/>
                                        </p:tgtEl>
                                        <p:attrNameLst>
                                          <p:attrName>style.visibility</p:attrName>
                                        </p:attrNameLst>
                                      </p:cBhvr>
                                      <p:to>
                                        <p:strVal val="visible"/>
                                      </p:to>
                                    </p:set>
                                    <p:animEffect transition="in" filter="wipe(up)">
                                      <p:cBhvr>
                                        <p:cTn id="179" dur="750"/>
                                        <p:tgtEl>
                                          <p:spTgt spid="121"/>
                                        </p:tgtEl>
                                      </p:cBhvr>
                                    </p:animEffect>
                                  </p:childTnLst>
                                </p:cTn>
                              </p:par>
                            </p:childTnLst>
                          </p:cTn>
                        </p:par>
                        <p:par>
                          <p:cTn id="180" fill="hold">
                            <p:stCondLst>
                              <p:cond delay="1000"/>
                            </p:stCondLst>
                            <p:childTnLst>
                              <p:par>
                                <p:cTn id="181" presetID="10" presetClass="entr" presetSubtype="0" fill="hold" nodeType="afterEffect">
                                  <p:stCondLst>
                                    <p:cond delay="0"/>
                                  </p:stCondLst>
                                  <p:childTnLst>
                                    <p:set>
                                      <p:cBhvr>
                                        <p:cTn id="182" dur="1" fill="hold">
                                          <p:stCondLst>
                                            <p:cond delay="0"/>
                                          </p:stCondLst>
                                        </p:cTn>
                                        <p:tgtEl>
                                          <p:spTgt spid="121">
                                            <p:txEl>
                                              <p:pRg st="0" end="0"/>
                                            </p:txEl>
                                          </p:spTgt>
                                        </p:tgtEl>
                                        <p:attrNameLst>
                                          <p:attrName>style.visibility</p:attrName>
                                        </p:attrNameLst>
                                      </p:cBhvr>
                                      <p:to>
                                        <p:strVal val="visible"/>
                                      </p:to>
                                    </p:set>
                                    <p:animEffect transition="in" filter="fade">
                                      <p:cBhvr>
                                        <p:cTn id="183" dur="500"/>
                                        <p:tgtEl>
                                          <p:spTgt spid="121">
                                            <p:txEl>
                                              <p:pRg st="0" end="0"/>
                                            </p:txEl>
                                          </p:spTgt>
                                        </p:tgtEl>
                                      </p:cBhvr>
                                    </p:animEffect>
                                  </p:childTnLst>
                                </p:cTn>
                              </p:par>
                            </p:childTnLst>
                          </p:cTn>
                        </p:par>
                        <p:par>
                          <p:cTn id="184" fill="hold">
                            <p:stCondLst>
                              <p:cond delay="1500"/>
                            </p:stCondLst>
                            <p:childTnLst>
                              <p:par>
                                <p:cTn id="185" presetID="32" presetClass="emph" presetSubtype="0" fill="hold" nodeType="afterEffect">
                                  <p:stCondLst>
                                    <p:cond delay="250"/>
                                  </p:stCondLst>
                                  <p:childTnLst>
                                    <p:animRot by="120000">
                                      <p:cBhvr>
                                        <p:cTn id="186" dur="125" fill="hold">
                                          <p:stCondLst>
                                            <p:cond delay="0"/>
                                          </p:stCondLst>
                                        </p:cTn>
                                        <p:tgtEl>
                                          <p:spTgt spid="90"/>
                                        </p:tgtEl>
                                        <p:attrNameLst>
                                          <p:attrName>r</p:attrName>
                                        </p:attrNameLst>
                                      </p:cBhvr>
                                    </p:animRot>
                                    <p:animRot by="-240000">
                                      <p:cBhvr>
                                        <p:cTn id="187" dur="250" fill="hold">
                                          <p:stCondLst>
                                            <p:cond delay="250"/>
                                          </p:stCondLst>
                                        </p:cTn>
                                        <p:tgtEl>
                                          <p:spTgt spid="90"/>
                                        </p:tgtEl>
                                        <p:attrNameLst>
                                          <p:attrName>r</p:attrName>
                                        </p:attrNameLst>
                                      </p:cBhvr>
                                    </p:animRot>
                                    <p:animRot by="240000">
                                      <p:cBhvr>
                                        <p:cTn id="188" dur="250" fill="hold">
                                          <p:stCondLst>
                                            <p:cond delay="500"/>
                                          </p:stCondLst>
                                        </p:cTn>
                                        <p:tgtEl>
                                          <p:spTgt spid="90"/>
                                        </p:tgtEl>
                                        <p:attrNameLst>
                                          <p:attrName>r</p:attrName>
                                        </p:attrNameLst>
                                      </p:cBhvr>
                                    </p:animRot>
                                    <p:animRot by="-240000">
                                      <p:cBhvr>
                                        <p:cTn id="189" dur="250" fill="hold">
                                          <p:stCondLst>
                                            <p:cond delay="750"/>
                                          </p:stCondLst>
                                        </p:cTn>
                                        <p:tgtEl>
                                          <p:spTgt spid="90"/>
                                        </p:tgtEl>
                                        <p:attrNameLst>
                                          <p:attrName>r</p:attrName>
                                        </p:attrNameLst>
                                      </p:cBhvr>
                                    </p:animRot>
                                    <p:animRot by="120000">
                                      <p:cBhvr>
                                        <p:cTn id="190" dur="250" fill="hold">
                                          <p:stCondLst>
                                            <p:cond delay="1000"/>
                                          </p:stCondLst>
                                        </p:cTn>
                                        <p:tgtEl>
                                          <p:spTgt spid="90"/>
                                        </p:tgtEl>
                                        <p:attrNameLst>
                                          <p:attrName>r</p:attrName>
                                        </p:attrNameLst>
                                      </p:cBhvr>
                                    </p:animRot>
                                  </p:childTnLst>
                                </p:cTn>
                              </p:par>
                            </p:childTnLst>
                          </p:cTn>
                        </p:par>
                        <p:par>
                          <p:cTn id="191" fill="hold">
                            <p:stCondLst>
                              <p:cond delay="3000"/>
                            </p:stCondLst>
                            <p:childTnLst>
                              <p:par>
                                <p:cTn id="192" presetID="10" presetClass="entr" presetSubtype="0" fill="hold" nodeType="afterEffect">
                                  <p:stCondLst>
                                    <p:cond delay="500"/>
                                  </p:stCondLst>
                                  <p:childTnLst>
                                    <p:set>
                                      <p:cBhvr>
                                        <p:cTn id="193" dur="1" fill="hold">
                                          <p:stCondLst>
                                            <p:cond delay="0"/>
                                          </p:stCondLst>
                                        </p:cTn>
                                        <p:tgtEl>
                                          <p:spTgt spid="121">
                                            <p:txEl>
                                              <p:pRg st="2" end="2"/>
                                            </p:txEl>
                                          </p:spTgt>
                                        </p:tgtEl>
                                        <p:attrNameLst>
                                          <p:attrName>style.visibility</p:attrName>
                                        </p:attrNameLst>
                                      </p:cBhvr>
                                      <p:to>
                                        <p:strVal val="visible"/>
                                      </p:to>
                                    </p:set>
                                    <p:animEffect transition="in" filter="fade">
                                      <p:cBhvr>
                                        <p:cTn id="194" dur="500"/>
                                        <p:tgtEl>
                                          <p:spTgt spid="121">
                                            <p:txEl>
                                              <p:pRg st="2" end="2"/>
                                            </p:txEl>
                                          </p:spTgt>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1" fill="hold" nodeType="clickEffect">
                                  <p:stCondLst>
                                    <p:cond delay="0"/>
                                  </p:stCondLst>
                                  <p:childTnLst>
                                    <p:set>
                                      <p:cBhvr>
                                        <p:cTn id="198" dur="1" fill="hold">
                                          <p:stCondLst>
                                            <p:cond delay="0"/>
                                          </p:stCondLst>
                                        </p:cTn>
                                        <p:tgtEl>
                                          <p:spTgt spid="125"/>
                                        </p:tgtEl>
                                        <p:attrNameLst>
                                          <p:attrName>style.visibility</p:attrName>
                                        </p:attrNameLst>
                                      </p:cBhvr>
                                      <p:to>
                                        <p:strVal val="visible"/>
                                      </p:to>
                                    </p:set>
                                    <p:animEffect transition="in" filter="wipe(up)">
                                      <p:cBhvr>
                                        <p:cTn id="199" dur="250"/>
                                        <p:tgtEl>
                                          <p:spTgt spid="125"/>
                                        </p:tgtEl>
                                      </p:cBhvr>
                                    </p:animEffect>
                                  </p:childTnLst>
                                </p:cTn>
                              </p:par>
                            </p:childTnLst>
                          </p:cTn>
                        </p:par>
                        <p:par>
                          <p:cTn id="200" fill="hold">
                            <p:stCondLst>
                              <p:cond delay="250"/>
                            </p:stCondLst>
                            <p:childTnLst>
                              <p:par>
                                <p:cTn id="201" presetID="22" presetClass="entr" presetSubtype="1" fill="hold" grpId="1" nodeType="afterEffect">
                                  <p:stCondLst>
                                    <p:cond delay="0"/>
                                  </p:stCondLst>
                                  <p:childTnLst>
                                    <p:set>
                                      <p:cBhvr>
                                        <p:cTn id="202" dur="1" fill="hold">
                                          <p:stCondLst>
                                            <p:cond delay="0"/>
                                          </p:stCondLst>
                                        </p:cTn>
                                        <p:tgtEl>
                                          <p:spTgt spid="123"/>
                                        </p:tgtEl>
                                        <p:attrNameLst>
                                          <p:attrName>style.visibility</p:attrName>
                                        </p:attrNameLst>
                                      </p:cBhvr>
                                      <p:to>
                                        <p:strVal val="visible"/>
                                      </p:to>
                                    </p:set>
                                    <p:animEffect transition="in" filter="wipe(up)">
                                      <p:cBhvr>
                                        <p:cTn id="203" dur="500"/>
                                        <p:tgtEl>
                                          <p:spTgt spid="123"/>
                                        </p:tgtEl>
                                      </p:cBhvr>
                                    </p:animEffect>
                                  </p:childTnLst>
                                </p:cTn>
                              </p:par>
                            </p:childTnLst>
                          </p:cTn>
                        </p:par>
                      </p:childTnLst>
                    </p:cTn>
                  </p:par>
                  <p:par>
                    <p:cTn id="204" fill="hold">
                      <p:stCondLst>
                        <p:cond delay="indefinite"/>
                      </p:stCondLst>
                      <p:childTnLst>
                        <p:par>
                          <p:cTn id="205" fill="hold">
                            <p:stCondLst>
                              <p:cond delay="0"/>
                            </p:stCondLst>
                            <p:childTnLst>
                              <p:par>
                                <p:cTn id="206" presetID="1" presetClass="exit" presetSubtype="0" fill="hold" nodeType="clickEffect">
                                  <p:stCondLst>
                                    <p:cond delay="0"/>
                                  </p:stCondLst>
                                  <p:childTnLst>
                                    <p:set>
                                      <p:cBhvr>
                                        <p:cTn id="207" dur="1" fill="hold">
                                          <p:stCondLst>
                                            <p:cond delay="0"/>
                                          </p:stCondLst>
                                        </p:cTn>
                                        <p:tgtEl>
                                          <p:spTgt spid="150"/>
                                        </p:tgtEl>
                                        <p:attrNameLst>
                                          <p:attrName>style.visibility</p:attrName>
                                        </p:attrNameLst>
                                      </p:cBhvr>
                                      <p:to>
                                        <p:strVal val="hidden"/>
                                      </p:to>
                                    </p:set>
                                  </p:childTnLst>
                                </p:cTn>
                              </p:par>
                              <p:par>
                                <p:cTn id="208" presetID="1" presetClass="exit" presetSubtype="0" fill="hold" nodeType="withEffect">
                                  <p:stCondLst>
                                    <p:cond delay="0"/>
                                  </p:stCondLst>
                                  <p:childTnLst>
                                    <p:set>
                                      <p:cBhvr>
                                        <p:cTn id="209" dur="1" fill="hold">
                                          <p:stCondLst>
                                            <p:cond delay="0"/>
                                          </p:stCondLst>
                                        </p:cTn>
                                        <p:tgtEl>
                                          <p:spTgt spid="80"/>
                                        </p:tgtEl>
                                        <p:attrNameLst>
                                          <p:attrName>style.visibility</p:attrName>
                                        </p:attrNameLst>
                                      </p:cBhvr>
                                      <p:to>
                                        <p:strVal val="hidden"/>
                                      </p:to>
                                    </p:set>
                                  </p:childTnLst>
                                </p:cTn>
                              </p:par>
                              <p:par>
                                <p:cTn id="210" presetID="1" presetClass="exit" presetSubtype="0" fill="hold" grpId="1" nodeType="withEffect">
                                  <p:stCondLst>
                                    <p:cond delay="0"/>
                                  </p:stCondLst>
                                  <p:childTnLst>
                                    <p:set>
                                      <p:cBhvr>
                                        <p:cTn id="211" dur="1" fill="hold">
                                          <p:stCondLst>
                                            <p:cond delay="0"/>
                                          </p:stCondLst>
                                        </p:cTn>
                                        <p:tgtEl>
                                          <p:spTgt spid="122"/>
                                        </p:tgtEl>
                                        <p:attrNameLst>
                                          <p:attrName>style.visibility</p:attrName>
                                        </p:attrNameLst>
                                      </p:cBhvr>
                                      <p:to>
                                        <p:strVal val="hidden"/>
                                      </p:to>
                                    </p:set>
                                  </p:childTnLst>
                                </p:cTn>
                              </p:par>
                              <p:par>
                                <p:cTn id="212" presetID="1" presetClass="exit" presetSubtype="0" fill="hold" grpId="1" nodeType="withEffect">
                                  <p:stCondLst>
                                    <p:cond delay="0"/>
                                  </p:stCondLst>
                                  <p:childTnLst>
                                    <p:set>
                                      <p:cBhvr>
                                        <p:cTn id="213" dur="1" fill="hold">
                                          <p:stCondLst>
                                            <p:cond delay="0"/>
                                          </p:stCondLst>
                                        </p:cTn>
                                        <p:tgtEl>
                                          <p:spTgt spid="116"/>
                                        </p:tgtEl>
                                        <p:attrNameLst>
                                          <p:attrName>style.visibility</p:attrName>
                                        </p:attrNameLst>
                                      </p:cBhvr>
                                      <p:to>
                                        <p:strVal val="hidden"/>
                                      </p:to>
                                    </p:set>
                                  </p:childTnLst>
                                </p:cTn>
                              </p:par>
                              <p:par>
                                <p:cTn id="214" presetID="1" presetClass="exit" presetSubtype="0" fill="hold" nodeType="withEffect">
                                  <p:stCondLst>
                                    <p:cond delay="0"/>
                                  </p:stCondLst>
                                  <p:childTnLst>
                                    <p:set>
                                      <p:cBhvr>
                                        <p:cTn id="215" dur="1" fill="hold">
                                          <p:stCondLst>
                                            <p:cond delay="0"/>
                                          </p:stCondLst>
                                        </p:cTn>
                                        <p:tgtEl>
                                          <p:spTgt spid="124"/>
                                        </p:tgtEl>
                                        <p:attrNameLst>
                                          <p:attrName>style.visibility</p:attrName>
                                        </p:attrNameLst>
                                      </p:cBhvr>
                                      <p:to>
                                        <p:strVal val="hidden"/>
                                      </p:to>
                                    </p:set>
                                  </p:childTnLst>
                                </p:cTn>
                              </p:par>
                              <p:par>
                                <p:cTn id="216" presetID="1" presetClass="exit" presetSubtype="0" fill="hold" grpId="1" nodeType="withEffect">
                                  <p:stCondLst>
                                    <p:cond delay="0"/>
                                  </p:stCondLst>
                                  <p:childTnLst>
                                    <p:set>
                                      <p:cBhvr>
                                        <p:cTn id="217" dur="1" fill="hold">
                                          <p:stCondLst>
                                            <p:cond delay="0"/>
                                          </p:stCondLst>
                                        </p:cTn>
                                        <p:tgtEl>
                                          <p:spTgt spid="121">
                                            <p:txEl>
                                              <p:pRg st="0" end="0"/>
                                            </p:txEl>
                                          </p:spTgt>
                                        </p:tgtEl>
                                        <p:attrNameLst>
                                          <p:attrName>style.visibility</p:attrName>
                                        </p:attrNameLst>
                                      </p:cBhvr>
                                      <p:to>
                                        <p:strVal val="hidden"/>
                                      </p:to>
                                    </p:set>
                                  </p:childTnLst>
                                </p:cTn>
                              </p:par>
                              <p:par>
                                <p:cTn id="218" presetID="1" presetClass="exit" presetSubtype="0" fill="hold" grpId="1" nodeType="withEffect">
                                  <p:stCondLst>
                                    <p:cond delay="0"/>
                                  </p:stCondLst>
                                  <p:childTnLst>
                                    <p:set>
                                      <p:cBhvr>
                                        <p:cTn id="219" dur="1" fill="hold">
                                          <p:stCondLst>
                                            <p:cond delay="0"/>
                                          </p:stCondLst>
                                        </p:cTn>
                                        <p:tgtEl>
                                          <p:spTgt spid="121">
                                            <p:bg/>
                                          </p:spTgt>
                                        </p:tgtEl>
                                        <p:attrNameLst>
                                          <p:attrName>style.visibility</p:attrName>
                                        </p:attrNameLst>
                                      </p:cBhvr>
                                      <p:to>
                                        <p:strVal val="hidden"/>
                                      </p:to>
                                    </p:set>
                                  </p:childTnLst>
                                </p:cTn>
                              </p:par>
                              <p:par>
                                <p:cTn id="220" presetID="1" presetClass="exit" presetSubtype="0" fill="hold" nodeType="withEffect">
                                  <p:stCondLst>
                                    <p:cond delay="0"/>
                                  </p:stCondLst>
                                  <p:childTnLst>
                                    <p:set>
                                      <p:cBhvr>
                                        <p:cTn id="221" dur="1" fill="hold">
                                          <p:stCondLst>
                                            <p:cond delay="0"/>
                                          </p:stCondLst>
                                        </p:cTn>
                                        <p:tgtEl>
                                          <p:spTgt spid="125"/>
                                        </p:tgtEl>
                                        <p:attrNameLst>
                                          <p:attrName>style.visibility</p:attrName>
                                        </p:attrNameLst>
                                      </p:cBhvr>
                                      <p:to>
                                        <p:strVal val="hidden"/>
                                      </p:to>
                                    </p:set>
                                  </p:childTnLst>
                                </p:cTn>
                              </p:par>
                              <p:par>
                                <p:cTn id="222" presetID="1" presetClass="exit" presetSubtype="0" fill="hold" grpId="0" nodeType="withEffect">
                                  <p:stCondLst>
                                    <p:cond delay="0"/>
                                  </p:stCondLst>
                                  <p:childTnLst>
                                    <p:set>
                                      <p:cBhvr>
                                        <p:cTn id="223" dur="1" fill="hold">
                                          <p:stCondLst>
                                            <p:cond delay="0"/>
                                          </p:stCondLst>
                                        </p:cTn>
                                        <p:tgtEl>
                                          <p:spTgt spid="123"/>
                                        </p:tgtEl>
                                        <p:attrNameLst>
                                          <p:attrName>style.visibility</p:attrName>
                                        </p:attrNameLst>
                                      </p:cBhvr>
                                      <p:to>
                                        <p:strVal val="hidden"/>
                                      </p:to>
                                    </p:set>
                                  </p:childTnLst>
                                </p:cTn>
                              </p:par>
                              <p:par>
                                <p:cTn id="224" presetID="1" presetClass="exit" presetSubtype="0" fill="hold" nodeType="withEffect">
                                  <p:stCondLst>
                                    <p:cond delay="0"/>
                                  </p:stCondLst>
                                  <p:childTnLst>
                                    <p:set>
                                      <p:cBhvr>
                                        <p:cTn id="225" dur="1" fill="hold">
                                          <p:stCondLst>
                                            <p:cond delay="0"/>
                                          </p:stCondLst>
                                        </p:cTn>
                                        <p:tgtEl>
                                          <p:spTgt spid="153"/>
                                        </p:tgtEl>
                                        <p:attrNameLst>
                                          <p:attrName>style.visibility</p:attrName>
                                        </p:attrNameLst>
                                      </p:cBhvr>
                                      <p:to>
                                        <p:strVal val="hidden"/>
                                      </p:to>
                                    </p:set>
                                  </p:childTnLst>
                                </p:cTn>
                              </p:par>
                              <p:par>
                                <p:cTn id="226" presetID="10" presetClass="entr" presetSubtype="0" fill="hold" grpId="0" nodeType="withEffect">
                                  <p:stCondLst>
                                    <p:cond delay="0"/>
                                  </p:stCondLst>
                                  <p:childTnLst>
                                    <p:set>
                                      <p:cBhvr>
                                        <p:cTn id="227" dur="1" fill="hold">
                                          <p:stCondLst>
                                            <p:cond delay="0"/>
                                          </p:stCondLst>
                                        </p:cTn>
                                        <p:tgtEl>
                                          <p:spTgt spid="135"/>
                                        </p:tgtEl>
                                        <p:attrNameLst>
                                          <p:attrName>style.visibility</p:attrName>
                                        </p:attrNameLst>
                                      </p:cBhvr>
                                      <p:to>
                                        <p:strVal val="visible"/>
                                      </p:to>
                                    </p:set>
                                    <p:animEffect transition="in" filter="fade">
                                      <p:cBhvr>
                                        <p:cTn id="228" dur="500"/>
                                        <p:tgtEl>
                                          <p:spTgt spid="135"/>
                                        </p:tgtEl>
                                      </p:cBhvr>
                                    </p:animEffect>
                                  </p:childTnLst>
                                </p:cTn>
                              </p:par>
                              <p:par>
                                <p:cTn id="229" presetID="10" presetClass="entr" presetSubtype="0" fill="hold" nodeType="withEffect">
                                  <p:stCondLst>
                                    <p:cond delay="0"/>
                                  </p:stCondLst>
                                  <p:childTnLst>
                                    <p:set>
                                      <p:cBhvr>
                                        <p:cTn id="230" dur="1" fill="hold">
                                          <p:stCondLst>
                                            <p:cond delay="0"/>
                                          </p:stCondLst>
                                        </p:cTn>
                                        <p:tgtEl>
                                          <p:spTgt spid="136"/>
                                        </p:tgtEl>
                                        <p:attrNameLst>
                                          <p:attrName>style.visibility</p:attrName>
                                        </p:attrNameLst>
                                      </p:cBhvr>
                                      <p:to>
                                        <p:strVal val="visible"/>
                                      </p:to>
                                    </p:set>
                                    <p:animEffect transition="in" filter="fade">
                                      <p:cBhvr>
                                        <p:cTn id="231" dur="500"/>
                                        <p:tgtEl>
                                          <p:spTgt spid="136"/>
                                        </p:tgtEl>
                                      </p:cBhvr>
                                    </p:animEffect>
                                  </p:childTnLst>
                                </p:cTn>
                              </p:par>
                              <p:par>
                                <p:cTn id="232" presetID="9" presetClass="emph" presetSubtype="0" grpId="1" nodeType="withEffect">
                                  <p:stCondLst>
                                    <p:cond delay="0"/>
                                  </p:stCondLst>
                                  <p:childTnLst>
                                    <p:set>
                                      <p:cBhvr rctx="PPT">
                                        <p:cTn id="233" dur="indefinite"/>
                                        <p:tgtEl>
                                          <p:spTgt spid="102"/>
                                        </p:tgtEl>
                                        <p:attrNameLst>
                                          <p:attrName>style.opacity</p:attrName>
                                        </p:attrNameLst>
                                      </p:cBhvr>
                                      <p:to>
                                        <p:strVal val="0.5"/>
                                      </p:to>
                                    </p:set>
                                    <p:animEffect filter="image" prLst="opacity: 0.5">
                                      <p:cBhvr rctx="IE">
                                        <p:cTn id="234" dur="indefinite"/>
                                        <p:tgtEl>
                                          <p:spTgt spid="102"/>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8" fill="hold" nodeType="clickEffect">
                                  <p:stCondLst>
                                    <p:cond delay="0"/>
                                  </p:stCondLst>
                                  <p:childTnLst>
                                    <p:set>
                                      <p:cBhvr>
                                        <p:cTn id="238" dur="1" fill="hold">
                                          <p:stCondLst>
                                            <p:cond delay="0"/>
                                          </p:stCondLst>
                                        </p:cTn>
                                        <p:tgtEl>
                                          <p:spTgt spid="128"/>
                                        </p:tgtEl>
                                        <p:attrNameLst>
                                          <p:attrName>style.visibility</p:attrName>
                                        </p:attrNameLst>
                                      </p:cBhvr>
                                      <p:to>
                                        <p:strVal val="visible"/>
                                      </p:to>
                                    </p:set>
                                    <p:animEffect transition="in" filter="wipe(left)">
                                      <p:cBhvr>
                                        <p:cTn id="239" dur="250"/>
                                        <p:tgtEl>
                                          <p:spTgt spid="128"/>
                                        </p:tgtEl>
                                      </p:cBhvr>
                                    </p:animEffect>
                                  </p:childTnLst>
                                </p:cTn>
                              </p:par>
                            </p:childTnLst>
                          </p:cTn>
                        </p:par>
                        <p:par>
                          <p:cTn id="240" fill="hold">
                            <p:stCondLst>
                              <p:cond delay="250"/>
                            </p:stCondLst>
                            <p:childTnLst>
                              <p:par>
                                <p:cTn id="241" presetID="22" presetClass="entr" presetSubtype="1" fill="hold" grpId="0" nodeType="afterEffect">
                                  <p:stCondLst>
                                    <p:cond delay="0"/>
                                  </p:stCondLst>
                                  <p:childTnLst>
                                    <p:set>
                                      <p:cBhvr>
                                        <p:cTn id="242" dur="1" fill="hold">
                                          <p:stCondLst>
                                            <p:cond delay="0"/>
                                          </p:stCondLst>
                                        </p:cTn>
                                        <p:tgtEl>
                                          <p:spTgt spid="146"/>
                                        </p:tgtEl>
                                        <p:attrNameLst>
                                          <p:attrName>style.visibility</p:attrName>
                                        </p:attrNameLst>
                                      </p:cBhvr>
                                      <p:to>
                                        <p:strVal val="visible"/>
                                      </p:to>
                                    </p:set>
                                    <p:animEffect transition="in" filter="wipe(up)">
                                      <p:cBhvr>
                                        <p:cTn id="243" dur="750"/>
                                        <p:tgtEl>
                                          <p:spTgt spid="146"/>
                                        </p:tgtEl>
                                      </p:cBhvr>
                                    </p:animEffect>
                                  </p:childTnLst>
                                </p:cTn>
                              </p:par>
                            </p:childTnLst>
                          </p:cTn>
                        </p:par>
                        <p:par>
                          <p:cTn id="244" fill="hold">
                            <p:stCondLst>
                              <p:cond delay="1000"/>
                            </p:stCondLst>
                            <p:childTnLst>
                              <p:par>
                                <p:cTn id="245" presetID="22" presetClass="entr" presetSubtype="1" fill="hold" grpId="0" nodeType="afterEffect">
                                  <p:stCondLst>
                                    <p:cond delay="250"/>
                                  </p:stCondLst>
                                  <p:childTnLst>
                                    <p:set>
                                      <p:cBhvr>
                                        <p:cTn id="246" dur="1" fill="hold">
                                          <p:stCondLst>
                                            <p:cond delay="0"/>
                                          </p:stCondLst>
                                        </p:cTn>
                                        <p:tgtEl>
                                          <p:spTgt spid="126"/>
                                        </p:tgtEl>
                                        <p:attrNameLst>
                                          <p:attrName>style.visibility</p:attrName>
                                        </p:attrNameLst>
                                      </p:cBhvr>
                                      <p:to>
                                        <p:strVal val="visible"/>
                                      </p:to>
                                    </p:set>
                                    <p:animEffect transition="in" filter="wipe(up)">
                                      <p:cBhvr>
                                        <p:cTn id="247" dur="1000"/>
                                        <p:tgtEl>
                                          <p:spTgt spid="126"/>
                                        </p:tgtEl>
                                      </p:cBhvr>
                                    </p:animEffect>
                                  </p:childTnLst>
                                </p:cTn>
                              </p:par>
                            </p:childTnLst>
                          </p:cTn>
                        </p:par>
                        <p:par>
                          <p:cTn id="248" fill="hold">
                            <p:stCondLst>
                              <p:cond delay="2250"/>
                            </p:stCondLst>
                            <p:childTnLst>
                              <p:par>
                                <p:cTn id="249" presetID="10" presetClass="entr" presetSubtype="0" fill="hold" nodeType="afterEffect">
                                  <p:stCondLst>
                                    <p:cond delay="0"/>
                                  </p:stCondLst>
                                  <p:childTnLst>
                                    <p:set>
                                      <p:cBhvr>
                                        <p:cTn id="250" dur="1" fill="hold">
                                          <p:stCondLst>
                                            <p:cond delay="0"/>
                                          </p:stCondLst>
                                        </p:cTn>
                                        <p:tgtEl>
                                          <p:spTgt spid="126">
                                            <p:txEl>
                                              <p:pRg st="0" end="0"/>
                                            </p:txEl>
                                          </p:spTgt>
                                        </p:tgtEl>
                                        <p:attrNameLst>
                                          <p:attrName>style.visibility</p:attrName>
                                        </p:attrNameLst>
                                      </p:cBhvr>
                                      <p:to>
                                        <p:strVal val="visible"/>
                                      </p:to>
                                    </p:set>
                                    <p:animEffect transition="in" filter="fade">
                                      <p:cBhvr>
                                        <p:cTn id="251" dur="500"/>
                                        <p:tgtEl>
                                          <p:spTgt spid="126">
                                            <p:txEl>
                                              <p:pRg st="0" end="0"/>
                                            </p:txEl>
                                          </p:spTgt>
                                        </p:tgtEl>
                                      </p:cBhvr>
                                    </p:animEffect>
                                  </p:childTnLst>
                                </p:cTn>
                              </p:par>
                            </p:childTnLst>
                          </p:cTn>
                        </p:par>
                        <p:par>
                          <p:cTn id="252" fill="hold">
                            <p:stCondLst>
                              <p:cond delay="2750"/>
                            </p:stCondLst>
                            <p:childTnLst>
                              <p:par>
                                <p:cTn id="253" presetID="10" presetClass="entr" presetSubtype="0" fill="hold" nodeType="afterEffect">
                                  <p:stCondLst>
                                    <p:cond delay="0"/>
                                  </p:stCondLst>
                                  <p:childTnLst>
                                    <p:set>
                                      <p:cBhvr>
                                        <p:cTn id="254" dur="1" fill="hold">
                                          <p:stCondLst>
                                            <p:cond delay="0"/>
                                          </p:stCondLst>
                                        </p:cTn>
                                        <p:tgtEl>
                                          <p:spTgt spid="126">
                                            <p:txEl>
                                              <p:pRg st="1" end="1"/>
                                            </p:txEl>
                                          </p:spTgt>
                                        </p:tgtEl>
                                        <p:attrNameLst>
                                          <p:attrName>style.visibility</p:attrName>
                                        </p:attrNameLst>
                                      </p:cBhvr>
                                      <p:to>
                                        <p:strVal val="visible"/>
                                      </p:to>
                                    </p:set>
                                    <p:animEffect transition="in" filter="fade">
                                      <p:cBhvr>
                                        <p:cTn id="255" dur="500"/>
                                        <p:tgtEl>
                                          <p:spTgt spid="126">
                                            <p:txEl>
                                              <p:pRg st="1" end="1"/>
                                            </p:txEl>
                                          </p:spTgt>
                                        </p:tgtEl>
                                      </p:cBhvr>
                                    </p:animEffect>
                                  </p:childTnLst>
                                </p:cTn>
                              </p:par>
                            </p:childTnLst>
                          </p:cTn>
                        </p:par>
                        <p:par>
                          <p:cTn id="256" fill="hold">
                            <p:stCondLst>
                              <p:cond delay="3250"/>
                            </p:stCondLst>
                            <p:childTnLst>
                              <p:par>
                                <p:cTn id="257" presetID="10" presetClass="entr" presetSubtype="0" fill="hold" nodeType="afterEffect">
                                  <p:stCondLst>
                                    <p:cond delay="0"/>
                                  </p:stCondLst>
                                  <p:childTnLst>
                                    <p:set>
                                      <p:cBhvr>
                                        <p:cTn id="258" dur="1" fill="hold">
                                          <p:stCondLst>
                                            <p:cond delay="0"/>
                                          </p:stCondLst>
                                        </p:cTn>
                                        <p:tgtEl>
                                          <p:spTgt spid="126">
                                            <p:txEl>
                                              <p:pRg st="2" end="2"/>
                                            </p:txEl>
                                          </p:spTgt>
                                        </p:tgtEl>
                                        <p:attrNameLst>
                                          <p:attrName>style.visibility</p:attrName>
                                        </p:attrNameLst>
                                      </p:cBhvr>
                                      <p:to>
                                        <p:strVal val="visible"/>
                                      </p:to>
                                    </p:set>
                                    <p:animEffect transition="in" filter="fade">
                                      <p:cBhvr>
                                        <p:cTn id="259" dur="500"/>
                                        <p:tgtEl>
                                          <p:spTgt spid="126">
                                            <p:txEl>
                                              <p:pRg st="2" end="2"/>
                                            </p:txEl>
                                          </p:spTgt>
                                        </p:tgtEl>
                                      </p:cBhvr>
                                    </p:animEffect>
                                  </p:childTnLst>
                                </p:cTn>
                              </p:par>
                            </p:childTnLst>
                          </p:cTn>
                        </p:par>
                        <p:par>
                          <p:cTn id="260" fill="hold">
                            <p:stCondLst>
                              <p:cond delay="3750"/>
                            </p:stCondLst>
                            <p:childTnLst>
                              <p:par>
                                <p:cTn id="261" presetID="10" presetClass="entr" presetSubtype="0" fill="hold" nodeType="afterEffect">
                                  <p:stCondLst>
                                    <p:cond delay="0"/>
                                  </p:stCondLst>
                                  <p:childTnLst>
                                    <p:set>
                                      <p:cBhvr>
                                        <p:cTn id="262" dur="1" fill="hold">
                                          <p:stCondLst>
                                            <p:cond delay="0"/>
                                          </p:stCondLst>
                                        </p:cTn>
                                        <p:tgtEl>
                                          <p:spTgt spid="126">
                                            <p:txEl>
                                              <p:pRg st="3" end="3"/>
                                            </p:txEl>
                                          </p:spTgt>
                                        </p:tgtEl>
                                        <p:attrNameLst>
                                          <p:attrName>style.visibility</p:attrName>
                                        </p:attrNameLst>
                                      </p:cBhvr>
                                      <p:to>
                                        <p:strVal val="visible"/>
                                      </p:to>
                                    </p:set>
                                    <p:animEffect transition="in" filter="fade">
                                      <p:cBhvr>
                                        <p:cTn id="263" dur="500"/>
                                        <p:tgtEl>
                                          <p:spTgt spid="126">
                                            <p:txEl>
                                              <p:pRg st="3" end="3"/>
                                            </p:txEl>
                                          </p:spTgt>
                                        </p:tgtEl>
                                      </p:cBhvr>
                                    </p:animEffect>
                                  </p:childTnLst>
                                </p:cTn>
                              </p:par>
                            </p:childTnLst>
                          </p:cTn>
                        </p:par>
                        <p:par>
                          <p:cTn id="264" fill="hold">
                            <p:stCondLst>
                              <p:cond delay="4250"/>
                            </p:stCondLst>
                            <p:childTnLst>
                              <p:par>
                                <p:cTn id="265" presetID="10" presetClass="entr" presetSubtype="0" fill="hold" nodeType="afterEffect">
                                  <p:stCondLst>
                                    <p:cond delay="0"/>
                                  </p:stCondLst>
                                  <p:childTnLst>
                                    <p:set>
                                      <p:cBhvr>
                                        <p:cTn id="266" dur="1" fill="hold">
                                          <p:stCondLst>
                                            <p:cond delay="0"/>
                                          </p:stCondLst>
                                        </p:cTn>
                                        <p:tgtEl>
                                          <p:spTgt spid="126">
                                            <p:txEl>
                                              <p:pRg st="4" end="4"/>
                                            </p:txEl>
                                          </p:spTgt>
                                        </p:tgtEl>
                                        <p:attrNameLst>
                                          <p:attrName>style.visibility</p:attrName>
                                        </p:attrNameLst>
                                      </p:cBhvr>
                                      <p:to>
                                        <p:strVal val="visible"/>
                                      </p:to>
                                    </p:set>
                                    <p:animEffect transition="in" filter="fade">
                                      <p:cBhvr>
                                        <p:cTn id="267" dur="500"/>
                                        <p:tgtEl>
                                          <p:spTgt spid="126">
                                            <p:txEl>
                                              <p:pRg st="4" end="4"/>
                                            </p:txEl>
                                          </p:spTgt>
                                        </p:tgtEl>
                                      </p:cBhvr>
                                    </p:animEffect>
                                  </p:childTnLst>
                                </p:cTn>
                              </p:par>
                            </p:childTnLst>
                          </p:cTn>
                        </p:par>
                        <p:par>
                          <p:cTn id="268" fill="hold">
                            <p:stCondLst>
                              <p:cond delay="4750"/>
                            </p:stCondLst>
                            <p:childTnLst>
                              <p:par>
                                <p:cTn id="269" presetID="10" presetClass="entr" presetSubtype="0" fill="hold" nodeType="afterEffect">
                                  <p:stCondLst>
                                    <p:cond delay="0"/>
                                  </p:stCondLst>
                                  <p:childTnLst>
                                    <p:set>
                                      <p:cBhvr>
                                        <p:cTn id="270" dur="1" fill="hold">
                                          <p:stCondLst>
                                            <p:cond delay="0"/>
                                          </p:stCondLst>
                                        </p:cTn>
                                        <p:tgtEl>
                                          <p:spTgt spid="126">
                                            <p:txEl>
                                              <p:pRg st="5" end="5"/>
                                            </p:txEl>
                                          </p:spTgt>
                                        </p:tgtEl>
                                        <p:attrNameLst>
                                          <p:attrName>style.visibility</p:attrName>
                                        </p:attrNameLst>
                                      </p:cBhvr>
                                      <p:to>
                                        <p:strVal val="visible"/>
                                      </p:to>
                                    </p:set>
                                    <p:animEffect transition="in" filter="fade">
                                      <p:cBhvr>
                                        <p:cTn id="271" dur="500"/>
                                        <p:tgtEl>
                                          <p:spTgt spid="126">
                                            <p:txEl>
                                              <p:pRg st="5" end="5"/>
                                            </p:txEl>
                                          </p:spTgt>
                                        </p:tgtEl>
                                      </p:cBhvr>
                                    </p:animEffect>
                                  </p:childTnLst>
                                </p:cTn>
                              </p:par>
                              <p:par>
                                <p:cTn id="272" presetID="10" presetClass="entr" presetSubtype="0" fill="hold" nodeType="withEffect">
                                  <p:stCondLst>
                                    <p:cond delay="0"/>
                                  </p:stCondLst>
                                  <p:childTnLst>
                                    <p:set>
                                      <p:cBhvr>
                                        <p:cTn id="273" dur="1" fill="hold">
                                          <p:stCondLst>
                                            <p:cond delay="0"/>
                                          </p:stCondLst>
                                        </p:cTn>
                                        <p:tgtEl>
                                          <p:spTgt spid="126">
                                            <p:txEl>
                                              <p:pRg st="6" end="6"/>
                                            </p:txEl>
                                          </p:spTgt>
                                        </p:tgtEl>
                                        <p:attrNameLst>
                                          <p:attrName>style.visibility</p:attrName>
                                        </p:attrNameLst>
                                      </p:cBhvr>
                                      <p:to>
                                        <p:strVal val="visible"/>
                                      </p:to>
                                    </p:set>
                                    <p:animEffect transition="in" filter="fade">
                                      <p:cBhvr>
                                        <p:cTn id="274" dur="500"/>
                                        <p:tgtEl>
                                          <p:spTgt spid="126">
                                            <p:txEl>
                                              <p:pRg st="6" end="6"/>
                                            </p:txEl>
                                          </p:spTgt>
                                        </p:tgtEl>
                                      </p:cBhvr>
                                    </p:animEffect>
                                  </p:childTnLst>
                                </p:cTn>
                              </p:par>
                              <p:par>
                                <p:cTn id="275" presetID="10" presetClass="entr" presetSubtype="0" fill="hold" nodeType="withEffect">
                                  <p:stCondLst>
                                    <p:cond delay="0"/>
                                  </p:stCondLst>
                                  <p:childTnLst>
                                    <p:set>
                                      <p:cBhvr>
                                        <p:cTn id="276" dur="1" fill="hold">
                                          <p:stCondLst>
                                            <p:cond delay="0"/>
                                          </p:stCondLst>
                                        </p:cTn>
                                        <p:tgtEl>
                                          <p:spTgt spid="126">
                                            <p:txEl>
                                              <p:pRg st="7" end="7"/>
                                            </p:txEl>
                                          </p:spTgt>
                                        </p:tgtEl>
                                        <p:attrNameLst>
                                          <p:attrName>style.visibility</p:attrName>
                                        </p:attrNameLst>
                                      </p:cBhvr>
                                      <p:to>
                                        <p:strVal val="visible"/>
                                      </p:to>
                                    </p:set>
                                    <p:animEffect transition="in" filter="fade">
                                      <p:cBhvr>
                                        <p:cTn id="277" dur="500"/>
                                        <p:tgtEl>
                                          <p:spTgt spid="126">
                                            <p:txEl>
                                              <p:pRg st="7" end="7"/>
                                            </p:txEl>
                                          </p:spTgt>
                                        </p:tgtEl>
                                      </p:cBhvr>
                                    </p:animEffect>
                                  </p:childTnLst>
                                </p:cTn>
                              </p:par>
                              <p:par>
                                <p:cTn id="278" presetID="10" presetClass="entr" presetSubtype="0" fill="hold" nodeType="withEffect">
                                  <p:stCondLst>
                                    <p:cond delay="0"/>
                                  </p:stCondLst>
                                  <p:childTnLst>
                                    <p:set>
                                      <p:cBhvr>
                                        <p:cTn id="279" dur="1" fill="hold">
                                          <p:stCondLst>
                                            <p:cond delay="0"/>
                                          </p:stCondLst>
                                        </p:cTn>
                                        <p:tgtEl>
                                          <p:spTgt spid="126">
                                            <p:txEl>
                                              <p:pRg st="8" end="8"/>
                                            </p:txEl>
                                          </p:spTgt>
                                        </p:tgtEl>
                                        <p:attrNameLst>
                                          <p:attrName>style.visibility</p:attrName>
                                        </p:attrNameLst>
                                      </p:cBhvr>
                                      <p:to>
                                        <p:strVal val="visible"/>
                                      </p:to>
                                    </p:set>
                                    <p:animEffect transition="in" filter="fade">
                                      <p:cBhvr>
                                        <p:cTn id="280" dur="500"/>
                                        <p:tgtEl>
                                          <p:spTgt spid="126">
                                            <p:txEl>
                                              <p:pRg st="8" end="8"/>
                                            </p:txEl>
                                          </p:spTgt>
                                        </p:tgtEl>
                                      </p:cBhvr>
                                    </p:animEffect>
                                  </p:childTnLst>
                                </p:cTn>
                              </p:par>
                            </p:childTnLst>
                          </p:cTn>
                        </p:par>
                      </p:childTnLst>
                    </p:cTn>
                  </p:par>
                  <p:par>
                    <p:cTn id="281" fill="hold">
                      <p:stCondLst>
                        <p:cond delay="indefinite"/>
                      </p:stCondLst>
                      <p:childTnLst>
                        <p:par>
                          <p:cTn id="282" fill="hold">
                            <p:stCondLst>
                              <p:cond delay="0"/>
                            </p:stCondLst>
                            <p:childTnLst>
                              <p:par>
                                <p:cTn id="283" presetID="10" presetClass="entr" presetSubtype="0" fill="hold" grpId="0" nodeType="clickEffect">
                                  <p:stCondLst>
                                    <p:cond delay="0"/>
                                  </p:stCondLst>
                                  <p:childTnLst>
                                    <p:set>
                                      <p:cBhvr>
                                        <p:cTn id="284" dur="1" fill="hold">
                                          <p:stCondLst>
                                            <p:cond delay="0"/>
                                          </p:stCondLst>
                                        </p:cTn>
                                        <p:tgtEl>
                                          <p:spTgt spid="148"/>
                                        </p:tgtEl>
                                        <p:attrNameLst>
                                          <p:attrName>style.visibility</p:attrName>
                                        </p:attrNameLst>
                                      </p:cBhvr>
                                      <p:to>
                                        <p:strVal val="visible"/>
                                      </p:to>
                                    </p:set>
                                    <p:animEffect transition="in" filter="fade">
                                      <p:cBhvr>
                                        <p:cTn id="285" dur="500"/>
                                        <p:tgtEl>
                                          <p:spTgt spid="148"/>
                                        </p:tgtEl>
                                      </p:cBhvr>
                                    </p:animEffect>
                                  </p:childTnLst>
                                </p:cTn>
                              </p:par>
                            </p:childTnLst>
                          </p:cTn>
                        </p:par>
                        <p:par>
                          <p:cTn id="286" fill="hold">
                            <p:stCondLst>
                              <p:cond delay="500"/>
                            </p:stCondLst>
                            <p:childTnLst>
                              <p:par>
                                <p:cTn id="287" presetID="26" presetClass="emph" presetSubtype="0" fill="hold" nodeType="afterEffect">
                                  <p:stCondLst>
                                    <p:cond delay="0"/>
                                  </p:stCondLst>
                                  <p:childTnLst>
                                    <p:animEffect transition="out" filter="fade">
                                      <p:cBhvr>
                                        <p:cTn id="288" dur="500" tmFilter="0, 0; .2, .5; .8, .5; 1, 0"/>
                                        <p:tgtEl>
                                          <p:spTgt spid="82"/>
                                        </p:tgtEl>
                                      </p:cBhvr>
                                    </p:animEffect>
                                    <p:animScale>
                                      <p:cBhvr>
                                        <p:cTn id="289" dur="250" autoRev="1" fill="hold"/>
                                        <p:tgtEl>
                                          <p:spTgt spid="82"/>
                                        </p:tgtEl>
                                      </p:cBhvr>
                                      <p:by x="105000" y="105000"/>
                                    </p:animScale>
                                  </p:childTnLst>
                                </p:cTn>
                              </p:par>
                            </p:childTnLst>
                          </p:cTn>
                        </p:par>
                        <p:par>
                          <p:cTn id="290" fill="hold">
                            <p:stCondLst>
                              <p:cond delay="1000"/>
                            </p:stCondLst>
                            <p:childTnLst>
                              <p:par>
                                <p:cTn id="291" presetID="26" presetClass="emph" presetSubtype="0" fill="hold" nodeType="afterEffect">
                                  <p:stCondLst>
                                    <p:cond delay="0"/>
                                  </p:stCondLst>
                                  <p:childTnLst>
                                    <p:animEffect transition="out" filter="fade">
                                      <p:cBhvr>
                                        <p:cTn id="292" dur="500" tmFilter="0, 0; .2, .5; .8, .5; 1, 0"/>
                                        <p:tgtEl>
                                          <p:spTgt spid="86"/>
                                        </p:tgtEl>
                                      </p:cBhvr>
                                    </p:animEffect>
                                    <p:animScale>
                                      <p:cBhvr>
                                        <p:cTn id="293" dur="250" autoRev="1" fill="hold"/>
                                        <p:tgtEl>
                                          <p:spTgt spid="86"/>
                                        </p:tgtEl>
                                      </p:cBhvr>
                                      <p:by x="105000" y="105000"/>
                                    </p:animScale>
                                  </p:childTnLst>
                                </p:cTn>
                              </p:par>
                            </p:childTnLst>
                          </p:cTn>
                        </p:par>
                        <p:par>
                          <p:cTn id="294" fill="hold">
                            <p:stCondLst>
                              <p:cond delay="1500"/>
                            </p:stCondLst>
                            <p:childTnLst>
                              <p:par>
                                <p:cTn id="295" presetID="26" presetClass="emph" presetSubtype="0" fill="hold" nodeType="afterEffect">
                                  <p:stCondLst>
                                    <p:cond delay="0"/>
                                  </p:stCondLst>
                                  <p:childTnLst>
                                    <p:animEffect transition="out" filter="fade">
                                      <p:cBhvr>
                                        <p:cTn id="296" dur="500" tmFilter="0, 0; .2, .5; .8, .5; 1, 0"/>
                                        <p:tgtEl>
                                          <p:spTgt spid="90"/>
                                        </p:tgtEl>
                                      </p:cBhvr>
                                    </p:animEffect>
                                    <p:animScale>
                                      <p:cBhvr>
                                        <p:cTn id="297" dur="250" autoRev="1" fill="hold"/>
                                        <p:tgtEl>
                                          <p:spTgt spid="90"/>
                                        </p:tgtEl>
                                      </p:cBhvr>
                                      <p:by x="105000" y="105000"/>
                                    </p:animScale>
                                  </p:childTnLst>
                                </p:cTn>
                              </p:par>
                            </p:childTnLst>
                          </p:cTn>
                        </p:par>
                        <p:par>
                          <p:cTn id="298" fill="hold">
                            <p:stCondLst>
                              <p:cond delay="2000"/>
                            </p:stCondLst>
                            <p:childTnLst>
                              <p:par>
                                <p:cTn id="299" presetID="26" presetClass="emph" presetSubtype="0" fill="hold" nodeType="afterEffect">
                                  <p:stCondLst>
                                    <p:cond delay="0"/>
                                  </p:stCondLst>
                                  <p:childTnLst>
                                    <p:animEffect transition="out" filter="fade">
                                      <p:cBhvr>
                                        <p:cTn id="300" dur="500" tmFilter="0, 0; .2, .5; .8, .5; 1, 0"/>
                                        <p:tgtEl>
                                          <p:spTgt spid="94"/>
                                        </p:tgtEl>
                                      </p:cBhvr>
                                    </p:animEffect>
                                    <p:animScale>
                                      <p:cBhvr>
                                        <p:cTn id="301" dur="250" autoRev="1" fill="hold"/>
                                        <p:tgtEl>
                                          <p:spTgt spid="94"/>
                                        </p:tgtEl>
                                      </p:cBhvr>
                                      <p:by x="105000" y="105000"/>
                                    </p:animScale>
                                  </p:childTnLst>
                                </p:cTn>
                              </p:par>
                            </p:childTnLst>
                          </p:cTn>
                        </p:par>
                      </p:childTnLst>
                    </p:cTn>
                  </p:par>
                  <p:par>
                    <p:cTn id="302" fill="hold">
                      <p:stCondLst>
                        <p:cond delay="indefinite"/>
                      </p:stCondLst>
                      <p:childTnLst>
                        <p:par>
                          <p:cTn id="303" fill="hold">
                            <p:stCondLst>
                              <p:cond delay="0"/>
                            </p:stCondLst>
                            <p:childTnLst>
                              <p:par>
                                <p:cTn id="304" presetID="22" presetClass="entr" presetSubtype="1" fill="hold" nodeType="clickEffect">
                                  <p:stCondLst>
                                    <p:cond delay="0"/>
                                  </p:stCondLst>
                                  <p:childTnLst>
                                    <p:set>
                                      <p:cBhvr>
                                        <p:cTn id="305" dur="1" fill="hold">
                                          <p:stCondLst>
                                            <p:cond delay="0"/>
                                          </p:stCondLst>
                                        </p:cTn>
                                        <p:tgtEl>
                                          <p:spTgt spid="127"/>
                                        </p:tgtEl>
                                        <p:attrNameLst>
                                          <p:attrName>style.visibility</p:attrName>
                                        </p:attrNameLst>
                                      </p:cBhvr>
                                      <p:to>
                                        <p:strVal val="visible"/>
                                      </p:to>
                                    </p:set>
                                    <p:animEffect transition="in" filter="wipe(up)">
                                      <p:cBhvr>
                                        <p:cTn id="306" dur="500"/>
                                        <p:tgtEl>
                                          <p:spTgt spid="127"/>
                                        </p:tgtEl>
                                      </p:cBhvr>
                                    </p:animEffect>
                                  </p:childTnLst>
                                </p:cTn>
                              </p:par>
                            </p:childTnLst>
                          </p:cTn>
                        </p:par>
                        <p:par>
                          <p:cTn id="307" fill="hold">
                            <p:stCondLst>
                              <p:cond delay="500"/>
                            </p:stCondLst>
                            <p:childTnLst>
                              <p:par>
                                <p:cTn id="308" presetID="22" presetClass="entr" presetSubtype="1" fill="hold" grpId="0" nodeType="afterEffect">
                                  <p:stCondLst>
                                    <p:cond delay="0"/>
                                  </p:stCondLst>
                                  <p:childTnLst>
                                    <p:set>
                                      <p:cBhvr>
                                        <p:cTn id="309" dur="1" fill="hold">
                                          <p:stCondLst>
                                            <p:cond delay="0"/>
                                          </p:stCondLst>
                                        </p:cTn>
                                        <p:tgtEl>
                                          <p:spTgt spid="139"/>
                                        </p:tgtEl>
                                        <p:attrNameLst>
                                          <p:attrName>style.visibility</p:attrName>
                                        </p:attrNameLst>
                                      </p:cBhvr>
                                      <p:to>
                                        <p:strVal val="visible"/>
                                      </p:to>
                                    </p:set>
                                    <p:animEffect transition="in" filter="wipe(up)">
                                      <p:cBhvr>
                                        <p:cTn id="310" dur="500"/>
                                        <p:tgtEl>
                                          <p:spTgt spid="139"/>
                                        </p:tgtEl>
                                      </p:cBhvr>
                                    </p:animEffect>
                                  </p:childTnLst>
                                </p:cTn>
                              </p:par>
                            </p:childTnLst>
                          </p:cTn>
                        </p:par>
                      </p:childTnLst>
                    </p:cTn>
                  </p:par>
                  <p:par>
                    <p:cTn id="311" fill="hold">
                      <p:stCondLst>
                        <p:cond delay="indefinite"/>
                      </p:stCondLst>
                      <p:childTnLst>
                        <p:par>
                          <p:cTn id="312" fill="hold">
                            <p:stCondLst>
                              <p:cond delay="0"/>
                            </p:stCondLst>
                            <p:childTnLst>
                              <p:par>
                                <p:cTn id="313" presetID="10" presetClass="entr" presetSubtype="0" fill="hold" nodeType="clickEffect">
                                  <p:stCondLst>
                                    <p:cond delay="0"/>
                                  </p:stCondLst>
                                  <p:childTnLst>
                                    <p:set>
                                      <p:cBhvr>
                                        <p:cTn id="314" dur="1" fill="hold">
                                          <p:stCondLst>
                                            <p:cond delay="0"/>
                                          </p:stCondLst>
                                        </p:cTn>
                                        <p:tgtEl>
                                          <p:spTgt spid="143"/>
                                        </p:tgtEl>
                                        <p:attrNameLst>
                                          <p:attrName>style.visibility</p:attrName>
                                        </p:attrNameLst>
                                      </p:cBhvr>
                                      <p:to>
                                        <p:strVal val="visible"/>
                                      </p:to>
                                    </p:set>
                                    <p:animEffect transition="in" filter="fade">
                                      <p:cBhvr>
                                        <p:cTn id="315" dur="500"/>
                                        <p:tgtEl>
                                          <p:spTgt spid="143"/>
                                        </p:tgtEl>
                                      </p:cBhvr>
                                    </p:animEffect>
                                  </p:childTnLst>
                                </p:cTn>
                              </p:par>
                            </p:childTnLst>
                          </p:cTn>
                        </p:par>
                      </p:childTnLst>
                    </p:cTn>
                  </p:par>
                  <p:par>
                    <p:cTn id="316" fill="hold">
                      <p:stCondLst>
                        <p:cond delay="indefinite"/>
                      </p:stCondLst>
                      <p:childTnLst>
                        <p:par>
                          <p:cTn id="317" fill="hold">
                            <p:stCondLst>
                              <p:cond delay="0"/>
                            </p:stCondLst>
                            <p:childTnLst>
                              <p:par>
                                <p:cTn id="318" presetID="1" presetClass="exit" presetSubtype="0" fill="hold" nodeType="clickEffect">
                                  <p:stCondLst>
                                    <p:cond delay="0"/>
                                  </p:stCondLst>
                                  <p:childTnLst>
                                    <p:set>
                                      <p:cBhvr>
                                        <p:cTn id="319" dur="1" fill="hold">
                                          <p:stCondLst>
                                            <p:cond delay="0"/>
                                          </p:stCondLst>
                                        </p:cTn>
                                        <p:tgtEl>
                                          <p:spTgt spid="128"/>
                                        </p:tgtEl>
                                        <p:attrNameLst>
                                          <p:attrName>style.visibility</p:attrName>
                                        </p:attrNameLst>
                                      </p:cBhvr>
                                      <p:to>
                                        <p:strVal val="hidden"/>
                                      </p:to>
                                    </p:set>
                                  </p:childTnLst>
                                </p:cTn>
                              </p:par>
                              <p:par>
                                <p:cTn id="320" presetID="1" presetClass="exit" presetSubtype="0" fill="hold" grpId="1" nodeType="withEffect">
                                  <p:stCondLst>
                                    <p:cond delay="0"/>
                                  </p:stCondLst>
                                  <p:childTnLst>
                                    <p:set>
                                      <p:cBhvr>
                                        <p:cTn id="321" dur="1" fill="hold">
                                          <p:stCondLst>
                                            <p:cond delay="0"/>
                                          </p:stCondLst>
                                        </p:cTn>
                                        <p:tgtEl>
                                          <p:spTgt spid="146"/>
                                        </p:tgtEl>
                                        <p:attrNameLst>
                                          <p:attrName>style.visibility</p:attrName>
                                        </p:attrNameLst>
                                      </p:cBhvr>
                                      <p:to>
                                        <p:strVal val="hidden"/>
                                      </p:to>
                                    </p:set>
                                  </p:childTnLst>
                                </p:cTn>
                              </p:par>
                              <p:par>
                                <p:cTn id="322" presetID="1" presetClass="exit" presetSubtype="0" fill="hold" grpId="1" nodeType="withEffect">
                                  <p:stCondLst>
                                    <p:cond delay="0"/>
                                  </p:stCondLst>
                                  <p:childTnLst>
                                    <p:set>
                                      <p:cBhvr>
                                        <p:cTn id="323" dur="1" fill="hold">
                                          <p:stCondLst>
                                            <p:cond delay="0"/>
                                          </p:stCondLst>
                                        </p:cTn>
                                        <p:tgtEl>
                                          <p:spTgt spid="126"/>
                                        </p:tgtEl>
                                        <p:attrNameLst>
                                          <p:attrName>style.visibility</p:attrName>
                                        </p:attrNameLst>
                                      </p:cBhvr>
                                      <p:to>
                                        <p:strVal val="hidden"/>
                                      </p:to>
                                    </p:set>
                                  </p:childTnLst>
                                </p:cTn>
                              </p:par>
                              <p:par>
                                <p:cTn id="324" presetID="1" presetClass="exit" presetSubtype="0" fill="hold" grpId="1" nodeType="withEffect">
                                  <p:stCondLst>
                                    <p:cond delay="0"/>
                                  </p:stCondLst>
                                  <p:childTnLst>
                                    <p:set>
                                      <p:cBhvr>
                                        <p:cTn id="325" dur="1" fill="hold">
                                          <p:stCondLst>
                                            <p:cond delay="0"/>
                                          </p:stCondLst>
                                        </p:cTn>
                                        <p:tgtEl>
                                          <p:spTgt spid="148"/>
                                        </p:tgtEl>
                                        <p:attrNameLst>
                                          <p:attrName>style.visibility</p:attrName>
                                        </p:attrNameLst>
                                      </p:cBhvr>
                                      <p:to>
                                        <p:strVal val="hidden"/>
                                      </p:to>
                                    </p:set>
                                  </p:childTnLst>
                                </p:cTn>
                              </p:par>
                              <p:par>
                                <p:cTn id="326" presetID="1" presetClass="exit" presetSubtype="0" fill="hold" nodeType="withEffect">
                                  <p:stCondLst>
                                    <p:cond delay="0"/>
                                  </p:stCondLst>
                                  <p:childTnLst>
                                    <p:set>
                                      <p:cBhvr>
                                        <p:cTn id="327" dur="1" fill="hold">
                                          <p:stCondLst>
                                            <p:cond delay="0"/>
                                          </p:stCondLst>
                                        </p:cTn>
                                        <p:tgtEl>
                                          <p:spTgt spid="127"/>
                                        </p:tgtEl>
                                        <p:attrNameLst>
                                          <p:attrName>style.visibility</p:attrName>
                                        </p:attrNameLst>
                                      </p:cBhvr>
                                      <p:to>
                                        <p:strVal val="hidden"/>
                                      </p:to>
                                    </p:set>
                                  </p:childTnLst>
                                </p:cTn>
                              </p:par>
                              <p:par>
                                <p:cTn id="328" presetID="1" presetClass="exit" presetSubtype="0" fill="hold" nodeType="withEffect">
                                  <p:stCondLst>
                                    <p:cond delay="0"/>
                                  </p:stCondLst>
                                  <p:childTnLst>
                                    <p:set>
                                      <p:cBhvr>
                                        <p:cTn id="329" dur="1" fill="hold">
                                          <p:stCondLst>
                                            <p:cond delay="0"/>
                                          </p:stCondLst>
                                        </p:cTn>
                                        <p:tgtEl>
                                          <p:spTgt spid="143"/>
                                        </p:tgtEl>
                                        <p:attrNameLst>
                                          <p:attrName>style.visibility</p:attrName>
                                        </p:attrNameLst>
                                      </p:cBhvr>
                                      <p:to>
                                        <p:strVal val="hidden"/>
                                      </p:to>
                                    </p:set>
                                  </p:childTnLst>
                                </p:cTn>
                              </p:par>
                              <p:par>
                                <p:cTn id="330" presetID="1" presetClass="exit" presetSubtype="0" fill="hold" grpId="1" nodeType="withEffect">
                                  <p:stCondLst>
                                    <p:cond delay="0"/>
                                  </p:stCondLst>
                                  <p:childTnLst>
                                    <p:set>
                                      <p:cBhvr>
                                        <p:cTn id="331" dur="1" fill="hold">
                                          <p:stCondLst>
                                            <p:cond delay="0"/>
                                          </p:stCondLst>
                                        </p:cTn>
                                        <p:tgtEl>
                                          <p:spTgt spid="139"/>
                                        </p:tgtEl>
                                        <p:attrNameLst>
                                          <p:attrName>style.visibility</p:attrName>
                                        </p:attrNameLst>
                                      </p:cBhvr>
                                      <p:to>
                                        <p:strVal val="hidden"/>
                                      </p:to>
                                    </p:set>
                                  </p:childTnLst>
                                </p:cTn>
                              </p:par>
                              <p:par>
                                <p:cTn id="332" presetID="1" presetClass="exit" presetSubtype="0" fill="hold" nodeType="withEffect">
                                  <p:stCondLst>
                                    <p:cond delay="0"/>
                                  </p:stCondLst>
                                  <p:childTnLst>
                                    <p:set>
                                      <p:cBhvr>
                                        <p:cTn id="333" dur="1" fill="hold">
                                          <p:stCondLst>
                                            <p:cond delay="0"/>
                                          </p:stCondLst>
                                        </p:cTn>
                                        <p:tgtEl>
                                          <p:spTgt spid="126">
                                            <p:txEl>
                                              <p:pRg st="0" end="0"/>
                                            </p:txEl>
                                          </p:spTgt>
                                        </p:tgtEl>
                                        <p:attrNameLst>
                                          <p:attrName>style.visibility</p:attrName>
                                        </p:attrNameLst>
                                      </p:cBhvr>
                                      <p:to>
                                        <p:strVal val="hidden"/>
                                      </p:to>
                                    </p:set>
                                  </p:childTnLst>
                                </p:cTn>
                              </p:par>
                              <p:par>
                                <p:cTn id="334" presetID="1" presetClass="exit" presetSubtype="0" fill="hold" nodeType="withEffect">
                                  <p:stCondLst>
                                    <p:cond delay="0"/>
                                  </p:stCondLst>
                                  <p:childTnLst>
                                    <p:set>
                                      <p:cBhvr>
                                        <p:cTn id="335" dur="1" fill="hold">
                                          <p:stCondLst>
                                            <p:cond delay="0"/>
                                          </p:stCondLst>
                                        </p:cTn>
                                        <p:tgtEl>
                                          <p:spTgt spid="126">
                                            <p:txEl>
                                              <p:pRg st="1" end="1"/>
                                            </p:txEl>
                                          </p:spTgt>
                                        </p:tgtEl>
                                        <p:attrNameLst>
                                          <p:attrName>style.visibility</p:attrName>
                                        </p:attrNameLst>
                                      </p:cBhvr>
                                      <p:to>
                                        <p:strVal val="hidden"/>
                                      </p:to>
                                    </p:set>
                                  </p:childTnLst>
                                </p:cTn>
                              </p:par>
                              <p:par>
                                <p:cTn id="336" presetID="1" presetClass="exit" presetSubtype="0" fill="hold" nodeType="withEffect">
                                  <p:stCondLst>
                                    <p:cond delay="0"/>
                                  </p:stCondLst>
                                  <p:childTnLst>
                                    <p:set>
                                      <p:cBhvr>
                                        <p:cTn id="337" dur="1" fill="hold">
                                          <p:stCondLst>
                                            <p:cond delay="0"/>
                                          </p:stCondLst>
                                        </p:cTn>
                                        <p:tgtEl>
                                          <p:spTgt spid="126">
                                            <p:txEl>
                                              <p:pRg st="2" end="2"/>
                                            </p:txEl>
                                          </p:spTgt>
                                        </p:tgtEl>
                                        <p:attrNameLst>
                                          <p:attrName>style.visibility</p:attrName>
                                        </p:attrNameLst>
                                      </p:cBhvr>
                                      <p:to>
                                        <p:strVal val="hidden"/>
                                      </p:to>
                                    </p:set>
                                  </p:childTnLst>
                                </p:cTn>
                              </p:par>
                              <p:par>
                                <p:cTn id="338" presetID="1" presetClass="exit" presetSubtype="0" fill="hold" nodeType="withEffect">
                                  <p:stCondLst>
                                    <p:cond delay="0"/>
                                  </p:stCondLst>
                                  <p:childTnLst>
                                    <p:set>
                                      <p:cBhvr>
                                        <p:cTn id="339" dur="1" fill="hold">
                                          <p:stCondLst>
                                            <p:cond delay="0"/>
                                          </p:stCondLst>
                                        </p:cTn>
                                        <p:tgtEl>
                                          <p:spTgt spid="126">
                                            <p:txEl>
                                              <p:pRg st="3" end="3"/>
                                            </p:txEl>
                                          </p:spTgt>
                                        </p:tgtEl>
                                        <p:attrNameLst>
                                          <p:attrName>style.visibility</p:attrName>
                                        </p:attrNameLst>
                                      </p:cBhvr>
                                      <p:to>
                                        <p:strVal val="hidden"/>
                                      </p:to>
                                    </p:set>
                                  </p:childTnLst>
                                </p:cTn>
                              </p:par>
                              <p:par>
                                <p:cTn id="340" presetID="1" presetClass="exit" presetSubtype="0" fill="hold" nodeType="withEffect">
                                  <p:stCondLst>
                                    <p:cond delay="0"/>
                                  </p:stCondLst>
                                  <p:childTnLst>
                                    <p:set>
                                      <p:cBhvr>
                                        <p:cTn id="341" dur="1" fill="hold">
                                          <p:stCondLst>
                                            <p:cond delay="0"/>
                                          </p:stCondLst>
                                        </p:cTn>
                                        <p:tgtEl>
                                          <p:spTgt spid="126">
                                            <p:txEl>
                                              <p:pRg st="4" end="4"/>
                                            </p:txEl>
                                          </p:spTgt>
                                        </p:tgtEl>
                                        <p:attrNameLst>
                                          <p:attrName>style.visibility</p:attrName>
                                        </p:attrNameLst>
                                      </p:cBhvr>
                                      <p:to>
                                        <p:strVal val="hidden"/>
                                      </p:to>
                                    </p:set>
                                  </p:childTnLst>
                                </p:cTn>
                              </p:par>
                              <p:par>
                                <p:cTn id="342" presetID="1" presetClass="exit" presetSubtype="0" fill="hold" nodeType="withEffect">
                                  <p:stCondLst>
                                    <p:cond delay="0"/>
                                  </p:stCondLst>
                                  <p:childTnLst>
                                    <p:set>
                                      <p:cBhvr>
                                        <p:cTn id="343" dur="1" fill="hold">
                                          <p:stCondLst>
                                            <p:cond delay="0"/>
                                          </p:stCondLst>
                                        </p:cTn>
                                        <p:tgtEl>
                                          <p:spTgt spid="126">
                                            <p:txEl>
                                              <p:pRg st="5" end="5"/>
                                            </p:txEl>
                                          </p:spTgt>
                                        </p:tgtEl>
                                        <p:attrNameLst>
                                          <p:attrName>style.visibility</p:attrName>
                                        </p:attrNameLst>
                                      </p:cBhvr>
                                      <p:to>
                                        <p:strVal val="hidden"/>
                                      </p:to>
                                    </p:set>
                                  </p:childTnLst>
                                </p:cTn>
                              </p:par>
                              <p:par>
                                <p:cTn id="344" presetID="1" presetClass="exit" presetSubtype="0" fill="hold" nodeType="withEffect">
                                  <p:stCondLst>
                                    <p:cond delay="0"/>
                                  </p:stCondLst>
                                  <p:childTnLst>
                                    <p:set>
                                      <p:cBhvr>
                                        <p:cTn id="345" dur="1" fill="hold">
                                          <p:stCondLst>
                                            <p:cond delay="0"/>
                                          </p:stCondLst>
                                        </p:cTn>
                                        <p:tgtEl>
                                          <p:spTgt spid="126">
                                            <p:txEl>
                                              <p:pRg st="6" end="6"/>
                                            </p:txEl>
                                          </p:spTgt>
                                        </p:tgtEl>
                                        <p:attrNameLst>
                                          <p:attrName>style.visibility</p:attrName>
                                        </p:attrNameLst>
                                      </p:cBhvr>
                                      <p:to>
                                        <p:strVal val="hidden"/>
                                      </p:to>
                                    </p:set>
                                  </p:childTnLst>
                                </p:cTn>
                              </p:par>
                              <p:par>
                                <p:cTn id="346" presetID="1" presetClass="exit" presetSubtype="0" fill="hold" nodeType="withEffect">
                                  <p:stCondLst>
                                    <p:cond delay="0"/>
                                  </p:stCondLst>
                                  <p:childTnLst>
                                    <p:set>
                                      <p:cBhvr>
                                        <p:cTn id="347" dur="1" fill="hold">
                                          <p:stCondLst>
                                            <p:cond delay="0"/>
                                          </p:stCondLst>
                                        </p:cTn>
                                        <p:tgtEl>
                                          <p:spTgt spid="126">
                                            <p:txEl>
                                              <p:pRg st="7" end="7"/>
                                            </p:txEl>
                                          </p:spTgt>
                                        </p:tgtEl>
                                        <p:attrNameLst>
                                          <p:attrName>style.visibility</p:attrName>
                                        </p:attrNameLst>
                                      </p:cBhvr>
                                      <p:to>
                                        <p:strVal val="hidden"/>
                                      </p:to>
                                    </p:set>
                                  </p:childTnLst>
                                </p:cTn>
                              </p:par>
                              <p:par>
                                <p:cTn id="348" presetID="1" presetClass="exit" presetSubtype="0" fill="hold" nodeType="withEffect">
                                  <p:stCondLst>
                                    <p:cond delay="0"/>
                                  </p:stCondLst>
                                  <p:childTnLst>
                                    <p:set>
                                      <p:cBhvr>
                                        <p:cTn id="349" dur="1" fill="hold">
                                          <p:stCondLst>
                                            <p:cond delay="0"/>
                                          </p:stCondLst>
                                        </p:cTn>
                                        <p:tgtEl>
                                          <p:spTgt spid="126">
                                            <p:txEl>
                                              <p:pRg st="8" end="8"/>
                                            </p:txEl>
                                          </p:spTgt>
                                        </p:tgtEl>
                                        <p:attrNameLst>
                                          <p:attrName>style.visibility</p:attrName>
                                        </p:attrNameLst>
                                      </p:cBhvr>
                                      <p:to>
                                        <p:strVal val="hidden"/>
                                      </p:to>
                                    </p:set>
                                  </p:childTnLst>
                                </p:cTn>
                              </p:par>
                            </p:childTnLst>
                          </p:cTn>
                        </p:par>
                        <p:par>
                          <p:cTn id="350" fill="hold">
                            <p:stCondLst>
                              <p:cond delay="0"/>
                            </p:stCondLst>
                            <p:childTnLst>
                              <p:par>
                                <p:cTn id="351" presetID="22" presetClass="entr" presetSubtype="1" fill="hold" grpId="0" nodeType="afterEffect">
                                  <p:stCondLst>
                                    <p:cond delay="0"/>
                                  </p:stCondLst>
                                  <p:childTnLst>
                                    <p:set>
                                      <p:cBhvr>
                                        <p:cTn id="352" dur="1" fill="hold">
                                          <p:stCondLst>
                                            <p:cond delay="0"/>
                                          </p:stCondLst>
                                        </p:cTn>
                                        <p:tgtEl>
                                          <p:spTgt spid="130"/>
                                        </p:tgtEl>
                                        <p:attrNameLst>
                                          <p:attrName>style.visibility</p:attrName>
                                        </p:attrNameLst>
                                      </p:cBhvr>
                                      <p:to>
                                        <p:strVal val="visible"/>
                                      </p:to>
                                    </p:set>
                                    <p:animEffect transition="in" filter="wipe(up)">
                                      <p:cBhvr>
                                        <p:cTn id="353" dur="500"/>
                                        <p:tgtEl>
                                          <p:spTgt spid="130"/>
                                        </p:tgtEl>
                                      </p:cBhvr>
                                    </p:animEffect>
                                  </p:childTnLst>
                                </p:cTn>
                              </p:par>
                            </p:childTnLst>
                          </p:cTn>
                        </p:par>
                        <p:par>
                          <p:cTn id="354" fill="hold">
                            <p:stCondLst>
                              <p:cond delay="500"/>
                            </p:stCondLst>
                            <p:childTnLst>
                              <p:par>
                                <p:cTn id="355" presetID="22" presetClass="entr" presetSubtype="1" fill="hold" grpId="0" nodeType="afterEffect">
                                  <p:stCondLst>
                                    <p:cond delay="500"/>
                                  </p:stCondLst>
                                  <p:childTnLst>
                                    <p:set>
                                      <p:cBhvr>
                                        <p:cTn id="356" dur="1" fill="hold">
                                          <p:stCondLst>
                                            <p:cond delay="0"/>
                                          </p:stCondLst>
                                        </p:cTn>
                                        <p:tgtEl>
                                          <p:spTgt spid="129"/>
                                        </p:tgtEl>
                                        <p:attrNameLst>
                                          <p:attrName>style.visibility</p:attrName>
                                        </p:attrNameLst>
                                      </p:cBhvr>
                                      <p:to>
                                        <p:strVal val="visible"/>
                                      </p:to>
                                    </p:set>
                                    <p:animEffect transition="in" filter="wipe(up)">
                                      <p:cBhvr>
                                        <p:cTn id="357" dur="500"/>
                                        <p:tgtEl>
                                          <p:spTgt spid="129"/>
                                        </p:tgtEl>
                                      </p:cBhvr>
                                    </p:animEffect>
                                  </p:childTnLst>
                                </p:cTn>
                              </p:par>
                            </p:childTnLst>
                          </p:cTn>
                        </p:par>
                        <p:par>
                          <p:cTn id="358" fill="hold">
                            <p:stCondLst>
                              <p:cond delay="1500"/>
                            </p:stCondLst>
                            <p:childTnLst>
                              <p:par>
                                <p:cTn id="359" presetID="10" presetClass="entr" presetSubtype="0" fill="hold" nodeType="afterEffect">
                                  <p:stCondLst>
                                    <p:cond delay="750"/>
                                  </p:stCondLst>
                                  <p:childTnLst>
                                    <p:set>
                                      <p:cBhvr>
                                        <p:cTn id="360" dur="1" fill="hold">
                                          <p:stCondLst>
                                            <p:cond delay="0"/>
                                          </p:stCondLst>
                                        </p:cTn>
                                        <p:tgtEl>
                                          <p:spTgt spid="129">
                                            <p:txEl>
                                              <p:pRg st="0" end="0"/>
                                            </p:txEl>
                                          </p:spTgt>
                                        </p:tgtEl>
                                        <p:attrNameLst>
                                          <p:attrName>style.visibility</p:attrName>
                                        </p:attrNameLst>
                                      </p:cBhvr>
                                      <p:to>
                                        <p:strVal val="visible"/>
                                      </p:to>
                                    </p:set>
                                    <p:animEffect transition="in" filter="fade">
                                      <p:cBhvr>
                                        <p:cTn id="361" dur="500"/>
                                        <p:tgtEl>
                                          <p:spTgt spid="129">
                                            <p:txEl>
                                              <p:pRg st="0" end="0"/>
                                            </p:txEl>
                                          </p:spTgt>
                                        </p:tgtEl>
                                      </p:cBhvr>
                                    </p:animEffect>
                                  </p:childTnLst>
                                </p:cTn>
                              </p:par>
                            </p:childTnLst>
                          </p:cTn>
                        </p:par>
                        <p:par>
                          <p:cTn id="362" fill="hold">
                            <p:stCondLst>
                              <p:cond delay="2750"/>
                            </p:stCondLst>
                            <p:childTnLst>
                              <p:par>
                                <p:cTn id="363" presetID="10" presetClass="entr" presetSubtype="0" fill="hold" nodeType="afterEffect">
                                  <p:stCondLst>
                                    <p:cond delay="750"/>
                                  </p:stCondLst>
                                  <p:childTnLst>
                                    <p:set>
                                      <p:cBhvr>
                                        <p:cTn id="364" dur="1" fill="hold">
                                          <p:stCondLst>
                                            <p:cond delay="0"/>
                                          </p:stCondLst>
                                        </p:cTn>
                                        <p:tgtEl>
                                          <p:spTgt spid="129">
                                            <p:txEl>
                                              <p:pRg st="1" end="1"/>
                                            </p:txEl>
                                          </p:spTgt>
                                        </p:tgtEl>
                                        <p:attrNameLst>
                                          <p:attrName>style.visibility</p:attrName>
                                        </p:attrNameLst>
                                      </p:cBhvr>
                                      <p:to>
                                        <p:strVal val="visible"/>
                                      </p:to>
                                    </p:set>
                                    <p:animEffect transition="in" filter="fade">
                                      <p:cBhvr>
                                        <p:cTn id="365" dur="500"/>
                                        <p:tgtEl>
                                          <p:spTgt spid="129">
                                            <p:txEl>
                                              <p:pRg st="1" end="1"/>
                                            </p:txEl>
                                          </p:spTgt>
                                        </p:tgtEl>
                                      </p:cBhvr>
                                    </p:animEffect>
                                  </p:childTnLst>
                                </p:cTn>
                              </p:par>
                            </p:childTnLst>
                          </p:cTn>
                        </p:par>
                        <p:par>
                          <p:cTn id="366" fill="hold">
                            <p:stCondLst>
                              <p:cond delay="4000"/>
                            </p:stCondLst>
                            <p:childTnLst>
                              <p:par>
                                <p:cTn id="367" presetID="10" presetClass="entr" presetSubtype="0" fill="hold" nodeType="afterEffect">
                                  <p:stCondLst>
                                    <p:cond delay="1000"/>
                                  </p:stCondLst>
                                  <p:childTnLst>
                                    <p:set>
                                      <p:cBhvr>
                                        <p:cTn id="368" dur="1" fill="hold">
                                          <p:stCondLst>
                                            <p:cond delay="0"/>
                                          </p:stCondLst>
                                        </p:cTn>
                                        <p:tgtEl>
                                          <p:spTgt spid="129">
                                            <p:txEl>
                                              <p:pRg st="2" end="2"/>
                                            </p:txEl>
                                          </p:spTgt>
                                        </p:tgtEl>
                                        <p:attrNameLst>
                                          <p:attrName>style.visibility</p:attrName>
                                        </p:attrNameLst>
                                      </p:cBhvr>
                                      <p:to>
                                        <p:strVal val="visible"/>
                                      </p:to>
                                    </p:set>
                                    <p:animEffect transition="in" filter="fade">
                                      <p:cBhvr>
                                        <p:cTn id="369" dur="500"/>
                                        <p:tgtEl>
                                          <p:spTgt spid="129">
                                            <p:txEl>
                                              <p:pRg st="2" end="2"/>
                                            </p:txEl>
                                          </p:spTgt>
                                        </p:tgtEl>
                                      </p:cBhvr>
                                    </p:animEffect>
                                  </p:childTnLst>
                                </p:cTn>
                              </p:par>
                              <p:par>
                                <p:cTn id="370" presetID="10" presetClass="entr" presetSubtype="0" fill="hold" nodeType="withEffect">
                                  <p:stCondLst>
                                    <p:cond delay="1000"/>
                                  </p:stCondLst>
                                  <p:childTnLst>
                                    <p:set>
                                      <p:cBhvr>
                                        <p:cTn id="371" dur="1" fill="hold">
                                          <p:stCondLst>
                                            <p:cond delay="0"/>
                                          </p:stCondLst>
                                        </p:cTn>
                                        <p:tgtEl>
                                          <p:spTgt spid="129">
                                            <p:txEl>
                                              <p:pRg st="3" end="3"/>
                                            </p:txEl>
                                          </p:spTgt>
                                        </p:tgtEl>
                                        <p:attrNameLst>
                                          <p:attrName>style.visibility</p:attrName>
                                        </p:attrNameLst>
                                      </p:cBhvr>
                                      <p:to>
                                        <p:strVal val="visible"/>
                                      </p:to>
                                    </p:set>
                                    <p:animEffect transition="in" filter="fade">
                                      <p:cBhvr>
                                        <p:cTn id="372" dur="500"/>
                                        <p:tgtEl>
                                          <p:spTgt spid="129">
                                            <p:txEl>
                                              <p:pRg st="3" end="3"/>
                                            </p:txEl>
                                          </p:spTgt>
                                        </p:tgtEl>
                                      </p:cBhvr>
                                    </p:animEffect>
                                  </p:childTnLst>
                                </p:cTn>
                              </p:par>
                            </p:childTnLst>
                          </p:cTn>
                        </p:par>
                      </p:childTnLst>
                    </p:cTn>
                  </p:par>
                  <p:par>
                    <p:cTn id="373" fill="hold">
                      <p:stCondLst>
                        <p:cond delay="indefinite"/>
                      </p:stCondLst>
                      <p:childTnLst>
                        <p:par>
                          <p:cTn id="374" fill="hold">
                            <p:stCondLst>
                              <p:cond delay="0"/>
                            </p:stCondLst>
                            <p:childTnLst>
                              <p:par>
                                <p:cTn id="375" presetID="22" presetClass="entr" presetSubtype="1" fill="hold" nodeType="clickEffect">
                                  <p:stCondLst>
                                    <p:cond delay="0"/>
                                  </p:stCondLst>
                                  <p:childTnLst>
                                    <p:set>
                                      <p:cBhvr>
                                        <p:cTn id="376" dur="1" fill="hold">
                                          <p:stCondLst>
                                            <p:cond delay="0"/>
                                          </p:stCondLst>
                                        </p:cTn>
                                        <p:tgtEl>
                                          <p:spTgt spid="140"/>
                                        </p:tgtEl>
                                        <p:attrNameLst>
                                          <p:attrName>style.visibility</p:attrName>
                                        </p:attrNameLst>
                                      </p:cBhvr>
                                      <p:to>
                                        <p:strVal val="visible"/>
                                      </p:to>
                                    </p:set>
                                    <p:animEffect transition="in" filter="wipe(up)">
                                      <p:cBhvr>
                                        <p:cTn id="377" dur="500"/>
                                        <p:tgtEl>
                                          <p:spTgt spid="140"/>
                                        </p:tgtEl>
                                      </p:cBhvr>
                                    </p:animEffect>
                                  </p:childTnLst>
                                </p:cTn>
                              </p:par>
                            </p:childTnLst>
                          </p:cTn>
                        </p:par>
                        <p:par>
                          <p:cTn id="378" fill="hold">
                            <p:stCondLst>
                              <p:cond delay="500"/>
                            </p:stCondLst>
                            <p:childTnLst>
                              <p:par>
                                <p:cTn id="379" presetID="22" presetClass="entr" presetSubtype="1" fill="hold" grpId="0" nodeType="afterEffect">
                                  <p:stCondLst>
                                    <p:cond delay="0"/>
                                  </p:stCondLst>
                                  <p:childTnLst>
                                    <p:set>
                                      <p:cBhvr>
                                        <p:cTn id="380" dur="1" fill="hold">
                                          <p:stCondLst>
                                            <p:cond delay="0"/>
                                          </p:stCondLst>
                                        </p:cTn>
                                        <p:tgtEl>
                                          <p:spTgt spid="149"/>
                                        </p:tgtEl>
                                        <p:attrNameLst>
                                          <p:attrName>style.visibility</p:attrName>
                                        </p:attrNameLst>
                                      </p:cBhvr>
                                      <p:to>
                                        <p:strVal val="visible"/>
                                      </p:to>
                                    </p:set>
                                    <p:animEffect transition="in" filter="wipe(up)">
                                      <p:cBhvr>
                                        <p:cTn id="381" dur="500"/>
                                        <p:tgtEl>
                                          <p:spTgt spid="149"/>
                                        </p:tgtEl>
                                      </p:cBhvr>
                                    </p:animEffect>
                                  </p:childTnLst>
                                </p:cTn>
                              </p:par>
                            </p:childTnLst>
                          </p:cTn>
                        </p:par>
                        <p:par>
                          <p:cTn id="382" fill="hold">
                            <p:stCondLst>
                              <p:cond delay="1000"/>
                            </p:stCondLst>
                            <p:childTnLst>
                              <p:par>
                                <p:cTn id="383" presetID="22" presetClass="entr" presetSubtype="1" fill="hold" grpId="0" nodeType="afterEffect">
                                  <p:stCondLst>
                                    <p:cond delay="0"/>
                                  </p:stCondLst>
                                  <p:childTnLst>
                                    <p:set>
                                      <p:cBhvr>
                                        <p:cTn id="384" dur="1" fill="hold">
                                          <p:stCondLst>
                                            <p:cond delay="0"/>
                                          </p:stCondLst>
                                        </p:cTn>
                                        <p:tgtEl>
                                          <p:spTgt spid="141"/>
                                        </p:tgtEl>
                                        <p:attrNameLst>
                                          <p:attrName>style.visibility</p:attrName>
                                        </p:attrNameLst>
                                      </p:cBhvr>
                                      <p:to>
                                        <p:strVal val="visible"/>
                                      </p:to>
                                    </p:set>
                                    <p:animEffect transition="in" filter="wipe(up)">
                                      <p:cBhvr>
                                        <p:cTn id="385" dur="500"/>
                                        <p:tgtEl>
                                          <p:spTgt spid="141"/>
                                        </p:tgtEl>
                                      </p:cBhvr>
                                    </p:animEffect>
                                  </p:childTnLst>
                                </p:cTn>
                              </p:par>
                            </p:childTnLst>
                          </p:cTn>
                        </p:par>
                        <p:par>
                          <p:cTn id="386" fill="hold">
                            <p:stCondLst>
                              <p:cond delay="1500"/>
                            </p:stCondLst>
                            <p:childTnLst>
                              <p:par>
                                <p:cTn id="387" presetID="10" presetClass="entr" presetSubtype="0" fill="hold" nodeType="afterEffect">
                                  <p:stCondLst>
                                    <p:cond delay="750"/>
                                  </p:stCondLst>
                                  <p:childTnLst>
                                    <p:set>
                                      <p:cBhvr>
                                        <p:cTn id="388" dur="1" fill="hold">
                                          <p:stCondLst>
                                            <p:cond delay="0"/>
                                          </p:stCondLst>
                                        </p:cTn>
                                        <p:tgtEl>
                                          <p:spTgt spid="141">
                                            <p:txEl>
                                              <p:pRg st="0" end="0"/>
                                            </p:txEl>
                                          </p:spTgt>
                                        </p:tgtEl>
                                        <p:attrNameLst>
                                          <p:attrName>style.visibility</p:attrName>
                                        </p:attrNameLst>
                                      </p:cBhvr>
                                      <p:to>
                                        <p:strVal val="visible"/>
                                      </p:to>
                                    </p:set>
                                    <p:animEffect transition="in" filter="fade">
                                      <p:cBhvr>
                                        <p:cTn id="389" dur="500"/>
                                        <p:tgtEl>
                                          <p:spTgt spid="141">
                                            <p:txEl>
                                              <p:pRg st="0" end="0"/>
                                            </p:txEl>
                                          </p:spTgt>
                                        </p:tgtEl>
                                      </p:cBhvr>
                                    </p:animEffect>
                                  </p:childTnLst>
                                </p:cTn>
                              </p:par>
                            </p:childTnLst>
                          </p:cTn>
                        </p:par>
                        <p:par>
                          <p:cTn id="390" fill="hold">
                            <p:stCondLst>
                              <p:cond delay="2750"/>
                            </p:stCondLst>
                            <p:childTnLst>
                              <p:par>
                                <p:cTn id="391" presetID="10" presetClass="entr" presetSubtype="0" fill="hold" nodeType="afterEffect">
                                  <p:stCondLst>
                                    <p:cond delay="1000"/>
                                  </p:stCondLst>
                                  <p:childTnLst>
                                    <p:set>
                                      <p:cBhvr>
                                        <p:cTn id="392" dur="1" fill="hold">
                                          <p:stCondLst>
                                            <p:cond delay="0"/>
                                          </p:stCondLst>
                                        </p:cTn>
                                        <p:tgtEl>
                                          <p:spTgt spid="141">
                                            <p:txEl>
                                              <p:pRg st="1" end="1"/>
                                            </p:txEl>
                                          </p:spTgt>
                                        </p:tgtEl>
                                        <p:attrNameLst>
                                          <p:attrName>style.visibility</p:attrName>
                                        </p:attrNameLst>
                                      </p:cBhvr>
                                      <p:to>
                                        <p:strVal val="visible"/>
                                      </p:to>
                                    </p:set>
                                    <p:animEffect transition="in" filter="fade">
                                      <p:cBhvr>
                                        <p:cTn id="393" dur="500"/>
                                        <p:tgtEl>
                                          <p:spTgt spid="141">
                                            <p:txEl>
                                              <p:pRg st="1" end="1"/>
                                            </p:txEl>
                                          </p:spTgt>
                                        </p:tgtEl>
                                      </p:cBhvr>
                                    </p:animEffect>
                                  </p:childTnLst>
                                </p:cTn>
                              </p:par>
                            </p:childTnLst>
                          </p:cTn>
                        </p:par>
                        <p:par>
                          <p:cTn id="394" fill="hold">
                            <p:stCondLst>
                              <p:cond delay="4250"/>
                            </p:stCondLst>
                            <p:childTnLst>
                              <p:par>
                                <p:cTn id="395" presetID="10" presetClass="entr" presetSubtype="0" fill="hold" nodeType="afterEffect">
                                  <p:stCondLst>
                                    <p:cond delay="1000"/>
                                  </p:stCondLst>
                                  <p:childTnLst>
                                    <p:set>
                                      <p:cBhvr>
                                        <p:cTn id="396" dur="1" fill="hold">
                                          <p:stCondLst>
                                            <p:cond delay="0"/>
                                          </p:stCondLst>
                                        </p:cTn>
                                        <p:tgtEl>
                                          <p:spTgt spid="141">
                                            <p:txEl>
                                              <p:pRg st="2" end="2"/>
                                            </p:txEl>
                                          </p:spTgt>
                                        </p:tgtEl>
                                        <p:attrNameLst>
                                          <p:attrName>style.visibility</p:attrName>
                                        </p:attrNameLst>
                                      </p:cBhvr>
                                      <p:to>
                                        <p:strVal val="visible"/>
                                      </p:to>
                                    </p:set>
                                    <p:animEffect transition="in" filter="fade">
                                      <p:cBhvr>
                                        <p:cTn id="397" dur="500"/>
                                        <p:tgtEl>
                                          <p:spTgt spid="141">
                                            <p:txEl>
                                              <p:pRg st="2" end="2"/>
                                            </p:txEl>
                                          </p:spTgt>
                                        </p:tgtEl>
                                      </p:cBhvr>
                                    </p:animEffect>
                                  </p:childTnLst>
                                </p:cTn>
                              </p:par>
                            </p:childTnLst>
                          </p:cTn>
                        </p:par>
                      </p:childTnLst>
                    </p:cTn>
                  </p:par>
                  <p:par>
                    <p:cTn id="398" fill="hold">
                      <p:stCondLst>
                        <p:cond delay="indefinite"/>
                      </p:stCondLst>
                      <p:childTnLst>
                        <p:par>
                          <p:cTn id="399" fill="hold">
                            <p:stCondLst>
                              <p:cond delay="0"/>
                            </p:stCondLst>
                            <p:childTnLst>
                              <p:par>
                                <p:cTn id="400" presetID="1" presetClass="exit" presetSubtype="0" fill="hold" nodeType="clickEffect">
                                  <p:stCondLst>
                                    <p:cond delay="0"/>
                                  </p:stCondLst>
                                  <p:childTnLst>
                                    <p:set>
                                      <p:cBhvr>
                                        <p:cTn id="401" dur="1" fill="hold">
                                          <p:stCondLst>
                                            <p:cond delay="0"/>
                                          </p:stCondLst>
                                        </p:cTn>
                                        <p:tgtEl>
                                          <p:spTgt spid="136"/>
                                        </p:tgtEl>
                                        <p:attrNameLst>
                                          <p:attrName>style.visibility</p:attrName>
                                        </p:attrNameLst>
                                      </p:cBhvr>
                                      <p:to>
                                        <p:strVal val="hidden"/>
                                      </p:to>
                                    </p:set>
                                  </p:childTnLst>
                                </p:cTn>
                              </p:par>
                            </p:childTnLst>
                          </p:cTn>
                        </p:par>
                        <p:par>
                          <p:cTn id="402" fill="hold">
                            <p:stCondLst>
                              <p:cond delay="0"/>
                            </p:stCondLst>
                            <p:childTnLst>
                              <p:par>
                                <p:cTn id="403" presetID="26" presetClass="emph" presetSubtype="0" fill="hold" grpId="2" nodeType="afterEffect">
                                  <p:stCondLst>
                                    <p:cond delay="0"/>
                                  </p:stCondLst>
                                  <p:childTnLst>
                                    <p:animEffect transition="out" filter="fade">
                                      <p:cBhvr>
                                        <p:cTn id="404" dur="500" tmFilter="0, 0; .2, .5; .8, .5; 1, 0"/>
                                        <p:tgtEl>
                                          <p:spTgt spid="102"/>
                                        </p:tgtEl>
                                      </p:cBhvr>
                                    </p:animEffect>
                                    <p:animScale>
                                      <p:cBhvr>
                                        <p:cTn id="405" dur="250" autoRev="1" fill="hold"/>
                                        <p:tgtEl>
                                          <p:spTgt spid="102"/>
                                        </p:tgtEl>
                                      </p:cBhvr>
                                      <p:by x="105000" y="105000"/>
                                    </p:animScale>
                                  </p:childTnLst>
                                </p:cTn>
                              </p:par>
                              <p:par>
                                <p:cTn id="406" presetID="26" presetClass="emph" presetSubtype="0" fill="hold" grpId="1" nodeType="withEffect">
                                  <p:stCondLst>
                                    <p:cond delay="0"/>
                                  </p:stCondLst>
                                  <p:childTnLst>
                                    <p:animEffect transition="out" filter="fade">
                                      <p:cBhvr>
                                        <p:cTn id="407" dur="500" tmFilter="0, 0; .2, .5; .8, .5; 1, 0"/>
                                        <p:tgtEl>
                                          <p:spTgt spid="135"/>
                                        </p:tgtEl>
                                      </p:cBhvr>
                                    </p:animEffect>
                                    <p:animScale>
                                      <p:cBhvr>
                                        <p:cTn id="408" dur="250" autoRev="1" fill="hold"/>
                                        <p:tgtEl>
                                          <p:spTgt spid="135"/>
                                        </p:tgtEl>
                                      </p:cBhvr>
                                      <p:by x="105000" y="105000"/>
                                    </p:animScale>
                                  </p:childTnLst>
                                </p:cTn>
                              </p:par>
                            </p:childTnLst>
                          </p:cTn>
                        </p:par>
                        <p:par>
                          <p:cTn id="409" fill="hold">
                            <p:stCondLst>
                              <p:cond delay="500"/>
                            </p:stCondLst>
                            <p:childTnLst>
                              <p:par>
                                <p:cTn id="410" presetID="22" presetClass="entr" presetSubtype="1" fill="hold" nodeType="afterEffect">
                                  <p:stCondLst>
                                    <p:cond delay="250"/>
                                  </p:stCondLst>
                                  <p:childTnLst>
                                    <p:set>
                                      <p:cBhvr>
                                        <p:cTn id="411" dur="1" fill="hold">
                                          <p:stCondLst>
                                            <p:cond delay="0"/>
                                          </p:stCondLst>
                                        </p:cTn>
                                        <p:tgtEl>
                                          <p:spTgt spid="131"/>
                                        </p:tgtEl>
                                        <p:attrNameLst>
                                          <p:attrName>style.visibility</p:attrName>
                                        </p:attrNameLst>
                                      </p:cBhvr>
                                      <p:to>
                                        <p:strVal val="visible"/>
                                      </p:to>
                                    </p:set>
                                    <p:animEffect transition="in" filter="wipe(up)">
                                      <p:cBhvr>
                                        <p:cTn id="412" dur="500"/>
                                        <p:tgtEl>
                                          <p:spTgt spid="131"/>
                                        </p:tgtEl>
                                      </p:cBhvr>
                                    </p:animEffect>
                                  </p:childTnLst>
                                </p:cTn>
                              </p:par>
                              <p:par>
                                <p:cTn id="413" presetID="22" presetClass="entr" presetSubtype="1" fill="hold" nodeType="withEffect">
                                  <p:stCondLst>
                                    <p:cond delay="0"/>
                                  </p:stCondLst>
                                  <p:childTnLst>
                                    <p:set>
                                      <p:cBhvr>
                                        <p:cTn id="414" dur="1" fill="hold">
                                          <p:stCondLst>
                                            <p:cond delay="0"/>
                                          </p:stCondLst>
                                        </p:cTn>
                                        <p:tgtEl>
                                          <p:spTgt spid="132"/>
                                        </p:tgtEl>
                                        <p:attrNameLst>
                                          <p:attrName>style.visibility</p:attrName>
                                        </p:attrNameLst>
                                      </p:cBhvr>
                                      <p:to>
                                        <p:strVal val="visible"/>
                                      </p:to>
                                    </p:set>
                                    <p:animEffect transition="in" filter="wipe(up)">
                                      <p:cBhvr>
                                        <p:cTn id="415" dur="500"/>
                                        <p:tgtEl>
                                          <p:spTgt spid="132"/>
                                        </p:tgtEl>
                                      </p:cBhvr>
                                    </p:animEffect>
                                  </p:childTnLst>
                                </p:cTn>
                              </p:par>
                              <p:par>
                                <p:cTn id="416" presetID="22" presetClass="entr" presetSubtype="1" fill="hold" nodeType="withEffect">
                                  <p:stCondLst>
                                    <p:cond delay="0"/>
                                  </p:stCondLst>
                                  <p:childTnLst>
                                    <p:set>
                                      <p:cBhvr>
                                        <p:cTn id="417" dur="1" fill="hold">
                                          <p:stCondLst>
                                            <p:cond delay="0"/>
                                          </p:stCondLst>
                                        </p:cTn>
                                        <p:tgtEl>
                                          <p:spTgt spid="133"/>
                                        </p:tgtEl>
                                        <p:attrNameLst>
                                          <p:attrName>style.visibility</p:attrName>
                                        </p:attrNameLst>
                                      </p:cBhvr>
                                      <p:to>
                                        <p:strVal val="visible"/>
                                      </p:to>
                                    </p:set>
                                    <p:animEffect transition="in" filter="wipe(up)">
                                      <p:cBhvr>
                                        <p:cTn id="418" dur="500"/>
                                        <p:tgtEl>
                                          <p:spTgt spid="133"/>
                                        </p:tgtEl>
                                      </p:cBhvr>
                                    </p:animEffect>
                                  </p:childTnLst>
                                </p:cTn>
                              </p:par>
                              <p:par>
                                <p:cTn id="419" presetID="22" presetClass="entr" presetSubtype="1" fill="hold" nodeType="withEffect">
                                  <p:stCondLst>
                                    <p:cond delay="0"/>
                                  </p:stCondLst>
                                  <p:childTnLst>
                                    <p:set>
                                      <p:cBhvr>
                                        <p:cTn id="420" dur="1" fill="hold">
                                          <p:stCondLst>
                                            <p:cond delay="0"/>
                                          </p:stCondLst>
                                        </p:cTn>
                                        <p:tgtEl>
                                          <p:spTgt spid="134"/>
                                        </p:tgtEl>
                                        <p:attrNameLst>
                                          <p:attrName>style.visibility</p:attrName>
                                        </p:attrNameLst>
                                      </p:cBhvr>
                                      <p:to>
                                        <p:strVal val="visible"/>
                                      </p:to>
                                    </p:set>
                                    <p:animEffect transition="in" filter="wipe(up)">
                                      <p:cBhvr>
                                        <p:cTn id="421"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8" grpId="0" animBg="1"/>
      <p:bldP spid="99" grpId="0" animBg="1"/>
      <p:bldP spid="100" grpId="0" animBg="1"/>
      <p:bldP spid="101" grpId="0" animBg="1"/>
      <p:bldP spid="102" grpId="0" animBg="1"/>
      <p:bldP spid="102" grpId="1" animBg="1"/>
      <p:bldP spid="102" grpId="2" animBg="1"/>
      <p:bldP spid="107" grpId="0" animBg="1"/>
      <p:bldP spid="107" grpId="1" animBg="1"/>
      <p:bldP spid="108" grpId="0" animBg="1"/>
      <p:bldP spid="108" grpId="1" animBg="1"/>
      <p:bldP spid="116" grpId="0" animBg="1"/>
      <p:bldP spid="116" grpId="1" animBg="1"/>
      <p:bldP spid="117" grpId="0" animBg="1"/>
      <p:bldP spid="118" grpId="0" animBg="1"/>
      <p:bldP spid="119" grpId="0" animBg="1"/>
      <p:bldP spid="120" grpId="0" animBg="1"/>
      <p:bldP spid="121" grpId="0" animBg="1"/>
      <p:bldP spid="121" grpId="1" build="allAtOnce" animBg="1"/>
      <p:bldP spid="122" grpId="0" animBg="1"/>
      <p:bldP spid="122" grpId="1" animBg="1"/>
      <p:bldP spid="123" grpId="0" animBg="1"/>
      <p:bldP spid="123" grpId="1" animBg="1"/>
      <p:bldP spid="126" grpId="0" animBg="1"/>
      <p:bldP spid="126" grpId="1" animBg="1"/>
      <p:bldP spid="129" grpId="0" animBg="1"/>
      <p:bldP spid="130" grpId="0" animBg="1"/>
      <p:bldP spid="135" grpId="0" animBg="1"/>
      <p:bldP spid="135" grpId="1" animBg="1"/>
      <p:bldP spid="139" grpId="0" animBg="1"/>
      <p:bldP spid="139" grpId="1" animBg="1"/>
      <p:bldP spid="141" grpId="0" animBg="1"/>
      <p:bldP spid="142" grpId="0" animBg="1"/>
      <p:bldP spid="148" grpId="0" animBg="1"/>
      <p:bldP spid="148" grpId="1" animBg="1"/>
      <p:bldP spid="146" grpId="0" animBg="1"/>
      <p:bldP spid="146" grpId="1" animBg="1"/>
      <p:bldP spid="147" grpId="0" animBg="1"/>
      <p:bldP spid="147" grpId="1" animBg="1"/>
      <p:bldP spid="147" grpId="2" animBg="1"/>
      <p:bldP spid="1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BEPS - STATUS</a:t>
            </a:r>
            <a:endParaRPr lang="en-US" dirty="0"/>
          </a:p>
        </p:txBody>
      </p:sp>
      <p:sp>
        <p:nvSpPr>
          <p:cNvPr id="7" name="Content Placeholder 6"/>
          <p:cNvSpPr>
            <a:spLocks noGrp="1"/>
          </p:cNvSpPr>
          <p:nvPr>
            <p:ph idx="1"/>
          </p:nvPr>
        </p:nvSpPr>
        <p:spPr/>
        <p:txBody>
          <a:bodyPr/>
          <a:lstStyle/>
          <a:p>
            <a:r>
              <a:rPr lang="en-US" dirty="0" smtClean="0"/>
              <a:t>G20 Finance Ministers endorsed the final BEPS package on October 8</a:t>
            </a:r>
          </a:p>
          <a:p>
            <a:r>
              <a:rPr lang="en-US" dirty="0" smtClean="0"/>
              <a:t>Submitted for G20 Leaders meeting in Turkey next week</a:t>
            </a:r>
          </a:p>
          <a:p>
            <a:r>
              <a:rPr lang="en-US" dirty="0" smtClean="0"/>
              <a:t>Several countries have implemented or plan to implement </a:t>
            </a:r>
            <a:r>
              <a:rPr lang="en-US" dirty="0" err="1" smtClean="0"/>
              <a:t>CbC</a:t>
            </a:r>
            <a:r>
              <a:rPr lang="en-US" dirty="0" smtClean="0"/>
              <a:t> reporting (Action 13) </a:t>
            </a:r>
          </a:p>
          <a:p>
            <a:pPr lvl="1"/>
            <a:r>
              <a:rPr lang="en-US" dirty="0" smtClean="0"/>
              <a:t>France, UK, Denmark, Australia, Netherlands, Poland, Mexico, South Korea, Spain, and China (with Chinese characteristics)</a:t>
            </a:r>
          </a:p>
          <a:p>
            <a:pPr lvl="1"/>
            <a:r>
              <a:rPr lang="en-US" dirty="0" smtClean="0"/>
              <a:t>Other countries are expected to follow by 2017 latest</a:t>
            </a:r>
          </a:p>
          <a:p>
            <a:pPr lvl="2"/>
            <a:r>
              <a:rPr lang="en-US" dirty="0" smtClean="0"/>
              <a:t>Asia exceptions: Indonesia, Philippines, Thailand, Vietnam</a:t>
            </a:r>
          </a:p>
          <a:p>
            <a:pPr lvl="1"/>
            <a:r>
              <a:rPr lang="en-US" dirty="0" smtClean="0"/>
              <a:t>All companies with &gt; € 750 million or more global revenue</a:t>
            </a:r>
          </a:p>
          <a:p>
            <a:r>
              <a:rPr lang="en-US" dirty="0" smtClean="0"/>
              <a:t>According to Thomson Reuters survey, 25% of companies will not meet deadlines</a:t>
            </a:r>
            <a:endParaRPr lang="en-US" dirty="0"/>
          </a:p>
        </p:txBody>
      </p:sp>
      <p:sp>
        <p:nvSpPr>
          <p:cNvPr id="8" name="TextBox 7"/>
          <p:cNvSpPr txBox="1"/>
          <p:nvPr/>
        </p:nvSpPr>
        <p:spPr>
          <a:xfrm>
            <a:off x="3810000" y="4171950"/>
            <a:ext cx="4953000" cy="369332"/>
          </a:xfrm>
          <a:prstGeom prst="rect">
            <a:avLst/>
          </a:prstGeom>
          <a:noFill/>
        </p:spPr>
        <p:txBody>
          <a:bodyPr wrap="square" rtlCol="0">
            <a:spAutoFit/>
          </a:bodyPr>
          <a:lstStyle/>
          <a:p>
            <a:pPr algn="r"/>
            <a:r>
              <a:rPr lang="en-US" dirty="0" smtClean="0">
                <a:solidFill>
                  <a:schemeClr val="tx2"/>
                </a:solidFill>
              </a:rPr>
              <a:t>tax.tr.com/</a:t>
            </a:r>
            <a:r>
              <a:rPr lang="en-US" dirty="0" err="1" smtClean="0">
                <a:solidFill>
                  <a:schemeClr val="tx2"/>
                </a:solidFill>
              </a:rPr>
              <a:t>beps</a:t>
            </a:r>
            <a:endParaRPr lang="en-US" dirty="0">
              <a:solidFill>
                <a:schemeClr val="tx2"/>
              </a:solidFill>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BEPS &amp; CUSTOMS VALUATION</a:t>
            </a:r>
            <a:endParaRPr lang="en-US" dirty="0"/>
          </a:p>
        </p:txBody>
      </p:sp>
      <p:sp>
        <p:nvSpPr>
          <p:cNvPr id="3" name="Content Placeholder 2"/>
          <p:cNvSpPr>
            <a:spLocks noGrp="1"/>
          </p:cNvSpPr>
          <p:nvPr>
            <p:ph idx="1"/>
          </p:nvPr>
        </p:nvSpPr>
        <p:spPr/>
        <p:txBody>
          <a:bodyPr/>
          <a:lstStyle/>
          <a:p>
            <a:r>
              <a:rPr lang="en-US" dirty="0" smtClean="0"/>
              <a:t>Intercompany pricing</a:t>
            </a:r>
          </a:p>
          <a:p>
            <a:pPr lvl="1"/>
            <a:r>
              <a:rPr lang="en-US" dirty="0" smtClean="0"/>
              <a:t>Adjustments may be needed to have more reasonable profit allocation</a:t>
            </a:r>
          </a:p>
          <a:p>
            <a:pPr lvl="1"/>
            <a:r>
              <a:rPr lang="en-US" dirty="0" smtClean="0"/>
              <a:t>Revisions may impact positions previously agreed with customs</a:t>
            </a:r>
          </a:p>
          <a:p>
            <a:pPr lvl="1"/>
            <a:r>
              <a:rPr lang="en-US" dirty="0" smtClean="0"/>
              <a:t>New information may undermine previous agreements</a:t>
            </a:r>
          </a:p>
          <a:p>
            <a:r>
              <a:rPr lang="en-US" dirty="0" smtClean="0"/>
              <a:t>Licenses</a:t>
            </a:r>
          </a:p>
          <a:p>
            <a:pPr lvl="1"/>
            <a:r>
              <a:rPr lang="en-US" dirty="0" smtClean="0"/>
              <a:t>Licensing rates/ locations may change and could affect values where royalties are part of duty values</a:t>
            </a:r>
          </a:p>
          <a:p>
            <a:r>
              <a:rPr lang="en-US" dirty="0" smtClean="0"/>
              <a:t>First Sale &amp; Agents as Importer of Record</a:t>
            </a:r>
          </a:p>
          <a:p>
            <a:pPr lvl="1"/>
            <a:r>
              <a:rPr lang="en-US" dirty="0" err="1" smtClean="0"/>
              <a:t>CbC</a:t>
            </a:r>
            <a:r>
              <a:rPr lang="en-US" dirty="0" smtClean="0"/>
              <a:t> reporting could make these arrangements unsustainable</a:t>
            </a:r>
          </a:p>
          <a:p>
            <a:pPr lvl="1"/>
            <a:endParaRPr lang="en-US" dirty="0" smtClean="0"/>
          </a:p>
          <a:p>
            <a:pPr lvl="1"/>
            <a:endParaRPr lang="en-US" dirty="0"/>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ltLang="en-US" dirty="0" smtClean="0"/>
              <a:t>AGENDA</a:t>
            </a:r>
          </a:p>
        </p:txBody>
      </p:sp>
      <p:sp>
        <p:nvSpPr>
          <p:cNvPr id="5" name="Rectangle 3"/>
          <p:cNvSpPr txBox="1">
            <a:spLocks noChangeArrowheads="1"/>
          </p:cNvSpPr>
          <p:nvPr/>
        </p:nvSpPr>
        <p:spPr bwMode="auto">
          <a:xfrm>
            <a:off x="898525" y="1013523"/>
            <a:ext cx="8245475" cy="1692771"/>
          </a:xfrm>
          <a:prstGeom prst="rect">
            <a:avLst/>
          </a:prstGeom>
          <a:noFill/>
          <a:ln w="9525">
            <a:noFill/>
            <a:miter lim="800000"/>
            <a:headEnd/>
            <a:tailEnd/>
          </a:ln>
          <a:extLst>
            <a:ext uri="{91240B29-F687-4F45-9708-019B960494DF}">
              <a14:hiddenLine xmlns="" xmlns:a14="http://schemas.microsoft.com/office/drawing/2010/main" w="9525" cap="flat" cmpd="sng" algn="ctr">
                <a:solidFill>
                  <a:schemeClr val="tx1"/>
                </a:solidFill>
                <a:prstDash val="solid"/>
                <a:miter lim="800000"/>
                <a:headEnd/>
                <a:tailEnd/>
              </a14:hiddenLine>
            </a:ext>
          </a:extLst>
        </p:spPr>
        <p:txBody>
          <a:bodyPr vert="horz" wrap="square" lIns="0" tIns="0" rIns="182880" bIns="0" numCol="1" anchor="t" anchorCtr="0" compatLnSpc="1">
            <a:prstTxWarp prst="textNoShape">
              <a:avLst/>
            </a:prstTxWarp>
            <a:spAutoFit/>
          </a:bodyPr>
          <a:lstStyle>
            <a:lvl1pPr marL="168275" indent="-168275" algn="l" rtl="0" eaLnBrk="0" fontAlgn="base" hangingPunct="0">
              <a:spcBef>
                <a:spcPct val="50000"/>
              </a:spcBef>
              <a:spcAft>
                <a:spcPct val="0"/>
              </a:spcAft>
              <a:buClr>
                <a:schemeClr val="tx2"/>
              </a:buClr>
              <a:buChar char="•"/>
              <a:defRPr sz="1600">
                <a:solidFill>
                  <a:schemeClr val="tx1"/>
                </a:solidFill>
                <a:latin typeface="+mn-lt"/>
                <a:ea typeface="+mn-ea"/>
                <a:cs typeface="+mn-cs"/>
              </a:defRPr>
            </a:lvl1pPr>
            <a:lvl2pPr marL="568325" indent="-225425" algn="l" rtl="0" eaLnBrk="0" fontAlgn="base" hangingPunct="0">
              <a:spcBef>
                <a:spcPct val="30000"/>
              </a:spcBef>
              <a:spcAft>
                <a:spcPct val="0"/>
              </a:spcAft>
              <a:buClr>
                <a:schemeClr val="tx2"/>
              </a:buClr>
              <a:buFont typeface="Arial" pitchFamily="34" charset="0"/>
              <a:buChar char="–"/>
              <a:defRPr sz="1600">
                <a:solidFill>
                  <a:schemeClr val="tx1"/>
                </a:solidFill>
                <a:latin typeface="+mn-lt"/>
              </a:defRPr>
            </a:lvl2pPr>
            <a:lvl3pPr marL="914400" indent="-171450" algn="l" rtl="0" eaLnBrk="0" fontAlgn="base" hangingPunct="0">
              <a:spcBef>
                <a:spcPct val="25000"/>
              </a:spcBef>
              <a:spcAft>
                <a:spcPct val="0"/>
              </a:spcAft>
              <a:buClr>
                <a:schemeClr val="tx2"/>
              </a:buClr>
              <a:buChar char="•"/>
              <a:defRPr sz="1600">
                <a:solidFill>
                  <a:schemeClr val="tx1"/>
                </a:solidFill>
                <a:latin typeface="+mn-lt"/>
              </a:defRPr>
            </a:lvl3pPr>
            <a:lvl4pPr marL="1257300" indent="-228600" algn="l" rtl="0" eaLnBrk="0" fontAlgn="base" hangingPunct="0">
              <a:spcBef>
                <a:spcPct val="20000"/>
              </a:spcBef>
              <a:spcAft>
                <a:spcPct val="0"/>
              </a:spcAft>
              <a:buClr>
                <a:schemeClr val="tx2"/>
              </a:buClr>
              <a:buFont typeface="Arial" pitchFamily="34"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600">
                <a:solidFill>
                  <a:schemeClr val="tx1"/>
                </a:solidFill>
                <a:latin typeface="+mn-lt"/>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defRPr>
            </a:lvl9pPr>
          </a:lstStyle>
          <a:p>
            <a:r>
              <a:rPr lang="en-US" altLang="pt-BR" sz="2000" dirty="0" smtClean="0">
                <a:solidFill>
                  <a:schemeClr val="bg1"/>
                </a:solidFill>
              </a:rPr>
              <a:t>THE CHALLENGE</a:t>
            </a:r>
          </a:p>
          <a:p>
            <a:r>
              <a:rPr lang="en-US" altLang="pt-BR" sz="2000" dirty="0" smtClean="0">
                <a:solidFill>
                  <a:schemeClr val="bg1"/>
                </a:solidFill>
              </a:rPr>
              <a:t>ASIA RULES OVERVIEW</a:t>
            </a:r>
          </a:p>
          <a:p>
            <a:r>
              <a:rPr lang="en-US" altLang="pt-BR" sz="2000" dirty="0" smtClean="0">
                <a:solidFill>
                  <a:schemeClr val="bg1"/>
                </a:solidFill>
              </a:rPr>
              <a:t>BEPS IMPACT</a:t>
            </a:r>
          </a:p>
          <a:p>
            <a:r>
              <a:rPr lang="en-US" altLang="pt-BR" sz="2000" dirty="0" smtClean="0">
                <a:solidFill>
                  <a:schemeClr val="tx2"/>
                </a:solidFill>
              </a:rPr>
              <a:t>POSSIBLE SOLUTIONS</a:t>
            </a:r>
          </a:p>
        </p:txBody>
      </p:sp>
    </p:spTree>
    <p:extLst>
      <p:ext uri="{BB962C8B-B14F-4D97-AF65-F5344CB8AC3E}">
        <p14:creationId xmlns="" xmlns:p14="http://schemas.microsoft.com/office/powerpoint/2010/main" val="2139637407"/>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wcoomd.org/en/media/newsroom/2015/june/~/media/WCO/Global/Images/Media/Press%20Releases/June%202015/Customs%20Valuation.ashx"/>
          <p:cNvPicPr>
            <a:picLocks noChangeAspect="1" noChangeArrowheads="1"/>
          </p:cNvPicPr>
          <p:nvPr/>
        </p:nvPicPr>
        <p:blipFill>
          <a:blip r:embed="rId2" cstate="print"/>
          <a:srcRect/>
          <a:stretch>
            <a:fillRect/>
          </a:stretch>
        </p:blipFill>
        <p:spPr bwMode="auto">
          <a:xfrm>
            <a:off x="6324600" y="971550"/>
            <a:ext cx="2415930" cy="3409950"/>
          </a:xfrm>
          <a:prstGeom prst="rect">
            <a:avLst/>
          </a:prstGeom>
          <a:noFill/>
        </p:spPr>
      </p:pic>
      <p:sp>
        <p:nvSpPr>
          <p:cNvPr id="3" name="Title 2"/>
          <p:cNvSpPr>
            <a:spLocks noGrp="1"/>
          </p:cNvSpPr>
          <p:nvPr>
            <p:ph type="title"/>
          </p:nvPr>
        </p:nvSpPr>
        <p:spPr/>
        <p:txBody>
          <a:bodyPr/>
          <a:lstStyle/>
          <a:p>
            <a:r>
              <a:rPr lang="en-US" dirty="0" smtClean="0"/>
              <a:t>WCO – GOOD PRACTICES FOR BUSINESS</a:t>
            </a:r>
            <a:endParaRPr lang="en-US" dirty="0"/>
          </a:p>
        </p:txBody>
      </p:sp>
      <p:sp>
        <p:nvSpPr>
          <p:cNvPr id="4" name="Content Placeholder 3"/>
          <p:cNvSpPr>
            <a:spLocks noGrp="1"/>
          </p:cNvSpPr>
          <p:nvPr>
            <p:ph idx="1"/>
          </p:nvPr>
        </p:nvSpPr>
        <p:spPr>
          <a:xfrm>
            <a:off x="411676" y="953187"/>
            <a:ext cx="5989125" cy="3398210"/>
          </a:xfrm>
        </p:spPr>
        <p:txBody>
          <a:bodyPr/>
          <a:lstStyle/>
          <a:p>
            <a:r>
              <a:rPr lang="en-SG" sz="1400" dirty="0" smtClean="0"/>
              <a:t>MNEs who import are encouraged to ensure their Customs and tax advisors (either internal or external) communicate with each other regarding the mutual needs of the Customs and tax authorities in respect of transfer pricing and customs valuation</a:t>
            </a:r>
          </a:p>
          <a:p>
            <a:r>
              <a:rPr lang="en-SG" sz="1400" dirty="0" smtClean="0"/>
              <a:t>Consider the needs of Customs when preparing transfer pricing documentation</a:t>
            </a:r>
          </a:p>
          <a:p>
            <a:r>
              <a:rPr lang="en-SG" sz="1400" dirty="0" smtClean="0"/>
              <a:t>Consider Customs’ needs in the development of [advance pricing agreements]</a:t>
            </a:r>
          </a:p>
          <a:p>
            <a:r>
              <a:rPr lang="en-SG" sz="1400" dirty="0" smtClean="0"/>
              <a:t>Depending on national procedures, ensure Customs are given advance notification where post-importation adjustment may occur at a later date</a:t>
            </a:r>
          </a:p>
          <a:p>
            <a:r>
              <a:rPr lang="en-SG" sz="1400" dirty="0" smtClean="0"/>
              <a:t>Consider requesting advance rulings from Customs, where available</a:t>
            </a:r>
          </a:p>
          <a:p>
            <a:r>
              <a:rPr lang="en-SG" sz="1400" dirty="0" smtClean="0"/>
              <a:t>Work with Customs to provide and help interpret transfer pricing analyses and data related to imported goods</a:t>
            </a:r>
          </a:p>
          <a:p>
            <a:endParaRPr lang="en-US" sz="1400" dirty="0"/>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ONESOURCE SYSTEMATIC APPROACH</a:t>
            </a:r>
            <a:endParaRPr lang="en-US" dirty="0"/>
          </a:p>
        </p:txBody>
      </p:sp>
      <p:grpSp>
        <p:nvGrpSpPr>
          <p:cNvPr id="96" name="Group 95"/>
          <p:cNvGrpSpPr/>
          <p:nvPr/>
        </p:nvGrpSpPr>
        <p:grpSpPr>
          <a:xfrm>
            <a:off x="-3688" y="819151"/>
            <a:ext cx="9147689" cy="3708219"/>
            <a:chOff x="-3689" y="1355264"/>
            <a:chExt cx="9147689" cy="5134659"/>
          </a:xfrm>
        </p:grpSpPr>
        <p:sp>
          <p:nvSpPr>
            <p:cNvPr id="50" name="Rectangle 49"/>
            <p:cNvSpPr/>
            <p:nvPr/>
          </p:nvSpPr>
          <p:spPr>
            <a:xfrm>
              <a:off x="0" y="3250529"/>
              <a:ext cx="9144000" cy="1474615"/>
            </a:xfrm>
            <a:prstGeom prst="rect">
              <a:avLst/>
            </a:prstGeom>
            <a:gradFill rotWithShape="1">
              <a:gsLst>
                <a:gs pos="0">
                  <a:srgbClr val="6234A4">
                    <a:tint val="50000"/>
                    <a:satMod val="300000"/>
                  </a:srgbClr>
                </a:gs>
                <a:gs pos="35000">
                  <a:srgbClr val="6234A4">
                    <a:tint val="37000"/>
                    <a:satMod val="300000"/>
                  </a:srgbClr>
                </a:gs>
                <a:gs pos="100000">
                  <a:srgbClr val="6234A4">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B4B4B"/>
                </a:solidFill>
                <a:effectLst/>
                <a:uLnTx/>
                <a:uFillTx/>
                <a:latin typeface="Arial"/>
                <a:ea typeface="+mn-ea"/>
                <a:cs typeface="+mn-cs"/>
              </a:endParaRPr>
            </a:p>
          </p:txBody>
        </p:sp>
        <p:sp>
          <p:nvSpPr>
            <p:cNvPr id="51" name="TextBox 50"/>
            <p:cNvSpPr txBox="1"/>
            <p:nvPr/>
          </p:nvSpPr>
          <p:spPr>
            <a:xfrm>
              <a:off x="1722752" y="4459175"/>
              <a:ext cx="1467376" cy="51140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sysClr val="windowText" lastClr="000000"/>
                </a:solidFill>
                <a:effectLst/>
                <a:uLnTx/>
                <a:uFillTx/>
                <a:latin typeface="Knowledge Medium" pitchFamily="34" charset="0"/>
              </a:endParaRPr>
            </a:p>
          </p:txBody>
        </p:sp>
        <p:grpSp>
          <p:nvGrpSpPr>
            <p:cNvPr id="52" name="Group 51"/>
            <p:cNvGrpSpPr/>
            <p:nvPr/>
          </p:nvGrpSpPr>
          <p:grpSpPr>
            <a:xfrm>
              <a:off x="0" y="1355264"/>
              <a:ext cx="9144000" cy="1970369"/>
              <a:chOff x="0" y="1315785"/>
              <a:chExt cx="9144000" cy="1970369"/>
            </a:xfrm>
          </p:grpSpPr>
          <p:sp>
            <p:nvSpPr>
              <p:cNvPr id="53" name="Rectangle 52"/>
              <p:cNvSpPr/>
              <p:nvPr/>
            </p:nvSpPr>
            <p:spPr>
              <a:xfrm>
                <a:off x="0" y="2284710"/>
                <a:ext cx="9144000" cy="1001444"/>
              </a:xfrm>
              <a:prstGeom prst="rect">
                <a:avLst/>
              </a:prstGeom>
              <a:gradFill rotWithShape="1">
                <a:gsLst>
                  <a:gs pos="0">
                    <a:srgbClr val="005A84">
                      <a:tint val="50000"/>
                      <a:satMod val="300000"/>
                    </a:srgbClr>
                  </a:gs>
                  <a:gs pos="35000">
                    <a:srgbClr val="005A84">
                      <a:tint val="37000"/>
                      <a:satMod val="300000"/>
                    </a:srgbClr>
                  </a:gs>
                  <a:gs pos="100000">
                    <a:srgbClr val="005A84">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B4B4B"/>
                  </a:solidFill>
                  <a:effectLst/>
                  <a:uLnTx/>
                  <a:uFillTx/>
                  <a:latin typeface="Knowledge Medium" pitchFamily="34" charset="0"/>
                  <a:ea typeface="+mn-ea"/>
                  <a:cs typeface="+mn-cs"/>
                </a:endParaRPr>
              </a:p>
            </p:txBody>
          </p:sp>
          <p:sp>
            <p:nvSpPr>
              <p:cNvPr id="54" name="Rectangle 53"/>
              <p:cNvSpPr/>
              <p:nvPr/>
            </p:nvSpPr>
            <p:spPr>
              <a:xfrm>
                <a:off x="2771800" y="2560109"/>
                <a:ext cx="3744416" cy="274320"/>
              </a:xfrm>
              <a:prstGeom prst="rect">
                <a:avLst/>
              </a:prstGeom>
              <a:gradFill rotWithShape="1">
                <a:gsLst>
                  <a:gs pos="0">
                    <a:srgbClr val="005A84">
                      <a:shade val="51000"/>
                      <a:satMod val="130000"/>
                    </a:srgbClr>
                  </a:gs>
                  <a:gs pos="80000">
                    <a:srgbClr val="005A84">
                      <a:shade val="93000"/>
                      <a:satMod val="130000"/>
                    </a:srgbClr>
                  </a:gs>
                  <a:gs pos="100000">
                    <a:srgbClr val="005A84">
                      <a:shade val="94000"/>
                      <a:satMod val="135000"/>
                    </a:srgbClr>
                  </a:gs>
                </a:gsLst>
                <a:lin ang="16200000" scaled="0"/>
              </a:gradFill>
              <a:ln w="9525" cap="flat" cmpd="sng" algn="ctr">
                <a:solidFill>
                  <a:srgbClr val="005A84">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rgbClr val="FFFFFF"/>
                    </a:solidFill>
                    <a:effectLst/>
                    <a:uLnTx/>
                    <a:uFillTx/>
                    <a:latin typeface="Knowledge Medium" pitchFamily="34" charset="0"/>
                    <a:ea typeface="+mn-ea"/>
                    <a:cs typeface="+mn-cs"/>
                  </a:rPr>
                  <a:t>Data Storage</a:t>
                </a:r>
                <a:endParaRPr kumimoji="0" lang="en-US" sz="1400" i="0" u="none" strike="noStrike" kern="0" cap="none" spc="0" normalizeH="0" baseline="0" noProof="0" dirty="0">
                  <a:ln>
                    <a:noFill/>
                  </a:ln>
                  <a:solidFill>
                    <a:srgbClr val="FFFFFF"/>
                  </a:solidFill>
                  <a:effectLst/>
                  <a:uLnTx/>
                  <a:uFillTx/>
                  <a:latin typeface="Knowledge Medium" pitchFamily="34" charset="0"/>
                  <a:ea typeface="+mn-ea"/>
                  <a:cs typeface="+mn-cs"/>
                </a:endParaRPr>
              </a:p>
            </p:txBody>
          </p:sp>
          <p:sp>
            <p:nvSpPr>
              <p:cNvPr id="55" name="Rectangle 54"/>
              <p:cNvSpPr/>
              <p:nvPr/>
            </p:nvSpPr>
            <p:spPr>
              <a:xfrm>
                <a:off x="2771800" y="2884524"/>
                <a:ext cx="3744416" cy="274320"/>
              </a:xfrm>
              <a:prstGeom prst="rect">
                <a:avLst/>
              </a:prstGeom>
              <a:gradFill rotWithShape="1">
                <a:gsLst>
                  <a:gs pos="0">
                    <a:srgbClr val="005A84">
                      <a:shade val="51000"/>
                      <a:satMod val="130000"/>
                    </a:srgbClr>
                  </a:gs>
                  <a:gs pos="80000">
                    <a:srgbClr val="005A84">
                      <a:shade val="93000"/>
                      <a:satMod val="130000"/>
                    </a:srgbClr>
                  </a:gs>
                  <a:gs pos="100000">
                    <a:srgbClr val="005A84">
                      <a:shade val="94000"/>
                      <a:satMod val="135000"/>
                    </a:srgbClr>
                  </a:gs>
                </a:gsLst>
                <a:lin ang="16200000" scaled="0"/>
              </a:gradFill>
              <a:ln w="9525" cap="flat" cmpd="sng" algn="ctr">
                <a:solidFill>
                  <a:srgbClr val="005A84">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rgbClr val="FFFFFF"/>
                    </a:solidFill>
                    <a:effectLst/>
                    <a:uLnTx/>
                    <a:uFillTx/>
                    <a:latin typeface="Knowledge Medium" pitchFamily="34" charset="0"/>
                    <a:ea typeface="+mn-ea"/>
                    <a:cs typeface="+mn-cs"/>
                  </a:rPr>
                  <a:t>Allocation Engine</a:t>
                </a:r>
                <a:endParaRPr kumimoji="0" lang="en-US" sz="1400" i="0" u="none" strike="noStrike" kern="0" cap="none" spc="0" normalizeH="0" baseline="0" noProof="0" dirty="0">
                  <a:ln>
                    <a:noFill/>
                  </a:ln>
                  <a:solidFill>
                    <a:srgbClr val="FFFFFF"/>
                  </a:solidFill>
                  <a:effectLst/>
                  <a:uLnTx/>
                  <a:uFillTx/>
                  <a:latin typeface="Knowledge Medium" pitchFamily="34" charset="0"/>
                  <a:ea typeface="+mn-ea"/>
                  <a:cs typeface="+mn-cs"/>
                </a:endParaRPr>
              </a:p>
            </p:txBody>
          </p:sp>
          <p:cxnSp>
            <p:nvCxnSpPr>
              <p:cNvPr id="56" name="Straight Arrow Connector 55"/>
              <p:cNvCxnSpPr/>
              <p:nvPr/>
            </p:nvCxnSpPr>
            <p:spPr>
              <a:xfrm flipH="1">
                <a:off x="5029200" y="2310065"/>
                <a:ext cx="214257" cy="263587"/>
              </a:xfrm>
              <a:prstGeom prst="straightConnector1">
                <a:avLst/>
              </a:prstGeom>
              <a:noFill/>
              <a:ln w="19050" cap="flat" cmpd="sng" algn="ctr">
                <a:solidFill>
                  <a:srgbClr val="3F3F3F">
                    <a:shade val="95000"/>
                    <a:satMod val="105000"/>
                  </a:srgbClr>
                </a:solidFill>
                <a:prstDash val="solid"/>
                <a:tailEnd type="arrow"/>
              </a:ln>
              <a:effectLst/>
            </p:spPr>
          </p:cxnSp>
          <p:cxnSp>
            <p:nvCxnSpPr>
              <p:cNvPr id="57" name="Straight Arrow Connector 56"/>
              <p:cNvCxnSpPr>
                <a:stCxn id="58" idx="5"/>
              </p:cNvCxnSpPr>
              <p:nvPr/>
            </p:nvCxnSpPr>
            <p:spPr>
              <a:xfrm>
                <a:off x="4083423" y="2312754"/>
                <a:ext cx="107128" cy="260898"/>
              </a:xfrm>
              <a:prstGeom prst="straightConnector1">
                <a:avLst/>
              </a:prstGeom>
              <a:noFill/>
              <a:ln w="19050" cap="flat" cmpd="sng" algn="ctr">
                <a:solidFill>
                  <a:srgbClr val="4B4B4B">
                    <a:shade val="95000"/>
                    <a:satMod val="105000"/>
                  </a:srgbClr>
                </a:solidFill>
                <a:prstDash val="solid"/>
                <a:tailEnd type="arrow"/>
              </a:ln>
              <a:effectLst/>
            </p:spPr>
          </p:cxnSp>
          <p:sp>
            <p:nvSpPr>
              <p:cNvPr id="58" name="Oval 57"/>
              <p:cNvSpPr/>
              <p:nvPr/>
            </p:nvSpPr>
            <p:spPr>
              <a:xfrm>
                <a:off x="2834640" y="1446708"/>
                <a:ext cx="1463040" cy="1014636"/>
              </a:xfrm>
              <a:prstGeom prst="ellipse">
                <a:avLst/>
              </a:prstGeom>
              <a:gradFill rotWithShape="1">
                <a:gsLst>
                  <a:gs pos="0">
                    <a:srgbClr val="FF8000">
                      <a:tint val="80000"/>
                      <a:satMod val="300000"/>
                    </a:srgbClr>
                  </a:gs>
                  <a:gs pos="100000">
                    <a:srgbClr val="FF8000">
                      <a:shade val="30000"/>
                      <a:satMod val="200000"/>
                    </a:srgbClr>
                  </a:gs>
                </a:gsLst>
                <a:path path="circle">
                  <a:fillToRect l="50000" t="50000" r="50000" b="50000"/>
                </a:path>
              </a:grad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i="0" u="none" strike="noStrike" kern="0" cap="none" spc="0" normalizeH="0" baseline="0" noProof="0" dirty="0">
                  <a:ln>
                    <a:noFill/>
                  </a:ln>
                  <a:solidFill>
                    <a:srgbClr val="FFFFFF"/>
                  </a:solidFill>
                  <a:effectLst/>
                  <a:uLnTx/>
                  <a:uFillTx/>
                  <a:latin typeface="Knowledge Medium" pitchFamily="34" charset="0"/>
                  <a:ea typeface="+mn-ea"/>
                  <a:cs typeface="+mn-cs"/>
                </a:endParaRPr>
              </a:p>
            </p:txBody>
          </p:sp>
          <p:sp>
            <p:nvSpPr>
              <p:cNvPr id="59" name="Oval 58"/>
              <p:cNvSpPr/>
              <p:nvPr/>
            </p:nvSpPr>
            <p:spPr>
              <a:xfrm>
                <a:off x="914400" y="1315785"/>
                <a:ext cx="1463040" cy="1124788"/>
              </a:xfrm>
              <a:prstGeom prst="ellipse">
                <a:avLst/>
              </a:prstGeom>
              <a:gradFill rotWithShape="1">
                <a:gsLst>
                  <a:gs pos="0">
                    <a:srgbClr val="FF8000">
                      <a:tint val="80000"/>
                      <a:satMod val="300000"/>
                    </a:srgbClr>
                  </a:gs>
                  <a:gs pos="100000">
                    <a:srgbClr val="FF8000">
                      <a:shade val="30000"/>
                      <a:satMod val="200000"/>
                    </a:srgbClr>
                  </a:gs>
                </a:gsLst>
                <a:path path="circle">
                  <a:fillToRect l="50000" t="50000" r="50000" b="50000"/>
                </a:path>
              </a:grad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rgbClr val="FFFFFF"/>
                    </a:solidFill>
                    <a:effectLst/>
                    <a:uLnTx/>
                    <a:uFillTx/>
                    <a:latin typeface="Knowledge Medium" pitchFamily="34" charset="0"/>
                    <a:ea typeface="+mn-ea"/>
                    <a:cs typeface="+mn-cs"/>
                  </a:rPr>
                  <a:t>GL Data</a:t>
                </a:r>
                <a:endParaRPr kumimoji="0" lang="en-US" sz="1400" i="0" u="none" strike="noStrike" kern="0" cap="none" spc="0" normalizeH="0" baseline="0" noProof="0" dirty="0">
                  <a:ln>
                    <a:noFill/>
                  </a:ln>
                  <a:solidFill>
                    <a:srgbClr val="FFFFFF"/>
                  </a:solidFill>
                  <a:effectLst/>
                  <a:uLnTx/>
                  <a:uFillTx/>
                  <a:latin typeface="Knowledge Medium" pitchFamily="34" charset="0"/>
                  <a:ea typeface="+mn-ea"/>
                  <a:cs typeface="+mn-cs"/>
                </a:endParaRPr>
              </a:p>
            </p:txBody>
          </p:sp>
          <p:sp>
            <p:nvSpPr>
              <p:cNvPr id="60" name="Oval 59"/>
              <p:cNvSpPr/>
              <p:nvPr/>
            </p:nvSpPr>
            <p:spPr>
              <a:xfrm>
                <a:off x="4860032" y="1315785"/>
                <a:ext cx="1463040" cy="1126481"/>
              </a:xfrm>
              <a:prstGeom prst="ellipse">
                <a:avLst/>
              </a:prstGeom>
              <a:gradFill rotWithShape="1">
                <a:gsLst>
                  <a:gs pos="0">
                    <a:srgbClr val="FF8000">
                      <a:tint val="80000"/>
                      <a:satMod val="300000"/>
                    </a:srgbClr>
                  </a:gs>
                  <a:gs pos="100000">
                    <a:srgbClr val="FF8000">
                      <a:shade val="30000"/>
                      <a:satMod val="200000"/>
                    </a:srgbClr>
                  </a:gs>
                </a:gsLst>
                <a:path path="circle">
                  <a:fillToRect l="50000" t="50000" r="50000" b="50000"/>
                </a:path>
              </a:gradFill>
              <a:ln w="25400" cap="flat" cmpd="sng" algn="ctr">
                <a:noFill/>
                <a:prstDash val="solid"/>
              </a:ln>
              <a:effectLst/>
            </p:spPr>
            <p:txBody>
              <a:bodyPr lIns="0" tIns="0" rIns="0" bIns="0" rtlCol="0" anchor="ctr"/>
              <a:lstStyle/>
              <a:p>
                <a:pPr algn="ctr" fontAlgn="auto">
                  <a:spcBef>
                    <a:spcPts val="0"/>
                  </a:spcBef>
                  <a:spcAft>
                    <a:spcPts val="0"/>
                  </a:spcAft>
                  <a:defRPr/>
                </a:pPr>
                <a:r>
                  <a:rPr lang="en-US" sz="1200" kern="0" dirty="0" smtClean="0">
                    <a:solidFill>
                      <a:srgbClr val="FFFFFF"/>
                    </a:solidFill>
                    <a:latin typeface="Knowledge Medium" pitchFamily="34" charset="0"/>
                  </a:rPr>
                  <a:t>Customs</a:t>
                </a:r>
                <a:r>
                  <a:rPr lang="en-US" sz="1200" b="1" kern="0" dirty="0" smtClean="0">
                    <a:solidFill>
                      <a:srgbClr val="FFFFFF"/>
                    </a:solidFill>
                    <a:latin typeface="Knowledge Medium" pitchFamily="34" charset="0"/>
                  </a:rPr>
                  <a:t> </a:t>
                </a:r>
                <a:r>
                  <a:rPr lang="en-US" sz="1200" kern="0" dirty="0" smtClean="0">
                    <a:solidFill>
                      <a:srgbClr val="FFFFFF"/>
                    </a:solidFill>
                    <a:latin typeface="Knowledge Medium" pitchFamily="34" charset="0"/>
                  </a:rPr>
                  <a:t>Classification</a:t>
                </a:r>
              </a:p>
            </p:txBody>
          </p:sp>
          <p:cxnSp>
            <p:nvCxnSpPr>
              <p:cNvPr id="61" name="Straight Arrow Connector 60"/>
              <p:cNvCxnSpPr/>
              <p:nvPr/>
            </p:nvCxnSpPr>
            <p:spPr>
              <a:xfrm>
                <a:off x="2246950" y="2198415"/>
                <a:ext cx="1116205" cy="375237"/>
              </a:xfrm>
              <a:prstGeom prst="straightConnector1">
                <a:avLst/>
              </a:prstGeom>
              <a:noFill/>
              <a:ln w="19050" cap="flat" cmpd="sng" algn="ctr">
                <a:solidFill>
                  <a:srgbClr val="4B4B4B">
                    <a:shade val="95000"/>
                    <a:satMod val="105000"/>
                  </a:srgbClr>
                </a:solidFill>
                <a:prstDash val="solid"/>
                <a:tailEnd type="arrow"/>
              </a:ln>
              <a:effectLst/>
            </p:spPr>
          </p:cxnSp>
          <p:sp>
            <p:nvSpPr>
              <p:cNvPr id="62" name="Left Brace 61"/>
              <p:cNvSpPr/>
              <p:nvPr/>
            </p:nvSpPr>
            <p:spPr>
              <a:xfrm>
                <a:off x="2536264" y="2560109"/>
                <a:ext cx="144016" cy="432048"/>
              </a:xfrm>
              <a:prstGeom prst="leftBrace">
                <a:avLst/>
              </a:prstGeom>
              <a:noFill/>
              <a:ln w="19050" cap="flat" cmpd="sng" algn="ctr">
                <a:solidFill>
                  <a:srgbClr val="005A84">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B4B4B"/>
                  </a:solidFill>
                  <a:effectLst/>
                  <a:uLnTx/>
                  <a:uFillTx/>
                  <a:latin typeface="Knowledge Medium" pitchFamily="34" charset="0"/>
                  <a:ea typeface="+mn-ea"/>
                  <a:cs typeface="+mn-cs"/>
                </a:endParaRPr>
              </a:p>
            </p:txBody>
          </p:sp>
          <p:sp>
            <p:nvSpPr>
              <p:cNvPr id="63" name="TextBox 62"/>
              <p:cNvSpPr txBox="1"/>
              <p:nvPr/>
            </p:nvSpPr>
            <p:spPr>
              <a:xfrm>
                <a:off x="1482615" y="2631543"/>
                <a:ext cx="1069655" cy="4261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5A84">
                        <a:lumMod val="75000"/>
                      </a:srgbClr>
                    </a:solidFill>
                    <a:effectLst/>
                    <a:uLnTx/>
                    <a:uFillTx/>
                    <a:latin typeface="Knowledge Medium" pitchFamily="34" charset="0"/>
                  </a:rPr>
                  <a:t>SKU Level</a:t>
                </a:r>
                <a:endParaRPr kumimoji="0" lang="en-US" sz="1400" b="1" i="0" u="none" strike="noStrike" kern="0" cap="none" spc="0" normalizeH="0" baseline="0" noProof="0" dirty="0">
                  <a:ln>
                    <a:noFill/>
                  </a:ln>
                  <a:solidFill>
                    <a:srgbClr val="005A84">
                      <a:lumMod val="75000"/>
                    </a:srgbClr>
                  </a:solidFill>
                  <a:effectLst/>
                  <a:uLnTx/>
                  <a:uFillTx/>
                  <a:latin typeface="Knowledge Medium" pitchFamily="34" charset="0"/>
                </a:endParaRPr>
              </a:p>
            </p:txBody>
          </p:sp>
          <p:cxnSp>
            <p:nvCxnSpPr>
              <p:cNvPr id="64" name="Straight Arrow Connector 63"/>
              <p:cNvCxnSpPr>
                <a:stCxn id="54" idx="3"/>
                <a:endCxn id="65" idx="1"/>
              </p:cNvCxnSpPr>
              <p:nvPr/>
            </p:nvCxnSpPr>
            <p:spPr>
              <a:xfrm>
                <a:off x="6516216" y="2697269"/>
                <a:ext cx="391095" cy="8384"/>
              </a:xfrm>
              <a:prstGeom prst="straightConnector1">
                <a:avLst/>
              </a:prstGeom>
              <a:noFill/>
              <a:ln w="57150" cap="flat" cmpd="sng" algn="ctr">
                <a:solidFill>
                  <a:srgbClr val="005A84">
                    <a:shade val="95000"/>
                    <a:satMod val="105000"/>
                  </a:srgbClr>
                </a:solidFill>
                <a:prstDash val="solid"/>
                <a:headEnd type="none" w="med" len="med"/>
                <a:tailEnd type="triangle" w="med" len="med"/>
              </a:ln>
              <a:effectLst/>
            </p:spPr>
          </p:cxnSp>
          <p:sp>
            <p:nvSpPr>
              <p:cNvPr id="65" name="Rectangle 64"/>
              <p:cNvSpPr/>
              <p:nvPr/>
            </p:nvSpPr>
            <p:spPr>
              <a:xfrm>
                <a:off x="6907311" y="2568493"/>
                <a:ext cx="1359768" cy="274320"/>
              </a:xfrm>
              <a:prstGeom prst="rect">
                <a:avLst/>
              </a:prstGeom>
              <a:gradFill rotWithShape="1">
                <a:gsLst>
                  <a:gs pos="0">
                    <a:srgbClr val="005A84">
                      <a:shade val="51000"/>
                      <a:satMod val="130000"/>
                    </a:srgbClr>
                  </a:gs>
                  <a:gs pos="80000">
                    <a:srgbClr val="005A84">
                      <a:shade val="93000"/>
                      <a:satMod val="130000"/>
                    </a:srgbClr>
                  </a:gs>
                  <a:gs pos="100000">
                    <a:srgbClr val="005A84">
                      <a:shade val="94000"/>
                      <a:satMod val="135000"/>
                    </a:srgbClr>
                  </a:gs>
                </a:gsLst>
                <a:lin ang="16200000" scaled="0"/>
              </a:gradFill>
              <a:ln w="9525" cap="flat" cmpd="sng" algn="ctr">
                <a:solidFill>
                  <a:srgbClr val="005A84">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rgbClr val="FFFFFF"/>
                    </a:solidFill>
                    <a:effectLst/>
                    <a:uLnTx/>
                    <a:uFillTx/>
                    <a:latin typeface="Knowledge Medium" pitchFamily="34" charset="0"/>
                    <a:ea typeface="+mn-ea"/>
                    <a:cs typeface="+mn-cs"/>
                  </a:rPr>
                  <a:t>Hierarchy</a:t>
                </a:r>
                <a:endParaRPr kumimoji="0" lang="en-US" sz="1400" i="0" u="none" strike="noStrike" kern="0" cap="none" spc="0" normalizeH="0" baseline="0" noProof="0" dirty="0">
                  <a:ln>
                    <a:noFill/>
                  </a:ln>
                  <a:solidFill>
                    <a:srgbClr val="FFFFFF"/>
                  </a:solidFill>
                  <a:effectLst/>
                  <a:uLnTx/>
                  <a:uFillTx/>
                  <a:latin typeface="Knowledge Medium" pitchFamily="34" charset="0"/>
                  <a:ea typeface="+mn-ea"/>
                  <a:cs typeface="+mn-cs"/>
                </a:endParaRPr>
              </a:p>
            </p:txBody>
          </p:sp>
        </p:grpSp>
        <p:grpSp>
          <p:nvGrpSpPr>
            <p:cNvPr id="66" name="Group 65"/>
            <p:cNvGrpSpPr/>
            <p:nvPr/>
          </p:nvGrpSpPr>
          <p:grpSpPr>
            <a:xfrm>
              <a:off x="-3689" y="4792879"/>
              <a:ext cx="8464121" cy="1697044"/>
              <a:chOff x="313862" y="3748821"/>
              <a:chExt cx="8464121" cy="1697044"/>
            </a:xfrm>
          </p:grpSpPr>
          <p:sp>
            <p:nvSpPr>
              <p:cNvPr id="67" name="Trapezoid 19"/>
              <p:cNvSpPr/>
              <p:nvPr/>
            </p:nvSpPr>
            <p:spPr>
              <a:xfrm flipH="1">
                <a:off x="1837307" y="3748821"/>
                <a:ext cx="6822121" cy="203211"/>
              </a:xfrm>
              <a:custGeom>
                <a:avLst/>
                <a:gdLst>
                  <a:gd name="connsiteX0" fmla="*/ 0 w 7574607"/>
                  <a:gd name="connsiteY0" fmla="*/ 471881 h 471881"/>
                  <a:gd name="connsiteX1" fmla="*/ 2975276 w 7574607"/>
                  <a:gd name="connsiteY1" fmla="*/ 0 h 471881"/>
                  <a:gd name="connsiteX2" fmla="*/ 4599331 w 7574607"/>
                  <a:gd name="connsiteY2" fmla="*/ 0 h 471881"/>
                  <a:gd name="connsiteX3" fmla="*/ 7574607 w 7574607"/>
                  <a:gd name="connsiteY3" fmla="*/ 471881 h 471881"/>
                  <a:gd name="connsiteX4" fmla="*/ 0 w 7574607"/>
                  <a:gd name="connsiteY4" fmla="*/ 471881 h 471881"/>
                  <a:gd name="connsiteX0" fmla="*/ 0 w 6770565"/>
                  <a:gd name="connsiteY0" fmla="*/ 471881 h 471881"/>
                  <a:gd name="connsiteX1" fmla="*/ 2975276 w 6770565"/>
                  <a:gd name="connsiteY1" fmla="*/ 0 h 471881"/>
                  <a:gd name="connsiteX2" fmla="*/ 4599331 w 6770565"/>
                  <a:gd name="connsiteY2" fmla="*/ 0 h 471881"/>
                  <a:gd name="connsiteX3" fmla="*/ 6770565 w 6770565"/>
                  <a:gd name="connsiteY3" fmla="*/ 329991 h 471881"/>
                  <a:gd name="connsiteX4" fmla="*/ 0 w 6770565"/>
                  <a:gd name="connsiteY4" fmla="*/ 471881 h 471881"/>
                  <a:gd name="connsiteX0" fmla="*/ 0 w 6770565"/>
                  <a:gd name="connsiteY0" fmla="*/ 471881 h 471881"/>
                  <a:gd name="connsiteX1" fmla="*/ 2975276 w 6770565"/>
                  <a:gd name="connsiteY1" fmla="*/ 0 h 471881"/>
                  <a:gd name="connsiteX2" fmla="*/ 4441676 w 6770565"/>
                  <a:gd name="connsiteY2" fmla="*/ 0 h 471881"/>
                  <a:gd name="connsiteX3" fmla="*/ 6770565 w 6770565"/>
                  <a:gd name="connsiteY3" fmla="*/ 329991 h 471881"/>
                  <a:gd name="connsiteX4" fmla="*/ 0 w 6770565"/>
                  <a:gd name="connsiteY4" fmla="*/ 471881 h 471881"/>
                  <a:gd name="connsiteX0" fmla="*/ 0 w 6770565"/>
                  <a:gd name="connsiteY0" fmla="*/ 471881 h 471881"/>
                  <a:gd name="connsiteX1" fmla="*/ 2943745 w 6770565"/>
                  <a:gd name="connsiteY1" fmla="*/ 0 h 471881"/>
                  <a:gd name="connsiteX2" fmla="*/ 4441676 w 6770565"/>
                  <a:gd name="connsiteY2" fmla="*/ 0 h 471881"/>
                  <a:gd name="connsiteX3" fmla="*/ 6770565 w 6770565"/>
                  <a:gd name="connsiteY3" fmla="*/ 329991 h 471881"/>
                  <a:gd name="connsiteX4" fmla="*/ 0 w 6770565"/>
                  <a:gd name="connsiteY4" fmla="*/ 471881 h 471881"/>
                  <a:gd name="connsiteX0" fmla="*/ 0 w 6770565"/>
                  <a:gd name="connsiteY0" fmla="*/ 471881 h 471881"/>
                  <a:gd name="connsiteX1" fmla="*/ 2943745 w 6770565"/>
                  <a:gd name="connsiteY1" fmla="*/ 0 h 471881"/>
                  <a:gd name="connsiteX2" fmla="*/ 4441676 w 6770565"/>
                  <a:gd name="connsiteY2" fmla="*/ 0 h 471881"/>
                  <a:gd name="connsiteX3" fmla="*/ 6770565 w 6770565"/>
                  <a:gd name="connsiteY3" fmla="*/ 329991 h 471881"/>
                  <a:gd name="connsiteX4" fmla="*/ 0 w 6770565"/>
                  <a:gd name="connsiteY4" fmla="*/ 471881 h 471881"/>
                  <a:gd name="connsiteX0" fmla="*/ 0 w 6928220"/>
                  <a:gd name="connsiteY0" fmla="*/ 282694 h 329991"/>
                  <a:gd name="connsiteX1" fmla="*/ 3101400 w 6928220"/>
                  <a:gd name="connsiteY1" fmla="*/ 0 h 329991"/>
                  <a:gd name="connsiteX2" fmla="*/ 4599331 w 6928220"/>
                  <a:gd name="connsiteY2" fmla="*/ 0 h 329991"/>
                  <a:gd name="connsiteX3" fmla="*/ 6928220 w 6928220"/>
                  <a:gd name="connsiteY3" fmla="*/ 329991 h 329991"/>
                  <a:gd name="connsiteX4" fmla="*/ 0 w 6928220"/>
                  <a:gd name="connsiteY4" fmla="*/ 282694 h 329991"/>
                  <a:gd name="connsiteX0" fmla="*/ 0 w 6928220"/>
                  <a:gd name="connsiteY0" fmla="*/ 282694 h 329991"/>
                  <a:gd name="connsiteX1" fmla="*/ 3101400 w 6928220"/>
                  <a:gd name="connsiteY1" fmla="*/ 0 h 329991"/>
                  <a:gd name="connsiteX2" fmla="*/ 6466823 w 6928220"/>
                  <a:gd name="connsiteY2" fmla="*/ 33041 h 329991"/>
                  <a:gd name="connsiteX3" fmla="*/ 6928220 w 6928220"/>
                  <a:gd name="connsiteY3" fmla="*/ 329991 h 329991"/>
                  <a:gd name="connsiteX4" fmla="*/ 0 w 6928220"/>
                  <a:gd name="connsiteY4" fmla="*/ 282694 h 329991"/>
                  <a:gd name="connsiteX0" fmla="*/ 0 w 6739901"/>
                  <a:gd name="connsiteY0" fmla="*/ 282694 h 412591"/>
                  <a:gd name="connsiteX1" fmla="*/ 3101400 w 6739901"/>
                  <a:gd name="connsiteY1" fmla="*/ 0 h 412591"/>
                  <a:gd name="connsiteX2" fmla="*/ 6466823 w 6739901"/>
                  <a:gd name="connsiteY2" fmla="*/ 33041 h 412591"/>
                  <a:gd name="connsiteX3" fmla="*/ 6739901 w 6739901"/>
                  <a:gd name="connsiteY3" fmla="*/ 412591 h 412591"/>
                  <a:gd name="connsiteX4" fmla="*/ 0 w 6739901"/>
                  <a:gd name="connsiteY4" fmla="*/ 282694 h 412591"/>
                  <a:gd name="connsiteX0" fmla="*/ 0 w 6786981"/>
                  <a:gd name="connsiteY0" fmla="*/ 282694 h 282694"/>
                  <a:gd name="connsiteX1" fmla="*/ 3101400 w 6786981"/>
                  <a:gd name="connsiteY1" fmla="*/ 0 h 282694"/>
                  <a:gd name="connsiteX2" fmla="*/ 6466823 w 6786981"/>
                  <a:gd name="connsiteY2" fmla="*/ 33041 h 282694"/>
                  <a:gd name="connsiteX3" fmla="*/ 6786981 w 6786981"/>
                  <a:gd name="connsiteY3" fmla="*/ 197828 h 282694"/>
                  <a:gd name="connsiteX4" fmla="*/ 0 w 6786981"/>
                  <a:gd name="connsiteY4" fmla="*/ 282694 h 282694"/>
                  <a:gd name="connsiteX0" fmla="*/ 0 w 6786981"/>
                  <a:gd name="connsiteY0" fmla="*/ 332255 h 332255"/>
                  <a:gd name="connsiteX1" fmla="*/ 4058687 w 6786981"/>
                  <a:gd name="connsiteY1" fmla="*/ 0 h 332255"/>
                  <a:gd name="connsiteX2" fmla="*/ 6466823 w 6786981"/>
                  <a:gd name="connsiteY2" fmla="*/ 82602 h 332255"/>
                  <a:gd name="connsiteX3" fmla="*/ 6786981 w 6786981"/>
                  <a:gd name="connsiteY3" fmla="*/ 247389 h 332255"/>
                  <a:gd name="connsiteX4" fmla="*/ 0 w 6786981"/>
                  <a:gd name="connsiteY4" fmla="*/ 332255 h 332255"/>
                  <a:gd name="connsiteX0" fmla="*/ 0 w 9015417"/>
                  <a:gd name="connsiteY0" fmla="*/ 282694 h 282694"/>
                  <a:gd name="connsiteX1" fmla="*/ 6287123 w 9015417"/>
                  <a:gd name="connsiteY1" fmla="*/ 0 h 282694"/>
                  <a:gd name="connsiteX2" fmla="*/ 8695259 w 9015417"/>
                  <a:gd name="connsiteY2" fmla="*/ 82602 h 282694"/>
                  <a:gd name="connsiteX3" fmla="*/ 9015417 w 9015417"/>
                  <a:gd name="connsiteY3" fmla="*/ 247389 h 282694"/>
                  <a:gd name="connsiteX4" fmla="*/ 0 w 9015417"/>
                  <a:gd name="connsiteY4" fmla="*/ 282694 h 28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417" h="282694">
                    <a:moveTo>
                      <a:pt x="0" y="282694"/>
                    </a:moveTo>
                    <a:cubicBezTo>
                      <a:pt x="981248" y="125400"/>
                      <a:pt x="3209061" y="220356"/>
                      <a:pt x="6287123" y="0"/>
                    </a:cubicBezTo>
                    <a:lnTo>
                      <a:pt x="8695259" y="82602"/>
                    </a:lnTo>
                    <a:lnTo>
                      <a:pt x="9015417" y="247389"/>
                    </a:lnTo>
                    <a:lnTo>
                      <a:pt x="0" y="282694"/>
                    </a:lnTo>
                    <a:close/>
                  </a:path>
                </a:pathLst>
              </a:custGeom>
              <a:gradFill flip="none" rotWithShape="1">
                <a:gsLst>
                  <a:gs pos="0">
                    <a:srgbClr val="FF8000">
                      <a:tint val="80000"/>
                      <a:satMod val="300000"/>
                    </a:srgbClr>
                  </a:gs>
                  <a:gs pos="4606">
                    <a:srgbClr val="FF8000">
                      <a:lumMod val="40000"/>
                      <a:lumOff val="60000"/>
                    </a:srgbClr>
                  </a:gs>
                  <a:gs pos="94000">
                    <a:srgbClr val="FF8000">
                      <a:lumMod val="40000"/>
                      <a:lumOff val="60000"/>
                    </a:srgbClr>
                  </a:gs>
                  <a:gs pos="98750">
                    <a:srgbClr val="FF8000"/>
                  </a:gs>
                  <a:gs pos="49000">
                    <a:srgbClr val="FF8000">
                      <a:lumMod val="40000"/>
                      <a:lumOff val="60000"/>
                    </a:srgbClr>
                  </a:gs>
                </a:gsLst>
                <a:path path="circle">
                  <a:fillToRect r="100000" b="100000"/>
                </a:path>
                <a:tileRect l="-100000" t="-10000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Knowledge Medium" pitchFamily="34" charset="0"/>
                  <a:ea typeface="+mn-ea"/>
                  <a:cs typeface="+mn-cs"/>
                </a:endParaRPr>
              </a:p>
            </p:txBody>
          </p:sp>
          <p:grpSp>
            <p:nvGrpSpPr>
              <p:cNvPr id="68" name="Group 52"/>
              <p:cNvGrpSpPr/>
              <p:nvPr/>
            </p:nvGrpSpPr>
            <p:grpSpPr>
              <a:xfrm>
                <a:off x="313862" y="3932742"/>
                <a:ext cx="8464121" cy="1513123"/>
                <a:chOff x="212637" y="3734525"/>
                <a:chExt cx="8332615" cy="1358860"/>
              </a:xfrm>
            </p:grpSpPr>
            <p:sp>
              <p:nvSpPr>
                <p:cNvPr id="69" name="Rectangle 68"/>
                <p:cNvSpPr/>
                <p:nvPr/>
              </p:nvSpPr>
              <p:spPr>
                <a:xfrm>
                  <a:off x="1703923" y="3734525"/>
                  <a:ext cx="6703151" cy="1358860"/>
                </a:xfrm>
                <a:prstGeom prst="rect">
                  <a:avLst/>
                </a:prstGeom>
                <a:gradFill flip="none" rotWithShape="1">
                  <a:gsLst>
                    <a:gs pos="0">
                      <a:srgbClr val="FF8000">
                        <a:tint val="80000"/>
                        <a:satMod val="300000"/>
                      </a:srgbClr>
                    </a:gs>
                    <a:gs pos="76247">
                      <a:srgbClr val="FF8000">
                        <a:lumMod val="60000"/>
                        <a:lumOff val="40000"/>
                      </a:srgbClr>
                    </a:gs>
                    <a:gs pos="18767">
                      <a:srgbClr val="FF8000">
                        <a:lumMod val="60000"/>
                        <a:lumOff val="40000"/>
                      </a:srgbClr>
                    </a:gs>
                    <a:gs pos="97917">
                      <a:srgbClr val="FF8000"/>
                    </a:gs>
                    <a:gs pos="49000">
                      <a:srgbClr val="FFCD9B"/>
                    </a:gs>
                  </a:gsLst>
                  <a:path path="circle">
                    <a:fillToRect l="100000" t="100000"/>
                  </a:path>
                  <a:tileRect r="-100000" b="-100000"/>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B4B4B"/>
                    </a:solidFill>
                    <a:effectLst/>
                    <a:uLnTx/>
                    <a:uFillTx/>
                    <a:latin typeface="Knowledge Medium" pitchFamily="34" charset="0"/>
                    <a:ea typeface="+mn-ea"/>
                    <a:cs typeface="+mn-cs"/>
                  </a:endParaRPr>
                </a:p>
              </p:txBody>
            </p:sp>
            <p:sp>
              <p:nvSpPr>
                <p:cNvPr id="70" name="TextBox 69"/>
                <p:cNvSpPr txBox="1"/>
                <p:nvPr/>
              </p:nvSpPr>
              <p:spPr>
                <a:xfrm>
                  <a:off x="212637" y="4074188"/>
                  <a:ext cx="1296144" cy="80371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latin typeface="Knowledge Bold" pitchFamily="34" charset="0"/>
                    </a:rPr>
                    <a:t>Key Details</a:t>
                  </a:r>
                  <a:endParaRPr kumimoji="0" lang="en-US" sz="1800" b="1" i="0" u="none" strike="noStrike" kern="0" cap="none" spc="0" normalizeH="0" baseline="0" noProof="0" dirty="0">
                    <a:ln>
                      <a:noFill/>
                    </a:ln>
                    <a:solidFill>
                      <a:sysClr val="windowText" lastClr="000000"/>
                    </a:solidFill>
                    <a:effectLst/>
                    <a:uLnTx/>
                    <a:uFillTx/>
                    <a:latin typeface="Knowledge Bold" pitchFamily="34" charset="0"/>
                  </a:endParaRPr>
                </a:p>
              </p:txBody>
            </p:sp>
            <p:sp>
              <p:nvSpPr>
                <p:cNvPr id="71" name="Left Brace 70"/>
                <p:cNvSpPr/>
                <p:nvPr/>
              </p:nvSpPr>
              <p:spPr>
                <a:xfrm>
                  <a:off x="1303197" y="3734525"/>
                  <a:ext cx="695248" cy="1358860"/>
                </a:xfrm>
                <a:prstGeom prst="leftBrace">
                  <a:avLst/>
                </a:prstGeom>
                <a:solidFill>
                  <a:srgbClr val="FF8000"/>
                </a:solidFill>
                <a:ln w="19050" cap="flat" cmpd="sng" algn="ctr">
                  <a:solidFill>
                    <a:srgbClr val="FF8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B4B4B"/>
                    </a:solidFill>
                    <a:effectLst/>
                    <a:uLnTx/>
                    <a:uFillTx/>
                    <a:latin typeface="Knowledge Medium" pitchFamily="34" charset="0"/>
                    <a:ea typeface="+mn-ea"/>
                    <a:cs typeface="+mn-cs"/>
                  </a:endParaRPr>
                </a:p>
              </p:txBody>
            </p:sp>
            <p:sp>
              <p:nvSpPr>
                <p:cNvPr id="72" name="TextBox 71"/>
                <p:cNvSpPr txBox="1"/>
                <p:nvPr/>
              </p:nvSpPr>
              <p:spPr>
                <a:xfrm>
                  <a:off x="2206212" y="3743201"/>
                  <a:ext cx="2961118" cy="1326766"/>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200"/>
                    </a:spcAft>
                    <a:buClrTx/>
                    <a:buSzTx/>
                    <a:buFont typeface="Arial" pitchFamily="34" charset="0"/>
                    <a:buChar char="•"/>
                    <a:tabLst/>
                    <a:defRPr/>
                  </a:pPr>
                  <a:r>
                    <a:rPr kumimoji="0" lang="en-US" sz="1200" i="0" u="none" strike="noStrike" kern="0" cap="none" spc="0" normalizeH="0" baseline="0" noProof="0" dirty="0" smtClean="0">
                      <a:ln>
                        <a:noFill/>
                      </a:ln>
                      <a:solidFill>
                        <a:schemeClr val="tx1">
                          <a:lumMod val="75000"/>
                        </a:schemeClr>
                      </a:solidFill>
                      <a:effectLst/>
                      <a:uLnTx/>
                      <a:uFillTx/>
                      <a:latin typeface="Knowledge Medium" pitchFamily="34" charset="0"/>
                    </a:rPr>
                    <a:t>SKU level Profitability</a:t>
                  </a:r>
                </a:p>
                <a:p>
                  <a:pPr marL="285750" marR="0" lvl="0" indent="-285750" defTabSz="914400" eaLnBrk="1" fontAlgn="auto" latinLnBrk="0" hangingPunct="1">
                    <a:lnSpc>
                      <a:spcPct val="100000"/>
                    </a:lnSpc>
                    <a:spcBef>
                      <a:spcPts val="0"/>
                    </a:spcBef>
                    <a:spcAft>
                      <a:spcPts val="200"/>
                    </a:spcAft>
                    <a:buClrTx/>
                    <a:buSzTx/>
                    <a:buFont typeface="Arial" pitchFamily="34" charset="0"/>
                    <a:buChar char="•"/>
                    <a:tabLst/>
                    <a:defRPr/>
                  </a:pPr>
                  <a:r>
                    <a:rPr kumimoji="0" lang="en-US" sz="1200" i="0" u="none" strike="noStrike" kern="0" cap="none" spc="0" normalizeH="0" baseline="0" noProof="0" dirty="0" smtClean="0">
                      <a:ln>
                        <a:noFill/>
                      </a:ln>
                      <a:solidFill>
                        <a:schemeClr val="tx1">
                          <a:lumMod val="75000"/>
                        </a:schemeClr>
                      </a:solidFill>
                      <a:effectLst/>
                      <a:uLnTx/>
                      <a:uFillTx/>
                      <a:latin typeface="Knowledge Medium" pitchFamily="34" charset="0"/>
                    </a:rPr>
                    <a:t>Country Specific Custom</a:t>
                  </a:r>
                  <a:r>
                    <a:rPr kumimoji="0" lang="en-US" sz="1200" i="0" u="none" strike="noStrike" kern="0" cap="none" spc="0" normalizeH="0" noProof="0" dirty="0" smtClean="0">
                      <a:ln>
                        <a:noFill/>
                      </a:ln>
                      <a:solidFill>
                        <a:schemeClr val="tx1">
                          <a:lumMod val="75000"/>
                        </a:schemeClr>
                      </a:solidFill>
                      <a:effectLst/>
                      <a:uLnTx/>
                      <a:uFillTx/>
                      <a:latin typeface="Knowledge Medium" pitchFamily="34" charset="0"/>
                    </a:rPr>
                    <a:t> Valuation Methodologies and Arm’s-Length Benchmarks</a:t>
                  </a:r>
                  <a:endParaRPr kumimoji="0" lang="en-US" sz="1200" i="0" u="none" strike="noStrike" kern="0" cap="none" spc="0" normalizeH="0" baseline="0" noProof="0" dirty="0" smtClean="0">
                    <a:ln>
                      <a:noFill/>
                    </a:ln>
                    <a:solidFill>
                      <a:schemeClr val="tx1">
                        <a:lumMod val="75000"/>
                      </a:schemeClr>
                    </a:solidFill>
                    <a:effectLst/>
                    <a:uLnTx/>
                    <a:uFillTx/>
                    <a:latin typeface="Knowledge Medium" pitchFamily="34" charset="0"/>
                  </a:endParaRPr>
                </a:p>
                <a:p>
                  <a:pPr marL="285750" marR="0" lvl="0" indent="-285750" defTabSz="914400" eaLnBrk="1" fontAlgn="auto" latinLnBrk="0" hangingPunct="1">
                    <a:lnSpc>
                      <a:spcPct val="100000"/>
                    </a:lnSpc>
                    <a:spcBef>
                      <a:spcPts val="0"/>
                    </a:spcBef>
                    <a:spcAft>
                      <a:spcPts val="200"/>
                    </a:spcAft>
                    <a:buClrTx/>
                    <a:buSzTx/>
                    <a:buFont typeface="Arial" pitchFamily="34" charset="0"/>
                    <a:buChar char="•"/>
                    <a:tabLst/>
                    <a:defRPr/>
                  </a:pPr>
                  <a:r>
                    <a:rPr kumimoji="0" lang="en-US" sz="1200" i="0" u="none" strike="noStrike" kern="0" cap="none" spc="0" normalizeH="0" baseline="0" noProof="0" dirty="0" smtClean="0">
                      <a:ln>
                        <a:noFill/>
                      </a:ln>
                      <a:solidFill>
                        <a:schemeClr val="tx1">
                          <a:lumMod val="75000"/>
                        </a:schemeClr>
                      </a:solidFill>
                      <a:effectLst/>
                      <a:uLnTx/>
                      <a:uFillTx/>
                      <a:latin typeface="Knowledge Medium" pitchFamily="34" charset="0"/>
                    </a:rPr>
                    <a:t>Transfer Pricing Comparable Ranges</a:t>
                  </a:r>
                </a:p>
              </p:txBody>
            </p:sp>
            <p:sp>
              <p:nvSpPr>
                <p:cNvPr id="73" name="TextBox 72"/>
                <p:cNvSpPr txBox="1"/>
                <p:nvPr/>
              </p:nvSpPr>
              <p:spPr>
                <a:xfrm>
                  <a:off x="5166742" y="3767192"/>
                  <a:ext cx="3378510" cy="995075"/>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600"/>
                    </a:spcAft>
                    <a:buClrTx/>
                    <a:buSzTx/>
                    <a:buFont typeface="Arial" pitchFamily="34" charset="0"/>
                    <a:buChar char="•"/>
                    <a:tabLst/>
                    <a:defRPr/>
                  </a:pPr>
                  <a:r>
                    <a:rPr kumimoji="0" lang="en-US" sz="1200" i="0" u="none" strike="noStrike" kern="0" cap="none" spc="0" normalizeH="0" baseline="0" noProof="0" dirty="0" smtClean="0">
                      <a:ln>
                        <a:noFill/>
                      </a:ln>
                      <a:solidFill>
                        <a:schemeClr val="tx1">
                          <a:lumMod val="75000"/>
                        </a:schemeClr>
                      </a:solidFill>
                      <a:effectLst/>
                      <a:uLnTx/>
                      <a:uFillTx/>
                      <a:latin typeface="Knowledge Medium" pitchFamily="34" charset="0"/>
                    </a:rPr>
                    <a:t>Free Trade Agreement Applicability</a:t>
                  </a:r>
                </a:p>
                <a:p>
                  <a:pPr marL="285750" marR="0" lvl="0" indent="-285750" defTabSz="914400" eaLnBrk="1" fontAlgn="auto" latinLnBrk="0" hangingPunct="1">
                    <a:lnSpc>
                      <a:spcPct val="100000"/>
                    </a:lnSpc>
                    <a:spcBef>
                      <a:spcPts val="0"/>
                    </a:spcBef>
                    <a:spcAft>
                      <a:spcPts val="600"/>
                    </a:spcAft>
                    <a:buClrTx/>
                    <a:buSzTx/>
                    <a:buFont typeface="Arial" pitchFamily="34" charset="0"/>
                    <a:buChar char="•"/>
                    <a:tabLst/>
                    <a:defRPr/>
                  </a:pPr>
                  <a:r>
                    <a:rPr kumimoji="0" lang="en-US" sz="1200" i="0" u="none" strike="noStrike" kern="0" cap="none" spc="0" normalizeH="0" baseline="0" noProof="0" dirty="0" smtClean="0">
                      <a:ln>
                        <a:noFill/>
                      </a:ln>
                      <a:solidFill>
                        <a:schemeClr val="tx1">
                          <a:lumMod val="75000"/>
                        </a:schemeClr>
                      </a:solidFill>
                      <a:effectLst/>
                      <a:uLnTx/>
                      <a:uFillTx/>
                      <a:latin typeface="Knowledge Medium" pitchFamily="34" charset="0"/>
                    </a:rPr>
                    <a:t>HTS Classifications</a:t>
                  </a:r>
                  <a:r>
                    <a:rPr kumimoji="0" lang="en-US" sz="1200" i="0" u="none" strike="noStrike" kern="0" cap="none" spc="0" normalizeH="0" noProof="0" dirty="0" smtClean="0">
                      <a:ln>
                        <a:noFill/>
                      </a:ln>
                      <a:solidFill>
                        <a:schemeClr val="tx1">
                          <a:lumMod val="75000"/>
                        </a:schemeClr>
                      </a:solidFill>
                      <a:effectLst/>
                      <a:uLnTx/>
                      <a:uFillTx/>
                      <a:latin typeface="Knowledge Medium" pitchFamily="34" charset="0"/>
                    </a:rPr>
                    <a:t> and Duty Rates</a:t>
                  </a:r>
                  <a:endParaRPr kumimoji="0" lang="en-US" sz="1200" i="0" u="none" strike="noStrike" kern="0" cap="none" spc="0" normalizeH="0" baseline="0" noProof="0" dirty="0" smtClean="0">
                    <a:ln>
                      <a:noFill/>
                    </a:ln>
                    <a:solidFill>
                      <a:schemeClr val="tx1">
                        <a:lumMod val="75000"/>
                      </a:schemeClr>
                    </a:solidFill>
                    <a:effectLst/>
                    <a:uLnTx/>
                    <a:uFillTx/>
                    <a:latin typeface="Knowledge Medium" pitchFamily="34" charset="0"/>
                  </a:endParaRPr>
                </a:p>
                <a:p>
                  <a:pPr marL="285750" marR="0" lvl="0" indent="-285750" defTabSz="914400" eaLnBrk="1" fontAlgn="auto" latinLnBrk="0" hangingPunct="1">
                    <a:lnSpc>
                      <a:spcPct val="100000"/>
                    </a:lnSpc>
                    <a:spcBef>
                      <a:spcPts val="0"/>
                    </a:spcBef>
                    <a:spcAft>
                      <a:spcPts val="600"/>
                    </a:spcAft>
                    <a:buClrTx/>
                    <a:buSzTx/>
                    <a:buFont typeface="Arial" pitchFamily="34" charset="0"/>
                    <a:buChar char="•"/>
                    <a:tabLst/>
                    <a:defRPr/>
                  </a:pPr>
                  <a:r>
                    <a:rPr kumimoji="0" lang="en-US" sz="1200" i="0" u="none" strike="noStrike" kern="0" cap="none" spc="0" normalizeH="0" baseline="0" noProof="0" dirty="0" smtClean="0">
                      <a:ln>
                        <a:noFill/>
                      </a:ln>
                      <a:solidFill>
                        <a:schemeClr val="tx1">
                          <a:lumMod val="75000"/>
                        </a:schemeClr>
                      </a:solidFill>
                      <a:effectLst/>
                      <a:uLnTx/>
                      <a:uFillTx/>
                      <a:latin typeface="Knowledge Medium" pitchFamily="34" charset="0"/>
                    </a:rPr>
                    <a:t>Country</a:t>
                  </a:r>
                  <a:r>
                    <a:rPr kumimoji="0" lang="en-US" sz="1200" i="0" u="none" strike="noStrike" kern="0" cap="none" spc="0" normalizeH="0" noProof="0" dirty="0" smtClean="0">
                      <a:ln>
                        <a:noFill/>
                      </a:ln>
                      <a:solidFill>
                        <a:schemeClr val="tx1">
                          <a:lumMod val="75000"/>
                        </a:schemeClr>
                      </a:solidFill>
                      <a:effectLst/>
                      <a:uLnTx/>
                      <a:uFillTx/>
                      <a:latin typeface="Knowledge Medium" pitchFamily="34" charset="0"/>
                    </a:rPr>
                    <a:t> Specific VAT/GST Rates</a:t>
                  </a:r>
                  <a:endParaRPr kumimoji="0" lang="en-US" sz="1200" i="0" u="none" strike="noStrike" kern="0" cap="none" spc="0" normalizeH="0" baseline="0" noProof="0" dirty="0" smtClean="0">
                    <a:ln>
                      <a:noFill/>
                    </a:ln>
                    <a:solidFill>
                      <a:schemeClr val="tx1">
                        <a:lumMod val="75000"/>
                      </a:schemeClr>
                    </a:solidFill>
                    <a:effectLst/>
                    <a:uLnTx/>
                    <a:uFillTx/>
                    <a:latin typeface="Knowledge Medium" pitchFamily="34" charset="0"/>
                  </a:endParaRPr>
                </a:p>
              </p:txBody>
            </p:sp>
          </p:grpSp>
        </p:grpSp>
        <p:sp>
          <p:nvSpPr>
            <p:cNvPr id="75" name="Rounded Rectangle 74"/>
            <p:cNvSpPr/>
            <p:nvPr/>
          </p:nvSpPr>
          <p:spPr>
            <a:xfrm>
              <a:off x="6492240" y="3501008"/>
              <a:ext cx="1872208" cy="598240"/>
            </a:xfrm>
            <a:prstGeom prst="roundRect">
              <a:avLst/>
            </a:prstGeom>
            <a:gradFill rotWithShape="1">
              <a:gsLst>
                <a:gs pos="0">
                  <a:srgbClr val="6234A4">
                    <a:shade val="51000"/>
                    <a:satMod val="130000"/>
                  </a:srgbClr>
                </a:gs>
                <a:gs pos="80000">
                  <a:srgbClr val="6234A4">
                    <a:shade val="93000"/>
                    <a:satMod val="130000"/>
                  </a:srgbClr>
                </a:gs>
                <a:gs pos="100000">
                  <a:srgbClr val="6234A4">
                    <a:shade val="94000"/>
                    <a:satMod val="135000"/>
                  </a:srgbClr>
                </a:gs>
              </a:gsLst>
              <a:lin ang="16200000" scaled="0"/>
            </a:gradFill>
            <a:ln w="9525" cap="flat" cmpd="sng" algn="ctr">
              <a:solidFill>
                <a:srgbClr val="6234A4">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FFFFFF"/>
                  </a:solidFill>
                  <a:effectLst/>
                  <a:uLnTx/>
                  <a:uFillTx/>
                  <a:latin typeface="Knowledge Medium" pitchFamily="34" charset="0"/>
                  <a:ea typeface="+mn-ea"/>
                  <a:cs typeface="+mn-cs"/>
                </a:rPr>
                <a:t>VAT/GST </a:t>
              </a:r>
            </a:p>
          </p:txBody>
        </p:sp>
        <p:sp>
          <p:nvSpPr>
            <p:cNvPr id="76" name="Rounded Rectangle 75"/>
            <p:cNvSpPr/>
            <p:nvPr/>
          </p:nvSpPr>
          <p:spPr>
            <a:xfrm>
              <a:off x="3779912" y="3501008"/>
              <a:ext cx="1872208" cy="598240"/>
            </a:xfrm>
            <a:prstGeom prst="roundRect">
              <a:avLst/>
            </a:prstGeom>
            <a:gradFill rotWithShape="1">
              <a:gsLst>
                <a:gs pos="0">
                  <a:srgbClr val="6234A4">
                    <a:shade val="51000"/>
                    <a:satMod val="130000"/>
                  </a:srgbClr>
                </a:gs>
                <a:gs pos="80000">
                  <a:srgbClr val="6234A4">
                    <a:shade val="93000"/>
                    <a:satMod val="130000"/>
                  </a:srgbClr>
                </a:gs>
                <a:gs pos="100000">
                  <a:srgbClr val="6234A4">
                    <a:shade val="94000"/>
                    <a:satMod val="135000"/>
                  </a:srgbClr>
                </a:gs>
              </a:gsLst>
              <a:lin ang="16200000" scaled="0"/>
            </a:gradFill>
            <a:ln w="9525" cap="flat" cmpd="sng" algn="ctr">
              <a:solidFill>
                <a:srgbClr val="6234A4">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FFFFFF"/>
                  </a:solidFill>
                  <a:effectLst/>
                  <a:uLnTx/>
                  <a:uFillTx/>
                  <a:latin typeface="Knowledge Medium" pitchFamily="34" charset="0"/>
                  <a:ea typeface="+mn-ea"/>
                  <a:cs typeface="+mn-cs"/>
                </a:rPr>
                <a:t>Customs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chemeClr val="accent3"/>
                  </a:solidFill>
                  <a:effectLst/>
                  <a:uLnTx/>
                  <a:uFillTx/>
                  <a:latin typeface="Knowledge Medium" pitchFamily="34" charset="0"/>
                  <a:ea typeface="+mn-ea"/>
                  <a:cs typeface="+mn-cs"/>
                </a:rPr>
                <a:t>Value</a:t>
              </a:r>
              <a:endParaRPr kumimoji="0" lang="en-US" sz="1600" i="0" u="none" strike="noStrike" kern="0" cap="none" spc="0" normalizeH="0" baseline="0" noProof="0" dirty="0">
                <a:ln>
                  <a:noFill/>
                </a:ln>
                <a:solidFill>
                  <a:schemeClr val="accent3"/>
                </a:solidFill>
                <a:effectLst/>
                <a:uLnTx/>
                <a:uFillTx/>
                <a:latin typeface="Knowledge Medium" pitchFamily="34" charset="0"/>
                <a:ea typeface="+mn-ea"/>
                <a:cs typeface="+mn-cs"/>
              </a:endParaRPr>
            </a:p>
          </p:txBody>
        </p:sp>
        <p:sp>
          <p:nvSpPr>
            <p:cNvPr id="77" name="TextBox 76"/>
            <p:cNvSpPr txBox="1"/>
            <p:nvPr/>
          </p:nvSpPr>
          <p:spPr>
            <a:xfrm>
              <a:off x="5048840" y="3377356"/>
              <a:ext cx="1467376" cy="51140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8" name="Rounded Rectangle 77"/>
            <p:cNvSpPr/>
            <p:nvPr/>
          </p:nvSpPr>
          <p:spPr>
            <a:xfrm>
              <a:off x="1835696" y="4221088"/>
              <a:ext cx="1872208" cy="616631"/>
            </a:xfrm>
            <a:prstGeom prst="roundRect">
              <a:avLst/>
            </a:prstGeom>
            <a:gradFill rotWithShape="1">
              <a:gsLst>
                <a:gs pos="0">
                  <a:srgbClr val="FF8000">
                    <a:tint val="80000"/>
                    <a:satMod val="300000"/>
                  </a:srgbClr>
                </a:gs>
                <a:gs pos="100000">
                  <a:srgbClr val="FF8000">
                    <a:shade val="30000"/>
                    <a:satMod val="200000"/>
                  </a:srgbClr>
                </a:gs>
              </a:gsLst>
              <a:path path="circle">
                <a:fillToRect l="50000" t="50000" r="50000" b="50000"/>
              </a:path>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rgbClr val="FFFFFF"/>
                  </a:solidFill>
                  <a:effectLst/>
                  <a:uLnTx/>
                  <a:uFillTx/>
                  <a:latin typeface="Knowledge Medium" pitchFamily="34" charset="0"/>
                  <a:ea typeface="+mn-ea"/>
                  <a:cs typeface="+mn-cs"/>
                </a:rPr>
                <a:t>Price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rgbClr val="FFFFFF"/>
                  </a:solidFill>
                  <a:effectLst/>
                  <a:uLnTx/>
                  <a:uFillTx/>
                  <a:latin typeface="Knowledge Medium" pitchFamily="34" charset="0"/>
                  <a:ea typeface="+mn-ea"/>
                  <a:cs typeface="+mn-cs"/>
                </a:rPr>
                <a:t>Regulator</a:t>
              </a:r>
              <a:endParaRPr kumimoji="0" lang="en-US" sz="1400" i="0" u="none" strike="noStrike" kern="0" cap="none" spc="0" normalizeH="0" baseline="0" noProof="0" dirty="0">
                <a:ln>
                  <a:noFill/>
                </a:ln>
                <a:solidFill>
                  <a:srgbClr val="FFFFFF"/>
                </a:solidFill>
                <a:effectLst/>
                <a:uLnTx/>
                <a:uFillTx/>
                <a:latin typeface="Knowledge Medium" pitchFamily="34" charset="0"/>
                <a:ea typeface="+mn-ea"/>
                <a:cs typeface="+mn-cs"/>
              </a:endParaRPr>
            </a:p>
          </p:txBody>
        </p:sp>
        <p:cxnSp>
          <p:nvCxnSpPr>
            <p:cNvPr id="82" name="Curved Connector 99"/>
            <p:cNvCxnSpPr>
              <a:stCxn id="89" idx="2"/>
              <a:endCxn id="78" idx="1"/>
            </p:cNvCxnSpPr>
            <p:nvPr/>
          </p:nvCxnSpPr>
          <p:spPr>
            <a:xfrm rot="16200000" flipH="1">
              <a:off x="1494797" y="4188505"/>
              <a:ext cx="422286" cy="259512"/>
            </a:xfrm>
            <a:prstGeom prst="curvedConnector2">
              <a:avLst/>
            </a:prstGeom>
            <a:ln w="12700">
              <a:tailEnd type="arrow"/>
            </a:ln>
          </p:spPr>
          <p:style>
            <a:lnRef idx="1">
              <a:schemeClr val="dk1"/>
            </a:lnRef>
            <a:fillRef idx="0">
              <a:schemeClr val="dk1"/>
            </a:fillRef>
            <a:effectRef idx="0">
              <a:schemeClr val="dk1"/>
            </a:effectRef>
            <a:fontRef idx="minor">
              <a:schemeClr val="tx1"/>
            </a:fontRef>
          </p:style>
        </p:cxnSp>
        <p:cxnSp>
          <p:nvCxnSpPr>
            <p:cNvPr id="83" name="Curved Connector 100"/>
            <p:cNvCxnSpPr>
              <a:stCxn id="76" idx="2"/>
              <a:endCxn id="78" idx="3"/>
            </p:cNvCxnSpPr>
            <p:nvPr/>
          </p:nvCxnSpPr>
          <p:spPr>
            <a:xfrm rot="5400000">
              <a:off x="3996882" y="3810270"/>
              <a:ext cx="430156" cy="1008112"/>
            </a:xfrm>
            <a:prstGeom prst="curvedConnector2">
              <a:avLst/>
            </a:prstGeom>
            <a:ln w="12700">
              <a:tailEnd type="arrow"/>
            </a:ln>
          </p:spPr>
          <p:style>
            <a:lnRef idx="1">
              <a:schemeClr val="dk1"/>
            </a:lnRef>
            <a:fillRef idx="0">
              <a:schemeClr val="dk1"/>
            </a:fillRef>
            <a:effectRef idx="0">
              <a:schemeClr val="dk1"/>
            </a:effectRef>
            <a:fontRef idx="minor">
              <a:schemeClr val="tx1"/>
            </a:fontRef>
          </p:style>
        </p:cxnSp>
        <p:cxnSp>
          <p:nvCxnSpPr>
            <p:cNvPr id="84" name="Curved Connector 101"/>
            <p:cNvCxnSpPr>
              <a:stCxn id="75" idx="2"/>
              <a:endCxn id="78" idx="3"/>
            </p:cNvCxnSpPr>
            <p:nvPr/>
          </p:nvCxnSpPr>
          <p:spPr>
            <a:xfrm rot="5400000">
              <a:off x="5353046" y="2454106"/>
              <a:ext cx="430156" cy="3720440"/>
            </a:xfrm>
            <a:prstGeom prst="curvedConnector2">
              <a:avLst/>
            </a:prstGeom>
            <a:ln w="12700">
              <a:tailEnd type="arrow"/>
            </a:ln>
          </p:spPr>
          <p:style>
            <a:lnRef idx="1">
              <a:schemeClr val="dk1"/>
            </a:lnRef>
            <a:fillRef idx="0">
              <a:schemeClr val="dk1"/>
            </a:fillRef>
            <a:effectRef idx="0">
              <a:schemeClr val="dk1"/>
            </a:effectRef>
            <a:fontRef idx="minor">
              <a:schemeClr val="tx1"/>
            </a:fontRef>
          </p:style>
        </p:cxnSp>
        <p:cxnSp>
          <p:nvCxnSpPr>
            <p:cNvPr id="85" name="Curved Connector 84"/>
            <p:cNvCxnSpPr>
              <a:stCxn id="78" idx="1"/>
              <a:endCxn id="89" idx="1"/>
            </p:cNvCxnSpPr>
            <p:nvPr/>
          </p:nvCxnSpPr>
          <p:spPr>
            <a:xfrm rot="10800000">
              <a:off x="640080" y="3804064"/>
              <a:ext cx="1195616" cy="725341"/>
            </a:xfrm>
            <a:prstGeom prst="curvedConnector3">
              <a:avLst>
                <a:gd name="adj1" fmla="val 119120"/>
              </a:avLst>
            </a:prstGeom>
            <a:ln w="12700">
              <a:tailEnd type="arrow"/>
            </a:ln>
          </p:spPr>
          <p:style>
            <a:lnRef idx="1">
              <a:schemeClr val="dk1"/>
            </a:lnRef>
            <a:fillRef idx="0">
              <a:schemeClr val="dk1"/>
            </a:fillRef>
            <a:effectRef idx="0">
              <a:schemeClr val="dk1"/>
            </a:effectRef>
            <a:fontRef idx="minor">
              <a:schemeClr val="tx1"/>
            </a:fontRef>
          </p:style>
        </p:cxnSp>
        <p:sp>
          <p:nvSpPr>
            <p:cNvPr id="89" name="Rounded Rectangle 88"/>
            <p:cNvSpPr/>
            <p:nvPr/>
          </p:nvSpPr>
          <p:spPr>
            <a:xfrm>
              <a:off x="640080" y="3501008"/>
              <a:ext cx="1872208" cy="606110"/>
            </a:xfrm>
            <a:prstGeom prst="roundRect">
              <a:avLst/>
            </a:prstGeom>
            <a:gradFill rotWithShape="1">
              <a:gsLst>
                <a:gs pos="0">
                  <a:srgbClr val="6234A4">
                    <a:shade val="51000"/>
                    <a:satMod val="130000"/>
                  </a:srgbClr>
                </a:gs>
                <a:gs pos="80000">
                  <a:srgbClr val="6234A4">
                    <a:shade val="93000"/>
                    <a:satMod val="130000"/>
                  </a:srgbClr>
                </a:gs>
                <a:gs pos="100000">
                  <a:srgbClr val="6234A4">
                    <a:shade val="94000"/>
                    <a:satMod val="135000"/>
                  </a:srgbClr>
                </a:gs>
              </a:gsLst>
              <a:lin ang="16200000" scaled="0"/>
            </a:gradFill>
            <a:ln w="9525" cap="flat" cmpd="sng" algn="ctr">
              <a:solidFill>
                <a:srgbClr val="6234A4">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FFFFFF"/>
                  </a:solidFill>
                  <a:effectLst/>
                  <a:uLnTx/>
                  <a:uFillTx/>
                  <a:latin typeface="Knowledge Medium" pitchFamily="34" charset="0"/>
                  <a:ea typeface="+mn-ea"/>
                  <a:cs typeface="+mn-cs"/>
                </a:rPr>
                <a:t>Transfer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FFFFFF"/>
                  </a:solidFill>
                  <a:effectLst/>
                  <a:uLnTx/>
                  <a:uFillTx/>
                  <a:latin typeface="Knowledge Medium" pitchFamily="34" charset="0"/>
                  <a:ea typeface="+mn-ea"/>
                  <a:cs typeface="+mn-cs"/>
                </a:rPr>
                <a:t>Price</a:t>
              </a:r>
              <a:endParaRPr kumimoji="0" lang="en-US" sz="1600" i="0" u="none" strike="noStrike" kern="0" cap="none" spc="0" normalizeH="0" baseline="0" noProof="0" dirty="0">
                <a:ln>
                  <a:noFill/>
                </a:ln>
                <a:solidFill>
                  <a:srgbClr val="FFFFFF"/>
                </a:solidFill>
                <a:effectLst/>
                <a:uLnTx/>
                <a:uFillTx/>
                <a:latin typeface="Knowledge Medium" pitchFamily="34" charset="0"/>
                <a:ea typeface="+mn-ea"/>
                <a:cs typeface="+mn-cs"/>
              </a:endParaRPr>
            </a:p>
          </p:txBody>
        </p:sp>
        <p:cxnSp>
          <p:nvCxnSpPr>
            <p:cNvPr id="90" name="Straight Arrow Connector 89"/>
            <p:cNvCxnSpPr>
              <a:endCxn id="76" idx="1"/>
            </p:cNvCxnSpPr>
            <p:nvPr/>
          </p:nvCxnSpPr>
          <p:spPr>
            <a:xfrm flipV="1">
              <a:off x="2510090" y="3800128"/>
              <a:ext cx="1269822" cy="32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1" name="Straight Arrow Connector 90"/>
            <p:cNvCxnSpPr>
              <a:stCxn id="76" idx="3"/>
              <a:endCxn id="75" idx="1"/>
            </p:cNvCxnSpPr>
            <p:nvPr/>
          </p:nvCxnSpPr>
          <p:spPr>
            <a:xfrm>
              <a:off x="5652120" y="3800128"/>
              <a:ext cx="84012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2" name="Elbow Connector 90"/>
            <p:cNvCxnSpPr>
              <a:endCxn id="89" idx="0"/>
            </p:cNvCxnSpPr>
            <p:nvPr/>
          </p:nvCxnSpPr>
          <p:spPr>
            <a:xfrm rot="10800000" flipV="1">
              <a:off x="1576185" y="3061162"/>
              <a:ext cx="1195617" cy="439846"/>
            </a:xfrm>
            <a:prstGeom prst="bentConnector2">
              <a:avLst/>
            </a:prstGeom>
            <a:noFill/>
            <a:ln w="19050" cap="rnd" cmpd="sng" algn="ctr">
              <a:solidFill>
                <a:srgbClr val="4B4B4B"/>
              </a:solidFill>
              <a:prstDash val="solid"/>
              <a:headEnd type="none" w="med" len="med"/>
              <a:tailEnd type="arrow" w="med" len="med"/>
            </a:ln>
            <a:effectLst/>
          </p:spPr>
        </p:cxnSp>
        <p:sp>
          <p:nvSpPr>
            <p:cNvPr id="93" name="Oval 92"/>
            <p:cNvSpPr/>
            <p:nvPr/>
          </p:nvSpPr>
          <p:spPr>
            <a:xfrm>
              <a:off x="2843808" y="1355264"/>
              <a:ext cx="1463040" cy="1126481"/>
            </a:xfrm>
            <a:prstGeom prst="ellipse">
              <a:avLst/>
            </a:prstGeom>
            <a:gradFill rotWithShape="1">
              <a:gsLst>
                <a:gs pos="0">
                  <a:srgbClr val="FF8000">
                    <a:tint val="80000"/>
                    <a:satMod val="300000"/>
                  </a:srgbClr>
                </a:gs>
                <a:gs pos="100000">
                  <a:srgbClr val="FF8000">
                    <a:shade val="30000"/>
                    <a:satMod val="200000"/>
                  </a:srgbClr>
                </a:gs>
              </a:gsLst>
              <a:path path="circle">
                <a:fillToRect l="50000" t="50000" r="50000" b="50000"/>
              </a:path>
            </a:gradFill>
            <a:ln w="25400" cap="flat" cmpd="sng" algn="ctr">
              <a:noFill/>
              <a:prstDash val="solid"/>
            </a:ln>
            <a:effectLst/>
          </p:spPr>
          <p:txBody>
            <a:bodyPr lIns="0" tIns="0" rIns="0" bIns="0" rtlCol="0" anchor="ctr"/>
            <a:lstStyle/>
            <a:p>
              <a:pPr algn="ctr" fontAlgn="auto">
                <a:spcBef>
                  <a:spcPts val="0"/>
                </a:spcBef>
                <a:spcAft>
                  <a:spcPts val="0"/>
                </a:spcAft>
                <a:defRPr/>
              </a:pPr>
              <a:r>
                <a:rPr kumimoji="0" lang="en-US" sz="1400" i="0" u="none" strike="noStrike" kern="0" cap="none" spc="0" normalizeH="0" baseline="0" noProof="0" dirty="0" smtClean="0">
                  <a:ln>
                    <a:noFill/>
                  </a:ln>
                  <a:solidFill>
                    <a:srgbClr val="FFFFFF"/>
                  </a:solidFill>
                  <a:effectLst/>
                  <a:uLnTx/>
                  <a:uFillTx/>
                  <a:latin typeface="Knowledge Medium" pitchFamily="34" charset="0"/>
                  <a:ea typeface="+mn-ea"/>
                  <a:cs typeface="+mn-cs"/>
                </a:rPr>
                <a:t>Non Automated Data</a:t>
              </a:r>
              <a:endParaRPr lang="en-US" sz="1400" kern="0" dirty="0" smtClean="0">
                <a:solidFill>
                  <a:srgbClr val="FFFFFF"/>
                </a:solidFill>
                <a:latin typeface="Knowledge Medium" pitchFamily="34" charset="0"/>
              </a:endParaRPr>
            </a:p>
          </p:txBody>
        </p:sp>
        <p:sp>
          <p:nvSpPr>
            <p:cNvPr id="94" name="Oval 93"/>
            <p:cNvSpPr/>
            <p:nvPr/>
          </p:nvSpPr>
          <p:spPr>
            <a:xfrm>
              <a:off x="6732240" y="1355264"/>
              <a:ext cx="1725960" cy="1126482"/>
            </a:xfrm>
            <a:prstGeom prst="ellipse">
              <a:avLst/>
            </a:prstGeom>
            <a:gradFill rotWithShape="1">
              <a:gsLst>
                <a:gs pos="0">
                  <a:srgbClr val="FF8000">
                    <a:tint val="80000"/>
                    <a:satMod val="300000"/>
                  </a:srgbClr>
                </a:gs>
                <a:gs pos="100000">
                  <a:srgbClr val="FF8000">
                    <a:shade val="30000"/>
                    <a:satMod val="200000"/>
                  </a:srgbClr>
                </a:gs>
              </a:gsLst>
              <a:path path="circle">
                <a:fillToRect l="50000" t="50000" r="50000" b="50000"/>
              </a:path>
            </a:grad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FFFFFF"/>
                  </a:solidFill>
                  <a:effectLst/>
                  <a:uLnTx/>
                  <a:uFillTx/>
                  <a:latin typeface="Knowledge Medium" pitchFamily="34" charset="0"/>
                  <a:ea typeface="+mn-ea"/>
                  <a:cs typeface="+mn-cs"/>
                </a:rPr>
                <a:t>Tariff Rates  by Country including</a:t>
              </a:r>
              <a:r>
                <a:rPr kumimoji="0" lang="en-US" sz="1200" i="0" u="none" strike="noStrike" kern="0" cap="none" spc="0" normalizeH="0" noProof="0" dirty="0" smtClean="0">
                  <a:ln>
                    <a:noFill/>
                  </a:ln>
                  <a:solidFill>
                    <a:srgbClr val="FFFFFF"/>
                  </a:solidFill>
                  <a:effectLst/>
                  <a:uLnTx/>
                  <a:uFillTx/>
                  <a:latin typeface="Knowledge Medium" pitchFamily="34" charset="0"/>
                  <a:ea typeface="+mn-ea"/>
                  <a:cs typeface="+mn-cs"/>
                </a:rPr>
                <a:t> preferential</a:t>
              </a:r>
              <a:endParaRPr kumimoji="0" lang="en-US" sz="1200" i="0" u="none" strike="noStrike" kern="0" cap="none" spc="0" normalizeH="0" baseline="0" noProof="0" dirty="0">
                <a:ln>
                  <a:noFill/>
                </a:ln>
                <a:solidFill>
                  <a:srgbClr val="FFFFFF"/>
                </a:solidFill>
                <a:effectLst/>
                <a:uLnTx/>
                <a:uFillTx/>
                <a:latin typeface="Knowledge Medium" pitchFamily="34" charset="0"/>
                <a:ea typeface="+mn-ea"/>
                <a:cs typeface="+mn-cs"/>
              </a:endParaRPr>
            </a:p>
          </p:txBody>
        </p:sp>
        <p:cxnSp>
          <p:nvCxnSpPr>
            <p:cNvPr id="95" name="Straight Arrow Connector 94"/>
            <p:cNvCxnSpPr>
              <a:stCxn id="94" idx="3"/>
            </p:cNvCxnSpPr>
            <p:nvPr/>
          </p:nvCxnSpPr>
          <p:spPr>
            <a:xfrm flipH="1">
              <a:off x="5782529" y="2316776"/>
              <a:ext cx="1202472" cy="282812"/>
            </a:xfrm>
            <a:prstGeom prst="straightConnector1">
              <a:avLst/>
            </a:prstGeom>
            <a:noFill/>
            <a:ln w="19050" cap="flat" cmpd="sng" algn="ctr">
              <a:solidFill>
                <a:srgbClr val="3F3F3F">
                  <a:shade val="95000"/>
                  <a:satMod val="105000"/>
                </a:srgbClr>
              </a:solidFill>
              <a:prstDash val="solid"/>
              <a:tailEnd type="arrow"/>
            </a:ln>
            <a:effectLst/>
          </p:spPr>
        </p:cxnSp>
      </p:grpSp>
      <p:pic>
        <p:nvPicPr>
          <p:cNvPr id="97" name="Picture 4" descr="http://www.clker.com/cliparts/P/T/L/u/k/0/orange-cog-wheel-hi.png"/>
          <p:cNvPicPr>
            <a:picLocks noChangeAspect="1" noChangeArrowheads="1"/>
          </p:cNvPicPr>
          <p:nvPr/>
        </p:nvPicPr>
        <p:blipFill>
          <a:blip r:embed="rId2" cstate="print">
            <a:duotone>
              <a:prstClr val="black"/>
              <a:srgbClr val="6234A4">
                <a:tint val="45000"/>
                <a:satMod val="400000"/>
              </a:srgbClr>
            </a:duotone>
            <a:extLst>
              <a:ext uri="{BEBA8EAE-BF5A-486C-A8C5-ECC9F3942E4B}">
                <a14:imgProps xmlns="" xmlns:a14="http://schemas.microsoft.com/office/drawing/2010/main">
                  <a14:imgLayer r:embed="rId4">
                    <a14:imgEffect>
                      <a14:sharpenSoften amount="-50000"/>
                    </a14:imgEffect>
                  </a14:imgLayer>
                </a14:imgProps>
              </a:ext>
            </a:extLst>
          </a:blip>
          <a:srcRect/>
          <a:stretch>
            <a:fillRect/>
          </a:stretch>
        </p:blipFill>
        <p:spPr bwMode="auto">
          <a:xfrm rot="20950833">
            <a:off x="3744431" y="2679544"/>
            <a:ext cx="371807" cy="371807"/>
          </a:xfrm>
          <a:prstGeom prst="rect">
            <a:avLst/>
          </a:prstGeom>
          <a:noFill/>
        </p:spPr>
      </p:pic>
      <p:pic>
        <p:nvPicPr>
          <p:cNvPr id="98" name="Picture 4" descr="http://www.clker.com/cliparts/P/T/L/u/k/0/orange-cog-wheel-hi.png"/>
          <p:cNvPicPr>
            <a:picLocks noChangeAspect="1" noChangeArrowheads="1"/>
          </p:cNvPicPr>
          <p:nvPr/>
        </p:nvPicPr>
        <p:blipFill>
          <a:blip r:embed="rId2" cstate="print">
            <a:duotone>
              <a:prstClr val="black"/>
              <a:srgbClr val="6234A4">
                <a:tint val="45000"/>
                <a:satMod val="400000"/>
              </a:srgbClr>
            </a:duotone>
            <a:extLst>
              <a:ext uri="{BEBA8EAE-BF5A-486C-A8C5-ECC9F3942E4B}">
                <a14:imgProps xmlns="" xmlns:a14="http://schemas.microsoft.com/office/drawing/2010/main">
                  <a14:imgLayer r:embed="rId4">
                    <a14:imgEffect>
                      <a14:sharpenSoften amount="-50000"/>
                    </a14:imgEffect>
                  </a14:imgLayer>
                </a14:imgProps>
              </a:ext>
            </a:extLst>
          </a:blip>
          <a:srcRect/>
          <a:stretch>
            <a:fillRect/>
          </a:stretch>
        </p:blipFill>
        <p:spPr bwMode="auto">
          <a:xfrm rot="20950833">
            <a:off x="3733874" y="3027443"/>
            <a:ext cx="247546" cy="247546"/>
          </a:xfrm>
          <a:prstGeom prst="rect">
            <a:avLst/>
          </a:prstGeom>
          <a:noFill/>
        </p:spPr>
      </p:pic>
      <p:pic>
        <p:nvPicPr>
          <p:cNvPr id="99" name="Picture 4" descr="http://www.clker.com/cliparts/P/T/L/u/k/0/orange-cog-wheel-hi.png"/>
          <p:cNvPicPr>
            <a:picLocks noChangeAspect="1" noChangeArrowheads="1"/>
          </p:cNvPicPr>
          <p:nvPr/>
        </p:nvPicPr>
        <p:blipFill>
          <a:blip r:embed="rId2" cstate="print">
            <a:duotone>
              <a:prstClr val="black"/>
              <a:srgbClr val="6234A4">
                <a:tint val="45000"/>
                <a:satMod val="400000"/>
              </a:srgbClr>
            </a:duotone>
            <a:extLst>
              <a:ext uri="{BEBA8EAE-BF5A-486C-A8C5-ECC9F3942E4B}">
                <a14:imgProps xmlns="" xmlns:a14="http://schemas.microsoft.com/office/drawing/2010/main">
                  <a14:imgLayer r:embed="rId4">
                    <a14:imgEffect>
                      <a14:sharpenSoften amount="-50000"/>
                    </a14:imgEffect>
                  </a14:imgLayer>
                </a14:imgProps>
              </a:ext>
            </a:extLst>
          </a:blip>
          <a:srcRect/>
          <a:stretch>
            <a:fillRect/>
          </a:stretch>
        </p:blipFill>
        <p:spPr bwMode="auto">
          <a:xfrm rot="20950833">
            <a:off x="3386402" y="2794984"/>
            <a:ext cx="395431" cy="39543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EXAMPLE THREE: </a:t>
            </a:r>
            <a:br>
              <a:rPr lang="en-US" sz="2000" dirty="0" smtClean="0"/>
            </a:br>
            <a:r>
              <a:rPr lang="en-US" sz="2000" dirty="0" smtClean="0"/>
              <a:t>COMPLIANT &amp; BALANCED</a:t>
            </a:r>
            <a:endParaRPr lang="en-US" sz="2000" dirty="0"/>
          </a:p>
        </p:txBody>
      </p:sp>
      <p:graphicFrame>
        <p:nvGraphicFramePr>
          <p:cNvPr id="4" name="Table 3"/>
          <p:cNvGraphicFramePr>
            <a:graphicFrameLocks noGrp="1"/>
          </p:cNvGraphicFramePr>
          <p:nvPr>
            <p:extLst>
              <p:ext uri="{D42A27DB-BD31-4B8C-83A1-F6EECF244321}">
                <p14:modId xmlns="" xmlns:p14="http://schemas.microsoft.com/office/powerpoint/2010/main" val="3010378887"/>
              </p:ext>
            </p:extLst>
          </p:nvPr>
        </p:nvGraphicFramePr>
        <p:xfrm>
          <a:off x="304798" y="1280128"/>
          <a:ext cx="8498186" cy="2246700"/>
        </p:xfrm>
        <a:graphic>
          <a:graphicData uri="http://schemas.openxmlformats.org/drawingml/2006/table">
            <a:tbl>
              <a:tblPr/>
              <a:tblGrid>
                <a:gridCol w="1017192"/>
                <a:gridCol w="934253"/>
                <a:gridCol w="934253"/>
                <a:gridCol w="1080666"/>
                <a:gridCol w="885448"/>
                <a:gridCol w="1303052"/>
                <a:gridCol w="1171661"/>
                <a:gridCol w="1171661"/>
              </a:tblGrid>
              <a:tr h="59436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dirty="0">
                          <a:solidFill>
                            <a:srgbClr val="FFFFFF"/>
                          </a:solidFill>
                          <a:effectLst/>
                          <a:latin typeface="Knowledge Bold" pitchFamily="34" charset="0"/>
                        </a:rPr>
                        <a:t>SKU</a:t>
                      </a:r>
                    </a:p>
                  </a:txBody>
                  <a:tcPr marT="34290" marB="34290" anchor="ctr">
                    <a:lnL w="6350" cap="flat" cmpd="sng" algn="ctr">
                      <a:solidFill>
                        <a:srgbClr val="4066A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000" b="0" i="0" u="none" strike="noStrike" kern="1200" dirty="0" smtClean="0">
                          <a:solidFill>
                            <a:srgbClr val="FFFFFF"/>
                          </a:solidFill>
                          <a:effectLst/>
                          <a:latin typeface="Knowledge Bold" pitchFamily="34" charset="0"/>
                          <a:ea typeface="+mn-ea"/>
                          <a:cs typeface="+mn-cs"/>
                        </a:rPr>
                        <a:t>MFG</a:t>
                      </a:r>
                      <a:r>
                        <a:rPr lang="en-US" sz="1000" b="0" i="0" u="none" strike="noStrike" kern="1200" baseline="0" dirty="0" smtClean="0">
                          <a:solidFill>
                            <a:srgbClr val="FFFFFF"/>
                          </a:solidFill>
                          <a:effectLst/>
                          <a:latin typeface="Knowledge Bold" pitchFamily="34" charset="0"/>
                          <a:ea typeface="+mn-ea"/>
                          <a:cs typeface="+mn-cs"/>
                        </a:rPr>
                        <a:t> </a:t>
                      </a:r>
                      <a:r>
                        <a:rPr lang="en-US" sz="1000" b="0" i="0" u="none" strike="noStrike" kern="1200" dirty="0" smtClean="0">
                          <a:solidFill>
                            <a:srgbClr val="FFFFFF"/>
                          </a:solidFill>
                          <a:effectLst/>
                          <a:latin typeface="Knowledge Bold" pitchFamily="34" charset="0"/>
                          <a:ea typeface="+mn-ea"/>
                          <a:cs typeface="+mn-cs"/>
                        </a:rPr>
                        <a:t>Fully Loaded Cost Per Unit</a:t>
                      </a:r>
                      <a:endParaRPr lang="en-US" sz="1000" b="0" i="0" u="none" strike="noStrike" kern="1200" dirty="0">
                        <a:solidFill>
                          <a:srgbClr val="FF0000"/>
                        </a:solidFill>
                        <a:effectLst/>
                        <a:latin typeface="Knowledge Bold" pitchFamily="34" charset="0"/>
                        <a:ea typeface="+mn-ea"/>
                        <a:cs typeface="+mn-cs"/>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dirty="0">
                          <a:solidFill>
                            <a:srgbClr val="FFFFFF"/>
                          </a:solidFill>
                          <a:effectLst/>
                          <a:latin typeface="Knowledge Bold" pitchFamily="34" charset="0"/>
                        </a:rPr>
                        <a:t>Transfer Price</a:t>
                      </a:r>
                    </a:p>
                  </a:txBody>
                  <a:tcPr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b="0" i="0" u="none" strike="noStrike" kern="1200" dirty="0" smtClean="0">
                          <a:solidFill>
                            <a:srgbClr val="FFFFFF"/>
                          </a:solidFill>
                          <a:effectLst/>
                          <a:latin typeface="Knowledge Bold" pitchFamily="34" charset="0"/>
                          <a:ea typeface="+mn-ea"/>
                          <a:cs typeface="+mn-cs"/>
                        </a:rPr>
                        <a:t>Duty Rate</a:t>
                      </a:r>
                      <a:endParaRPr lang="en-US" sz="1000" b="0" i="0" u="none" strike="noStrike" kern="1200" dirty="0">
                        <a:solidFill>
                          <a:srgbClr val="FFFFFF"/>
                        </a:solidFill>
                        <a:effectLst/>
                        <a:latin typeface="Knowledge Bold" pitchFamily="34" charset="0"/>
                        <a:ea typeface="+mn-ea"/>
                        <a:cs typeface="+mn-cs"/>
                      </a:endParaRPr>
                    </a:p>
                  </a:txBody>
                  <a:tcPr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000" b="0" i="0" u="none" strike="noStrike" dirty="0" smtClean="0">
                          <a:solidFill>
                            <a:srgbClr val="FFFFFF"/>
                          </a:solidFill>
                          <a:effectLst/>
                          <a:latin typeface="Knowledge Bold" pitchFamily="34" charset="0"/>
                        </a:rPr>
                        <a:t>Duties Due</a:t>
                      </a:r>
                      <a:endParaRPr lang="en-US" sz="1000" b="0" i="0" u="none" strike="noStrike" dirty="0">
                        <a:solidFill>
                          <a:srgbClr val="FFFFFF"/>
                        </a:solidFill>
                        <a:effectLst/>
                        <a:latin typeface="Knowledge Bold" pitchFamily="34" charset="0"/>
                      </a:endParaRPr>
                    </a:p>
                  </a:txBody>
                  <a:tcPr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000" b="0" i="0" u="none" strike="noStrike" kern="1200" dirty="0">
                          <a:solidFill>
                            <a:srgbClr val="FFFFFF"/>
                          </a:solidFill>
                          <a:effectLst/>
                          <a:latin typeface="Knowledge Bold" pitchFamily="34" charset="0"/>
                          <a:ea typeface="+mn-ea"/>
                          <a:cs typeface="+mn-cs"/>
                        </a:rPr>
                        <a:t>Seller Profit / Customs Threshold</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000" b="0" i="0" u="none" strike="noStrike" kern="1200" dirty="0" smtClean="0">
                          <a:solidFill>
                            <a:schemeClr val="accent3"/>
                          </a:solidFill>
                          <a:effectLst/>
                          <a:latin typeface="Knowledge Bold" pitchFamily="34" charset="0"/>
                          <a:ea typeface="+mn-ea"/>
                          <a:cs typeface="+mn-cs"/>
                        </a:rPr>
                        <a:t>End</a:t>
                      </a:r>
                      <a:r>
                        <a:rPr lang="en-US" sz="1000" b="0" i="0" u="none" strike="noStrike" kern="1200" baseline="0" dirty="0" smtClean="0">
                          <a:solidFill>
                            <a:schemeClr val="accent3"/>
                          </a:solidFill>
                          <a:effectLst/>
                          <a:latin typeface="Knowledge Bold" pitchFamily="34" charset="0"/>
                          <a:ea typeface="+mn-ea"/>
                          <a:cs typeface="+mn-cs"/>
                        </a:rPr>
                        <a:t> Customer </a:t>
                      </a:r>
                      <a:r>
                        <a:rPr lang="en-US" sz="1000" b="0" i="0" u="none" strike="noStrike" kern="1200" dirty="0" smtClean="0">
                          <a:solidFill>
                            <a:srgbClr val="FFFFFF"/>
                          </a:solidFill>
                          <a:effectLst/>
                          <a:latin typeface="Knowledge Bold" pitchFamily="34" charset="0"/>
                          <a:ea typeface="+mn-ea"/>
                          <a:cs typeface="+mn-cs"/>
                        </a:rPr>
                        <a:t>Sales Price</a:t>
                      </a:r>
                      <a:endParaRPr lang="en-US" sz="1000" b="0" i="0" u="none" strike="noStrike" kern="1200" dirty="0">
                        <a:solidFill>
                          <a:srgbClr val="FFFFFF"/>
                        </a:solidFill>
                        <a:effectLst/>
                        <a:latin typeface="Knowledge Bold" pitchFamily="34" charset="0"/>
                        <a:ea typeface="+mn-ea"/>
                        <a:cs typeface="+mn-cs"/>
                      </a:endParaRPr>
                    </a:p>
                  </a:txBody>
                  <a:tcPr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kern="1200" dirty="0" smtClean="0">
                          <a:solidFill>
                            <a:srgbClr val="FFFFFF"/>
                          </a:solidFill>
                          <a:effectLst/>
                          <a:latin typeface="Knowledge Bold" pitchFamily="34" charset="0"/>
                          <a:ea typeface="+mn-ea"/>
                          <a:cs typeface="+mn-cs"/>
                        </a:rPr>
                        <a:t>Operating</a:t>
                      </a:r>
                    </a:p>
                    <a:p>
                      <a:pPr algn="ctr" fontAlgn="ctr"/>
                      <a:r>
                        <a:rPr lang="en-US" sz="1000" b="0" i="0" u="none" strike="noStrike" kern="1200" dirty="0" smtClean="0">
                          <a:solidFill>
                            <a:srgbClr val="FFFFFF"/>
                          </a:solidFill>
                          <a:effectLst/>
                          <a:latin typeface="Knowledge Bold" pitchFamily="34" charset="0"/>
                          <a:ea typeface="+mn-ea"/>
                          <a:cs typeface="+mn-cs"/>
                        </a:rPr>
                        <a:t>Margin</a:t>
                      </a:r>
                      <a:endParaRPr lang="en-US" sz="1000" b="0" i="0" u="none" strike="noStrike" kern="1200" dirty="0">
                        <a:solidFill>
                          <a:srgbClr val="FFFFFF"/>
                        </a:solidFill>
                        <a:effectLst/>
                        <a:latin typeface="Knowledge Bold" pitchFamily="34" charset="0"/>
                        <a:ea typeface="+mn-ea"/>
                        <a:cs typeface="+mn-cs"/>
                      </a:endParaRPr>
                    </a:p>
                  </a:txBody>
                  <a:tcPr marT="34290" marB="34290" anchor="ctr">
                    <a:lnL w="6350" cap="flat" cmpd="sng" algn="ctr">
                      <a:solidFill>
                        <a:schemeClr val="bg1"/>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235385">
                <a:tc>
                  <a:txBody>
                    <a:bodyPr/>
                    <a:lstStyle/>
                    <a:p>
                      <a:pPr algn="ctr" fontAlgn="ctr"/>
                      <a:endParaRPr lang="en-US" sz="1000" b="0" i="0" u="none" strike="noStrike" dirty="0">
                        <a:solidFill>
                          <a:schemeClr val="tx1"/>
                        </a:solidFill>
                        <a:effectLst/>
                        <a:latin typeface="Knowledge Medium"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A</a:t>
                      </a:r>
                      <a:endParaRPr lang="en-US" sz="1000" b="0" i="0" u="none" strike="noStrike" kern="1200" dirty="0">
                        <a:solidFill>
                          <a:schemeClr val="tx1"/>
                        </a:solidFill>
                        <a:effectLst/>
                        <a:latin typeface="Knowledge Medium"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fontAlgn="ctr"/>
                      <a:r>
                        <a:rPr lang="en-US" sz="1000" b="0" i="0" u="none" strike="noStrike" dirty="0" smtClean="0">
                          <a:solidFill>
                            <a:schemeClr val="tx1"/>
                          </a:solidFill>
                          <a:effectLst/>
                          <a:latin typeface="Knowledge Medium" pitchFamily="34" charset="0"/>
                        </a:rPr>
                        <a:t>B</a:t>
                      </a:r>
                      <a:endParaRPr lang="en-US" sz="1000" b="0" i="0" u="none" strike="noStrike" dirty="0">
                        <a:solidFill>
                          <a:schemeClr val="tx1"/>
                        </a:solidFill>
                        <a:effectLst/>
                        <a:latin typeface="Knowledge Medium"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fontAlgn="ctr"/>
                      <a:r>
                        <a:rPr lang="en-US" sz="1000" b="0" i="0" u="none" strike="noStrike" kern="1200" dirty="0">
                          <a:solidFill>
                            <a:schemeClr val="tx1"/>
                          </a:solidFill>
                          <a:effectLst/>
                          <a:latin typeface="Knowledge Medium" pitchFamily="34" charset="0"/>
                          <a:ea typeface="+mn-ea"/>
                          <a:cs typeface="+mn-cs"/>
                        </a:rPr>
                        <a:t>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D=B*C</a:t>
                      </a:r>
                      <a:endParaRPr lang="en-US" sz="1000" b="0" i="0" u="none" strike="noStrike" kern="1200" dirty="0">
                        <a:solidFill>
                          <a:schemeClr val="tx1"/>
                        </a:solidFill>
                        <a:effectLst/>
                        <a:latin typeface="Knowledge Medium"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a:solidFill>
                            <a:schemeClr val="tx1"/>
                          </a:solidFill>
                          <a:effectLst/>
                          <a:latin typeface="Knowledge Medium" pitchFamily="34" charset="0"/>
                          <a:ea typeface="+mn-ea"/>
                          <a:cs typeface="+mn-cs"/>
                        </a:rPr>
                        <a:t>I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E</a:t>
                      </a:r>
                      <a:endParaRPr lang="en-US" sz="1000" b="0" i="0" u="none" strike="noStrike" kern="1200" dirty="0">
                        <a:solidFill>
                          <a:schemeClr val="tx1"/>
                        </a:solidFill>
                        <a:effectLst/>
                        <a:latin typeface="Knowledge Medium" pitchFamily="34" charset="0"/>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H =(E - B)/E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r>
              <a:tr h="23538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dirty="0">
                          <a:solidFill>
                            <a:schemeClr val="tx1"/>
                          </a:solidFill>
                          <a:effectLst/>
                          <a:latin typeface="Knowledge Medium" pitchFamily="34" charset="0"/>
                        </a:rPr>
                        <a:t>AC55380</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$1,650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$1,922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a:solidFill>
                            <a:schemeClr val="tx1"/>
                          </a:solidFill>
                          <a:effectLst/>
                          <a:latin typeface="Knowledge Medium" pitchFamily="34" charset="0"/>
                          <a:ea typeface="+mn-ea"/>
                          <a:cs typeface="+mn-cs"/>
                        </a:rPr>
                        <a:t>1.40%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$26.91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000" b="0" i="0" u="none" strike="noStrike" kern="1200" dirty="0" smtClean="0">
                          <a:solidFill>
                            <a:schemeClr val="tx1"/>
                          </a:solidFill>
                          <a:effectLst/>
                          <a:latin typeface="Knowledge Medium" pitchFamily="34" charset="0"/>
                          <a:ea typeface="+mn-ea"/>
                          <a:cs typeface="+mn-cs"/>
                        </a:rPr>
                        <a:t>0.14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$1,985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0.03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r>
              <a:tr h="23538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dirty="0">
                          <a:solidFill>
                            <a:schemeClr val="tx1"/>
                          </a:solidFill>
                          <a:effectLst/>
                          <a:latin typeface="Knowledge Medium" pitchFamily="34" charset="0"/>
                        </a:rPr>
                        <a:t>AD5Q650</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$1,550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$1,659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a:solidFill>
                            <a:schemeClr val="tx1"/>
                          </a:solidFill>
                          <a:effectLst/>
                          <a:latin typeface="Knowledge Medium" pitchFamily="34" charset="0"/>
                          <a:ea typeface="+mn-ea"/>
                          <a:cs typeface="+mn-cs"/>
                        </a:rPr>
                        <a:t>2.50%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$41.46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0.07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$1,802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0.08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r>
              <a:tr h="23538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dirty="0">
                          <a:solidFill>
                            <a:schemeClr val="tx1"/>
                          </a:solidFill>
                          <a:effectLst/>
                          <a:latin typeface="Knowledge Medium" pitchFamily="34" charset="0"/>
                        </a:rPr>
                        <a:t>AD581Q9</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$1,430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$1,530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a:solidFill>
                            <a:schemeClr val="tx1"/>
                          </a:solidFill>
                          <a:effectLst/>
                          <a:latin typeface="Knowledge Medium" pitchFamily="34" charset="0"/>
                          <a:ea typeface="+mn-ea"/>
                          <a:cs typeface="+mn-cs"/>
                        </a:rPr>
                        <a:t>2.50%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$38.25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0.07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$1,816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0.16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r>
              <a:tr h="23538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dirty="0">
                          <a:solidFill>
                            <a:schemeClr val="tx1"/>
                          </a:solidFill>
                          <a:effectLst/>
                          <a:latin typeface="Knowledge Medium" pitchFamily="34" charset="0"/>
                        </a:rPr>
                        <a:t>BD00650</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$1,670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$1,954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a:solidFill>
                            <a:schemeClr val="tx1"/>
                          </a:solidFill>
                          <a:effectLst/>
                          <a:latin typeface="Knowledge Medium" pitchFamily="34" charset="0"/>
                          <a:ea typeface="+mn-ea"/>
                          <a:cs typeface="+mn-cs"/>
                        </a:rPr>
                        <a:t>1.40%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$27.36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0.15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$1,982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0.01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r>
              <a:tr h="23538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dirty="0">
                          <a:solidFill>
                            <a:schemeClr val="tx1"/>
                          </a:solidFill>
                          <a:effectLst/>
                          <a:latin typeface="Knowledge Medium" pitchFamily="34" charset="0"/>
                        </a:rPr>
                        <a:t>AD58Q41</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$1,330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$1,862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a:solidFill>
                            <a:schemeClr val="tx1"/>
                          </a:solidFill>
                          <a:effectLst/>
                          <a:latin typeface="Knowledge Medium" pitchFamily="34" charset="0"/>
                          <a:ea typeface="+mn-ea"/>
                          <a:cs typeface="+mn-cs"/>
                        </a:rPr>
                        <a:t>1.40%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$26.07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0.29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$1,897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0.02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r>
              <a:tr h="24003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chemeClr val="accent3"/>
                          </a:solidFill>
                          <a:effectLst/>
                          <a:latin typeface="Knowledge Bold" pitchFamily="34" charset="0"/>
                        </a:rPr>
                        <a:t>TOTAL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$7,630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t"/>
                      <a:r>
                        <a:rPr lang="en-US" sz="1000" b="0" i="0" u="none" strike="noStrike" kern="1200" dirty="0" smtClean="0">
                          <a:solidFill>
                            <a:schemeClr val="tx1"/>
                          </a:solidFill>
                          <a:effectLst/>
                          <a:latin typeface="Knowledge Medium" pitchFamily="34" charset="0"/>
                          <a:ea typeface="+mn-ea"/>
                          <a:cs typeface="+mn-cs"/>
                        </a:rPr>
                        <a:t>$8,927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914400" rtl="0" eaLnBrk="1" fontAlgn="ctr" latinLnBrk="0" hangingPunct="1"/>
                      <a:endParaRPr lang="en-US" sz="1000" b="0" i="0" u="none" strike="noStrike" kern="1200" dirty="0">
                        <a:solidFill>
                          <a:schemeClr val="tx1"/>
                        </a:solidFill>
                        <a:effectLst/>
                        <a:latin typeface="Knowledge Medium" pitchFamily="34" charset="0"/>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kern="1200" dirty="0" smtClean="0">
                          <a:solidFill>
                            <a:schemeClr val="tx1"/>
                          </a:solidFill>
                          <a:effectLst/>
                          <a:latin typeface="Knowledge Medium" pitchFamily="34" charset="0"/>
                          <a:ea typeface="+mn-ea"/>
                          <a:cs typeface="+mn-cs"/>
                        </a:rPr>
                        <a:t>$160.05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400" rtl="0" eaLnBrk="1" fontAlgn="ctr" latinLnBrk="0" hangingPunct="1"/>
                      <a:endParaRPr lang="en-US" sz="1000" b="0" i="0" u="none" strike="noStrike" kern="1200" dirty="0">
                        <a:solidFill>
                          <a:schemeClr val="tx1"/>
                        </a:solidFill>
                        <a:effectLst/>
                        <a:latin typeface="Knowledge Medium" pitchFamily="34" charset="0"/>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$9,482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t"/>
                      <a:r>
                        <a:rPr lang="en-US" sz="1000" b="0" i="0" u="none" strike="noStrike" kern="1200" dirty="0" smtClean="0">
                          <a:solidFill>
                            <a:schemeClr val="tx1"/>
                          </a:solidFill>
                          <a:effectLst/>
                          <a:latin typeface="Knowledge Medium" pitchFamily="34" charset="0"/>
                          <a:ea typeface="+mn-ea"/>
                          <a:cs typeface="+mn-cs"/>
                        </a:rPr>
                        <a:t>5.85%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bl>
          </a:graphicData>
        </a:graphic>
      </p:graphicFrame>
      <p:grpSp>
        <p:nvGrpSpPr>
          <p:cNvPr id="3" name="Group 17"/>
          <p:cNvGrpSpPr/>
          <p:nvPr/>
        </p:nvGrpSpPr>
        <p:grpSpPr>
          <a:xfrm>
            <a:off x="381000" y="3197225"/>
            <a:ext cx="4685806" cy="1292684"/>
            <a:chOff x="-409861" y="4728127"/>
            <a:chExt cx="4762006" cy="1810917"/>
          </a:xfrm>
        </p:grpSpPr>
        <p:sp>
          <p:nvSpPr>
            <p:cNvPr id="6" name="TextBox 5"/>
            <p:cNvSpPr txBox="1"/>
            <p:nvPr/>
          </p:nvSpPr>
          <p:spPr>
            <a:xfrm>
              <a:off x="-409861" y="5806067"/>
              <a:ext cx="2709292" cy="732977"/>
            </a:xfrm>
            <a:prstGeom prst="rect">
              <a:avLst/>
            </a:prstGeom>
            <a:solidFill>
              <a:srgbClr val="DEEDBF"/>
            </a:solidFill>
            <a:ln w="19050">
              <a:noFill/>
            </a:ln>
          </p:spPr>
          <p:txBody>
            <a:bodyPr wrap="square" rtlCol="0">
              <a:spAutoFit/>
            </a:bodyPr>
            <a:lstStyle/>
            <a:p>
              <a:pPr algn="ctr">
                <a:defRPr/>
              </a:pPr>
              <a:r>
                <a:rPr lang="en-US" sz="1400" kern="0" dirty="0" smtClean="0">
                  <a:latin typeface="Knowledge Medium" pitchFamily="34" charset="0"/>
                </a:rPr>
                <a:t>2% decrease in duty payments from $163.33 to $160.05</a:t>
              </a:r>
              <a:endParaRPr lang="en-US" sz="1400" kern="0" dirty="0">
                <a:latin typeface="Knowledge Medium" pitchFamily="34" charset="0"/>
              </a:endParaRPr>
            </a:p>
          </p:txBody>
        </p:sp>
        <p:cxnSp>
          <p:nvCxnSpPr>
            <p:cNvPr id="7" name="Elbow Connector 6"/>
            <p:cNvCxnSpPr>
              <a:stCxn id="8" idx="4"/>
              <a:endCxn id="6" idx="0"/>
            </p:cNvCxnSpPr>
            <p:nvPr/>
          </p:nvCxnSpPr>
          <p:spPr>
            <a:xfrm rot="5400000">
              <a:off x="2073492" y="3959459"/>
              <a:ext cx="717899" cy="2975312"/>
            </a:xfrm>
            <a:prstGeom prst="bentConnector3">
              <a:avLst>
                <a:gd name="adj1" fmla="val 50000"/>
              </a:avLst>
            </a:prstGeom>
            <a:noFill/>
            <a:ln w="19050" cap="flat" cmpd="sng" algn="ctr">
              <a:solidFill>
                <a:srgbClr val="7AB800"/>
              </a:solidFill>
              <a:prstDash val="solid"/>
              <a:headEnd type="none" w="med" len="med"/>
              <a:tailEnd type="triangle" w="med" len="med"/>
            </a:ln>
            <a:effectLst/>
          </p:spPr>
        </p:cxnSp>
        <p:sp>
          <p:nvSpPr>
            <p:cNvPr id="8" name="Oval 7"/>
            <p:cNvSpPr/>
            <p:nvPr/>
          </p:nvSpPr>
          <p:spPr>
            <a:xfrm>
              <a:off x="3488049" y="4728127"/>
              <a:ext cx="864096" cy="360040"/>
            </a:xfrm>
            <a:prstGeom prst="ellipse">
              <a:avLst/>
            </a:prstGeom>
            <a:noFill/>
            <a:ln w="25400" cap="flat" cmpd="sng" algn="ctr">
              <a:solidFill>
                <a:srgbClr val="7AB8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5" name="Group 23"/>
          <p:cNvGrpSpPr/>
          <p:nvPr/>
        </p:nvGrpSpPr>
        <p:grpSpPr>
          <a:xfrm>
            <a:off x="3124202" y="2086566"/>
            <a:ext cx="3428999" cy="2390184"/>
            <a:chOff x="3183114" y="1991525"/>
            <a:chExt cx="3428999" cy="3430484"/>
          </a:xfrm>
        </p:grpSpPr>
        <p:sp>
          <p:nvSpPr>
            <p:cNvPr id="10" name="Left Brace 9"/>
            <p:cNvSpPr/>
            <p:nvPr/>
          </p:nvSpPr>
          <p:spPr>
            <a:xfrm>
              <a:off x="5386876" y="1991525"/>
              <a:ext cx="288032" cy="1588144"/>
            </a:xfrm>
            <a:prstGeom prst="leftBrace">
              <a:avLst/>
            </a:prstGeom>
            <a:noFill/>
            <a:ln w="19050" cap="flat" cmpd="sng" algn="ctr">
              <a:solidFill>
                <a:srgbClr val="7AB8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B4B4B"/>
                </a:solidFill>
                <a:effectLst/>
                <a:uLnTx/>
                <a:uFillTx/>
                <a:latin typeface="Arial"/>
                <a:ea typeface="+mn-ea"/>
                <a:cs typeface="+mn-cs"/>
              </a:endParaRPr>
            </a:p>
          </p:txBody>
        </p:sp>
        <p:sp>
          <p:nvSpPr>
            <p:cNvPr id="11" name="TextBox 10"/>
            <p:cNvSpPr txBox="1"/>
            <p:nvPr/>
          </p:nvSpPr>
          <p:spPr>
            <a:xfrm>
              <a:off x="3183114" y="4361850"/>
              <a:ext cx="3428999" cy="1060159"/>
            </a:xfrm>
            <a:prstGeom prst="rect">
              <a:avLst/>
            </a:prstGeom>
            <a:solidFill>
              <a:srgbClr val="DEEDBF"/>
            </a:solidFill>
            <a:ln w="19050">
              <a:noFill/>
            </a:ln>
          </p:spPr>
          <p:txBody>
            <a:bodyPr wrap="square" rtlCol="0">
              <a:spAutoFit/>
            </a:bodyPr>
            <a:lstStyle/>
            <a:p>
              <a:pPr algn="ctr">
                <a:defRPr/>
              </a:pPr>
              <a:r>
                <a:rPr lang="en-US" sz="1400" kern="0" dirty="0" smtClean="0">
                  <a:latin typeface="Knowledge Medium" pitchFamily="34" charset="0"/>
                </a:rPr>
                <a:t>Customs Threshold </a:t>
              </a:r>
              <a:r>
                <a:rPr lang="en-US" sz="1400" kern="0" dirty="0">
                  <a:latin typeface="Knowledge Medium" pitchFamily="34" charset="0"/>
                </a:rPr>
                <a:t>of </a:t>
              </a:r>
              <a:r>
                <a:rPr lang="en-US" sz="1400" kern="0" dirty="0" smtClean="0">
                  <a:latin typeface="Knowledge Medium" pitchFamily="34" charset="0"/>
                </a:rPr>
                <a:t>≥ </a:t>
              </a:r>
              <a:r>
                <a:rPr lang="en-US" sz="1400" kern="0" dirty="0">
                  <a:latin typeface="Knowledge Medium" pitchFamily="34" charset="0"/>
                </a:rPr>
                <a:t>7</a:t>
              </a:r>
              <a:r>
                <a:rPr lang="en-US" sz="1400" kern="0" dirty="0" smtClean="0">
                  <a:latin typeface="Knowledge Medium" pitchFamily="34" charset="0"/>
                </a:rPr>
                <a:t>% is considered and optimized within the confines of the applicable rules</a:t>
              </a:r>
              <a:endParaRPr lang="en-US" sz="1400" kern="0" dirty="0">
                <a:latin typeface="Knowledge Medium" pitchFamily="34" charset="0"/>
              </a:endParaRPr>
            </a:p>
          </p:txBody>
        </p:sp>
        <p:cxnSp>
          <p:nvCxnSpPr>
            <p:cNvPr id="12" name="Elbow Connector 11"/>
            <p:cNvCxnSpPr>
              <a:stCxn id="10" idx="1"/>
            </p:cNvCxnSpPr>
            <p:nvPr/>
          </p:nvCxnSpPr>
          <p:spPr>
            <a:xfrm rot="10800000" flipV="1">
              <a:off x="5316714" y="2785597"/>
              <a:ext cx="70162" cy="1576254"/>
            </a:xfrm>
            <a:prstGeom prst="bentConnector2">
              <a:avLst/>
            </a:prstGeom>
            <a:noFill/>
            <a:ln w="19050" cap="flat" cmpd="sng" algn="ctr">
              <a:solidFill>
                <a:srgbClr val="7AB800"/>
              </a:solidFill>
              <a:prstDash val="solid"/>
              <a:headEnd type="none" w="med" len="med"/>
              <a:tailEnd type="triangle" w="med" len="med"/>
            </a:ln>
            <a:effectLst/>
          </p:spPr>
        </p:cxnSp>
      </p:grpSp>
      <p:grpSp>
        <p:nvGrpSpPr>
          <p:cNvPr id="9" name="Group 5"/>
          <p:cNvGrpSpPr/>
          <p:nvPr/>
        </p:nvGrpSpPr>
        <p:grpSpPr>
          <a:xfrm>
            <a:off x="6629400" y="3280887"/>
            <a:ext cx="2119734" cy="1195864"/>
            <a:chOff x="5860544" y="4168360"/>
            <a:chExt cx="2520950" cy="1594485"/>
          </a:xfrm>
        </p:grpSpPr>
        <p:sp>
          <p:nvSpPr>
            <p:cNvPr id="14" name="Oval 13"/>
            <p:cNvSpPr/>
            <p:nvPr/>
          </p:nvSpPr>
          <p:spPr>
            <a:xfrm>
              <a:off x="7391291" y="4168360"/>
              <a:ext cx="864096" cy="360040"/>
            </a:xfrm>
            <a:prstGeom prst="ellipse">
              <a:avLst/>
            </a:prstGeom>
            <a:noFill/>
            <a:ln w="25400" cap="flat" cmpd="sng" algn="ctr">
              <a:solidFill>
                <a:srgbClr val="7AB8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TextBox 14"/>
            <p:cNvSpPr txBox="1"/>
            <p:nvPr/>
          </p:nvSpPr>
          <p:spPr>
            <a:xfrm>
              <a:off x="5860544" y="4777960"/>
              <a:ext cx="2520950" cy="984885"/>
            </a:xfrm>
            <a:prstGeom prst="rect">
              <a:avLst/>
            </a:prstGeom>
            <a:solidFill>
              <a:srgbClr val="DEEDBF"/>
            </a:solid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effectLst/>
                  <a:uLnTx/>
                  <a:uFillTx/>
                  <a:latin typeface="Knowledge Medium" pitchFamily="34" charset="0"/>
                </a:rPr>
                <a:t>Overall operating margin is within the TP benchmark of 3% to 6%</a:t>
              </a:r>
              <a:endParaRPr kumimoji="0" lang="en-US" sz="1400" i="0" u="none" strike="noStrike" kern="0" cap="none" spc="0" normalizeH="0" baseline="0" noProof="0" dirty="0">
                <a:ln>
                  <a:noFill/>
                </a:ln>
                <a:effectLst/>
                <a:uLnTx/>
                <a:uFillTx/>
                <a:latin typeface="Knowledge Medium" pitchFamily="34" charset="0"/>
              </a:endParaRPr>
            </a:p>
          </p:txBody>
        </p:sp>
        <p:cxnSp>
          <p:nvCxnSpPr>
            <p:cNvPr id="16" name="Elbow Connector 15"/>
            <p:cNvCxnSpPr>
              <a:stCxn id="14" idx="4"/>
              <a:endCxn id="15" idx="0"/>
            </p:cNvCxnSpPr>
            <p:nvPr/>
          </p:nvCxnSpPr>
          <p:spPr>
            <a:xfrm rot="5400000">
              <a:off x="7347399" y="4302018"/>
              <a:ext cx="249560" cy="702320"/>
            </a:xfrm>
            <a:prstGeom prst="bentConnector3">
              <a:avLst>
                <a:gd name="adj1" fmla="val 50000"/>
              </a:avLst>
            </a:prstGeom>
            <a:noFill/>
            <a:ln w="19050" cap="flat" cmpd="sng" algn="ctr">
              <a:solidFill>
                <a:srgbClr val="7AB800"/>
              </a:solidFill>
              <a:prstDash val="solid"/>
              <a:headEnd type="none" w="med" len="med"/>
              <a:tailEnd type="triangle" w="med" len="med"/>
            </a:ln>
            <a:effectLst/>
          </p:spPr>
        </p:cxnSp>
      </p:grpSp>
      <p:sp>
        <p:nvSpPr>
          <p:cNvPr id="27" name="Content Placeholder 2"/>
          <p:cNvSpPr txBox="1">
            <a:spLocks/>
          </p:cNvSpPr>
          <p:nvPr/>
        </p:nvSpPr>
        <p:spPr bwMode="auto">
          <a:xfrm>
            <a:off x="350282" y="742951"/>
            <a:ext cx="770485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182880" bIns="0" numCol="1" anchor="t" anchorCtr="0" compatLnSpc="1">
            <a:prstTxWarp prst="textNoShape">
              <a:avLst/>
            </a:prstTxWarp>
            <a:spAutoFit/>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defRPr>
            </a:lvl2pPr>
            <a:lvl3pPr marL="914400" indent="-171450" algn="l" rtl="0" eaLnBrk="1" fontAlgn="base" hangingPunct="1">
              <a:spcBef>
                <a:spcPct val="25000"/>
              </a:spcBef>
              <a:spcAft>
                <a:spcPct val="0"/>
              </a:spcAft>
              <a:buClr>
                <a:schemeClr val="tx2"/>
              </a:buClr>
              <a:buChar char="•"/>
              <a:defRPr>
                <a:solidFill>
                  <a:schemeClr val="tx1"/>
                </a:solidFill>
                <a:latin typeface="+mn-lt"/>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defRPr>
            </a:lvl9pPr>
          </a:lstStyle>
          <a:p>
            <a:pPr marL="0" lvl="0" indent="0">
              <a:buClr>
                <a:srgbClr val="FF8000"/>
              </a:buClr>
              <a:buNone/>
              <a:defRPr/>
            </a:pPr>
            <a:r>
              <a:rPr lang="en-US" sz="1600" kern="0" dirty="0">
                <a:latin typeface="Knowledge Regular" pitchFamily="34" charset="0"/>
              </a:rPr>
              <a:t>TRANSFER PRICING ADJUSTMENTS CONSIDERING TP BENCHMARK, CUSTOMS THRESHOLD, AND DUTY RATES</a:t>
            </a:r>
          </a:p>
        </p:txBody>
      </p:sp>
    </p:spTree>
    <p:extLst>
      <p:ext uri="{BB962C8B-B14F-4D97-AF65-F5344CB8AC3E}">
        <p14:creationId xmlns="" xmlns:p14="http://schemas.microsoft.com/office/powerpoint/2010/main" val="250676589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7474"/>
            <a:ext cx="7205032" cy="594066"/>
          </a:xfrm>
        </p:spPr>
        <p:txBody>
          <a:bodyPr/>
          <a:lstStyle/>
          <a:p>
            <a:pPr lvl="0"/>
            <a:r>
              <a:rPr lang="en-US" dirty="0" smtClean="0"/>
              <a:t>ONESOURCE SYSTEMS BENEFITS</a:t>
            </a:r>
            <a:endParaRPr lang="en-US" dirty="0"/>
          </a:p>
        </p:txBody>
      </p:sp>
      <p:graphicFrame>
        <p:nvGraphicFramePr>
          <p:cNvPr id="14" name="Diagram 13"/>
          <p:cNvGraphicFramePr/>
          <p:nvPr>
            <p:extLst>
              <p:ext uri="{D42A27DB-BD31-4B8C-83A1-F6EECF244321}">
                <p14:modId xmlns:p14="http://schemas.microsoft.com/office/powerpoint/2010/main" xmlns="" val="1922851231"/>
              </p:ext>
            </p:extLst>
          </p:nvPr>
        </p:nvGraphicFramePr>
        <p:xfrm>
          <a:off x="304800" y="1276350"/>
          <a:ext cx="8458200" cy="3200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angle 14"/>
          <p:cNvSpPr/>
          <p:nvPr/>
        </p:nvSpPr>
        <p:spPr>
          <a:xfrm>
            <a:off x="304800" y="742951"/>
            <a:ext cx="8458200" cy="497541"/>
          </a:xfrm>
          <a:prstGeom prst="rect">
            <a:avLst/>
          </a:prstGeom>
          <a:solidFill>
            <a:schemeClr val="tx2"/>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chemeClr val="bg1"/>
                </a:solidFill>
              </a:rPr>
              <a:t>Systematic Compliance and Cross Functional Visibility</a:t>
            </a: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t>CHALLENGES – </a:t>
            </a:r>
            <a:br>
              <a:rPr lang="en-US" sz="2000" dirty="0" smtClean="0"/>
            </a:br>
            <a:r>
              <a:rPr lang="en-US" sz="2000" dirty="0" smtClean="0"/>
              <a:t>BATTLE BETWEEN CUSTOMS AND INLAND REVENUE</a:t>
            </a:r>
            <a:endParaRPr lang="en-US" sz="2000" dirty="0"/>
          </a:p>
        </p:txBody>
      </p:sp>
      <p:sp>
        <p:nvSpPr>
          <p:cNvPr id="5" name="Right Arrow 4"/>
          <p:cNvSpPr/>
          <p:nvPr/>
        </p:nvSpPr>
        <p:spPr>
          <a:xfrm rot="5400000">
            <a:off x="1187451" y="1841499"/>
            <a:ext cx="1600201" cy="1689100"/>
          </a:xfrm>
          <a:prstGeom prst="rightArrow">
            <a:avLst/>
          </a:prstGeom>
          <a:solidFill>
            <a:srgbClr val="BFDEE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lIns="45720" rIns="45720" rtlCol="0" anchor="ctr"/>
          <a:lstStyle/>
          <a:p>
            <a:pPr algn="ctr"/>
            <a:r>
              <a:rPr lang="en-US" sz="1400" b="1" dirty="0" smtClean="0">
                <a:solidFill>
                  <a:schemeClr val="tx2"/>
                </a:solidFill>
              </a:rPr>
              <a:t>PRICES</a:t>
            </a:r>
          </a:p>
        </p:txBody>
      </p:sp>
      <p:sp>
        <p:nvSpPr>
          <p:cNvPr id="6" name="Content Placeholder 2"/>
          <p:cNvSpPr txBox="1">
            <a:spLocks/>
          </p:cNvSpPr>
          <p:nvPr/>
        </p:nvSpPr>
        <p:spPr>
          <a:xfrm>
            <a:off x="323528" y="742951"/>
            <a:ext cx="4046592" cy="987553"/>
          </a:xfrm>
          <a:prstGeom prst="rect">
            <a:avLst/>
          </a:prstGeom>
        </p:spPr>
        <p:txBody>
          <a:bodyPr>
            <a:normAutofit/>
          </a:bodyPr>
          <a:lstStyle/>
          <a:p>
            <a:pPr marL="168275" marR="0" lvl="0" indent="-168275" algn="l" defTabSz="914400" rtl="0" eaLnBrk="0" fontAlgn="base" latinLnBrk="0" hangingPunct="0">
              <a:lnSpc>
                <a:spcPct val="100000"/>
              </a:lnSpc>
              <a:spcBef>
                <a:spcPct val="50000"/>
              </a:spcBef>
              <a:spcAft>
                <a:spcPct val="0"/>
              </a:spcAft>
              <a:buClr>
                <a:schemeClr val="tx2"/>
              </a:buClr>
              <a:buSzTx/>
              <a:buFontTx/>
              <a:buChar char="•"/>
              <a:tabLst/>
              <a:defRPr/>
            </a:pPr>
            <a:r>
              <a:rPr kumimoji="0" lang="en-US" sz="1400" b="0" i="0" u="none" strike="noStrike" kern="0" cap="none" spc="0" normalizeH="0" baseline="0" noProof="0" dirty="0" smtClean="0">
                <a:ln>
                  <a:noFill/>
                </a:ln>
                <a:solidFill>
                  <a:schemeClr val="accent4"/>
                </a:solidFill>
                <a:effectLst/>
                <a:uLnTx/>
                <a:uFillTx/>
                <a:latin typeface="+mn-lt"/>
                <a:ea typeface="+mn-ea"/>
                <a:cs typeface="+mn-cs"/>
              </a:rPr>
              <a:t>Lower import prices result in increased taxable profits for the buyer; therefore, greater income tax collections by the tax authorities in the importing jurisdiction.</a:t>
            </a:r>
            <a:endParaRPr kumimoji="0" lang="en-US" sz="1200" b="0" i="0" u="none" strike="noStrike" kern="0" cap="none" spc="0" normalizeH="0" baseline="0" noProof="0" dirty="0">
              <a:ln>
                <a:noFill/>
              </a:ln>
              <a:solidFill>
                <a:schemeClr val="accent4"/>
              </a:solidFill>
              <a:effectLst/>
              <a:uLnTx/>
              <a:uFillTx/>
              <a:latin typeface="+mn-lt"/>
              <a:ea typeface="+mn-ea"/>
              <a:cs typeface="+mn-cs"/>
            </a:endParaRPr>
          </a:p>
        </p:txBody>
      </p:sp>
      <p:sp>
        <p:nvSpPr>
          <p:cNvPr id="7" name="Content Placeholder 3"/>
          <p:cNvSpPr txBox="1">
            <a:spLocks/>
          </p:cNvSpPr>
          <p:nvPr/>
        </p:nvSpPr>
        <p:spPr>
          <a:xfrm>
            <a:off x="4738936" y="782420"/>
            <a:ext cx="4176464" cy="738664"/>
          </a:xfrm>
          <a:prstGeom prst="rect">
            <a:avLst/>
          </a:prstGeom>
        </p:spPr>
        <p:txBody>
          <a:bodyPr>
            <a:spAutoFit/>
          </a:bodyPr>
          <a:lstStyle/>
          <a:p>
            <a:pPr marL="168275" marR="0" lvl="0" indent="-168275" algn="l" defTabSz="914400" rtl="0" eaLnBrk="0" fontAlgn="base" latinLnBrk="0" hangingPunct="0">
              <a:lnSpc>
                <a:spcPct val="100000"/>
              </a:lnSpc>
              <a:spcBef>
                <a:spcPct val="50000"/>
              </a:spcBef>
              <a:spcAft>
                <a:spcPct val="0"/>
              </a:spcAft>
              <a:buClr>
                <a:schemeClr val="tx2"/>
              </a:buClr>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Customs authorities prefer higher import prices as they will result in greater duty collections.</a:t>
            </a:r>
            <a:endParaRPr kumimoji="0" lang="en-US" sz="1400" b="0" i="0" u="none" strike="noStrike" kern="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bwMode="gray">
          <a:xfrm>
            <a:off x="304800" y="4095751"/>
            <a:ext cx="8496944" cy="430887"/>
          </a:xfrm>
          <a:prstGeom prst="rect">
            <a:avLst/>
          </a:prstGeom>
        </p:spPr>
        <p:txBody>
          <a:bodyPr vert="horz" lIns="0" tIns="0" rIns="0" bIns="0" rtlCol="0" anchor="ctr">
            <a:spAutoFit/>
          </a:bodyPr>
          <a:lstStyle/>
          <a:p>
            <a:pPr lvl="0" algn="ctr">
              <a:spcBef>
                <a:spcPts val="600"/>
              </a:spcBef>
            </a:pPr>
            <a:r>
              <a:rPr lang="en-US" sz="1400" b="1" dirty="0" smtClean="0">
                <a:cs typeface="Arial" pitchFamily="34" charset="0"/>
              </a:rPr>
              <a:t>Accordingly, tax and customs have separate and distinct rules </a:t>
            </a:r>
            <a:br>
              <a:rPr lang="en-US" sz="1400" b="1" dirty="0" smtClean="0">
                <a:cs typeface="Arial" pitchFamily="34" charset="0"/>
              </a:rPr>
            </a:br>
            <a:r>
              <a:rPr lang="en-US" sz="1400" b="1" dirty="0" smtClean="0">
                <a:cs typeface="Arial" pitchFamily="34" charset="0"/>
              </a:rPr>
              <a:t>that are not aligned and are often challenging to comply with.</a:t>
            </a:r>
          </a:p>
        </p:txBody>
      </p:sp>
      <p:sp>
        <p:nvSpPr>
          <p:cNvPr id="9" name="TextBox 8"/>
          <p:cNvSpPr txBox="1"/>
          <p:nvPr/>
        </p:nvSpPr>
        <p:spPr>
          <a:xfrm>
            <a:off x="1247308" y="3638550"/>
            <a:ext cx="1564083" cy="215444"/>
          </a:xfrm>
          <a:prstGeom prst="rect">
            <a:avLst/>
          </a:prstGeom>
          <a:noFill/>
        </p:spPr>
        <p:txBody>
          <a:bodyPr wrap="none" lIns="0" tIns="0" rIns="0" bIns="0" rtlCol="0" anchor="ctr">
            <a:spAutoFit/>
          </a:bodyPr>
          <a:lstStyle/>
          <a:p>
            <a:pPr algn="ctr"/>
            <a:r>
              <a:rPr lang="en-US" sz="1400" i="1" dirty="0" smtClean="0"/>
              <a:t>More Income Taxes</a:t>
            </a:r>
          </a:p>
        </p:txBody>
      </p:sp>
      <p:sp>
        <p:nvSpPr>
          <p:cNvPr id="10" name="TextBox 9"/>
          <p:cNvSpPr txBox="1"/>
          <p:nvPr/>
        </p:nvSpPr>
        <p:spPr>
          <a:xfrm>
            <a:off x="6126843" y="1504950"/>
            <a:ext cx="965008" cy="215444"/>
          </a:xfrm>
          <a:prstGeom prst="rect">
            <a:avLst/>
          </a:prstGeom>
          <a:noFill/>
        </p:spPr>
        <p:txBody>
          <a:bodyPr wrap="square" lIns="0" tIns="0" rIns="0" bIns="0" rtlCol="0" anchor="ctr">
            <a:spAutoFit/>
          </a:bodyPr>
          <a:lstStyle/>
          <a:p>
            <a:pPr algn="ctr"/>
            <a:r>
              <a:rPr lang="en-US" sz="1400" i="1" dirty="0" smtClean="0"/>
              <a:t>More Duties</a:t>
            </a:r>
          </a:p>
        </p:txBody>
      </p:sp>
      <p:cxnSp>
        <p:nvCxnSpPr>
          <p:cNvPr id="11" name="Straight Connector 10"/>
          <p:cNvCxnSpPr/>
          <p:nvPr/>
        </p:nvCxnSpPr>
        <p:spPr>
          <a:xfrm>
            <a:off x="4566201" y="819150"/>
            <a:ext cx="5801" cy="3124200"/>
          </a:xfrm>
          <a:prstGeom prst="line">
            <a:avLst/>
          </a:prstGeom>
          <a:ln w="12700">
            <a:solidFill>
              <a:srgbClr val="97989A"/>
            </a:solidFill>
            <a:prstDash val="sysDash"/>
          </a:ln>
        </p:spPr>
        <p:style>
          <a:lnRef idx="1">
            <a:schemeClr val="accent1"/>
          </a:lnRef>
          <a:fillRef idx="0">
            <a:schemeClr val="accent1"/>
          </a:fillRef>
          <a:effectRef idx="0">
            <a:schemeClr val="accent1"/>
          </a:effectRef>
          <a:fontRef idx="minor">
            <a:schemeClr val="tx1"/>
          </a:fontRef>
        </p:style>
      </p:cxnSp>
      <p:sp>
        <p:nvSpPr>
          <p:cNvPr id="12" name="Up Arrow 11"/>
          <p:cNvSpPr/>
          <p:nvPr/>
        </p:nvSpPr>
        <p:spPr>
          <a:xfrm>
            <a:off x="5791202" y="1800438"/>
            <a:ext cx="1573619" cy="1761912"/>
          </a:xfrm>
          <a:prstGeom prst="upArrow">
            <a:avLst/>
          </a:prstGeom>
          <a:solidFill>
            <a:srgbClr val="BFDEE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b="1" dirty="0" smtClean="0">
                <a:solidFill>
                  <a:schemeClr val="tx2"/>
                </a:solidFill>
              </a:rPr>
              <a:t>PRICES</a:t>
            </a:r>
            <a:endParaRPr lang="en-US" sz="1400" b="1" dirty="0">
              <a:solidFill>
                <a:schemeClr val="tx2"/>
              </a:solidFill>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AUTOMATION – HOW TO GET STARTED</a:t>
            </a:r>
            <a:endParaRPr lang="en-US" dirty="0"/>
          </a:p>
        </p:txBody>
      </p:sp>
      <p:sp>
        <p:nvSpPr>
          <p:cNvPr id="32" name="Text Placeholder 2"/>
          <p:cNvSpPr>
            <a:spLocks noGrp="1"/>
          </p:cNvSpPr>
          <p:nvPr>
            <p:ph type="body" sz="quarter" idx="10"/>
          </p:nvPr>
        </p:nvSpPr>
        <p:spPr>
          <a:xfrm>
            <a:off x="308288" y="951570"/>
            <a:ext cx="8043232" cy="3672408"/>
          </a:xfrm>
        </p:spPr>
        <p:txBody>
          <a:bodyPr>
            <a:normAutofit/>
          </a:bodyPr>
          <a:lstStyle/>
          <a:p>
            <a:pPr>
              <a:spcBef>
                <a:spcPts val="1200"/>
              </a:spcBef>
            </a:pPr>
            <a:r>
              <a:rPr lang="en-US" sz="2000" dirty="0" smtClean="0"/>
              <a:t>Conduct Current State Assessment</a:t>
            </a:r>
          </a:p>
          <a:p>
            <a:pPr marL="520700" lvl="2" indent="-342900">
              <a:spcBef>
                <a:spcPts val="1200"/>
              </a:spcBef>
              <a:buFont typeface="Wingdings" pitchFamily="2" charset="2"/>
              <a:buChar char="§"/>
            </a:pPr>
            <a:r>
              <a:rPr lang="en-US" sz="1800" dirty="0" smtClean="0"/>
              <a:t>Understand the current pricing policies for tax and customs.</a:t>
            </a:r>
          </a:p>
          <a:p>
            <a:pPr marL="520700" lvl="2" indent="-342900">
              <a:spcBef>
                <a:spcPts val="1200"/>
              </a:spcBef>
              <a:buFont typeface="Wingdings" pitchFamily="2" charset="2"/>
              <a:buChar char="§"/>
            </a:pPr>
            <a:r>
              <a:rPr lang="en-US" sz="1800" dirty="0" smtClean="0"/>
              <a:t>Map the current processes and systems for transfer pricing and customs.</a:t>
            </a:r>
          </a:p>
          <a:p>
            <a:pPr marL="520700" lvl="2" indent="-342900">
              <a:spcBef>
                <a:spcPts val="1200"/>
              </a:spcBef>
              <a:buFont typeface="Wingdings" pitchFamily="2" charset="2"/>
              <a:buChar char="§"/>
            </a:pPr>
            <a:r>
              <a:rPr lang="en-US" sz="1800" dirty="0" smtClean="0"/>
              <a:t>Assess available ERP, GL, and trade data.</a:t>
            </a:r>
          </a:p>
          <a:p>
            <a:pPr marL="520700" lvl="2" indent="-342900">
              <a:spcBef>
                <a:spcPts val="1200"/>
              </a:spcBef>
              <a:buFont typeface="Wingdings" pitchFamily="2" charset="2"/>
              <a:buChar char="§"/>
            </a:pPr>
            <a:r>
              <a:rPr lang="en-US" sz="1800" dirty="0" smtClean="0"/>
              <a:t>Evaluate the information and analysis needed to determine appropriate price points.</a:t>
            </a: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TXEU8R.jpg"/>
          <p:cNvPicPr>
            <a:picLocks noChangeAspect="1"/>
          </p:cNvPicPr>
          <p:nvPr/>
        </p:nvPicPr>
        <p:blipFill>
          <a:blip r:embed="rId3" cstate="print"/>
          <a:stretch>
            <a:fillRect/>
          </a:stretch>
        </p:blipFill>
        <p:spPr>
          <a:xfrm>
            <a:off x="-685800" y="742950"/>
            <a:ext cx="9829800" cy="6745874"/>
          </a:xfrm>
          <a:prstGeom prst="rect">
            <a:avLst/>
          </a:prstGeom>
          <a:noFill/>
          <a:ln>
            <a:noFill/>
          </a:ln>
        </p:spPr>
      </p:pic>
      <p:sp>
        <p:nvSpPr>
          <p:cNvPr id="19458" name="Rectangle 2"/>
          <p:cNvSpPr>
            <a:spLocks noGrp="1" noChangeArrowheads="1"/>
          </p:cNvSpPr>
          <p:nvPr>
            <p:ph type="title"/>
          </p:nvPr>
        </p:nvSpPr>
        <p:spPr/>
        <p:txBody>
          <a:bodyPr/>
          <a:lstStyle/>
          <a:p>
            <a:r>
              <a:rPr lang="en-US" dirty="0" smtClean="0"/>
              <a:t>MORE INFORMATION</a:t>
            </a:r>
            <a:endParaRPr lang="en-US" dirty="0"/>
          </a:p>
        </p:txBody>
      </p:sp>
      <p:sp>
        <p:nvSpPr>
          <p:cNvPr id="7" name="Rectangle 6"/>
          <p:cNvSpPr/>
          <p:nvPr/>
        </p:nvSpPr>
        <p:spPr>
          <a:xfrm>
            <a:off x="0" y="3257550"/>
            <a:ext cx="9144000" cy="1271095"/>
          </a:xfrm>
          <a:prstGeom prst="rect">
            <a:avLst/>
          </a:prstGeom>
          <a:solidFill>
            <a:schemeClr val="tx1">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aixaDeTexto 3"/>
          <p:cNvSpPr txBox="1"/>
          <p:nvPr/>
        </p:nvSpPr>
        <p:spPr>
          <a:xfrm>
            <a:off x="2246810" y="3302439"/>
            <a:ext cx="6686877" cy="1354217"/>
          </a:xfrm>
          <a:prstGeom prst="rect">
            <a:avLst/>
          </a:prstGeom>
          <a:noFill/>
        </p:spPr>
        <p:txBody>
          <a:bodyPr wrap="square" rtlCol="0">
            <a:spAutoFit/>
          </a:bodyPr>
          <a:lstStyle/>
          <a:p>
            <a:r>
              <a:rPr lang="pt-BR" dirty="0" smtClean="0">
                <a:solidFill>
                  <a:schemeClr val="tx2"/>
                </a:solidFill>
              </a:rPr>
              <a:t>tax.tr.com</a:t>
            </a:r>
          </a:p>
          <a:p>
            <a:r>
              <a:rPr lang="pt-BR" sz="1600" dirty="0" smtClean="0">
                <a:solidFill>
                  <a:schemeClr val="bg1"/>
                </a:solidFill>
              </a:rPr>
              <a:t>Nicholas Stipp</a:t>
            </a:r>
          </a:p>
          <a:p>
            <a:r>
              <a:rPr lang="pt-BR" sz="1600" dirty="0" smtClean="0">
                <a:solidFill>
                  <a:schemeClr val="bg1"/>
                </a:solidFill>
              </a:rPr>
              <a:t>Phone: +65.9178.8854  </a:t>
            </a:r>
          </a:p>
          <a:p>
            <a:r>
              <a:rPr lang="pt-BR" sz="1600" dirty="0" smtClean="0">
                <a:solidFill>
                  <a:schemeClr val="bg1"/>
                </a:solidFill>
              </a:rPr>
              <a:t>Email: nicholas.stipp@tr.com</a:t>
            </a:r>
          </a:p>
          <a:p>
            <a:endParaRPr lang="pt-BR" sz="1600" dirty="0">
              <a:solidFill>
                <a:schemeClr val="bg1"/>
              </a:solidFill>
            </a:endParaRPr>
          </a:p>
        </p:txBody>
      </p:sp>
    </p:spTree>
    <p:extLst>
      <p:ext uri="{BB962C8B-B14F-4D97-AF65-F5344CB8AC3E}">
        <p14:creationId xmlns:p14="http://schemas.microsoft.com/office/powerpoint/2010/main" xmlns="" val="2156708394"/>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TRANSFER PRICING &amp; VALUATION PERCEIVED AS HIGH RISKS</a:t>
            </a:r>
            <a:endParaRPr lang="en-US" sz="2000" dirty="0"/>
          </a:p>
        </p:txBody>
      </p:sp>
      <p:graphicFrame>
        <p:nvGraphicFramePr>
          <p:cNvPr id="4" name="Chart 3"/>
          <p:cNvGraphicFramePr/>
          <p:nvPr>
            <p:extLst>
              <p:ext uri="{D42A27DB-BD31-4B8C-83A1-F6EECF244321}">
                <p14:modId xmlns="" xmlns:p14="http://schemas.microsoft.com/office/powerpoint/2010/main" val="1309191543"/>
              </p:ext>
            </p:extLst>
          </p:nvPr>
        </p:nvGraphicFramePr>
        <p:xfrm>
          <a:off x="381000" y="742950"/>
          <a:ext cx="7467600" cy="3581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977975991"/>
              </p:ext>
            </p:extLst>
          </p:nvPr>
        </p:nvGraphicFramePr>
        <p:xfrm>
          <a:off x="7620000" y="944659"/>
          <a:ext cx="876229" cy="3151093"/>
        </p:xfrm>
        <a:graphic>
          <a:graphicData uri="http://schemas.openxmlformats.org/drawingml/2006/table">
            <a:tbl>
              <a:tblPr firstRow="1" bandRow="1">
                <a:tableStyleId>{5940675A-B579-460E-94D1-54222C63F5DA}</a:tableStyleId>
              </a:tblPr>
              <a:tblGrid>
                <a:gridCol w="876229"/>
              </a:tblGrid>
              <a:tr h="286463">
                <a:tc>
                  <a:txBody>
                    <a:bodyPr/>
                    <a:lstStyle/>
                    <a:p>
                      <a:pPr algn="ctr"/>
                      <a:r>
                        <a:rPr lang="en-ZA" sz="1100" b="1" dirty="0" smtClean="0"/>
                        <a:t>Average</a:t>
                      </a:r>
                      <a:endParaRPr lang="en-ZA" sz="1100" b="1" dirty="0"/>
                    </a:p>
                  </a:txBody>
                  <a:tcPr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r>
              <a:tr h="286463">
                <a:tc>
                  <a:txBody>
                    <a:bodyPr/>
                    <a:lstStyle/>
                    <a:p>
                      <a:pPr algn="ctr" fontAlgn="b"/>
                      <a:r>
                        <a:rPr lang="en-ZA" sz="1200" b="0" i="0" u="none" strike="noStrike" dirty="0">
                          <a:solidFill>
                            <a:schemeClr val="tx1"/>
                          </a:solidFill>
                          <a:effectLst/>
                          <a:latin typeface="Arial"/>
                        </a:rPr>
                        <a:t>3.6</a:t>
                      </a:r>
                    </a:p>
                  </a:txBody>
                  <a:tcPr marL="9525" marR="9525" marT="9525"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tcPr>
                </a:tc>
              </a:tr>
              <a:tr h="286463">
                <a:tc>
                  <a:txBody>
                    <a:bodyPr/>
                    <a:lstStyle/>
                    <a:p>
                      <a:pPr algn="ctr" fontAlgn="b"/>
                      <a:r>
                        <a:rPr lang="en-ZA" sz="1200" b="0" i="0" u="none" strike="noStrike" dirty="0">
                          <a:solidFill>
                            <a:schemeClr val="tx1"/>
                          </a:solidFill>
                          <a:effectLst/>
                          <a:latin typeface="Arial"/>
                        </a:rPr>
                        <a:t>3.6</a:t>
                      </a:r>
                    </a:p>
                  </a:txBody>
                  <a:tcPr marL="9525" marR="9525" marT="9525"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tcPr>
                </a:tc>
              </a:tr>
              <a:tr h="286463">
                <a:tc>
                  <a:txBody>
                    <a:bodyPr/>
                    <a:lstStyle/>
                    <a:p>
                      <a:pPr algn="ctr" fontAlgn="b"/>
                      <a:r>
                        <a:rPr lang="en-ZA" sz="1200" b="0" i="0" u="none" strike="noStrike" dirty="0">
                          <a:solidFill>
                            <a:schemeClr val="tx1"/>
                          </a:solidFill>
                          <a:effectLst/>
                          <a:latin typeface="Arial"/>
                        </a:rPr>
                        <a:t>3.5</a:t>
                      </a:r>
                    </a:p>
                  </a:txBody>
                  <a:tcPr marL="9525" marR="9525" marT="9525"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tcPr>
                </a:tc>
              </a:tr>
              <a:tr h="286463">
                <a:tc>
                  <a:txBody>
                    <a:bodyPr/>
                    <a:lstStyle/>
                    <a:p>
                      <a:pPr algn="ctr" fontAlgn="b"/>
                      <a:r>
                        <a:rPr lang="en-ZA" sz="1200" b="0" i="0" u="none" strike="noStrike" dirty="0">
                          <a:solidFill>
                            <a:schemeClr val="tx1"/>
                          </a:solidFill>
                          <a:effectLst/>
                          <a:latin typeface="Arial"/>
                        </a:rPr>
                        <a:t>3.5</a:t>
                      </a:r>
                    </a:p>
                  </a:txBody>
                  <a:tcPr marL="9525" marR="9525" marT="9525"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tcPr>
                </a:tc>
              </a:tr>
              <a:tr h="286463">
                <a:tc>
                  <a:txBody>
                    <a:bodyPr/>
                    <a:lstStyle/>
                    <a:p>
                      <a:pPr algn="ctr" fontAlgn="b"/>
                      <a:r>
                        <a:rPr lang="en-ZA" sz="1200" b="0" i="0" u="none" strike="noStrike" dirty="0">
                          <a:solidFill>
                            <a:schemeClr val="tx1"/>
                          </a:solidFill>
                          <a:effectLst/>
                          <a:latin typeface="Arial"/>
                        </a:rPr>
                        <a:t>3.4</a:t>
                      </a:r>
                    </a:p>
                  </a:txBody>
                  <a:tcPr marL="9525" marR="9525" marT="9525"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tcPr>
                </a:tc>
              </a:tr>
              <a:tr h="286463">
                <a:tc>
                  <a:txBody>
                    <a:bodyPr/>
                    <a:lstStyle/>
                    <a:p>
                      <a:pPr algn="ctr" fontAlgn="b"/>
                      <a:r>
                        <a:rPr lang="en-ZA" sz="1200" b="0" i="0" u="none" strike="noStrike" dirty="0">
                          <a:solidFill>
                            <a:schemeClr val="tx1"/>
                          </a:solidFill>
                          <a:effectLst/>
                          <a:latin typeface="Arial"/>
                        </a:rPr>
                        <a:t>3.3</a:t>
                      </a:r>
                    </a:p>
                  </a:txBody>
                  <a:tcPr marL="9525" marR="9525" marT="9525"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tcPr>
                </a:tc>
              </a:tr>
              <a:tr h="286463">
                <a:tc>
                  <a:txBody>
                    <a:bodyPr/>
                    <a:lstStyle/>
                    <a:p>
                      <a:pPr algn="ctr" fontAlgn="b"/>
                      <a:r>
                        <a:rPr lang="en-ZA" sz="1200" b="0" i="0" u="none" strike="noStrike" dirty="0">
                          <a:solidFill>
                            <a:schemeClr val="tx1"/>
                          </a:solidFill>
                          <a:effectLst/>
                          <a:latin typeface="Arial"/>
                        </a:rPr>
                        <a:t>3.3</a:t>
                      </a:r>
                    </a:p>
                  </a:txBody>
                  <a:tcPr marL="9525" marR="9525" marT="9525"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tcPr>
                </a:tc>
              </a:tr>
              <a:tr h="286463">
                <a:tc>
                  <a:txBody>
                    <a:bodyPr/>
                    <a:lstStyle/>
                    <a:p>
                      <a:pPr algn="ctr" fontAlgn="b"/>
                      <a:r>
                        <a:rPr lang="en-ZA" sz="1200" b="0" i="0" u="none" strike="noStrike" dirty="0">
                          <a:solidFill>
                            <a:schemeClr val="tx1"/>
                          </a:solidFill>
                          <a:effectLst/>
                          <a:latin typeface="Arial"/>
                        </a:rPr>
                        <a:t>3.1</a:t>
                      </a:r>
                    </a:p>
                  </a:txBody>
                  <a:tcPr marL="9525" marR="9525" marT="9525"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tcPr>
                </a:tc>
              </a:tr>
              <a:tr h="286463">
                <a:tc>
                  <a:txBody>
                    <a:bodyPr/>
                    <a:lstStyle/>
                    <a:p>
                      <a:pPr algn="ctr" fontAlgn="b"/>
                      <a:r>
                        <a:rPr lang="en-ZA" sz="1200" b="0" i="0" u="none" strike="noStrike" dirty="0">
                          <a:solidFill>
                            <a:schemeClr val="tx1"/>
                          </a:solidFill>
                          <a:effectLst/>
                          <a:latin typeface="Arial"/>
                        </a:rPr>
                        <a:t>3.0</a:t>
                      </a:r>
                    </a:p>
                  </a:txBody>
                  <a:tcPr marL="9525" marR="9525" marT="9525"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tcPr>
                </a:tc>
              </a:tr>
              <a:tr h="286463">
                <a:tc>
                  <a:txBody>
                    <a:bodyPr/>
                    <a:lstStyle/>
                    <a:p>
                      <a:pPr algn="ctr" fontAlgn="b"/>
                      <a:r>
                        <a:rPr lang="en-ZA" sz="1200" b="0" i="0" u="none" strike="noStrike" dirty="0">
                          <a:solidFill>
                            <a:schemeClr val="tx1"/>
                          </a:solidFill>
                          <a:effectLst/>
                          <a:latin typeface="Arial"/>
                        </a:rPr>
                        <a:t>2.9</a:t>
                      </a:r>
                    </a:p>
                  </a:txBody>
                  <a:tcPr marL="9525" marR="9525" marT="9525"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tcPr>
                </a:tc>
              </a:tr>
            </a:tbl>
          </a:graphicData>
        </a:graphic>
      </p:graphicFrame>
      <p:pic>
        <p:nvPicPr>
          <p:cNvPr id="6" name="Picture 2"/>
          <p:cNvPicPr>
            <a:picLocks noChangeAspect="1" noChangeArrowheads="1"/>
          </p:cNvPicPr>
          <p:nvPr/>
        </p:nvPicPr>
        <p:blipFill>
          <a:blip r:embed="rId3" cstate="print"/>
          <a:srcRect t="90876"/>
          <a:stretch>
            <a:fillRect/>
          </a:stretch>
        </p:blipFill>
        <p:spPr bwMode="auto">
          <a:xfrm>
            <a:off x="457200" y="4248150"/>
            <a:ext cx="4922421" cy="304800"/>
          </a:xfrm>
          <a:prstGeom prst="rect">
            <a:avLst/>
          </a:prstGeom>
          <a:noFill/>
          <a:ln w="9525">
            <a:noFill/>
            <a:miter lim="800000"/>
            <a:headEnd/>
            <a:tailEnd/>
          </a:ln>
        </p:spPr>
      </p:pic>
      <p:sp>
        <p:nvSpPr>
          <p:cNvPr id="7" name="Oval 6"/>
          <p:cNvSpPr/>
          <p:nvPr/>
        </p:nvSpPr>
        <p:spPr>
          <a:xfrm>
            <a:off x="1143000" y="1733550"/>
            <a:ext cx="2895600" cy="6858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CHALLENGE IN INTER-COMPANY PRICING</a:t>
            </a:r>
            <a:endParaRPr lang="en-US" dirty="0"/>
          </a:p>
        </p:txBody>
      </p:sp>
      <p:pic>
        <p:nvPicPr>
          <p:cNvPr id="1026" name="Picture 2"/>
          <p:cNvPicPr>
            <a:picLocks noChangeAspect="1" noChangeArrowheads="1"/>
          </p:cNvPicPr>
          <p:nvPr/>
        </p:nvPicPr>
        <p:blipFill>
          <a:blip r:embed="rId2" cstate="print"/>
          <a:srcRect t="10582"/>
          <a:stretch>
            <a:fillRect/>
          </a:stretch>
        </p:blipFill>
        <p:spPr bwMode="auto">
          <a:xfrm>
            <a:off x="323963" y="742950"/>
            <a:ext cx="6153037" cy="37338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t>CHALLENGE – OVERLAPPING VARIABLES </a:t>
            </a:r>
            <a:br>
              <a:rPr lang="en-US" sz="2000" dirty="0" smtClean="0"/>
            </a:br>
            <a:r>
              <a:rPr lang="en-US" sz="2000" dirty="0" smtClean="0"/>
              <a:t>IN A CONSTANT LOOP</a:t>
            </a:r>
            <a:endParaRPr lang="en-US" sz="2000" dirty="0"/>
          </a:p>
        </p:txBody>
      </p:sp>
      <p:grpSp>
        <p:nvGrpSpPr>
          <p:cNvPr id="16" name="Group 15"/>
          <p:cNvGrpSpPr/>
          <p:nvPr/>
        </p:nvGrpSpPr>
        <p:grpSpPr>
          <a:xfrm>
            <a:off x="457200" y="819151"/>
            <a:ext cx="8305800" cy="3657600"/>
            <a:chOff x="266700" y="1019961"/>
            <a:chExt cx="8572500" cy="5266361"/>
          </a:xfrm>
        </p:grpSpPr>
        <p:sp>
          <p:nvSpPr>
            <p:cNvPr id="5" name="Flowchart: Connector 4"/>
            <p:cNvSpPr/>
            <p:nvPr/>
          </p:nvSpPr>
          <p:spPr>
            <a:xfrm>
              <a:off x="3205180" y="1365932"/>
              <a:ext cx="2383320" cy="2311099"/>
            </a:xfrm>
            <a:prstGeom prst="flowChartConnector">
              <a:avLst/>
            </a:prstGeom>
            <a:solidFill>
              <a:srgbClr val="8099C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auto">
                <a:spcBef>
                  <a:spcPts val="0"/>
                </a:spcBef>
                <a:spcAft>
                  <a:spcPts val="0"/>
                </a:spcAft>
                <a:defRPr/>
              </a:pPr>
              <a:r>
                <a:rPr lang="en-US" sz="1400" b="1" kern="0" dirty="0" smtClean="0">
                  <a:solidFill>
                    <a:srgbClr val="FFFFFF"/>
                  </a:solidFill>
                  <a:latin typeface="Arial" pitchFamily="34" charset="0"/>
                  <a:cs typeface="Arial" pitchFamily="34" charset="0"/>
                </a:rPr>
                <a:t>Finance/ Accounting</a:t>
              </a:r>
              <a:endParaRPr lang="en-US" sz="1400" b="1" kern="0" dirty="0">
                <a:solidFill>
                  <a:srgbClr val="FFFFFF"/>
                </a:solidFill>
                <a:latin typeface="Arial" pitchFamily="34" charset="0"/>
                <a:cs typeface="Arial" pitchFamily="34" charset="0"/>
              </a:endParaRPr>
            </a:p>
          </p:txBody>
        </p:sp>
        <p:sp>
          <p:nvSpPr>
            <p:cNvPr id="6" name="Flowchart: Connector 5"/>
            <p:cNvSpPr/>
            <p:nvPr/>
          </p:nvSpPr>
          <p:spPr>
            <a:xfrm>
              <a:off x="2270951" y="2613581"/>
              <a:ext cx="2383320" cy="2311099"/>
            </a:xfrm>
            <a:prstGeom prst="flowChartConnector">
              <a:avLst/>
            </a:prstGeom>
            <a:solidFill>
              <a:srgbClr val="FF0000">
                <a:alpha val="84000"/>
              </a:srgbClr>
            </a:solidFill>
            <a:ln w="6350">
              <a:solidFill>
                <a:schemeClr val="bg1"/>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fontAlgn="auto">
                <a:spcBef>
                  <a:spcPts val="0"/>
                </a:spcBef>
                <a:spcAft>
                  <a:spcPts val="0"/>
                </a:spcAft>
                <a:defRPr/>
              </a:pPr>
              <a:r>
                <a:rPr lang="en-US" sz="1400" b="1" kern="0" dirty="0" smtClean="0">
                  <a:solidFill>
                    <a:sysClr val="windowText" lastClr="000000"/>
                  </a:solidFill>
                  <a:latin typeface="Arial" pitchFamily="34" charset="0"/>
                  <a:cs typeface="Arial" pitchFamily="34" charset="0"/>
                </a:rPr>
                <a:t>Tax </a:t>
              </a:r>
              <a:endParaRPr lang="en-US" sz="1400" b="1" kern="0" dirty="0">
                <a:solidFill>
                  <a:sysClr val="windowText" lastClr="000000"/>
                </a:solidFill>
                <a:latin typeface="Arial" pitchFamily="34" charset="0"/>
                <a:cs typeface="Arial" pitchFamily="34" charset="0"/>
              </a:endParaRPr>
            </a:p>
          </p:txBody>
        </p:sp>
        <p:sp>
          <p:nvSpPr>
            <p:cNvPr id="7" name="Flowchart: Connector 6"/>
            <p:cNvSpPr/>
            <p:nvPr/>
          </p:nvSpPr>
          <p:spPr>
            <a:xfrm>
              <a:off x="4262187" y="2613125"/>
              <a:ext cx="2335688" cy="2311099"/>
            </a:xfrm>
            <a:prstGeom prst="flowChartConnector">
              <a:avLst/>
            </a:prstGeom>
            <a:solidFill>
              <a:schemeClr val="accent2">
                <a:alpha val="93000"/>
              </a:schemeClr>
            </a:solidFill>
            <a:ln w="6350" cap="flat" cmpd="sng" algn="ctr">
              <a:solidFill>
                <a:schemeClr val="bg1"/>
              </a:solidFill>
              <a:prstDash val="solid"/>
            </a:ln>
            <a:effectLst/>
          </p:spPr>
          <p:txBody>
            <a:bodyPr lIns="1280160" rtlCol="0" anchor="ctr"/>
            <a:lstStyle/>
            <a:p>
              <a:pPr algn="ctr" fontAlgn="auto">
                <a:spcBef>
                  <a:spcPts val="0"/>
                </a:spcBef>
                <a:spcAft>
                  <a:spcPts val="0"/>
                </a:spcAft>
                <a:defRPr/>
              </a:pPr>
              <a:r>
                <a:rPr lang="en-US" sz="1400" b="1" kern="0" dirty="0" smtClean="0">
                  <a:solidFill>
                    <a:schemeClr val="bg1"/>
                  </a:solidFill>
                  <a:latin typeface="Arial" pitchFamily="34" charset="0"/>
                  <a:cs typeface="Arial" pitchFamily="34" charset="0"/>
                </a:rPr>
                <a:t> IT</a:t>
              </a:r>
              <a:endParaRPr lang="en-US" sz="1400" b="1" kern="0" dirty="0">
                <a:solidFill>
                  <a:schemeClr val="bg1"/>
                </a:solidFill>
                <a:latin typeface="Arial" pitchFamily="34" charset="0"/>
                <a:cs typeface="Arial" pitchFamily="34" charset="0"/>
              </a:endParaRPr>
            </a:p>
          </p:txBody>
        </p:sp>
        <p:sp>
          <p:nvSpPr>
            <p:cNvPr id="11" name="Flowchart: Connector 10"/>
            <p:cNvSpPr/>
            <p:nvPr/>
          </p:nvSpPr>
          <p:spPr>
            <a:xfrm>
              <a:off x="3338201" y="3421929"/>
              <a:ext cx="2311099" cy="2311099"/>
            </a:xfrm>
            <a:prstGeom prst="flowChartConnector">
              <a:avLst/>
            </a:prstGeom>
            <a:solidFill>
              <a:schemeClr val="tx2">
                <a:alpha val="84000"/>
              </a:schemeClr>
            </a:solidFill>
            <a:ln w="6350" cap="flat" cmpd="sng" algn="ctr">
              <a:solidFill>
                <a:schemeClr val="bg1"/>
              </a:solidFill>
              <a:prstDash val="solid"/>
            </a:ln>
            <a:effectLst/>
          </p:spPr>
          <p:txBody>
            <a:bodyPr rtlCol="0" anchor="ctr"/>
            <a:lstStyle/>
            <a:p>
              <a:pPr algn="ctr" fontAlgn="auto">
                <a:spcBef>
                  <a:spcPts val="0"/>
                </a:spcBef>
                <a:spcAft>
                  <a:spcPts val="0"/>
                </a:spcAft>
                <a:defRPr/>
              </a:pPr>
              <a:endParaRPr lang="en-US" sz="1400" b="1" kern="0" dirty="0" smtClean="0">
                <a:solidFill>
                  <a:srgbClr val="4B4B4B">
                    <a:lumMod val="50000"/>
                  </a:srgbClr>
                </a:solidFill>
                <a:latin typeface="Arial" pitchFamily="34" charset="0"/>
                <a:cs typeface="Arial" pitchFamily="34" charset="0"/>
              </a:endParaRPr>
            </a:p>
            <a:p>
              <a:pPr algn="ctr" fontAlgn="auto">
                <a:spcBef>
                  <a:spcPts val="0"/>
                </a:spcBef>
                <a:spcAft>
                  <a:spcPts val="0"/>
                </a:spcAft>
                <a:defRPr/>
              </a:pPr>
              <a:endParaRPr lang="en-US" sz="1400" b="1" kern="0" dirty="0">
                <a:solidFill>
                  <a:srgbClr val="4B4B4B">
                    <a:lumMod val="50000"/>
                  </a:srgbClr>
                </a:solidFill>
                <a:latin typeface="Arial" pitchFamily="34" charset="0"/>
                <a:cs typeface="Arial" pitchFamily="34" charset="0"/>
              </a:endParaRPr>
            </a:p>
            <a:p>
              <a:pPr algn="ctr" fontAlgn="auto">
                <a:spcBef>
                  <a:spcPts val="0"/>
                </a:spcBef>
                <a:spcAft>
                  <a:spcPts val="0"/>
                </a:spcAft>
                <a:defRPr/>
              </a:pPr>
              <a:endParaRPr lang="en-US" sz="1400" b="1" kern="0" dirty="0" smtClean="0">
                <a:solidFill>
                  <a:srgbClr val="4B4B4B">
                    <a:lumMod val="50000"/>
                  </a:srgbClr>
                </a:solidFill>
                <a:latin typeface="Arial" pitchFamily="34" charset="0"/>
                <a:cs typeface="Arial" pitchFamily="34" charset="0"/>
              </a:endParaRPr>
            </a:p>
            <a:p>
              <a:pPr algn="ctr" fontAlgn="auto">
                <a:spcBef>
                  <a:spcPts val="0"/>
                </a:spcBef>
                <a:spcAft>
                  <a:spcPts val="0"/>
                </a:spcAft>
                <a:defRPr/>
              </a:pPr>
              <a:r>
                <a:rPr lang="en-US" sz="1400" b="1" kern="0" dirty="0" smtClean="0">
                  <a:solidFill>
                    <a:srgbClr val="4B4B4B">
                      <a:lumMod val="50000"/>
                    </a:srgbClr>
                  </a:solidFill>
                  <a:latin typeface="Arial" pitchFamily="34" charset="0"/>
                  <a:cs typeface="Arial" pitchFamily="34" charset="0"/>
                </a:rPr>
                <a:t>Customs</a:t>
              </a:r>
              <a:endParaRPr lang="en-US" sz="1400" b="1" kern="0" dirty="0">
                <a:solidFill>
                  <a:srgbClr val="4B4B4B">
                    <a:lumMod val="50000"/>
                  </a:srgbClr>
                </a:solidFill>
                <a:latin typeface="Arial" pitchFamily="34" charset="0"/>
                <a:cs typeface="Arial" pitchFamily="34" charset="0"/>
              </a:endParaRPr>
            </a:p>
          </p:txBody>
        </p:sp>
        <p:sp>
          <p:nvSpPr>
            <p:cNvPr id="13" name="Flowchart: Card 15"/>
            <p:cNvSpPr/>
            <p:nvPr/>
          </p:nvSpPr>
          <p:spPr>
            <a:xfrm>
              <a:off x="4263352" y="3428027"/>
              <a:ext cx="386645" cy="236285"/>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00 h 10000"/>
                <a:gd name="connsiteX1" fmla="*/ 2000 w 10000"/>
                <a:gd name="connsiteY1" fmla="*/ 0 h 10000"/>
                <a:gd name="connsiteX2" fmla="*/ 6632 w 10000"/>
                <a:gd name="connsiteY2" fmla="*/ 288 h 10000"/>
                <a:gd name="connsiteX3" fmla="*/ 10000 w 10000"/>
                <a:gd name="connsiteY3" fmla="*/ 10000 h 10000"/>
                <a:gd name="connsiteX4" fmla="*/ 0 w 10000"/>
                <a:gd name="connsiteY4" fmla="*/ 10000 h 10000"/>
                <a:gd name="connsiteX5" fmla="*/ 0 w 10000"/>
                <a:gd name="connsiteY5" fmla="*/ 2000 h 10000"/>
                <a:gd name="connsiteX0" fmla="*/ 1453 w 10000"/>
                <a:gd name="connsiteY0" fmla="*/ 4879 h 10000"/>
                <a:gd name="connsiteX1" fmla="*/ 2000 w 10000"/>
                <a:gd name="connsiteY1" fmla="*/ 0 h 10000"/>
                <a:gd name="connsiteX2" fmla="*/ 6632 w 10000"/>
                <a:gd name="connsiteY2" fmla="*/ 288 h 10000"/>
                <a:gd name="connsiteX3" fmla="*/ 10000 w 10000"/>
                <a:gd name="connsiteY3" fmla="*/ 10000 h 10000"/>
                <a:gd name="connsiteX4" fmla="*/ 0 w 10000"/>
                <a:gd name="connsiteY4" fmla="*/ 10000 h 10000"/>
                <a:gd name="connsiteX5" fmla="*/ 1453 w 10000"/>
                <a:gd name="connsiteY5" fmla="*/ 4879 h 10000"/>
                <a:gd name="connsiteX0" fmla="*/ 1453 w 9472"/>
                <a:gd name="connsiteY0" fmla="*/ 4879 h 10000"/>
                <a:gd name="connsiteX1" fmla="*/ 2000 w 9472"/>
                <a:gd name="connsiteY1" fmla="*/ 0 h 10000"/>
                <a:gd name="connsiteX2" fmla="*/ 6632 w 9472"/>
                <a:gd name="connsiteY2" fmla="*/ 288 h 10000"/>
                <a:gd name="connsiteX3" fmla="*/ 9472 w 9472"/>
                <a:gd name="connsiteY3" fmla="*/ 9136 h 10000"/>
                <a:gd name="connsiteX4" fmla="*/ 0 w 9472"/>
                <a:gd name="connsiteY4" fmla="*/ 10000 h 10000"/>
                <a:gd name="connsiteX5" fmla="*/ 1453 w 9472"/>
                <a:gd name="connsiteY5" fmla="*/ 4879 h 10000"/>
                <a:gd name="connsiteX0" fmla="*/ 628 w 9094"/>
                <a:gd name="connsiteY0" fmla="*/ 4879 h 10288"/>
                <a:gd name="connsiteX1" fmla="*/ 1205 w 9094"/>
                <a:gd name="connsiteY1" fmla="*/ 0 h 10288"/>
                <a:gd name="connsiteX2" fmla="*/ 6096 w 9094"/>
                <a:gd name="connsiteY2" fmla="*/ 288 h 10288"/>
                <a:gd name="connsiteX3" fmla="*/ 9094 w 9094"/>
                <a:gd name="connsiteY3" fmla="*/ 9136 h 10288"/>
                <a:gd name="connsiteX4" fmla="*/ 0 w 9094"/>
                <a:gd name="connsiteY4" fmla="*/ 10288 h 10288"/>
                <a:gd name="connsiteX5" fmla="*/ 628 w 9094"/>
                <a:gd name="connsiteY5" fmla="*/ 4879 h 10288"/>
                <a:gd name="connsiteX0" fmla="*/ 691 w 7930"/>
                <a:gd name="connsiteY0" fmla="*/ 4742 h 10559"/>
                <a:gd name="connsiteX1" fmla="*/ 1325 w 7930"/>
                <a:gd name="connsiteY1" fmla="*/ 0 h 10559"/>
                <a:gd name="connsiteX2" fmla="*/ 6703 w 7930"/>
                <a:gd name="connsiteY2" fmla="*/ 280 h 10559"/>
                <a:gd name="connsiteX3" fmla="*/ 7930 w 7930"/>
                <a:gd name="connsiteY3" fmla="*/ 10559 h 10559"/>
                <a:gd name="connsiteX4" fmla="*/ 0 w 7930"/>
                <a:gd name="connsiteY4" fmla="*/ 10000 h 10559"/>
                <a:gd name="connsiteX5" fmla="*/ 691 w 7930"/>
                <a:gd name="connsiteY5" fmla="*/ 4742 h 10559"/>
                <a:gd name="connsiteX0" fmla="*/ 92 w 9221"/>
                <a:gd name="connsiteY0" fmla="*/ 4491 h 10000"/>
                <a:gd name="connsiteX1" fmla="*/ 892 w 9221"/>
                <a:gd name="connsiteY1" fmla="*/ 0 h 10000"/>
                <a:gd name="connsiteX2" fmla="*/ 7674 w 9221"/>
                <a:gd name="connsiteY2" fmla="*/ 265 h 10000"/>
                <a:gd name="connsiteX3" fmla="*/ 9221 w 9221"/>
                <a:gd name="connsiteY3" fmla="*/ 10000 h 10000"/>
                <a:gd name="connsiteX4" fmla="*/ 28 w 9221"/>
                <a:gd name="connsiteY4" fmla="*/ 9471 h 10000"/>
                <a:gd name="connsiteX5" fmla="*/ 92 w 9221"/>
                <a:gd name="connsiteY5" fmla="*/ 4491 h 10000"/>
                <a:gd name="connsiteX0" fmla="*/ 100 w 9891"/>
                <a:gd name="connsiteY0" fmla="*/ 4491 h 9471"/>
                <a:gd name="connsiteX1" fmla="*/ 967 w 9891"/>
                <a:gd name="connsiteY1" fmla="*/ 0 h 9471"/>
                <a:gd name="connsiteX2" fmla="*/ 8322 w 9891"/>
                <a:gd name="connsiteY2" fmla="*/ 265 h 9471"/>
                <a:gd name="connsiteX3" fmla="*/ 9891 w 9891"/>
                <a:gd name="connsiteY3" fmla="*/ 8929 h 9471"/>
                <a:gd name="connsiteX4" fmla="*/ 30 w 9891"/>
                <a:gd name="connsiteY4" fmla="*/ 9471 h 9471"/>
                <a:gd name="connsiteX5" fmla="*/ 100 w 9891"/>
                <a:gd name="connsiteY5" fmla="*/ 4491 h 9471"/>
                <a:gd name="connsiteX0" fmla="*/ 101 w 10000"/>
                <a:gd name="connsiteY0" fmla="*/ 5027 h 10285"/>
                <a:gd name="connsiteX1" fmla="*/ 978 w 10000"/>
                <a:gd name="connsiteY1" fmla="*/ 285 h 10285"/>
                <a:gd name="connsiteX2" fmla="*/ 8857 w 10000"/>
                <a:gd name="connsiteY2" fmla="*/ 0 h 10285"/>
                <a:gd name="connsiteX3" fmla="*/ 10000 w 10000"/>
                <a:gd name="connsiteY3" fmla="*/ 9713 h 10285"/>
                <a:gd name="connsiteX4" fmla="*/ 30 w 10000"/>
                <a:gd name="connsiteY4" fmla="*/ 10285 h 10285"/>
                <a:gd name="connsiteX5" fmla="*/ 101 w 10000"/>
                <a:gd name="connsiteY5" fmla="*/ 5027 h 10285"/>
                <a:gd name="connsiteX0" fmla="*/ 101 w 10000"/>
                <a:gd name="connsiteY0" fmla="*/ 5119 h 10377"/>
                <a:gd name="connsiteX1" fmla="*/ 1642 w 10000"/>
                <a:gd name="connsiteY1" fmla="*/ 0 h 10377"/>
                <a:gd name="connsiteX2" fmla="*/ 8857 w 10000"/>
                <a:gd name="connsiteY2" fmla="*/ 92 h 10377"/>
                <a:gd name="connsiteX3" fmla="*/ 10000 w 10000"/>
                <a:gd name="connsiteY3" fmla="*/ 9805 h 10377"/>
                <a:gd name="connsiteX4" fmla="*/ 30 w 10000"/>
                <a:gd name="connsiteY4" fmla="*/ 10377 h 10377"/>
                <a:gd name="connsiteX5" fmla="*/ 101 w 10000"/>
                <a:gd name="connsiteY5" fmla="*/ 5119 h 10377"/>
                <a:gd name="connsiteX0" fmla="*/ 1157 w 9970"/>
                <a:gd name="connsiteY0" fmla="*/ 1551 h 10377"/>
                <a:gd name="connsiteX1" fmla="*/ 1612 w 9970"/>
                <a:gd name="connsiteY1" fmla="*/ 0 h 10377"/>
                <a:gd name="connsiteX2" fmla="*/ 8827 w 9970"/>
                <a:gd name="connsiteY2" fmla="*/ 92 h 10377"/>
                <a:gd name="connsiteX3" fmla="*/ 9970 w 9970"/>
                <a:gd name="connsiteY3" fmla="*/ 9805 h 10377"/>
                <a:gd name="connsiteX4" fmla="*/ 0 w 9970"/>
                <a:gd name="connsiteY4" fmla="*/ 10377 h 10377"/>
                <a:gd name="connsiteX5" fmla="*/ 1157 w 9970"/>
                <a:gd name="connsiteY5" fmla="*/ 1551 h 1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70" h="10377">
                  <a:moveTo>
                    <a:pt x="1157" y="1551"/>
                  </a:moveTo>
                  <a:lnTo>
                    <a:pt x="1612" y="0"/>
                  </a:lnTo>
                  <a:lnTo>
                    <a:pt x="8827" y="92"/>
                  </a:lnTo>
                  <a:lnTo>
                    <a:pt x="9970" y="9805"/>
                  </a:lnTo>
                  <a:lnTo>
                    <a:pt x="0" y="10377"/>
                  </a:lnTo>
                  <a:cubicBezTo>
                    <a:pt x="319" y="8623"/>
                    <a:pt x="839" y="3304"/>
                    <a:pt x="1157" y="1551"/>
                  </a:cubicBezTo>
                  <a:close/>
                </a:path>
              </a:pathLst>
            </a:custGeom>
            <a:solidFill>
              <a:srgbClr val="9E303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Knowledge Regular" pitchFamily="34" charset="0"/>
                <a:ea typeface="+mn-ea"/>
                <a:cs typeface="+mn-cs"/>
              </a:endParaRPr>
            </a:p>
          </p:txBody>
        </p:sp>
        <p:sp>
          <p:nvSpPr>
            <p:cNvPr id="14" name="Curved Down Arrow 13"/>
            <p:cNvSpPr/>
            <p:nvPr/>
          </p:nvSpPr>
          <p:spPr>
            <a:xfrm rot="10800000">
              <a:off x="1472645" y="3677990"/>
              <a:ext cx="5241921" cy="2608332"/>
            </a:xfrm>
            <a:prstGeom prst="curvedDownArrow">
              <a:avLst/>
            </a:prstGeom>
            <a:gradFill>
              <a:gsLst>
                <a:gs pos="6000">
                  <a:schemeClr val="accent1">
                    <a:tint val="50000"/>
                    <a:satMod val="300000"/>
                    <a:alpha val="22000"/>
                    <a:lumMod val="45000"/>
                    <a:lumOff val="55000"/>
                  </a:schemeClr>
                </a:gs>
                <a:gs pos="100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000" b="1" dirty="0" smtClean="0">
                <a:solidFill>
                  <a:schemeClr val="tx1"/>
                </a:solidFill>
              </a:endParaRPr>
            </a:p>
          </p:txBody>
        </p:sp>
        <p:sp>
          <p:nvSpPr>
            <p:cNvPr id="15" name="Curved Down Arrow 14"/>
            <p:cNvSpPr/>
            <p:nvPr/>
          </p:nvSpPr>
          <p:spPr>
            <a:xfrm>
              <a:off x="1732621" y="1019961"/>
              <a:ext cx="5241921" cy="2608332"/>
            </a:xfrm>
            <a:prstGeom prst="curvedDownArrow">
              <a:avLst/>
            </a:prstGeom>
            <a:gradFill>
              <a:gsLst>
                <a:gs pos="6000">
                  <a:schemeClr val="accent1">
                    <a:tint val="50000"/>
                    <a:satMod val="300000"/>
                    <a:lumMod val="45000"/>
                    <a:lumOff val="55000"/>
                    <a:alpha val="0"/>
                  </a:schemeClr>
                </a:gs>
                <a:gs pos="100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000" b="1" dirty="0" smtClean="0">
                <a:solidFill>
                  <a:schemeClr val="tx1"/>
                </a:solidFill>
              </a:endParaRPr>
            </a:p>
          </p:txBody>
        </p:sp>
        <p:sp>
          <p:nvSpPr>
            <p:cNvPr id="12" name="Rounded Rectangle 11"/>
            <p:cNvSpPr/>
            <p:nvPr/>
          </p:nvSpPr>
          <p:spPr>
            <a:xfrm>
              <a:off x="266700" y="4530867"/>
              <a:ext cx="3715082" cy="1626042"/>
            </a:xfrm>
            <a:prstGeom prst="roundRect">
              <a:avLst/>
            </a:prstGeom>
            <a:solidFill>
              <a:schemeClr val="tx2"/>
            </a:solidFill>
            <a:ln w="25400" cap="flat" cmpd="sng" algn="ctr">
              <a:noFill/>
              <a:prstDash val="solid"/>
            </a:ln>
            <a:effectLst/>
          </p:spPr>
          <p:txBody>
            <a:bodyPr rtlCol="0" anchor="ctr"/>
            <a:lstStyle/>
            <a:p>
              <a:pPr marL="173736" marR="0" lvl="1" indent="-173736" defTabSz="685800" latinLnBrk="0">
                <a:lnSpc>
                  <a:spcPct val="100000"/>
                </a:lnSpc>
                <a:spcBef>
                  <a:spcPts val="600"/>
                </a:spcBef>
                <a:buClr>
                  <a:schemeClr val="bg1"/>
                </a:buClr>
                <a:buSzPct val="116000"/>
                <a:buFont typeface="Wingdings" pitchFamily="2" charset="2"/>
                <a:buChar char="§"/>
                <a:tabLst/>
                <a:defRPr/>
              </a:pPr>
              <a:r>
                <a:rPr lang="en-US" sz="1200" b="1" dirty="0" smtClean="0">
                  <a:solidFill>
                    <a:schemeClr val="bg1"/>
                  </a:solidFill>
                  <a:latin typeface="Arial" pitchFamily="34" charset="0"/>
                  <a:cs typeface="Arial" pitchFamily="34" charset="0"/>
                </a:rPr>
                <a:t>Declaration of import values</a:t>
              </a:r>
            </a:p>
            <a:p>
              <a:pPr marL="173736" marR="0" lvl="1" indent="-173736" defTabSz="685800" latinLnBrk="0">
                <a:lnSpc>
                  <a:spcPct val="100000"/>
                </a:lnSpc>
                <a:spcBef>
                  <a:spcPts val="300"/>
                </a:spcBef>
                <a:buClr>
                  <a:schemeClr val="bg1"/>
                </a:buClr>
                <a:buSzPct val="116000"/>
                <a:buFont typeface="Wingdings" pitchFamily="2" charset="2"/>
                <a:buChar char="§"/>
                <a:tabLst/>
                <a:defRPr/>
              </a:pPr>
              <a:r>
                <a:rPr lang="en-US" sz="1200" b="1" dirty="0" smtClean="0">
                  <a:solidFill>
                    <a:schemeClr val="bg1"/>
                  </a:solidFill>
                  <a:latin typeface="Arial" pitchFamily="34" charset="0"/>
                  <a:cs typeface="Arial" pitchFamily="34" charset="0"/>
                </a:rPr>
                <a:t>Support Valuation methodology</a:t>
              </a:r>
            </a:p>
            <a:p>
              <a:pPr marL="173736" marR="0" lvl="1" indent="-173736" defTabSz="685800" latinLnBrk="0">
                <a:lnSpc>
                  <a:spcPct val="100000"/>
                </a:lnSpc>
                <a:spcBef>
                  <a:spcPts val="600"/>
                </a:spcBef>
                <a:buClr>
                  <a:schemeClr val="bg1"/>
                </a:buClr>
                <a:buSzPct val="116000"/>
                <a:buFont typeface="Wingdings" pitchFamily="2" charset="2"/>
                <a:buChar char="§"/>
                <a:tabLst/>
                <a:defRPr/>
              </a:pPr>
              <a:r>
                <a:rPr lang="en-US" sz="1200" b="1" dirty="0" smtClean="0">
                  <a:solidFill>
                    <a:schemeClr val="bg1"/>
                  </a:solidFill>
                  <a:latin typeface="Arial" pitchFamily="34" charset="0"/>
                  <a:cs typeface="Arial" pitchFamily="34" charset="0"/>
                </a:rPr>
                <a:t>Free Trade Agreement eligibility qualification</a:t>
              </a:r>
            </a:p>
            <a:p>
              <a:pPr marL="173736" marR="0" lvl="1" indent="-173736" defTabSz="685800" latinLnBrk="0">
                <a:lnSpc>
                  <a:spcPct val="100000"/>
                </a:lnSpc>
                <a:spcBef>
                  <a:spcPts val="600"/>
                </a:spcBef>
                <a:buClr>
                  <a:schemeClr val="bg1"/>
                </a:buClr>
                <a:buSzPct val="116000"/>
                <a:buFont typeface="Wingdings" pitchFamily="2" charset="2"/>
                <a:buChar char="§"/>
                <a:tabLst/>
                <a:defRPr/>
              </a:pPr>
              <a:r>
                <a:rPr lang="en-US" sz="1200" b="1" dirty="0" smtClean="0">
                  <a:solidFill>
                    <a:schemeClr val="bg1"/>
                  </a:solidFill>
                  <a:latin typeface="Arial" pitchFamily="34" charset="0"/>
                  <a:cs typeface="Arial" pitchFamily="34" charset="0"/>
                </a:rPr>
                <a:t>Trade balance</a:t>
              </a:r>
              <a:endParaRPr lang="en-US" sz="1200" b="1" dirty="0">
                <a:solidFill>
                  <a:schemeClr val="bg1"/>
                </a:solidFill>
                <a:latin typeface="Arial" pitchFamily="34" charset="0"/>
                <a:cs typeface="Arial" pitchFamily="34" charset="0"/>
              </a:endParaRPr>
            </a:p>
          </p:txBody>
        </p:sp>
        <p:sp>
          <p:nvSpPr>
            <p:cNvPr id="9" name="Rounded Rectangle 8"/>
            <p:cNvSpPr/>
            <p:nvPr/>
          </p:nvSpPr>
          <p:spPr>
            <a:xfrm>
              <a:off x="5290806" y="1239391"/>
              <a:ext cx="3548394" cy="1218518"/>
            </a:xfrm>
            <a:prstGeom prst="roundRect">
              <a:avLst/>
            </a:prstGeom>
            <a:solidFill>
              <a:srgbClr val="4066AA"/>
            </a:solidFill>
            <a:ln w="25400" cap="flat" cmpd="sng" algn="ctr">
              <a:noFill/>
              <a:prstDash val="solid"/>
            </a:ln>
            <a:effectLst/>
          </p:spPr>
          <p:txBody>
            <a:bodyPr rtlCol="0" anchor="ctr"/>
            <a:lstStyle/>
            <a:p>
              <a:pPr marL="173736" lvl="1" indent="-173736" defTabSz="685800" eaLnBrk="1" hangingPunct="1">
                <a:lnSpc>
                  <a:spcPct val="100000"/>
                </a:lnSpc>
                <a:spcBef>
                  <a:spcPts val="300"/>
                </a:spcBef>
                <a:buClr>
                  <a:schemeClr val="bg1"/>
                </a:buClr>
                <a:buSzPct val="116000"/>
                <a:buFont typeface="Wingdings" pitchFamily="2" charset="2"/>
                <a:buChar char="§"/>
                <a:defRPr/>
              </a:pPr>
              <a:r>
                <a:rPr lang="en-US" sz="1200" b="1" dirty="0" smtClean="0">
                  <a:solidFill>
                    <a:schemeClr val="bg1"/>
                  </a:solidFill>
                  <a:latin typeface="Arial" pitchFamily="34" charset="0"/>
                  <a:cs typeface="Arial" pitchFamily="34" charset="0"/>
                </a:rPr>
                <a:t>Calculation and reporting of transfer prices </a:t>
              </a:r>
            </a:p>
            <a:p>
              <a:pPr marL="173736" lvl="1" indent="-173736" defTabSz="685800" eaLnBrk="1" hangingPunct="1">
                <a:lnSpc>
                  <a:spcPct val="100000"/>
                </a:lnSpc>
                <a:spcBef>
                  <a:spcPts val="300"/>
                </a:spcBef>
                <a:buClr>
                  <a:schemeClr val="bg1"/>
                </a:buClr>
                <a:buSzPct val="116000"/>
                <a:buFont typeface="Wingdings" pitchFamily="2" charset="2"/>
                <a:buChar char="§"/>
                <a:defRPr/>
              </a:pPr>
              <a:r>
                <a:rPr lang="en-US" sz="1200" b="1" dirty="0" smtClean="0">
                  <a:solidFill>
                    <a:schemeClr val="bg1"/>
                  </a:solidFill>
                  <a:latin typeface="Arial" pitchFamily="34" charset="0"/>
                  <a:cs typeface="Arial" pitchFamily="34" charset="0"/>
                </a:rPr>
                <a:t>Management of entity profitability</a:t>
              </a:r>
            </a:p>
            <a:p>
              <a:pPr marL="173736" lvl="1" indent="-173736" defTabSz="685800" eaLnBrk="1" hangingPunct="1">
                <a:lnSpc>
                  <a:spcPct val="100000"/>
                </a:lnSpc>
                <a:spcBef>
                  <a:spcPts val="300"/>
                </a:spcBef>
                <a:buClr>
                  <a:schemeClr val="bg1"/>
                </a:buClr>
                <a:buSzPct val="116000"/>
                <a:buFont typeface="Wingdings" pitchFamily="2" charset="2"/>
                <a:buChar char="§"/>
                <a:defRPr/>
              </a:pPr>
              <a:r>
                <a:rPr lang="en-US" sz="1200" b="1" dirty="0" smtClean="0">
                  <a:solidFill>
                    <a:schemeClr val="bg1"/>
                  </a:solidFill>
                  <a:latin typeface="Arial" pitchFamily="34" charset="0"/>
                  <a:cs typeface="Arial" pitchFamily="34" charset="0"/>
                </a:rPr>
                <a:t>TP Journal entries and analytics</a:t>
              </a:r>
            </a:p>
          </p:txBody>
        </p:sp>
        <p:sp>
          <p:nvSpPr>
            <p:cNvPr id="8" name="Rounded Rectangle 7"/>
            <p:cNvSpPr/>
            <p:nvPr/>
          </p:nvSpPr>
          <p:spPr>
            <a:xfrm>
              <a:off x="266702" y="2178561"/>
              <a:ext cx="2449995" cy="1290426"/>
            </a:xfrm>
            <a:prstGeom prst="roundRect">
              <a:avLst/>
            </a:prstGeom>
            <a:solidFill>
              <a:srgbClr val="FF0000"/>
            </a:solidFill>
            <a:ln w="25400" cap="flat" cmpd="sng" algn="ctr">
              <a:noFill/>
              <a:prstDash val="solid"/>
            </a:ln>
            <a:effectLst/>
          </p:spPr>
          <p:txBody>
            <a:bodyPr rtlCol="0" anchor="ctr"/>
            <a:lstStyle/>
            <a:p>
              <a:pPr marL="173736" marR="0" lvl="1" indent="-173736" defTabSz="685800" latinLnBrk="0">
                <a:lnSpc>
                  <a:spcPct val="100000"/>
                </a:lnSpc>
                <a:spcBef>
                  <a:spcPts val="300"/>
                </a:spcBef>
                <a:buClr>
                  <a:schemeClr val="bg1"/>
                </a:buClr>
                <a:buSzPct val="116000"/>
                <a:buFont typeface="Wingdings" pitchFamily="2" charset="2"/>
                <a:buChar char="§"/>
                <a:tabLst/>
                <a:defRPr/>
              </a:pPr>
              <a:r>
                <a:rPr lang="en-US" sz="1200" b="1" dirty="0" smtClean="0">
                  <a:solidFill>
                    <a:schemeClr val="bg1"/>
                  </a:solidFill>
                  <a:latin typeface="Arial" pitchFamily="34" charset="0"/>
                  <a:cs typeface="Arial" pitchFamily="34" charset="0"/>
                </a:rPr>
                <a:t>Country Transfer Pricing Policy</a:t>
              </a:r>
            </a:p>
            <a:p>
              <a:pPr marL="173736" marR="0" lvl="1" indent="-173736" defTabSz="685800" latinLnBrk="0">
                <a:lnSpc>
                  <a:spcPct val="100000"/>
                </a:lnSpc>
                <a:spcBef>
                  <a:spcPts val="300"/>
                </a:spcBef>
                <a:buClr>
                  <a:schemeClr val="bg1"/>
                </a:buClr>
                <a:buSzPct val="116000"/>
                <a:buFont typeface="Wingdings" pitchFamily="2" charset="2"/>
                <a:buChar char="§"/>
                <a:tabLst/>
                <a:defRPr/>
              </a:pPr>
              <a:r>
                <a:rPr lang="en-US" sz="1200" b="1" dirty="0" smtClean="0">
                  <a:solidFill>
                    <a:schemeClr val="bg1"/>
                  </a:solidFill>
                  <a:latin typeface="Arial" pitchFamily="34" charset="0"/>
                  <a:cs typeface="Arial" pitchFamily="34" charset="0"/>
                </a:rPr>
                <a:t>TP Documentation</a:t>
              </a:r>
            </a:p>
            <a:p>
              <a:pPr marL="173736" marR="0" lvl="1" indent="-173736" defTabSz="685800" latinLnBrk="0">
                <a:lnSpc>
                  <a:spcPct val="100000"/>
                </a:lnSpc>
                <a:spcBef>
                  <a:spcPts val="300"/>
                </a:spcBef>
                <a:buClr>
                  <a:schemeClr val="bg1"/>
                </a:buClr>
                <a:buSzPct val="116000"/>
                <a:buFont typeface="Wingdings" pitchFamily="2" charset="2"/>
                <a:buChar char="§"/>
                <a:tabLst/>
                <a:defRPr/>
              </a:pPr>
              <a:r>
                <a:rPr lang="en-US" sz="1200" b="1" dirty="0" smtClean="0">
                  <a:solidFill>
                    <a:schemeClr val="bg1"/>
                  </a:solidFill>
                  <a:latin typeface="Arial" pitchFamily="34" charset="0"/>
                  <a:cs typeface="Arial" pitchFamily="34" charset="0"/>
                </a:rPr>
                <a:t>Tracking of TP results</a:t>
              </a:r>
            </a:p>
          </p:txBody>
        </p:sp>
        <p:sp>
          <p:nvSpPr>
            <p:cNvPr id="10" name="Rounded Rectangle 9"/>
            <p:cNvSpPr/>
            <p:nvPr/>
          </p:nvSpPr>
          <p:spPr>
            <a:xfrm>
              <a:off x="6081530" y="4170735"/>
              <a:ext cx="2701461" cy="1237858"/>
            </a:xfrm>
            <a:prstGeom prst="roundRect">
              <a:avLst/>
            </a:prstGeom>
            <a:solidFill>
              <a:schemeClr val="accent2"/>
            </a:solidFill>
            <a:ln w="25400" cap="flat" cmpd="sng" algn="ctr">
              <a:noFill/>
              <a:prstDash val="solid"/>
            </a:ln>
            <a:effectLst/>
          </p:spPr>
          <p:txBody>
            <a:bodyPr rtlCol="0" anchor="ctr"/>
            <a:lstStyle/>
            <a:p>
              <a:pPr marL="173736" marR="0" lvl="1" indent="-173736" defTabSz="685800" latinLnBrk="0">
                <a:lnSpc>
                  <a:spcPct val="100000"/>
                </a:lnSpc>
                <a:spcBef>
                  <a:spcPts val="300"/>
                </a:spcBef>
                <a:buClr>
                  <a:schemeClr val="bg1"/>
                </a:buClr>
                <a:buSzPct val="116000"/>
                <a:buFont typeface="Wingdings" pitchFamily="2" charset="2"/>
                <a:buChar char="§"/>
                <a:tabLst/>
                <a:defRPr/>
              </a:pPr>
              <a:r>
                <a:rPr lang="en-US" sz="1200" b="1" dirty="0" smtClean="0">
                  <a:solidFill>
                    <a:schemeClr val="bg1"/>
                  </a:solidFill>
                  <a:latin typeface="Arial" pitchFamily="34" charset="0"/>
                  <a:cs typeface="Arial" pitchFamily="34" charset="0"/>
                </a:rPr>
                <a:t>Workflow system</a:t>
              </a:r>
            </a:p>
            <a:p>
              <a:pPr marL="173736" marR="0" lvl="1" indent="-173736" defTabSz="685800" latinLnBrk="0">
                <a:lnSpc>
                  <a:spcPct val="100000"/>
                </a:lnSpc>
                <a:spcBef>
                  <a:spcPts val="300"/>
                </a:spcBef>
                <a:buClr>
                  <a:schemeClr val="bg1"/>
                </a:buClr>
                <a:buSzPct val="116000"/>
                <a:buFont typeface="Wingdings" pitchFamily="2" charset="2"/>
                <a:buChar char="§"/>
                <a:tabLst/>
                <a:defRPr/>
              </a:pPr>
              <a:r>
                <a:rPr lang="en-US" sz="1200" b="1" dirty="0" smtClean="0">
                  <a:solidFill>
                    <a:schemeClr val="bg1"/>
                  </a:solidFill>
                  <a:latin typeface="Arial" pitchFamily="34" charset="0"/>
                  <a:cs typeface="Arial" pitchFamily="34" charset="0"/>
                </a:rPr>
                <a:t>ERP data access management</a:t>
              </a:r>
            </a:p>
            <a:p>
              <a:pPr marL="173736" marR="0" lvl="1" indent="-173736" defTabSz="685800" latinLnBrk="0">
                <a:lnSpc>
                  <a:spcPct val="100000"/>
                </a:lnSpc>
                <a:spcBef>
                  <a:spcPts val="300"/>
                </a:spcBef>
                <a:buClr>
                  <a:schemeClr val="bg1"/>
                </a:buClr>
                <a:buSzPct val="116000"/>
                <a:buFont typeface="Wingdings" pitchFamily="2" charset="2"/>
                <a:buChar char="§"/>
                <a:tabLst/>
                <a:defRPr/>
              </a:pPr>
              <a:r>
                <a:rPr lang="en-US" sz="1200" b="1" dirty="0" smtClean="0">
                  <a:solidFill>
                    <a:schemeClr val="bg1"/>
                  </a:solidFill>
                  <a:latin typeface="Arial" pitchFamily="34" charset="0"/>
                  <a:cs typeface="Arial" pitchFamily="34" charset="0"/>
                </a:rPr>
                <a:t>Data integration – ETL</a:t>
              </a:r>
              <a:endParaRPr lang="en-US" sz="1200" b="1" dirty="0">
                <a:solidFill>
                  <a:schemeClr val="bg1"/>
                </a:solidFill>
                <a:latin typeface="Arial" pitchFamily="34" charset="0"/>
                <a:cs typeface="Arial" pitchFamily="34" charset="0"/>
              </a:endParaRPr>
            </a:p>
          </p:txBody>
        </p:sp>
      </p:gr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 UNCOORDINATED ANNUAL PROCESSES</a:t>
            </a:r>
            <a:endParaRPr lang="en-US" dirty="0"/>
          </a:p>
        </p:txBody>
      </p:sp>
      <p:graphicFrame>
        <p:nvGraphicFramePr>
          <p:cNvPr id="4" name="Table 3"/>
          <p:cNvGraphicFramePr>
            <a:graphicFrameLocks noGrp="1"/>
          </p:cNvGraphicFramePr>
          <p:nvPr>
            <p:extLst/>
          </p:nvPr>
        </p:nvGraphicFramePr>
        <p:xfrm>
          <a:off x="457200" y="1248926"/>
          <a:ext cx="8229603" cy="3143250"/>
        </p:xfrm>
        <a:graphic>
          <a:graphicData uri="http://schemas.openxmlformats.org/drawingml/2006/table">
            <a:tbl>
              <a:tblPr firstRow="1" bandRow="1"/>
              <a:tblGrid>
                <a:gridCol w="722772"/>
                <a:gridCol w="725028"/>
                <a:gridCol w="541996"/>
                <a:gridCol w="432879"/>
                <a:gridCol w="482618"/>
                <a:gridCol w="532431"/>
                <a:gridCol w="532431"/>
                <a:gridCol w="532431"/>
                <a:gridCol w="532431"/>
                <a:gridCol w="532431"/>
                <a:gridCol w="532431"/>
                <a:gridCol w="532431"/>
                <a:gridCol w="532431"/>
                <a:gridCol w="532431"/>
                <a:gridCol w="532431"/>
              </a:tblGrid>
              <a:tr h="434340">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1100" b="1" dirty="0">
                        <a:latin typeface="Knowledge Regular" pitchFamily="34" charset="0"/>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100" b="0" dirty="0" smtClean="0">
                          <a:solidFill>
                            <a:schemeClr val="bg1"/>
                          </a:solidFill>
                          <a:latin typeface="Knowledge Medium" pitchFamily="34" charset="0"/>
                        </a:rPr>
                        <a:t>Start</a:t>
                      </a:r>
                      <a:endParaRPr lang="en-US" sz="1100" b="0" dirty="0">
                        <a:solidFill>
                          <a:schemeClr val="bg1"/>
                        </a:solidFill>
                        <a:latin typeface="Knowledge Medium" pitchFamily="34" charset="0"/>
                      </a:endParaRPr>
                    </a:p>
                  </a:txBody>
                  <a:tcPr marL="45720" marR="4572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F9F4C"/>
                    </a:solidFill>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100" b="0" dirty="0" smtClean="0">
                          <a:solidFill>
                            <a:schemeClr val="bg1"/>
                          </a:solidFill>
                          <a:latin typeface="Knowledge Medium" pitchFamily="34" charset="0"/>
                        </a:rPr>
                        <a:t>Year Prep</a:t>
                      </a:r>
                      <a:endParaRPr lang="en-US" sz="1100" b="0" dirty="0">
                        <a:solidFill>
                          <a:schemeClr val="bg1"/>
                        </a:solidFill>
                        <a:latin typeface="Knowledge Medium" pitchFamily="34" charset="0"/>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F9F4C"/>
                    </a:solidFill>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100" b="0" dirty="0" smtClean="0">
                          <a:solidFill>
                            <a:schemeClr val="bg1"/>
                          </a:solidFill>
                          <a:latin typeface="Knowledge Medium" pitchFamily="34" charset="0"/>
                        </a:rPr>
                        <a:t>Jan 1</a:t>
                      </a:r>
                      <a:endParaRPr lang="en-US" sz="1100" b="0" dirty="0">
                        <a:solidFill>
                          <a:schemeClr val="bg1"/>
                        </a:solidFill>
                        <a:latin typeface="Knowledge Medium" pitchFamily="34" charset="0"/>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F9F4C"/>
                    </a:solidFill>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100" b="0" dirty="0" smtClean="0">
                          <a:solidFill>
                            <a:schemeClr val="bg1"/>
                          </a:solidFill>
                          <a:latin typeface="Knowledge Medium" pitchFamily="34" charset="0"/>
                        </a:rPr>
                        <a:t>Feb 1</a:t>
                      </a:r>
                      <a:endParaRPr lang="en-US" sz="1100" b="0" dirty="0">
                        <a:solidFill>
                          <a:schemeClr val="bg1"/>
                        </a:solidFill>
                        <a:latin typeface="Knowledge Medium" pitchFamily="34" charset="0"/>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F9F4C"/>
                    </a:solidFill>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100" b="0" dirty="0" smtClean="0">
                          <a:solidFill>
                            <a:schemeClr val="bg1"/>
                          </a:solidFill>
                          <a:latin typeface="Knowledge Medium" pitchFamily="34" charset="0"/>
                        </a:rPr>
                        <a:t>Mar 1</a:t>
                      </a:r>
                      <a:endParaRPr lang="en-US" sz="1100" b="0" dirty="0">
                        <a:solidFill>
                          <a:schemeClr val="bg1"/>
                        </a:solidFill>
                        <a:latin typeface="Knowledge Medium" pitchFamily="34" charset="0"/>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F9F4C"/>
                    </a:solidFill>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100" b="0" dirty="0" smtClean="0">
                          <a:solidFill>
                            <a:schemeClr val="bg1"/>
                          </a:solidFill>
                          <a:latin typeface="Knowledge Medium" pitchFamily="34" charset="0"/>
                        </a:rPr>
                        <a:t>Q1</a:t>
                      </a:r>
                      <a:endParaRPr lang="en-US" sz="1100" b="0" dirty="0">
                        <a:solidFill>
                          <a:schemeClr val="bg1"/>
                        </a:solidFill>
                        <a:latin typeface="Knowledge Medium" pitchFamily="34" charset="0"/>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7A40"/>
                    </a:solidFill>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100" b="0" dirty="0" smtClean="0">
                          <a:solidFill>
                            <a:schemeClr val="bg1"/>
                          </a:solidFill>
                          <a:latin typeface="Knowledge Medium" pitchFamily="34" charset="0"/>
                        </a:rPr>
                        <a:t>Apr 1</a:t>
                      </a:r>
                      <a:endParaRPr lang="en-US" sz="1100" b="0" dirty="0">
                        <a:solidFill>
                          <a:schemeClr val="bg1"/>
                        </a:solidFill>
                        <a:latin typeface="Knowledge Medium" pitchFamily="34" charset="0"/>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F9F4C"/>
                    </a:solidFill>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100" b="0" baseline="0" dirty="0" smtClean="0">
                          <a:solidFill>
                            <a:schemeClr val="bg1"/>
                          </a:solidFill>
                          <a:latin typeface="Knowledge Medium" pitchFamily="34" charset="0"/>
                        </a:rPr>
                        <a:t>May 1</a:t>
                      </a:r>
                      <a:endParaRPr lang="en-US" sz="1100" b="0" dirty="0">
                        <a:solidFill>
                          <a:schemeClr val="bg1"/>
                        </a:solidFill>
                        <a:latin typeface="Knowledge Medium" pitchFamily="34" charset="0"/>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F9F4C"/>
                    </a:solidFill>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100" b="0" dirty="0" smtClean="0">
                          <a:solidFill>
                            <a:schemeClr val="bg1"/>
                          </a:solidFill>
                          <a:latin typeface="Knowledge Medium" pitchFamily="34" charset="0"/>
                        </a:rPr>
                        <a:t>June 1</a:t>
                      </a:r>
                      <a:endParaRPr lang="en-US" sz="1100" b="0" dirty="0">
                        <a:solidFill>
                          <a:schemeClr val="bg1"/>
                        </a:solidFill>
                        <a:latin typeface="Knowledge Medium" pitchFamily="34" charset="0"/>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F9F4C"/>
                    </a:solidFill>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100" b="0" dirty="0" smtClean="0">
                          <a:solidFill>
                            <a:schemeClr val="bg1"/>
                          </a:solidFill>
                          <a:latin typeface="Knowledge Medium" pitchFamily="34" charset="0"/>
                        </a:rPr>
                        <a:t>Q2</a:t>
                      </a:r>
                      <a:endParaRPr lang="en-US" sz="1100" b="0" dirty="0">
                        <a:solidFill>
                          <a:schemeClr val="bg1"/>
                        </a:solidFill>
                        <a:latin typeface="Knowledge Medium" pitchFamily="34" charset="0"/>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7A40"/>
                    </a:solidFill>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100" b="0" baseline="0" dirty="0" smtClean="0">
                          <a:solidFill>
                            <a:schemeClr val="bg1"/>
                          </a:solidFill>
                          <a:latin typeface="Knowledge Medium" pitchFamily="34" charset="0"/>
                        </a:rPr>
                        <a:t>July 1</a:t>
                      </a:r>
                      <a:endParaRPr lang="en-US" sz="1100" b="0" dirty="0">
                        <a:solidFill>
                          <a:schemeClr val="bg1"/>
                        </a:solidFill>
                        <a:latin typeface="Knowledge Medium" pitchFamily="34" charset="0"/>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F9F4C"/>
                    </a:solidFill>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100" b="0" dirty="0" smtClean="0">
                          <a:solidFill>
                            <a:schemeClr val="bg1"/>
                          </a:solidFill>
                          <a:latin typeface="Knowledge Medium" pitchFamily="34" charset="0"/>
                        </a:rPr>
                        <a:t>Aug 1</a:t>
                      </a:r>
                      <a:endParaRPr lang="en-US" sz="1100" b="0" dirty="0">
                        <a:solidFill>
                          <a:schemeClr val="bg1"/>
                        </a:solidFill>
                        <a:latin typeface="Knowledge Medium" pitchFamily="34" charset="0"/>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F9F4C"/>
                    </a:solidFill>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100" b="0" dirty="0" smtClean="0">
                          <a:solidFill>
                            <a:schemeClr val="bg1"/>
                          </a:solidFill>
                          <a:latin typeface="Knowledge Medium" pitchFamily="34" charset="0"/>
                        </a:rPr>
                        <a:t>Sept 1</a:t>
                      </a:r>
                      <a:endParaRPr lang="en-US" sz="1100" b="0" dirty="0">
                        <a:solidFill>
                          <a:schemeClr val="bg1"/>
                        </a:solidFill>
                        <a:latin typeface="Knowledge Medium" pitchFamily="34" charset="0"/>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F9F4C"/>
                    </a:solidFill>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100" b="0" dirty="0" smtClean="0">
                          <a:solidFill>
                            <a:schemeClr val="bg1"/>
                          </a:solidFill>
                          <a:latin typeface="Knowledge Medium" pitchFamily="34" charset="0"/>
                        </a:rPr>
                        <a:t>Q3</a:t>
                      </a:r>
                      <a:endParaRPr lang="en-US" sz="1100" b="0" dirty="0">
                        <a:solidFill>
                          <a:schemeClr val="bg1"/>
                        </a:solidFill>
                        <a:latin typeface="Knowledge Medium" pitchFamily="34" charset="0"/>
                      </a:endParaRPr>
                    </a:p>
                  </a:txBody>
                  <a:tcPr marL="45720" marR="45720" anchor="ctr">
                    <a:lnL w="6350" cap="flat" cmpd="sng" algn="ctr">
                      <a:solidFill>
                        <a:schemeClr val="bg1"/>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7A40"/>
                    </a:solidFill>
                  </a:tcPr>
                </a:tc>
              </a:tr>
              <a:tr h="605790">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0" dirty="0" smtClean="0">
                          <a:solidFill>
                            <a:schemeClr val="bg1"/>
                          </a:solidFill>
                          <a:latin typeface="Knowledge Medium" pitchFamily="34" charset="0"/>
                        </a:rPr>
                        <a:t>Transfer Pricing</a:t>
                      </a:r>
                      <a:endParaRPr lang="en-US" sz="1100" b="0" dirty="0">
                        <a:solidFill>
                          <a:schemeClr val="bg1"/>
                        </a:solidFill>
                        <a:latin typeface="Knowledge Medium"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6AA"/>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smtClean="0">
                          <a:latin typeface="Knowledge Regular" pitchFamily="34" charset="0"/>
                        </a:rPr>
                        <a:t>Policy </a:t>
                      </a:r>
                    </a:p>
                    <a:p>
                      <a:pPr algn="ctr"/>
                      <a:r>
                        <a:rPr lang="en-US" sz="1100" b="1" dirty="0" smtClean="0">
                          <a:latin typeface="Knowledge Regular" pitchFamily="34" charset="0"/>
                        </a:rPr>
                        <a:t>50-100</a:t>
                      </a:r>
                      <a:r>
                        <a:rPr lang="en-US" sz="1100" b="1" baseline="0" dirty="0" smtClean="0">
                          <a:latin typeface="Knowledge Regular" pitchFamily="34" charset="0"/>
                        </a:rPr>
                        <a:t> pg</a:t>
                      </a: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smtClean="0">
                          <a:latin typeface="Knowledge Regular" pitchFamily="34" charset="0"/>
                        </a:rPr>
                        <a:t>Forecast</a:t>
                      </a: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smtClean="0">
                          <a:latin typeface="Knowledge Regular" pitchFamily="34" charset="0"/>
                        </a:rPr>
                        <a:t>–</a:t>
                      </a: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smtClean="0">
                          <a:latin typeface="Knowledge Regular" pitchFamily="34" charset="0"/>
                        </a:rPr>
                        <a:t>–</a:t>
                      </a: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smtClean="0">
                          <a:latin typeface="Knowledge Regular" pitchFamily="34" charset="0"/>
                        </a:rPr>
                        <a:t>–</a:t>
                      </a: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smtClean="0">
                          <a:latin typeface="Knowledge Regular" pitchFamily="34" charset="0"/>
                        </a:rPr>
                        <a:t>True Up</a:t>
                      </a: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D67A40"/>
                      </a:solidFill>
                      <a:prstDash val="solid"/>
                      <a:round/>
                      <a:headEnd type="none" w="med" len="med"/>
                      <a:tailEnd type="none" w="med" len="med"/>
                    </a:lnB>
                    <a:lnTlToBr w="12700" cmpd="sng">
                      <a:noFill/>
                      <a:prstDash val="solid"/>
                    </a:lnTlToBr>
                    <a:lnBlToTr w="12700" cmpd="sng">
                      <a:noFill/>
                      <a:prstDash val="solid"/>
                    </a:lnBlToTr>
                    <a:solidFill>
                      <a:srgbClr val="F1D3BF"/>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smtClean="0">
                          <a:latin typeface="Knowledge Regular" pitchFamily="34" charset="0"/>
                        </a:rPr>
                        <a:t>–</a:t>
                      </a: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smtClean="0">
                          <a:latin typeface="Knowledge Regular" pitchFamily="34" charset="0"/>
                        </a:rPr>
                        <a:t>–</a:t>
                      </a: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smtClean="0">
                          <a:latin typeface="Knowledge Regular" pitchFamily="34" charset="0"/>
                        </a:rPr>
                        <a:t>–</a:t>
                      </a: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Knowledge Regular" pitchFamily="34" charset="0"/>
                        </a:rPr>
                        <a:t>True Up</a:t>
                      </a: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D67A40"/>
                      </a:solidFill>
                      <a:prstDash val="solid"/>
                      <a:round/>
                      <a:headEnd type="none" w="med" len="med"/>
                      <a:tailEnd type="none" w="med" len="med"/>
                    </a:lnB>
                    <a:lnTlToBr w="12700" cmpd="sng">
                      <a:noFill/>
                      <a:prstDash val="solid"/>
                    </a:lnTlToBr>
                    <a:lnBlToTr w="12700" cmpd="sng">
                      <a:noFill/>
                      <a:prstDash val="solid"/>
                    </a:lnBlToTr>
                    <a:solidFill>
                      <a:srgbClr val="F1D3BF"/>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smtClean="0">
                          <a:latin typeface="Knowledge Regular" pitchFamily="34" charset="0"/>
                        </a:rPr>
                        <a:t>–</a:t>
                      </a: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smtClean="0">
                          <a:latin typeface="Knowledge Regular" pitchFamily="34" charset="0"/>
                        </a:rPr>
                        <a:t>–</a:t>
                      </a: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smtClean="0">
                          <a:latin typeface="Knowledge Regular" pitchFamily="34" charset="0"/>
                        </a:rPr>
                        <a:t>–</a:t>
                      </a: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Knowledge Regular" pitchFamily="34" charset="0"/>
                        </a:rPr>
                        <a:t>True Up</a:t>
                      </a: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D67A40"/>
                      </a:solidFill>
                      <a:prstDash val="solid"/>
                      <a:round/>
                      <a:headEnd type="none" w="med" len="med"/>
                      <a:tailEnd type="none" w="med" len="med"/>
                    </a:lnB>
                    <a:lnTlToBr w="12700" cmpd="sng">
                      <a:noFill/>
                      <a:prstDash val="solid"/>
                    </a:lnTlToBr>
                    <a:lnBlToTr w="12700" cmpd="sng">
                      <a:noFill/>
                      <a:prstDash val="solid"/>
                    </a:lnBlToTr>
                    <a:solidFill>
                      <a:srgbClr val="F1D3BF"/>
                    </a:solidFill>
                  </a:tcPr>
                </a:tc>
              </a:tr>
              <a:tr h="1051560">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0" dirty="0" smtClean="0">
                          <a:solidFill>
                            <a:schemeClr val="bg1"/>
                          </a:solidFill>
                          <a:latin typeface="Knowledge Medium" pitchFamily="34" charset="0"/>
                        </a:rPr>
                        <a:t>Customs</a:t>
                      </a:r>
                      <a:endParaRPr lang="en-US" sz="1100" b="0" dirty="0">
                        <a:solidFill>
                          <a:schemeClr val="bg1"/>
                        </a:solidFill>
                        <a:latin typeface="Knowledge Medium"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6AA"/>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smtClean="0">
                          <a:latin typeface="Knowledge Regular" pitchFamily="34" charset="0"/>
                        </a:rPr>
                        <a:t>Analysis</a:t>
                      </a:r>
                    </a:p>
                    <a:p>
                      <a:pPr algn="ctr"/>
                      <a:r>
                        <a:rPr lang="en-US" sz="1100" b="1" dirty="0" smtClean="0">
                          <a:latin typeface="Knowledge Regular" pitchFamily="34" charset="0"/>
                        </a:rPr>
                        <a:t>5-30</a:t>
                      </a:r>
                      <a:r>
                        <a:rPr lang="en-US" sz="1100" b="1" baseline="0" dirty="0" smtClean="0">
                          <a:latin typeface="Knowledge Regular" pitchFamily="34" charset="0"/>
                        </a:rPr>
                        <a:t> pg</a:t>
                      </a:r>
                      <a:endParaRPr lang="en-US" sz="1100" b="1" dirty="0" smtClean="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smtClean="0">
                          <a:latin typeface="Knowledge Regular" pitchFamily="34" charset="0"/>
                        </a:rPr>
                        <a:t>–</a:t>
                      </a: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smtClean="0">
                          <a:latin typeface="Knowledge Regular" pitchFamily="34" charset="0"/>
                        </a:rPr>
                        <a:t>Real Time Calc</a:t>
                      </a: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smtClean="0">
                          <a:latin typeface="Knowledge Regular" pitchFamily="34" charset="0"/>
                        </a:rPr>
                        <a:t>Real Time Calc</a:t>
                      </a: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smtClean="0">
                          <a:latin typeface="Knowledge Regular" pitchFamily="34" charset="0"/>
                        </a:rPr>
                        <a:t>Real Time Calc</a:t>
                      </a: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D67A40"/>
                      </a:solidFill>
                      <a:prstDash val="solid"/>
                      <a:round/>
                      <a:headEnd type="none" w="med" len="med"/>
                      <a:tailEnd type="none" w="med" len="med"/>
                    </a:lnT>
                    <a:lnB w="6350" cap="flat" cmpd="sng" algn="ctr">
                      <a:solidFill>
                        <a:srgbClr val="D67A40"/>
                      </a:solidFill>
                      <a:prstDash val="solid"/>
                      <a:round/>
                      <a:headEnd type="none" w="med" len="med"/>
                      <a:tailEnd type="none" w="med" len="med"/>
                    </a:lnB>
                    <a:lnTlToBr w="12700" cmpd="sng">
                      <a:noFill/>
                      <a:prstDash val="solid"/>
                    </a:lnTlToBr>
                    <a:lnBlToTr w="12700" cmpd="sng">
                      <a:noFill/>
                      <a:prstDash val="solid"/>
                    </a:lnBlToTr>
                    <a:solidFill>
                      <a:srgbClr val="F1D3BF"/>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Knowledge Regular" pitchFamily="34" charset="0"/>
                        </a:rPr>
                        <a:t>Real Time Calc</a:t>
                      </a: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Knowledge Regular" pitchFamily="34" charset="0"/>
                        </a:rPr>
                        <a:t>Real Time Calc</a:t>
                      </a: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Knowledge Regular" pitchFamily="34" charset="0"/>
                        </a:rPr>
                        <a:t>Real Time Calc</a:t>
                      </a: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D67A40"/>
                      </a:solidFill>
                      <a:prstDash val="solid"/>
                      <a:round/>
                      <a:headEnd type="none" w="med" len="med"/>
                      <a:tailEnd type="none" w="med" len="med"/>
                    </a:lnT>
                    <a:lnB w="6350" cap="flat" cmpd="sng" algn="ctr">
                      <a:solidFill>
                        <a:srgbClr val="D67A40"/>
                      </a:solidFill>
                      <a:prstDash val="solid"/>
                      <a:round/>
                      <a:headEnd type="none" w="med" len="med"/>
                      <a:tailEnd type="none" w="med" len="med"/>
                    </a:lnB>
                    <a:lnTlToBr w="12700" cmpd="sng">
                      <a:noFill/>
                      <a:prstDash val="solid"/>
                    </a:lnTlToBr>
                    <a:lnBlToTr w="12700" cmpd="sng">
                      <a:noFill/>
                      <a:prstDash val="solid"/>
                    </a:lnBlToTr>
                    <a:solidFill>
                      <a:srgbClr val="F1D3BF"/>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Knowledge Regular" pitchFamily="34" charset="0"/>
                        </a:rPr>
                        <a:t>Real Time Calc</a:t>
                      </a: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Knowledge Regular" pitchFamily="34" charset="0"/>
                        </a:rPr>
                        <a:t>Real Time Calc</a:t>
                      </a: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smtClean="0">
                          <a:latin typeface="Knowledge Regular" pitchFamily="34" charset="0"/>
                        </a:rPr>
                        <a:t>Real Time Calc</a:t>
                      </a: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D67A40"/>
                      </a:solidFill>
                      <a:prstDash val="solid"/>
                      <a:round/>
                      <a:headEnd type="none" w="med" len="med"/>
                      <a:tailEnd type="none" w="med" len="med"/>
                    </a:lnT>
                    <a:lnB w="6350" cap="flat" cmpd="sng" algn="ctr">
                      <a:solidFill>
                        <a:srgbClr val="D67A40"/>
                      </a:solidFill>
                      <a:prstDash val="solid"/>
                      <a:round/>
                      <a:headEnd type="none" w="med" len="med"/>
                      <a:tailEnd type="none" w="med" len="med"/>
                    </a:lnB>
                    <a:lnTlToBr w="12700" cmpd="sng">
                      <a:noFill/>
                      <a:prstDash val="solid"/>
                    </a:lnTlToBr>
                    <a:lnBlToTr w="12700" cmpd="sng">
                      <a:noFill/>
                      <a:prstDash val="solid"/>
                    </a:lnBlToTr>
                    <a:solidFill>
                      <a:srgbClr val="F1D3BF"/>
                    </a:solidFill>
                  </a:tcPr>
                </a:tc>
              </a:tr>
              <a:tr h="1051560">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0" dirty="0" smtClean="0">
                          <a:solidFill>
                            <a:schemeClr val="bg1"/>
                          </a:solidFill>
                          <a:latin typeface="Knowledge Medium" pitchFamily="34" charset="0"/>
                        </a:rPr>
                        <a:t>Indirect Tax</a:t>
                      </a:r>
                      <a:endParaRPr lang="en-US" sz="1100" b="0" dirty="0">
                        <a:solidFill>
                          <a:schemeClr val="bg1"/>
                        </a:solidFill>
                        <a:latin typeface="Knowledge Medium"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4066AA"/>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smtClean="0">
                          <a:latin typeface="Knowledge Regular" pitchFamily="34" charset="0"/>
                        </a:rPr>
                        <a:t>Rules</a:t>
                      </a:r>
                    </a:p>
                    <a:p>
                      <a:pPr algn="ctr"/>
                      <a:r>
                        <a:rPr lang="en-US" sz="1100" b="1" dirty="0" smtClean="0">
                          <a:latin typeface="Knowledge Regular" pitchFamily="34" charset="0"/>
                        </a:rPr>
                        <a:t> Write</a:t>
                      </a:r>
                      <a:r>
                        <a:rPr lang="en-US" sz="1100" b="1" baseline="0" dirty="0" smtClean="0">
                          <a:latin typeface="Knowledge Regular" pitchFamily="34" charset="0"/>
                        </a:rPr>
                        <a:t> Up</a:t>
                      </a: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smtClean="0">
                          <a:latin typeface="Knowledge Regular" pitchFamily="34" charset="0"/>
                        </a:rPr>
                        <a:t>–</a:t>
                      </a: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smtClean="0">
                          <a:latin typeface="Knowledge Regular" pitchFamily="34" charset="0"/>
                        </a:rPr>
                        <a:t>Real Time Calc</a:t>
                      </a: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smtClean="0">
                          <a:latin typeface="Knowledge Regular" pitchFamily="34" charset="0"/>
                        </a:rPr>
                        <a:t>Real Time Calc</a:t>
                      </a: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smtClean="0">
                          <a:latin typeface="Knowledge Regular" pitchFamily="34" charset="0"/>
                        </a:rPr>
                        <a:t>Real Time Calc</a:t>
                      </a: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D67A40"/>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F1D3BF"/>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Knowledge Regular" pitchFamily="34" charset="0"/>
                        </a:rPr>
                        <a:t>Real Time Calc</a:t>
                      </a: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Knowledge Regular" pitchFamily="34" charset="0"/>
                        </a:rPr>
                        <a:t>Real Time Calc</a:t>
                      </a: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Knowledge Regular" pitchFamily="34" charset="0"/>
                        </a:rPr>
                        <a:t>Real Time Calc</a:t>
                      </a: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D67A40"/>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F1D3BF"/>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Knowledge Regular" pitchFamily="34" charset="0"/>
                        </a:rPr>
                        <a:t>Real Time Calc</a:t>
                      </a: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Knowledge Regular" pitchFamily="34" charset="0"/>
                        </a:rPr>
                        <a:t>Real Time Calc</a:t>
                      </a: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dirty="0" smtClean="0">
                          <a:latin typeface="Knowledge Regular" pitchFamily="34" charset="0"/>
                        </a:rPr>
                        <a:t>Real Time</a:t>
                      </a:r>
                      <a:r>
                        <a:rPr lang="en-US" sz="1100" b="1" baseline="0" dirty="0" smtClean="0">
                          <a:latin typeface="Knowledge Regular" pitchFamily="34" charset="0"/>
                        </a:rPr>
                        <a:t> Calc</a:t>
                      </a: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100" b="1" dirty="0">
                        <a:latin typeface="Knowledge Regular" pitchFamily="34" charset="0"/>
                      </a:endParaRPr>
                    </a:p>
                  </a:txBody>
                  <a:tcPr marL="45720" marR="45720" anchor="ctr">
                    <a:lnL w="6350" cap="flat" cmpd="sng" algn="ctr">
                      <a:solidFill>
                        <a:srgbClr val="4066AA"/>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D67A40"/>
                      </a:solidFill>
                      <a:prstDash val="solid"/>
                      <a:round/>
                      <a:headEnd type="none" w="med" len="med"/>
                      <a:tailEnd type="none" w="med" len="med"/>
                    </a:lnT>
                    <a:lnB w="6350" cap="flat" cmpd="sng" algn="ctr">
                      <a:solidFill>
                        <a:srgbClr val="4066AA"/>
                      </a:solidFill>
                      <a:prstDash val="solid"/>
                      <a:round/>
                      <a:headEnd type="none" w="med" len="med"/>
                      <a:tailEnd type="none" w="med" len="med"/>
                    </a:lnB>
                    <a:lnTlToBr w="12700" cmpd="sng">
                      <a:noFill/>
                      <a:prstDash val="solid"/>
                    </a:lnTlToBr>
                    <a:lnBlToTr w="12700" cmpd="sng">
                      <a:noFill/>
                      <a:prstDash val="solid"/>
                    </a:lnBlToTr>
                    <a:solidFill>
                      <a:srgbClr val="F1D3BF"/>
                    </a:solidFill>
                  </a:tcPr>
                </a:tc>
              </a:tr>
            </a:tbl>
          </a:graphicData>
        </a:graphic>
      </p:graphicFrame>
      <p:sp>
        <p:nvSpPr>
          <p:cNvPr id="5" name="TextBox 4"/>
          <p:cNvSpPr txBox="1"/>
          <p:nvPr/>
        </p:nvSpPr>
        <p:spPr>
          <a:xfrm>
            <a:off x="381001" y="666750"/>
            <a:ext cx="1423131" cy="523220"/>
          </a:xfrm>
          <a:prstGeom prst="rect">
            <a:avLst/>
          </a:prstGeom>
          <a:noFill/>
        </p:spPr>
        <p:txBody>
          <a:bodyPr wrap="square" rtlCol="0">
            <a:spAutoFit/>
          </a:bodyPr>
          <a:lstStyle/>
          <a:p>
            <a:r>
              <a:rPr lang="en-US" sz="1400" dirty="0" smtClean="0">
                <a:latin typeface="Arial" pitchFamily="34" charset="0"/>
                <a:cs typeface="Arial" pitchFamily="34" charset="0"/>
              </a:rPr>
              <a:t>Policy Execution</a:t>
            </a:r>
            <a:endParaRPr lang="en-US" sz="1400" dirty="0">
              <a:latin typeface="Arial" pitchFamily="34" charset="0"/>
              <a:cs typeface="Arial" pitchFamily="34" charset="0"/>
            </a:endParaRPr>
          </a:p>
        </p:txBody>
      </p:sp>
      <p:sp>
        <p:nvSpPr>
          <p:cNvPr id="6" name="TextBox 5"/>
          <p:cNvSpPr txBox="1"/>
          <p:nvPr/>
        </p:nvSpPr>
        <p:spPr>
          <a:xfrm>
            <a:off x="7442184" y="823219"/>
            <a:ext cx="1343714" cy="307777"/>
          </a:xfrm>
          <a:prstGeom prst="rect">
            <a:avLst/>
          </a:prstGeom>
          <a:noFill/>
        </p:spPr>
        <p:txBody>
          <a:bodyPr wrap="square" rtlCol="0">
            <a:spAutoFit/>
          </a:bodyPr>
          <a:lstStyle/>
          <a:p>
            <a:pPr algn="r"/>
            <a:r>
              <a:rPr lang="en-US" sz="1400" i="1" dirty="0" smtClean="0">
                <a:latin typeface="Arial" pitchFamily="34" charset="0"/>
                <a:cs typeface="Arial" pitchFamily="34" charset="0"/>
              </a:rPr>
              <a:t>Illustrative</a:t>
            </a:r>
            <a:endParaRPr lang="en-US" sz="1400" i="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EXAMPLE ONE:</a:t>
            </a:r>
            <a:br>
              <a:rPr lang="en-US" sz="2000" dirty="0" smtClean="0"/>
            </a:br>
            <a:r>
              <a:rPr lang="en-US" sz="2000" dirty="0" smtClean="0"/>
              <a:t>MANUAL SETTING OF TRANSFER PRICES</a:t>
            </a:r>
            <a:endParaRPr lang="en-US" sz="2000" dirty="0"/>
          </a:p>
        </p:txBody>
      </p:sp>
      <p:graphicFrame>
        <p:nvGraphicFramePr>
          <p:cNvPr id="4" name="Table 3"/>
          <p:cNvGraphicFramePr>
            <a:graphicFrameLocks noGrp="1"/>
          </p:cNvGraphicFramePr>
          <p:nvPr>
            <p:extLst>
              <p:ext uri="{D42A27DB-BD31-4B8C-83A1-F6EECF244321}">
                <p14:modId xmlns="" xmlns:p14="http://schemas.microsoft.com/office/powerpoint/2010/main" val="3609146740"/>
              </p:ext>
            </p:extLst>
          </p:nvPr>
        </p:nvGraphicFramePr>
        <p:xfrm>
          <a:off x="323848" y="1139836"/>
          <a:ext cx="8496624" cy="2080260"/>
        </p:xfrm>
        <a:graphic>
          <a:graphicData uri="http://schemas.openxmlformats.org/drawingml/2006/table">
            <a:tbl>
              <a:tblPr/>
              <a:tblGrid>
                <a:gridCol w="1019821"/>
                <a:gridCol w="956552"/>
                <a:gridCol w="956552"/>
                <a:gridCol w="1063574"/>
                <a:gridCol w="887736"/>
                <a:gridCol w="1263012"/>
                <a:gridCol w="1152951"/>
                <a:gridCol w="1196426"/>
              </a:tblGrid>
              <a:tr h="51435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dirty="0" smtClean="0">
                          <a:solidFill>
                            <a:srgbClr val="FFFFFF"/>
                          </a:solidFill>
                          <a:effectLst/>
                          <a:latin typeface="Knowledge Bold" pitchFamily="34" charset="0"/>
                        </a:rPr>
                        <a:t>SKU</a:t>
                      </a:r>
                      <a:endParaRPr lang="en-US" sz="1000" b="0" i="0" u="none" strike="noStrike" dirty="0">
                        <a:solidFill>
                          <a:srgbClr val="FFFFFF"/>
                        </a:solidFill>
                        <a:effectLst/>
                        <a:latin typeface="Knowledge Bold" pitchFamily="34" charset="0"/>
                      </a:endParaRPr>
                    </a:p>
                  </a:txBody>
                  <a:tcPr marT="34290" marB="34290" anchor="ctr">
                    <a:lnL w="6350" cap="flat" cmpd="sng" algn="ctr">
                      <a:solidFill>
                        <a:srgbClr val="4066A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000" b="0" i="0" u="none" strike="noStrike" kern="1200" dirty="0" smtClean="0">
                          <a:solidFill>
                            <a:srgbClr val="FFFFFF"/>
                          </a:solidFill>
                          <a:effectLst/>
                          <a:latin typeface="Knowledge Bold" pitchFamily="34" charset="0"/>
                          <a:ea typeface="+mn-ea"/>
                          <a:cs typeface="+mn-cs"/>
                        </a:rPr>
                        <a:t>MFG</a:t>
                      </a:r>
                      <a:r>
                        <a:rPr lang="en-US" sz="1000" b="0" i="0" u="none" strike="noStrike" kern="1200" baseline="0" dirty="0" smtClean="0">
                          <a:solidFill>
                            <a:srgbClr val="FFFFFF"/>
                          </a:solidFill>
                          <a:effectLst/>
                          <a:latin typeface="Knowledge Bold" pitchFamily="34" charset="0"/>
                          <a:ea typeface="+mn-ea"/>
                          <a:cs typeface="+mn-cs"/>
                        </a:rPr>
                        <a:t> </a:t>
                      </a:r>
                      <a:r>
                        <a:rPr lang="en-US" sz="1000" b="0" i="0" u="none" strike="noStrike" kern="1200" dirty="0" smtClean="0">
                          <a:solidFill>
                            <a:srgbClr val="FFFFFF"/>
                          </a:solidFill>
                          <a:effectLst/>
                          <a:latin typeface="Knowledge Bold" pitchFamily="34" charset="0"/>
                          <a:ea typeface="+mn-ea"/>
                          <a:cs typeface="+mn-cs"/>
                        </a:rPr>
                        <a:t>Fully Loaded Cost Per Unit</a:t>
                      </a:r>
                      <a:endParaRPr lang="en-US" sz="1000" b="0" i="0" u="none" strike="noStrike" kern="1200" dirty="0">
                        <a:solidFill>
                          <a:srgbClr val="FF0000"/>
                        </a:solidFill>
                        <a:effectLst/>
                        <a:latin typeface="Knowledge Bold" pitchFamily="34" charset="0"/>
                        <a:ea typeface="+mn-ea"/>
                        <a:cs typeface="+mn-cs"/>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dirty="0">
                          <a:solidFill>
                            <a:srgbClr val="FFFFFF"/>
                          </a:solidFill>
                          <a:effectLst/>
                          <a:latin typeface="Knowledge Bold" pitchFamily="34" charset="0"/>
                        </a:rPr>
                        <a:t>Transfer Price</a:t>
                      </a:r>
                    </a:p>
                  </a:txBody>
                  <a:tcPr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b="0" i="0" u="none" strike="noStrike" kern="1200" dirty="0" smtClean="0">
                          <a:solidFill>
                            <a:srgbClr val="FFFFFF"/>
                          </a:solidFill>
                          <a:effectLst/>
                          <a:latin typeface="Knowledge Bold" pitchFamily="34" charset="0"/>
                          <a:ea typeface="+mn-ea"/>
                          <a:cs typeface="+mn-cs"/>
                        </a:rPr>
                        <a:t>Duty Rate</a:t>
                      </a:r>
                      <a:endParaRPr lang="en-US" sz="1000" b="0" i="0" u="none" strike="noStrike" kern="1200" dirty="0">
                        <a:solidFill>
                          <a:srgbClr val="FFFFFF"/>
                        </a:solidFill>
                        <a:effectLst/>
                        <a:latin typeface="Knowledge Bold" pitchFamily="34" charset="0"/>
                        <a:ea typeface="+mn-ea"/>
                        <a:cs typeface="+mn-cs"/>
                      </a:endParaRPr>
                    </a:p>
                  </a:txBody>
                  <a:tcPr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000" b="0" i="0" u="none" strike="noStrike" dirty="0" smtClean="0">
                          <a:solidFill>
                            <a:srgbClr val="FFFFFF"/>
                          </a:solidFill>
                          <a:effectLst/>
                          <a:latin typeface="Knowledge Bold" pitchFamily="34" charset="0"/>
                        </a:rPr>
                        <a:t>Duties Due</a:t>
                      </a:r>
                      <a:endParaRPr lang="en-US" sz="1000" b="0" i="0" u="none" strike="noStrike" dirty="0">
                        <a:solidFill>
                          <a:srgbClr val="FFFFFF"/>
                        </a:solidFill>
                        <a:effectLst/>
                        <a:latin typeface="Knowledge Bold" pitchFamily="34" charset="0"/>
                      </a:endParaRPr>
                    </a:p>
                  </a:txBody>
                  <a:tcPr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000" b="0" i="0" u="none" strike="noStrike" kern="1200" dirty="0">
                          <a:solidFill>
                            <a:srgbClr val="FFFFFF"/>
                          </a:solidFill>
                          <a:effectLst/>
                          <a:latin typeface="Knowledge Bold" pitchFamily="34" charset="0"/>
                          <a:ea typeface="+mn-ea"/>
                          <a:cs typeface="+mn-cs"/>
                        </a:rPr>
                        <a:t>Seller Profit / Customs Threshold</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000" b="0" i="0" u="none" strike="noStrike" kern="1200" dirty="0" smtClean="0">
                          <a:solidFill>
                            <a:schemeClr val="accent3"/>
                          </a:solidFill>
                          <a:effectLst/>
                          <a:latin typeface="Knowledge Bold" pitchFamily="34" charset="0"/>
                          <a:ea typeface="+mn-ea"/>
                          <a:cs typeface="+mn-cs"/>
                        </a:rPr>
                        <a:t>End</a:t>
                      </a:r>
                      <a:r>
                        <a:rPr lang="en-US" sz="1000" b="0" i="0" u="none" strike="noStrike" kern="1200" baseline="0" dirty="0" smtClean="0">
                          <a:solidFill>
                            <a:schemeClr val="accent3"/>
                          </a:solidFill>
                          <a:effectLst/>
                          <a:latin typeface="Knowledge Bold" pitchFamily="34" charset="0"/>
                          <a:ea typeface="+mn-ea"/>
                          <a:cs typeface="+mn-cs"/>
                        </a:rPr>
                        <a:t> Customer </a:t>
                      </a:r>
                      <a:r>
                        <a:rPr lang="en-US" sz="1000" b="0" i="0" u="none" strike="noStrike" kern="1200" dirty="0" smtClean="0">
                          <a:solidFill>
                            <a:srgbClr val="FFFFFF"/>
                          </a:solidFill>
                          <a:effectLst/>
                          <a:latin typeface="Knowledge Bold" pitchFamily="34" charset="0"/>
                          <a:ea typeface="+mn-ea"/>
                          <a:cs typeface="+mn-cs"/>
                        </a:rPr>
                        <a:t>Sales Price</a:t>
                      </a:r>
                      <a:endParaRPr lang="en-US" sz="1000" b="0" i="0" u="none" strike="noStrike" kern="1200" dirty="0">
                        <a:solidFill>
                          <a:srgbClr val="FFFFFF"/>
                        </a:solidFill>
                        <a:effectLst/>
                        <a:latin typeface="Knowledge Bold" pitchFamily="34" charset="0"/>
                        <a:ea typeface="+mn-ea"/>
                        <a:cs typeface="+mn-cs"/>
                      </a:endParaRPr>
                    </a:p>
                  </a:txBody>
                  <a:tcPr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4066A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kern="1200" dirty="0" smtClean="0">
                          <a:solidFill>
                            <a:srgbClr val="FFFFFF"/>
                          </a:solidFill>
                          <a:effectLst/>
                          <a:latin typeface="Knowledge Bold" pitchFamily="34" charset="0"/>
                          <a:ea typeface="+mn-ea"/>
                          <a:cs typeface="+mn-cs"/>
                        </a:rPr>
                        <a:t>Operating Margin</a:t>
                      </a:r>
                      <a:endParaRPr lang="en-US" sz="1000" b="0" i="0" u="none" strike="noStrike" kern="1200" dirty="0">
                        <a:solidFill>
                          <a:srgbClr val="FFFFFF"/>
                        </a:solidFill>
                        <a:effectLst/>
                        <a:latin typeface="Knowledge Bold" pitchFamily="34" charset="0"/>
                        <a:ea typeface="+mn-ea"/>
                        <a:cs typeface="+mn-cs"/>
                      </a:endParaRPr>
                    </a:p>
                  </a:txBody>
                  <a:tcPr marT="34290" marB="34290" anchor="ctr">
                    <a:lnL w="6350" cap="flat" cmpd="sng" algn="ctr">
                      <a:solidFill>
                        <a:schemeClr val="bg1"/>
                      </a:solidFill>
                      <a:prstDash val="solid"/>
                      <a:round/>
                      <a:headEnd type="none" w="med" len="med"/>
                      <a:tailEnd type="none" w="med" len="med"/>
                    </a:lnL>
                    <a:lnR w="6350" cap="flat" cmpd="sng" algn="ctr">
                      <a:solidFill>
                        <a:srgbClr val="4066AA"/>
                      </a:solidFill>
                      <a:prstDash val="solid"/>
                      <a:round/>
                      <a:headEnd type="none" w="med" len="med"/>
                      <a:tailEnd type="none" w="med" len="med"/>
                    </a:lnR>
                    <a:lnT w="6350" cap="flat" cmpd="sng" algn="ctr">
                      <a:solidFill>
                        <a:srgbClr val="4066AA"/>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220980">
                <a:tc>
                  <a:txBody>
                    <a:bodyPr/>
                    <a:lstStyle/>
                    <a:p>
                      <a:pPr marL="0" algn="ctr" defTabSz="914400" rtl="0" eaLnBrk="1" fontAlgn="ctr" latinLnBrk="0" hangingPunct="1"/>
                      <a:endParaRPr lang="en-US" sz="1000" b="0" kern="1200" dirty="0">
                        <a:solidFill>
                          <a:schemeClr val="dk1"/>
                        </a:solidFill>
                        <a:latin typeface="Knowledge Medium" pitchFamily="34" charset="0"/>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A</a:t>
                      </a:r>
                      <a:endParaRPr lang="en-US" sz="1000" b="0" i="0" u="none" strike="noStrike" kern="1200" dirty="0">
                        <a:solidFill>
                          <a:schemeClr val="tx1"/>
                        </a:solidFill>
                        <a:effectLst/>
                        <a:latin typeface="Knowledge Medium"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p>
                      <a:pPr marL="0" algn="ctr" defTabSz="914400" rtl="0" eaLnBrk="1" fontAlgn="ctr" latinLnBrk="0" hangingPunct="1"/>
                      <a:r>
                        <a:rPr lang="en-US" sz="1000" b="0" kern="1200" dirty="0" smtClean="0">
                          <a:solidFill>
                            <a:schemeClr val="dk1"/>
                          </a:solidFill>
                          <a:latin typeface="Knowledge Medium" pitchFamily="34" charset="0"/>
                          <a:ea typeface="+mn-ea"/>
                          <a:cs typeface="+mn-cs"/>
                        </a:rPr>
                        <a:t>B</a:t>
                      </a:r>
                      <a:endParaRPr lang="en-US" sz="1000" b="0" kern="1200" dirty="0">
                        <a:solidFill>
                          <a:schemeClr val="dk1"/>
                        </a:solidFill>
                        <a:latin typeface="Knowledge Medium" pitchFamily="34" charset="0"/>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p>
                      <a:pPr algn="ctr" fontAlgn="ctr"/>
                      <a:r>
                        <a:rPr lang="en-US" sz="1000" b="0" i="0" u="none" strike="noStrike" kern="1200" dirty="0">
                          <a:solidFill>
                            <a:schemeClr val="tx1"/>
                          </a:solidFill>
                          <a:effectLst/>
                          <a:latin typeface="Knowledge Medium" pitchFamily="34" charset="0"/>
                          <a:ea typeface="+mn-ea"/>
                          <a:cs typeface="+mn-cs"/>
                        </a:rPr>
                        <a:t>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D=B*C</a:t>
                      </a:r>
                      <a:endParaRPr lang="en-US" sz="1000" b="0" i="0" u="none" strike="noStrike" kern="1200" dirty="0">
                        <a:solidFill>
                          <a:schemeClr val="tx1"/>
                        </a:solidFill>
                        <a:effectLst/>
                        <a:latin typeface="Knowledge Medium"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a:solidFill>
                            <a:schemeClr val="tx1"/>
                          </a:solidFill>
                          <a:effectLst/>
                          <a:latin typeface="Knowledge Medium" pitchFamily="34" charset="0"/>
                          <a:ea typeface="+mn-ea"/>
                          <a:cs typeface="+mn-cs"/>
                        </a:rPr>
                        <a:t>I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E</a:t>
                      </a:r>
                      <a:endParaRPr lang="en-US" sz="1000" b="0" i="0" u="none" strike="noStrike" kern="1200" dirty="0">
                        <a:solidFill>
                          <a:schemeClr val="tx1"/>
                        </a:solidFill>
                        <a:effectLst/>
                        <a:latin typeface="Knowledge Medium" pitchFamily="34" charset="0"/>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H =(E - B)/E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r>
              <a:tr h="22098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1000" b="0" kern="1200" dirty="0">
                          <a:solidFill>
                            <a:schemeClr val="dk1"/>
                          </a:solidFill>
                          <a:latin typeface="Knowledge Medium" pitchFamily="34" charset="0"/>
                          <a:ea typeface="+mn-ea"/>
                          <a:cs typeface="+mn-cs"/>
                        </a:rPr>
                        <a:t>AC55380</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$1,650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p>
                      <a:pPr marL="0" algn="ctr" defTabSz="914400" rtl="0" eaLnBrk="1" fontAlgn="ctr" latinLnBrk="0" hangingPunct="1"/>
                      <a:r>
                        <a:rPr lang="en-US" sz="1000" b="0" kern="1200" dirty="0" smtClean="0">
                          <a:solidFill>
                            <a:schemeClr val="dk1"/>
                          </a:solidFill>
                          <a:latin typeface="Knowledge Medium" pitchFamily="34" charset="0"/>
                          <a:ea typeface="+mn-ea"/>
                          <a:cs typeface="+mn-cs"/>
                        </a:rPr>
                        <a:t>$1,700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p>
                      <a:pPr marL="0" algn="ctr" defTabSz="914400" rtl="0" eaLnBrk="1" fontAlgn="ctr" latinLnBrk="0" hangingPunct="1"/>
                      <a:r>
                        <a:rPr lang="en-US" sz="1000" b="0" i="0" u="none" strike="noStrike" kern="1200" dirty="0">
                          <a:solidFill>
                            <a:schemeClr val="tx1"/>
                          </a:solidFill>
                          <a:effectLst/>
                          <a:latin typeface="Knowledge Medium" pitchFamily="34" charset="0"/>
                          <a:ea typeface="+mn-ea"/>
                          <a:cs typeface="+mn-cs"/>
                        </a:rPr>
                        <a:t>1.40%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$23.80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a:solidFill>
                            <a:schemeClr val="tx1"/>
                          </a:solidFill>
                          <a:effectLst/>
                          <a:latin typeface="Knowledge Medium" pitchFamily="34" charset="0"/>
                          <a:ea typeface="+mn-ea"/>
                          <a:cs typeface="+mn-cs"/>
                        </a:rPr>
                        <a:t>0.03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$1,985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0.14</a:t>
                      </a:r>
                      <a:endParaRPr lang="en-US" sz="1000" b="0" i="0" u="none" strike="noStrike" kern="1200" dirty="0">
                        <a:solidFill>
                          <a:schemeClr val="tx1"/>
                        </a:solidFill>
                        <a:effectLst/>
                        <a:latin typeface="Knowledge Medium" pitchFamily="34" charset="0"/>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r>
              <a:tr h="22098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1000" b="0" kern="1200" dirty="0">
                          <a:solidFill>
                            <a:schemeClr val="dk1"/>
                          </a:solidFill>
                          <a:latin typeface="Knowledge Medium" pitchFamily="34" charset="0"/>
                          <a:ea typeface="+mn-ea"/>
                          <a:cs typeface="+mn-cs"/>
                        </a:rPr>
                        <a:t>AD5Q650</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$1,550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p>
                      <a:pPr marL="0" algn="ctr" defTabSz="914400" rtl="0" eaLnBrk="1" fontAlgn="ctr" latinLnBrk="0" hangingPunct="1"/>
                      <a:r>
                        <a:rPr lang="en-US" sz="1000" b="0" kern="1200" dirty="0" smtClean="0">
                          <a:solidFill>
                            <a:schemeClr val="dk1"/>
                          </a:solidFill>
                          <a:latin typeface="Knowledge Medium" pitchFamily="34" charset="0"/>
                          <a:ea typeface="+mn-ea"/>
                          <a:cs typeface="+mn-cs"/>
                        </a:rPr>
                        <a:t>$1,600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p>
                      <a:pPr marL="0" algn="ctr" defTabSz="914400" rtl="0" eaLnBrk="1" fontAlgn="ctr" latinLnBrk="0" hangingPunct="1"/>
                      <a:r>
                        <a:rPr lang="en-US" sz="1000" b="0" i="0" u="none" strike="noStrike" kern="1200" dirty="0">
                          <a:solidFill>
                            <a:schemeClr val="tx1"/>
                          </a:solidFill>
                          <a:effectLst/>
                          <a:latin typeface="Knowledge Medium" pitchFamily="34" charset="0"/>
                          <a:ea typeface="+mn-ea"/>
                          <a:cs typeface="+mn-cs"/>
                        </a:rPr>
                        <a:t>2.50%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$40.00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a:solidFill>
                            <a:schemeClr val="tx1"/>
                          </a:solidFill>
                          <a:effectLst/>
                          <a:latin typeface="Knowledge Medium" pitchFamily="34" charset="0"/>
                          <a:ea typeface="+mn-ea"/>
                          <a:cs typeface="+mn-cs"/>
                        </a:rPr>
                        <a:t>0.03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$1,802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0.11</a:t>
                      </a:r>
                      <a:endParaRPr lang="en-US" sz="1000" b="0" i="0" u="none" strike="noStrike" kern="1200" dirty="0">
                        <a:solidFill>
                          <a:schemeClr val="tx1"/>
                        </a:solidFill>
                        <a:effectLst/>
                        <a:latin typeface="Knowledge Medium" pitchFamily="34" charset="0"/>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r>
              <a:tr h="22098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1000" b="0" kern="1200" dirty="0">
                          <a:solidFill>
                            <a:schemeClr val="dk1"/>
                          </a:solidFill>
                          <a:latin typeface="Knowledge Medium" pitchFamily="34" charset="0"/>
                          <a:ea typeface="+mn-ea"/>
                          <a:cs typeface="+mn-cs"/>
                        </a:rPr>
                        <a:t>AD581Q9</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$1,430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p>
                      <a:pPr marL="0" algn="ctr" defTabSz="914400" rtl="0" eaLnBrk="1" fontAlgn="ctr" latinLnBrk="0" hangingPunct="1"/>
                      <a:r>
                        <a:rPr lang="en-US" sz="1000" b="0" kern="1200" dirty="0" smtClean="0">
                          <a:solidFill>
                            <a:schemeClr val="dk1"/>
                          </a:solidFill>
                          <a:latin typeface="Knowledge Medium" pitchFamily="34" charset="0"/>
                          <a:ea typeface="+mn-ea"/>
                          <a:cs typeface="+mn-cs"/>
                        </a:rPr>
                        <a:t>$1,500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p>
                      <a:pPr marL="0" algn="ctr" defTabSz="914400" rtl="0" eaLnBrk="1" fontAlgn="ctr" latinLnBrk="0" hangingPunct="1"/>
                      <a:r>
                        <a:rPr lang="en-US" sz="1000" b="0" i="0" u="none" strike="noStrike" kern="1200" dirty="0">
                          <a:solidFill>
                            <a:schemeClr val="tx1"/>
                          </a:solidFill>
                          <a:effectLst/>
                          <a:latin typeface="Knowledge Medium" pitchFamily="34" charset="0"/>
                          <a:ea typeface="+mn-ea"/>
                          <a:cs typeface="+mn-cs"/>
                        </a:rPr>
                        <a:t>2.50%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$37.50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a:solidFill>
                            <a:schemeClr val="tx1"/>
                          </a:solidFill>
                          <a:effectLst/>
                          <a:latin typeface="Knowledge Medium" pitchFamily="34" charset="0"/>
                          <a:ea typeface="+mn-ea"/>
                          <a:cs typeface="+mn-cs"/>
                        </a:rPr>
                        <a:t>0.05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$1,816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0.17</a:t>
                      </a:r>
                      <a:endParaRPr lang="en-US" sz="1000" b="0" i="0" u="none" strike="noStrike" kern="1200" dirty="0">
                        <a:solidFill>
                          <a:schemeClr val="tx1"/>
                        </a:solidFill>
                        <a:effectLst/>
                        <a:latin typeface="Knowledge Medium" pitchFamily="34" charset="0"/>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r>
              <a:tr h="22098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1000" b="0" kern="1200" dirty="0">
                          <a:solidFill>
                            <a:schemeClr val="dk1"/>
                          </a:solidFill>
                          <a:latin typeface="Knowledge Medium" pitchFamily="34" charset="0"/>
                          <a:ea typeface="+mn-ea"/>
                          <a:cs typeface="+mn-cs"/>
                        </a:rPr>
                        <a:t>BD00650</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$1,670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p>
                      <a:pPr marL="0" algn="ctr" defTabSz="914400" rtl="0" eaLnBrk="1" fontAlgn="ctr" latinLnBrk="0" hangingPunct="1"/>
                      <a:r>
                        <a:rPr lang="en-US" sz="1000" b="0" kern="1200" dirty="0" smtClean="0">
                          <a:solidFill>
                            <a:schemeClr val="dk1"/>
                          </a:solidFill>
                          <a:latin typeface="Knowledge Medium" pitchFamily="34" charset="0"/>
                          <a:ea typeface="+mn-ea"/>
                          <a:cs typeface="+mn-cs"/>
                        </a:rPr>
                        <a:t>$1,700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p>
                      <a:pPr marL="0" algn="ctr" defTabSz="914400" rtl="0" eaLnBrk="1" fontAlgn="ctr" latinLnBrk="0" hangingPunct="1"/>
                      <a:r>
                        <a:rPr lang="en-US" sz="1000" b="0" i="0" u="none" strike="noStrike" kern="1200" dirty="0">
                          <a:solidFill>
                            <a:schemeClr val="tx1"/>
                          </a:solidFill>
                          <a:effectLst/>
                          <a:latin typeface="Knowledge Medium" pitchFamily="34" charset="0"/>
                          <a:ea typeface="+mn-ea"/>
                          <a:cs typeface="+mn-cs"/>
                        </a:rPr>
                        <a:t>1.40%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$23.80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a:solidFill>
                            <a:schemeClr val="tx1"/>
                          </a:solidFill>
                          <a:effectLst/>
                          <a:latin typeface="Knowledge Medium" pitchFamily="34" charset="0"/>
                          <a:ea typeface="+mn-ea"/>
                          <a:cs typeface="+mn-cs"/>
                        </a:rPr>
                        <a:t>0.02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$1,982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0.14</a:t>
                      </a:r>
                      <a:endParaRPr lang="en-US" sz="1000" b="0" i="0" u="none" strike="noStrike" kern="1200" dirty="0">
                        <a:solidFill>
                          <a:schemeClr val="tx1"/>
                        </a:solidFill>
                        <a:effectLst/>
                        <a:latin typeface="Knowledge Medium" pitchFamily="34" charset="0"/>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r>
              <a:tr h="22098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1000" b="0" kern="1200" dirty="0">
                          <a:solidFill>
                            <a:schemeClr val="dk1"/>
                          </a:solidFill>
                          <a:latin typeface="Knowledge Medium" pitchFamily="34" charset="0"/>
                          <a:ea typeface="+mn-ea"/>
                          <a:cs typeface="+mn-cs"/>
                        </a:rPr>
                        <a:t>AD58Q41</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$1,330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p>
                      <a:pPr marL="0" algn="ctr" defTabSz="914400" rtl="0" eaLnBrk="1" fontAlgn="ctr" latinLnBrk="0" hangingPunct="1"/>
                      <a:r>
                        <a:rPr lang="en-US" sz="1000" b="0" kern="1200" dirty="0" smtClean="0">
                          <a:solidFill>
                            <a:schemeClr val="dk1"/>
                          </a:solidFill>
                          <a:latin typeface="Knowledge Medium" pitchFamily="34" charset="0"/>
                          <a:ea typeface="+mn-ea"/>
                          <a:cs typeface="+mn-cs"/>
                        </a:rPr>
                        <a:t>$1,400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c>
                  <a:txBody>
                    <a:bodyPr/>
                    <a:lstStyle/>
                    <a:p>
                      <a:pPr marL="0" algn="ctr" defTabSz="914400" rtl="0" eaLnBrk="1" fontAlgn="ctr" latinLnBrk="0" hangingPunct="1"/>
                      <a:r>
                        <a:rPr lang="en-US" sz="1000" b="0" i="0" u="none" strike="noStrike" kern="1200" dirty="0">
                          <a:solidFill>
                            <a:schemeClr val="tx1"/>
                          </a:solidFill>
                          <a:effectLst/>
                          <a:latin typeface="Knowledge Medium" pitchFamily="34" charset="0"/>
                          <a:ea typeface="+mn-ea"/>
                          <a:cs typeface="+mn-cs"/>
                        </a:rPr>
                        <a:t>1.40%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$19.60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a:solidFill>
                            <a:schemeClr val="tx1"/>
                          </a:solidFill>
                          <a:effectLst/>
                          <a:latin typeface="Knowledge Medium" pitchFamily="34" charset="0"/>
                          <a:ea typeface="+mn-ea"/>
                          <a:cs typeface="+mn-cs"/>
                        </a:rPr>
                        <a:t>0.05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$1,897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0.26</a:t>
                      </a:r>
                      <a:endParaRPr lang="en-US" sz="1000" b="0" i="0" u="none" strike="noStrike" kern="1200" dirty="0">
                        <a:solidFill>
                          <a:schemeClr val="tx1"/>
                        </a:solidFill>
                        <a:effectLst/>
                        <a:latin typeface="Knowledge Medium" pitchFamily="34" charset="0"/>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CCE3"/>
                    </a:solidFill>
                  </a:tcPr>
                </a:tc>
              </a:tr>
              <a:tr h="24003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t"/>
                      <a:r>
                        <a:rPr lang="en-US" sz="1100" b="1" i="0" u="none" strike="noStrike" dirty="0" smtClean="0">
                          <a:solidFill>
                            <a:schemeClr val="accent3"/>
                          </a:solidFill>
                          <a:effectLst/>
                          <a:latin typeface="Knowledge Bold" pitchFamily="34" charset="0"/>
                        </a:rPr>
                        <a:t>TOTAL</a:t>
                      </a:r>
                      <a:endParaRPr lang="en-US" sz="1100" b="1" i="0" u="none" strike="noStrike" dirty="0">
                        <a:solidFill>
                          <a:schemeClr val="accent3"/>
                        </a:solidFill>
                        <a:effectLst/>
                        <a:latin typeface="Knowledge Bold"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$7,630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$7,900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fontAlgn="ctr" latinLnBrk="0" hangingPunct="1"/>
                      <a:endParaRPr lang="en-US" sz="1000" b="0" i="0" u="none" strike="noStrike" kern="1200" dirty="0">
                        <a:solidFill>
                          <a:schemeClr val="tx1"/>
                        </a:solidFill>
                        <a:effectLst/>
                        <a:latin typeface="Knowledge Medium" pitchFamily="34" charset="0"/>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$144.70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400" rtl="0" eaLnBrk="1" fontAlgn="ctr" latinLnBrk="0" hangingPunct="1"/>
                      <a:endParaRPr lang="en-US" sz="1000" b="0" i="0" u="none" strike="noStrike" kern="1200" dirty="0">
                        <a:solidFill>
                          <a:schemeClr val="tx1"/>
                        </a:solidFill>
                        <a:effectLst/>
                        <a:latin typeface="Knowledge Medium" pitchFamily="34" charset="0"/>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$9,482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16.68%</a:t>
                      </a:r>
                      <a:endParaRPr lang="en-US" sz="1000" b="0" i="0" u="none" strike="noStrike" kern="1200" dirty="0">
                        <a:solidFill>
                          <a:schemeClr val="tx1"/>
                        </a:solidFill>
                        <a:effectLst/>
                        <a:latin typeface="Knowledge Medium" pitchFamily="34" charset="0"/>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bl>
          </a:graphicData>
        </a:graphic>
      </p:graphicFrame>
      <p:sp>
        <p:nvSpPr>
          <p:cNvPr id="5" name="Oval 4"/>
          <p:cNvSpPr/>
          <p:nvPr/>
        </p:nvSpPr>
        <p:spPr>
          <a:xfrm>
            <a:off x="7812362" y="2930247"/>
            <a:ext cx="842391" cy="270030"/>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6" name="TextBox 5"/>
          <p:cNvSpPr txBox="1"/>
          <p:nvPr/>
        </p:nvSpPr>
        <p:spPr>
          <a:xfrm>
            <a:off x="6372200" y="3234821"/>
            <a:ext cx="2463800" cy="738664"/>
          </a:xfrm>
          <a:prstGeom prst="rect">
            <a:avLst/>
          </a:prstGeom>
          <a:solidFill>
            <a:srgbClr val="FF9999"/>
          </a:solidFill>
          <a:ln w="19050">
            <a:noFill/>
          </a:ln>
        </p:spPr>
        <p:txBody>
          <a:bodyPr wrap="square" rtlCol="0">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sz="1400" b="1" kern="0"/>
            </a:lvl1pPr>
          </a:lstStyle>
          <a:p>
            <a:r>
              <a:rPr lang="en-US" b="0" dirty="0">
                <a:latin typeface="Knowledge Medium" pitchFamily="34" charset="0"/>
              </a:rPr>
              <a:t>Overall operating margin is above the TP benchmark of 3% to 6%</a:t>
            </a:r>
          </a:p>
        </p:txBody>
      </p:sp>
      <p:grpSp>
        <p:nvGrpSpPr>
          <p:cNvPr id="3" name="Group 7"/>
          <p:cNvGrpSpPr/>
          <p:nvPr/>
        </p:nvGrpSpPr>
        <p:grpSpPr>
          <a:xfrm>
            <a:off x="3995936" y="1905640"/>
            <a:ext cx="2273300" cy="2065135"/>
            <a:chOff x="4215936" y="2190750"/>
            <a:chExt cx="2273300" cy="2753513"/>
          </a:xfrm>
        </p:grpSpPr>
        <p:sp>
          <p:nvSpPr>
            <p:cNvPr id="9" name="Left Brace 8"/>
            <p:cNvSpPr/>
            <p:nvPr/>
          </p:nvSpPr>
          <p:spPr>
            <a:xfrm>
              <a:off x="5656096" y="2190750"/>
              <a:ext cx="275588" cy="1409699"/>
            </a:xfrm>
            <a:prstGeom prst="leftBrace">
              <a:avLst>
                <a:gd name="adj1" fmla="val 8333"/>
                <a:gd name="adj2" fmla="val 50077"/>
              </a:avLst>
            </a:prstGeom>
            <a:noFill/>
            <a:ln w="19050" cap="flat" cmpd="sng" algn="ctr">
              <a:solidFill>
                <a:schemeClr val="tx2">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B4B4B"/>
                </a:solidFill>
                <a:effectLst/>
                <a:uLnTx/>
                <a:uFillTx/>
                <a:latin typeface="Arial"/>
                <a:ea typeface="+mn-ea"/>
                <a:cs typeface="+mn-cs"/>
              </a:endParaRPr>
            </a:p>
          </p:txBody>
        </p:sp>
        <p:sp>
          <p:nvSpPr>
            <p:cNvPr id="10" name="TextBox 9"/>
            <p:cNvSpPr txBox="1"/>
            <p:nvPr/>
          </p:nvSpPr>
          <p:spPr>
            <a:xfrm>
              <a:off x="4215936" y="3959378"/>
              <a:ext cx="2273300" cy="984885"/>
            </a:xfrm>
            <a:prstGeom prst="rect">
              <a:avLst/>
            </a:prstGeom>
            <a:solidFill>
              <a:schemeClr val="tx2">
                <a:lumMod val="40000"/>
                <a:lumOff val="60000"/>
              </a:schemeClr>
            </a:solid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effectLst/>
                  <a:uLnTx/>
                  <a:uFillTx/>
                  <a:latin typeface="Knowledge Medium" pitchFamily="34" charset="0"/>
                </a:rPr>
                <a:t>Customs Threshold </a:t>
              </a:r>
              <a:r>
                <a:rPr kumimoji="0" lang="en-US" sz="1400" i="0" u="none" strike="noStrike" kern="0" cap="none" spc="0" normalizeH="0" baseline="0" noProof="0" dirty="0">
                  <a:ln>
                    <a:noFill/>
                  </a:ln>
                  <a:effectLst/>
                  <a:uLnTx/>
                  <a:uFillTx/>
                  <a:latin typeface="Knowledge Medium" pitchFamily="34" charset="0"/>
                </a:rPr>
                <a:t>of </a:t>
              </a:r>
              <a:r>
                <a:rPr kumimoji="0" lang="en-US" sz="1400" i="0" u="none" strike="noStrike" kern="0" cap="none" spc="0" normalizeH="0" baseline="0" noProof="0" dirty="0" smtClean="0">
                  <a:ln>
                    <a:noFill/>
                  </a:ln>
                  <a:effectLst/>
                  <a:uLnTx/>
                  <a:uFillTx/>
                  <a:latin typeface="Knowledge Medium" pitchFamily="34" charset="0"/>
                </a:rPr>
                <a:t>7% is not met for any transaction</a:t>
              </a:r>
              <a:endParaRPr kumimoji="0" lang="en-US" sz="1400" i="0" u="none" strike="noStrike" kern="0" cap="none" spc="0" normalizeH="0" baseline="0" noProof="0" dirty="0">
                <a:ln>
                  <a:noFill/>
                </a:ln>
                <a:effectLst/>
                <a:uLnTx/>
                <a:uFillTx/>
                <a:latin typeface="Knowledge Medium" pitchFamily="34" charset="0"/>
              </a:endParaRPr>
            </a:p>
          </p:txBody>
        </p:sp>
        <p:cxnSp>
          <p:nvCxnSpPr>
            <p:cNvPr id="11" name="Elbow Connector 10"/>
            <p:cNvCxnSpPr>
              <a:stCxn id="9" idx="1"/>
              <a:endCxn id="10" idx="0"/>
            </p:cNvCxnSpPr>
            <p:nvPr/>
          </p:nvCxnSpPr>
          <p:spPr>
            <a:xfrm rot="10800000" flipV="1">
              <a:off x="5352586" y="2896685"/>
              <a:ext cx="303510" cy="1062693"/>
            </a:xfrm>
            <a:prstGeom prst="bentConnector2">
              <a:avLst/>
            </a:prstGeom>
            <a:noFill/>
            <a:ln w="19050" cap="flat" cmpd="sng" algn="ctr">
              <a:solidFill>
                <a:schemeClr val="tx2">
                  <a:lumMod val="75000"/>
                </a:schemeClr>
              </a:solidFill>
              <a:prstDash val="solid"/>
              <a:headEnd type="none" w="med" len="med"/>
              <a:tailEnd type="triangle" w="med" len="med"/>
            </a:ln>
            <a:effectLst/>
          </p:spPr>
        </p:cxnSp>
      </p:grpSp>
      <p:sp>
        <p:nvSpPr>
          <p:cNvPr id="13" name="TextBox 12"/>
          <p:cNvSpPr txBox="1"/>
          <p:nvPr/>
        </p:nvSpPr>
        <p:spPr>
          <a:xfrm>
            <a:off x="391886" y="3311250"/>
            <a:ext cx="3388026" cy="507831"/>
          </a:xfrm>
          <a:prstGeom prst="rect">
            <a:avLst/>
          </a:prstGeom>
          <a:noFill/>
        </p:spPr>
        <p:txBody>
          <a:bodyPr wrap="square" lIns="0" tIns="0" rIns="0" bIns="0" rtlCol="0">
            <a:spAutoFit/>
          </a:bodyPr>
          <a:lstStyle/>
          <a:p>
            <a:r>
              <a:rPr lang="en-US" sz="1100" dirty="0" smtClean="0">
                <a:latin typeface="Knowledge Regular" pitchFamily="34" charset="0"/>
              </a:rPr>
              <a:t>Transfer Price includes all costs and normal operating expenses. No extraordinary items, interest expense, or tax</a:t>
            </a:r>
          </a:p>
        </p:txBody>
      </p:sp>
      <p:sp>
        <p:nvSpPr>
          <p:cNvPr id="15" name="Rectangle 14"/>
          <p:cNvSpPr/>
          <p:nvPr/>
        </p:nvSpPr>
        <p:spPr bwMode="auto">
          <a:xfrm>
            <a:off x="3246253" y="1118280"/>
            <a:ext cx="4379686" cy="2113830"/>
          </a:xfrm>
          <a:prstGeom prst="rect">
            <a:avLst/>
          </a:prstGeom>
          <a:solidFill>
            <a:schemeClr val="bg1"/>
          </a:solidFill>
          <a:ln w="1587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7" name="Elbow Connector 6"/>
          <p:cNvCxnSpPr>
            <a:stCxn id="5" idx="2"/>
            <a:endCxn id="6" idx="0"/>
          </p:cNvCxnSpPr>
          <p:nvPr/>
        </p:nvCxnSpPr>
        <p:spPr>
          <a:xfrm rot="10800000" flipV="1">
            <a:off x="7604100" y="3065261"/>
            <a:ext cx="208262" cy="169559"/>
          </a:xfrm>
          <a:prstGeom prst="bentConnector2">
            <a:avLst/>
          </a:prstGeom>
          <a:noFill/>
          <a:ln w="19050" cap="flat" cmpd="sng" algn="ctr">
            <a:solidFill>
              <a:srgbClr val="FF0000"/>
            </a:solidFill>
            <a:prstDash val="solid"/>
            <a:headEnd type="none" w="med" len="med"/>
            <a:tailEnd type="triangle" w="med" len="med"/>
          </a:ln>
          <a:effectLst/>
        </p:spPr>
      </p:cxnSp>
    </p:spTree>
    <p:extLst>
      <p:ext uri="{BB962C8B-B14F-4D97-AF65-F5344CB8AC3E}">
        <p14:creationId xmlns="" xmlns:p14="http://schemas.microsoft.com/office/powerpoint/2010/main" val="103402486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EXAMPLE TWO:</a:t>
            </a:r>
            <a:br>
              <a:rPr lang="en-US" sz="2000" dirty="0" smtClean="0"/>
            </a:br>
            <a:r>
              <a:rPr lang="en-US" sz="2000" dirty="0" smtClean="0"/>
              <a:t>TP &amp; CUSTOMS COMPLIANT, BUT OVER PAYING</a:t>
            </a:r>
            <a:endParaRPr lang="en-US" sz="2000" dirty="0"/>
          </a:p>
        </p:txBody>
      </p:sp>
      <p:sp>
        <p:nvSpPr>
          <p:cNvPr id="4" name="Content Placeholder 2"/>
          <p:cNvSpPr txBox="1">
            <a:spLocks/>
          </p:cNvSpPr>
          <p:nvPr/>
        </p:nvSpPr>
        <p:spPr bwMode="auto">
          <a:xfrm>
            <a:off x="350282" y="788671"/>
            <a:ext cx="7704856"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182880" bIns="0" numCol="1" anchor="t" anchorCtr="0" compatLnSpc="1">
            <a:prstTxWarp prst="textNoShape">
              <a:avLst/>
            </a:prstTxWarp>
            <a:spAutoFit/>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defRPr>
            </a:lvl2pPr>
            <a:lvl3pPr marL="914400" indent="-171450" algn="l" rtl="0" eaLnBrk="1" fontAlgn="base" hangingPunct="1">
              <a:spcBef>
                <a:spcPct val="25000"/>
              </a:spcBef>
              <a:spcAft>
                <a:spcPct val="0"/>
              </a:spcAft>
              <a:buClr>
                <a:schemeClr val="tx2"/>
              </a:buClr>
              <a:buChar char="•"/>
              <a:defRPr>
                <a:solidFill>
                  <a:schemeClr val="tx1"/>
                </a:solidFill>
                <a:latin typeface="+mn-lt"/>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defRPr>
            </a:lvl9pPr>
          </a:lstStyle>
          <a:p>
            <a:pPr marL="0" marR="0" lvl="0" indent="0" algn="l" defTabSz="914400" rtl="0" eaLnBrk="1" fontAlgn="base" latinLnBrk="0" hangingPunct="1">
              <a:lnSpc>
                <a:spcPct val="100000"/>
              </a:lnSpc>
              <a:spcBef>
                <a:spcPct val="50000"/>
              </a:spcBef>
              <a:spcAft>
                <a:spcPct val="0"/>
              </a:spcAft>
              <a:buClr>
                <a:srgbClr val="FF8000"/>
              </a:buClr>
              <a:buSzTx/>
              <a:buFontTx/>
              <a:buNone/>
              <a:tabLst/>
              <a:defRPr/>
            </a:pPr>
            <a:r>
              <a:rPr kumimoji="0" lang="en-US" sz="1600" i="0" u="none" strike="noStrike" kern="0" cap="none" spc="0" normalizeH="0" baseline="0" noProof="0" dirty="0" smtClean="0">
                <a:ln>
                  <a:noFill/>
                </a:ln>
                <a:effectLst/>
                <a:uLnTx/>
                <a:uFillTx/>
                <a:latin typeface="Knowledge Regular" pitchFamily="34" charset="0"/>
              </a:rPr>
              <a:t>ACROSS THE BOARD TRANSFER PRICING INCREASE</a:t>
            </a:r>
            <a:endParaRPr kumimoji="0" lang="en-US" sz="1600" i="0" u="none" strike="noStrike" kern="0" cap="none" spc="0" normalizeH="0" baseline="0" noProof="0" dirty="0">
              <a:ln>
                <a:noFill/>
              </a:ln>
              <a:effectLst/>
              <a:uLnTx/>
              <a:uFillTx/>
              <a:latin typeface="Knowledge Regular" pitchFamily="34" charset="0"/>
            </a:endParaRPr>
          </a:p>
        </p:txBody>
      </p:sp>
      <p:graphicFrame>
        <p:nvGraphicFramePr>
          <p:cNvPr id="5" name="Table 4"/>
          <p:cNvGraphicFramePr>
            <a:graphicFrameLocks noGrp="1"/>
          </p:cNvGraphicFramePr>
          <p:nvPr>
            <p:extLst>
              <p:ext uri="{D42A27DB-BD31-4B8C-83A1-F6EECF244321}">
                <p14:modId xmlns="" xmlns:p14="http://schemas.microsoft.com/office/powerpoint/2010/main" val="660638576"/>
              </p:ext>
            </p:extLst>
          </p:nvPr>
        </p:nvGraphicFramePr>
        <p:xfrm>
          <a:off x="304803" y="1221600"/>
          <a:ext cx="8494143" cy="2249620"/>
        </p:xfrm>
        <a:graphic>
          <a:graphicData uri="http://schemas.openxmlformats.org/drawingml/2006/table">
            <a:tbl>
              <a:tblPr/>
              <a:tblGrid>
                <a:gridCol w="1016709"/>
                <a:gridCol w="933808"/>
                <a:gridCol w="933808"/>
                <a:gridCol w="1080154"/>
                <a:gridCol w="885026"/>
                <a:gridCol w="1302430"/>
                <a:gridCol w="1171104"/>
                <a:gridCol w="1171104"/>
              </a:tblGrid>
              <a:tr h="59436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dirty="0" smtClean="0">
                          <a:solidFill>
                            <a:srgbClr val="FFFFFF"/>
                          </a:solidFill>
                          <a:effectLst/>
                          <a:latin typeface="Knowledge Bold" pitchFamily="34" charset="0"/>
                        </a:rPr>
                        <a:t>SKU</a:t>
                      </a:r>
                      <a:endParaRPr lang="en-US" sz="1000" b="0" i="0" u="none" strike="noStrike" dirty="0">
                        <a:solidFill>
                          <a:srgbClr val="FFFFFF"/>
                        </a:solidFill>
                        <a:effectLst/>
                        <a:latin typeface="Knowledge Bold"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000" b="0" i="0" u="none" strike="noStrike" kern="1200" dirty="0" smtClean="0">
                          <a:solidFill>
                            <a:srgbClr val="FFFFFF"/>
                          </a:solidFill>
                          <a:effectLst/>
                          <a:latin typeface="Knowledge Bold" pitchFamily="34" charset="0"/>
                          <a:ea typeface="+mn-ea"/>
                          <a:cs typeface="+mn-cs"/>
                        </a:rPr>
                        <a:t>MFG</a:t>
                      </a:r>
                      <a:r>
                        <a:rPr lang="en-US" sz="1000" b="0" i="0" u="none" strike="noStrike" kern="1200" baseline="0" dirty="0" smtClean="0">
                          <a:solidFill>
                            <a:srgbClr val="FFFFFF"/>
                          </a:solidFill>
                          <a:effectLst/>
                          <a:latin typeface="Knowledge Bold" pitchFamily="34" charset="0"/>
                          <a:ea typeface="+mn-ea"/>
                          <a:cs typeface="+mn-cs"/>
                        </a:rPr>
                        <a:t> </a:t>
                      </a:r>
                      <a:r>
                        <a:rPr lang="en-US" sz="1000" b="0" i="0" u="none" strike="noStrike" kern="1200" dirty="0" smtClean="0">
                          <a:solidFill>
                            <a:srgbClr val="FFFFFF"/>
                          </a:solidFill>
                          <a:effectLst/>
                          <a:latin typeface="Knowledge Bold" pitchFamily="34" charset="0"/>
                          <a:ea typeface="+mn-ea"/>
                          <a:cs typeface="+mn-cs"/>
                        </a:rPr>
                        <a:t>Fully Loaded Cost Per Unit</a:t>
                      </a:r>
                      <a:endParaRPr lang="en-US" sz="1000" b="0" i="0" u="none" strike="noStrike" kern="1200" dirty="0">
                        <a:solidFill>
                          <a:srgbClr val="FF0000"/>
                        </a:solidFill>
                        <a:effectLst/>
                        <a:latin typeface="Knowledge Bold"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dirty="0">
                          <a:solidFill>
                            <a:srgbClr val="FFFFFF"/>
                          </a:solidFill>
                          <a:effectLst/>
                          <a:latin typeface="Knowledge Bold" pitchFamily="34" charset="0"/>
                        </a:rPr>
                        <a:t>Transfer Price</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b="0" i="0" u="none" strike="noStrike" kern="1200" dirty="0" smtClean="0">
                          <a:solidFill>
                            <a:srgbClr val="FFFFFF"/>
                          </a:solidFill>
                          <a:effectLst/>
                          <a:latin typeface="Knowledge Bold" pitchFamily="34" charset="0"/>
                          <a:ea typeface="+mn-ea"/>
                          <a:cs typeface="+mn-cs"/>
                        </a:rPr>
                        <a:t>Duty Rate</a:t>
                      </a:r>
                      <a:endParaRPr lang="en-US" sz="1000" b="0" i="0" u="none" strike="noStrike" kern="1200" dirty="0">
                        <a:solidFill>
                          <a:srgbClr val="FFFFFF"/>
                        </a:solidFill>
                        <a:effectLst/>
                        <a:latin typeface="Knowledge Bold" pitchFamily="34" charset="0"/>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000" b="0" i="0" u="none" strike="noStrike" dirty="0" smtClean="0">
                          <a:solidFill>
                            <a:srgbClr val="FFFFFF"/>
                          </a:solidFill>
                          <a:effectLst/>
                          <a:latin typeface="Knowledge Bold" pitchFamily="34" charset="0"/>
                        </a:rPr>
                        <a:t>Duties Due</a:t>
                      </a:r>
                      <a:endParaRPr lang="en-US" sz="1000" b="0" i="0" u="none" strike="noStrike" dirty="0">
                        <a:solidFill>
                          <a:srgbClr val="FFFFFF"/>
                        </a:solidFill>
                        <a:effectLst/>
                        <a:latin typeface="Knowledge Bold"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000" b="0" i="0" u="none" strike="noStrike" kern="1200" dirty="0" smtClean="0">
                          <a:solidFill>
                            <a:srgbClr val="FFFFFF"/>
                          </a:solidFill>
                          <a:effectLst/>
                          <a:latin typeface="Knowledge Bold" pitchFamily="34" charset="0"/>
                          <a:ea typeface="+mn-ea"/>
                          <a:cs typeface="+mn-cs"/>
                        </a:rPr>
                        <a:t>Seller Profit / Customs Threshold</a:t>
                      </a:r>
                      <a:endParaRPr lang="en-US" sz="1000" b="0" i="0" u="none" strike="noStrike" kern="1200" dirty="0">
                        <a:solidFill>
                          <a:srgbClr val="FFFFFF"/>
                        </a:solidFill>
                        <a:effectLst/>
                        <a:latin typeface="Knowledge Bold"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000" b="0" i="0" u="none" strike="noStrike" kern="1200" dirty="0" smtClean="0">
                          <a:solidFill>
                            <a:schemeClr val="accent3"/>
                          </a:solidFill>
                          <a:effectLst/>
                          <a:latin typeface="Knowledge Bold" pitchFamily="34" charset="0"/>
                          <a:ea typeface="+mn-ea"/>
                          <a:cs typeface="+mn-cs"/>
                        </a:rPr>
                        <a:t>End</a:t>
                      </a:r>
                      <a:r>
                        <a:rPr lang="en-US" sz="1000" b="0" i="0" u="none" strike="noStrike" kern="1200" baseline="0" dirty="0" smtClean="0">
                          <a:solidFill>
                            <a:schemeClr val="accent3"/>
                          </a:solidFill>
                          <a:effectLst/>
                          <a:latin typeface="Knowledge Bold" pitchFamily="34" charset="0"/>
                          <a:ea typeface="+mn-ea"/>
                          <a:cs typeface="+mn-cs"/>
                        </a:rPr>
                        <a:t> Customer </a:t>
                      </a:r>
                      <a:r>
                        <a:rPr lang="en-US" sz="1000" b="0" i="0" u="none" strike="noStrike" kern="1200" dirty="0" smtClean="0">
                          <a:solidFill>
                            <a:srgbClr val="FFFFFF"/>
                          </a:solidFill>
                          <a:effectLst/>
                          <a:latin typeface="Knowledge Bold" pitchFamily="34" charset="0"/>
                          <a:ea typeface="+mn-ea"/>
                          <a:cs typeface="+mn-cs"/>
                        </a:rPr>
                        <a:t>Sales Price</a:t>
                      </a:r>
                      <a:endParaRPr lang="en-US" sz="1000" b="0" i="0" u="none" strike="noStrike" kern="1200" dirty="0">
                        <a:solidFill>
                          <a:srgbClr val="FFFFFF"/>
                        </a:solidFill>
                        <a:effectLst/>
                        <a:latin typeface="Knowledge Bold" pitchFamily="34" charset="0"/>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kern="1200" dirty="0" smtClean="0">
                          <a:solidFill>
                            <a:srgbClr val="FFFFFF"/>
                          </a:solidFill>
                          <a:effectLst/>
                          <a:latin typeface="Knowledge Bold" pitchFamily="34" charset="0"/>
                          <a:ea typeface="+mn-ea"/>
                          <a:cs typeface="+mn-cs"/>
                        </a:rPr>
                        <a:t>Operating</a:t>
                      </a:r>
                    </a:p>
                    <a:p>
                      <a:pPr algn="ctr" fontAlgn="ctr"/>
                      <a:r>
                        <a:rPr lang="en-US" sz="1000" b="0" i="0" u="none" strike="noStrike" kern="1200" dirty="0" smtClean="0">
                          <a:solidFill>
                            <a:srgbClr val="FFFFFF"/>
                          </a:solidFill>
                          <a:effectLst/>
                          <a:latin typeface="Knowledge Bold" pitchFamily="34" charset="0"/>
                          <a:ea typeface="+mn-ea"/>
                          <a:cs typeface="+mn-cs"/>
                        </a:rPr>
                        <a:t>Expense</a:t>
                      </a:r>
                      <a:endParaRPr lang="en-US" sz="1000" b="0" i="0" u="none" strike="noStrike" kern="1200" dirty="0">
                        <a:solidFill>
                          <a:srgbClr val="FFFFFF"/>
                        </a:solidFill>
                        <a:effectLst/>
                        <a:latin typeface="Knowledge Bold" pitchFamily="34" charset="0"/>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230392">
                <a:tc>
                  <a:txBody>
                    <a:bodyPr/>
                    <a:lstStyle/>
                    <a:p>
                      <a:pPr algn="ctr" fontAlgn="ctr"/>
                      <a:endParaRPr lang="en-US" sz="1000" b="0" i="0" u="none" strike="noStrike" dirty="0">
                        <a:solidFill>
                          <a:schemeClr val="tx1"/>
                        </a:solidFill>
                        <a:effectLst/>
                        <a:latin typeface="Knowledge Medium"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A</a:t>
                      </a:r>
                      <a:endParaRPr lang="en-US" sz="1000" b="0" i="0" u="none" strike="noStrike" kern="1200" dirty="0">
                        <a:solidFill>
                          <a:schemeClr val="tx1"/>
                        </a:solidFill>
                        <a:effectLst/>
                        <a:latin typeface="Knowledge Medium"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fontAlgn="ctr"/>
                      <a:r>
                        <a:rPr lang="en-US" sz="1000" b="0" i="0" u="none" strike="noStrike" dirty="0" smtClean="0">
                          <a:solidFill>
                            <a:schemeClr val="tx1"/>
                          </a:solidFill>
                          <a:effectLst/>
                          <a:latin typeface="Knowledge Medium" pitchFamily="34" charset="0"/>
                        </a:rPr>
                        <a:t>B</a:t>
                      </a:r>
                      <a:endParaRPr lang="en-US" sz="1000" b="0" i="0" u="none" strike="noStrike" dirty="0">
                        <a:solidFill>
                          <a:schemeClr val="tx1"/>
                        </a:solidFill>
                        <a:effectLst/>
                        <a:latin typeface="Knowledge Medium"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fontAlgn="ctr"/>
                      <a:r>
                        <a:rPr lang="en-US" sz="1000" b="0" i="0" u="none" strike="noStrike" kern="1200" dirty="0">
                          <a:solidFill>
                            <a:schemeClr val="tx1"/>
                          </a:solidFill>
                          <a:effectLst/>
                          <a:latin typeface="Knowledge Medium" pitchFamily="34" charset="0"/>
                          <a:ea typeface="+mn-ea"/>
                          <a:cs typeface="+mn-cs"/>
                        </a:rPr>
                        <a:t>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D=B*C</a:t>
                      </a:r>
                      <a:endParaRPr lang="en-US" sz="1000" b="0" i="0" u="none" strike="noStrike" kern="1200" dirty="0">
                        <a:solidFill>
                          <a:schemeClr val="tx1"/>
                        </a:solidFill>
                        <a:effectLst/>
                        <a:latin typeface="Knowledge Medium"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a:solidFill>
                            <a:schemeClr val="tx1"/>
                          </a:solidFill>
                          <a:effectLst/>
                          <a:latin typeface="Knowledge Medium" pitchFamily="34" charset="0"/>
                          <a:ea typeface="+mn-ea"/>
                          <a:cs typeface="+mn-cs"/>
                        </a:rPr>
                        <a:t>I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E</a:t>
                      </a:r>
                      <a:endParaRPr lang="en-US" sz="1000" b="0" i="0" u="none" strike="noStrike" kern="1200" dirty="0">
                        <a:solidFill>
                          <a:schemeClr val="tx1"/>
                        </a:solidFill>
                        <a:effectLst/>
                        <a:latin typeface="Knowledge Medium" pitchFamily="34" charset="0"/>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H =(E - B)/E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r>
              <a:tr h="26327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dirty="0" smtClean="0">
                          <a:solidFill>
                            <a:schemeClr val="tx1"/>
                          </a:solidFill>
                          <a:effectLst/>
                          <a:latin typeface="Knowledge Medium" pitchFamily="34" charset="0"/>
                        </a:rPr>
                        <a:t>AC55380</a:t>
                      </a:r>
                      <a:endParaRPr lang="en-US" sz="1000" b="0" i="0" u="none" strike="noStrike" dirty="0">
                        <a:solidFill>
                          <a:schemeClr val="tx1"/>
                        </a:solidFill>
                        <a:effectLst/>
                        <a:latin typeface="Knowledge Medium"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$1,650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$1,931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a:solidFill>
                            <a:schemeClr val="tx1"/>
                          </a:solidFill>
                          <a:effectLst/>
                          <a:latin typeface="Knowledge Medium" pitchFamily="34" charset="0"/>
                          <a:ea typeface="+mn-ea"/>
                          <a:cs typeface="+mn-cs"/>
                        </a:rPr>
                        <a:t>1.40%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$27.03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0.15</a:t>
                      </a:r>
                      <a:endParaRPr lang="en-US" sz="1000" b="0" i="0" u="none" strike="noStrike" kern="1200" dirty="0">
                        <a:solidFill>
                          <a:schemeClr val="tx1"/>
                        </a:solidFill>
                        <a:effectLst/>
                        <a:latin typeface="Knowledge Medium"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$1,985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0.03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r>
              <a:tr h="23039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dirty="0">
                          <a:solidFill>
                            <a:schemeClr val="tx1"/>
                          </a:solidFill>
                          <a:effectLst/>
                          <a:latin typeface="Knowledge Medium" pitchFamily="34" charset="0"/>
                        </a:rPr>
                        <a:t>AD5Q650</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$1,550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$1,814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a:solidFill>
                            <a:schemeClr val="tx1"/>
                          </a:solidFill>
                          <a:effectLst/>
                          <a:latin typeface="Knowledge Medium" pitchFamily="34" charset="0"/>
                          <a:ea typeface="+mn-ea"/>
                          <a:cs typeface="+mn-cs"/>
                        </a:rPr>
                        <a:t>2.50%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$45.34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0.15</a:t>
                      </a:r>
                      <a:endParaRPr lang="en-US" sz="1000" b="0" i="0" u="none" strike="noStrike" kern="1200" dirty="0">
                        <a:solidFill>
                          <a:schemeClr val="tx1"/>
                        </a:solidFill>
                        <a:effectLst/>
                        <a:latin typeface="Knowledge Medium"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$1,802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-0.01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r>
              <a:tr h="23039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dirty="0">
                          <a:solidFill>
                            <a:schemeClr val="tx1"/>
                          </a:solidFill>
                          <a:effectLst/>
                          <a:latin typeface="Knowledge Medium" pitchFamily="34" charset="0"/>
                        </a:rPr>
                        <a:t>AD581Q9</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$1,430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$1,673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a:solidFill>
                            <a:schemeClr val="tx1"/>
                          </a:solidFill>
                          <a:effectLst/>
                          <a:latin typeface="Knowledge Medium" pitchFamily="34" charset="0"/>
                          <a:ea typeface="+mn-ea"/>
                          <a:cs typeface="+mn-cs"/>
                        </a:rPr>
                        <a:t>2.50%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$41.83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0.15</a:t>
                      </a:r>
                      <a:endParaRPr lang="en-US" sz="1000" b="0" i="0" u="none" strike="noStrike" kern="1200" dirty="0">
                        <a:solidFill>
                          <a:schemeClr val="tx1"/>
                        </a:solidFill>
                        <a:effectLst/>
                        <a:latin typeface="Knowledge Medium"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$1,816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0.08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r>
              <a:tr h="23039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dirty="0">
                          <a:solidFill>
                            <a:schemeClr val="tx1"/>
                          </a:solidFill>
                          <a:effectLst/>
                          <a:latin typeface="Knowledge Medium" pitchFamily="34" charset="0"/>
                        </a:rPr>
                        <a:t>BD00650</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$1,670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$1,954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a:solidFill>
                            <a:schemeClr val="tx1"/>
                          </a:solidFill>
                          <a:effectLst/>
                          <a:latin typeface="Knowledge Medium" pitchFamily="34" charset="0"/>
                          <a:ea typeface="+mn-ea"/>
                          <a:cs typeface="+mn-cs"/>
                        </a:rPr>
                        <a:t>1.40%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$27.35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smtClean="0">
                          <a:solidFill>
                            <a:schemeClr val="tx1"/>
                          </a:solidFill>
                          <a:effectLst/>
                          <a:latin typeface="Knowledge Medium" pitchFamily="34" charset="0"/>
                          <a:ea typeface="+mn-ea"/>
                          <a:cs typeface="+mn-cs"/>
                        </a:rPr>
                        <a:t>0.15</a:t>
                      </a:r>
                      <a:endParaRPr lang="en-US" sz="1000" b="0" i="0" u="none" strike="noStrike" kern="1200" dirty="0">
                        <a:solidFill>
                          <a:schemeClr val="tx1"/>
                        </a:solidFill>
                        <a:effectLst/>
                        <a:latin typeface="Knowledge Medium"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$1,982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0.01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r>
              <a:tr h="23039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en-US" sz="1000" b="0" i="0" u="none" strike="noStrike" dirty="0">
                          <a:solidFill>
                            <a:schemeClr val="tx1"/>
                          </a:solidFill>
                          <a:effectLst/>
                          <a:latin typeface="Knowledge Medium" pitchFamily="34" charset="0"/>
                        </a:rPr>
                        <a:t>AD58Q41</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$1,330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$1,556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c>
                  <a:txBody>
                    <a:bodyPr/>
                    <a:lstStyle/>
                    <a:p>
                      <a:pPr marL="0" algn="ctr" defTabSz="914400" rtl="0" eaLnBrk="1" fontAlgn="ctr" latinLnBrk="0" hangingPunct="1"/>
                      <a:r>
                        <a:rPr lang="en-US" sz="1000" b="0" i="0" u="none" strike="noStrike" kern="1200" dirty="0">
                          <a:solidFill>
                            <a:schemeClr val="tx1"/>
                          </a:solidFill>
                          <a:effectLst/>
                          <a:latin typeface="Knowledge Medium" pitchFamily="34" charset="0"/>
                          <a:ea typeface="+mn-ea"/>
                          <a:cs typeface="+mn-cs"/>
                        </a:rPr>
                        <a:t>1.40%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$21.79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0.15</a:t>
                      </a:r>
                      <a:endParaRPr lang="en-US" sz="1000" b="0" i="0" u="none" strike="noStrike" kern="1200" dirty="0">
                        <a:solidFill>
                          <a:schemeClr val="tx1"/>
                        </a:solidFill>
                        <a:effectLst/>
                        <a:latin typeface="Knowledge Medium"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$1,897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000" b="0" i="0" u="none" strike="noStrike" kern="1200" dirty="0" smtClean="0">
                          <a:solidFill>
                            <a:schemeClr val="tx1"/>
                          </a:solidFill>
                          <a:effectLst/>
                          <a:latin typeface="Knowledge Medium" pitchFamily="34" charset="0"/>
                          <a:ea typeface="+mn-ea"/>
                          <a:cs typeface="+mn-cs"/>
                        </a:rPr>
                        <a:t>0.18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AF3"/>
                    </a:solidFill>
                  </a:tcPr>
                </a:tc>
              </a:tr>
              <a:tr h="24003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chemeClr val="accent3"/>
                          </a:solidFill>
                          <a:effectLst/>
                          <a:latin typeface="Knowledge Bold" pitchFamily="34" charset="0"/>
                        </a:rPr>
                        <a:t>TOTAL</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$7,630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t"/>
                      <a:r>
                        <a:rPr lang="en-US" sz="1000" b="0" i="0" u="none" strike="noStrike" kern="1200" dirty="0" smtClean="0">
                          <a:solidFill>
                            <a:schemeClr val="tx1"/>
                          </a:solidFill>
                          <a:effectLst/>
                          <a:latin typeface="Knowledge Medium" pitchFamily="34" charset="0"/>
                          <a:ea typeface="+mn-ea"/>
                          <a:cs typeface="+mn-cs"/>
                        </a:rPr>
                        <a:t>$8,927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fontAlgn="ctr" latinLnBrk="0" hangingPunct="1"/>
                      <a:endParaRPr lang="en-US" sz="1000" b="0" i="0" u="none" strike="noStrike" kern="1200" dirty="0">
                        <a:solidFill>
                          <a:schemeClr val="tx1"/>
                        </a:solidFill>
                        <a:effectLst/>
                        <a:latin typeface="Knowledge Medium" pitchFamily="34" charset="0"/>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00" b="0" i="0" u="none" strike="noStrike" kern="1200" dirty="0" smtClean="0">
                          <a:solidFill>
                            <a:schemeClr val="tx1"/>
                          </a:solidFill>
                          <a:effectLst/>
                          <a:latin typeface="Knowledge Medium" pitchFamily="34" charset="0"/>
                          <a:ea typeface="+mn-ea"/>
                          <a:cs typeface="+mn-cs"/>
                        </a:rPr>
                        <a:t>$163.33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400" rtl="0" eaLnBrk="1" fontAlgn="ctr" latinLnBrk="0" hangingPunct="1"/>
                      <a:endParaRPr lang="en-US" sz="1000" b="0" i="0" u="none" strike="noStrike" kern="1200" dirty="0">
                        <a:solidFill>
                          <a:schemeClr val="tx1"/>
                        </a:solidFill>
                        <a:effectLst/>
                        <a:latin typeface="Knowledge Medium" pitchFamily="34" charset="0"/>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000" b="0" i="0" u="none" strike="noStrike" kern="1200" dirty="0" smtClean="0">
                          <a:solidFill>
                            <a:schemeClr val="tx1"/>
                          </a:solidFill>
                          <a:effectLst/>
                          <a:latin typeface="Knowledge Medium" pitchFamily="34" charset="0"/>
                          <a:ea typeface="+mn-ea"/>
                          <a:cs typeface="+mn-cs"/>
                        </a:rPr>
                        <a:t>$9,482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t"/>
                      <a:r>
                        <a:rPr lang="en-US" sz="1000" b="0" i="0" u="none" strike="noStrike" kern="1200" dirty="0" smtClean="0">
                          <a:solidFill>
                            <a:schemeClr val="tx1"/>
                          </a:solidFill>
                          <a:effectLst/>
                          <a:latin typeface="Knowledge Medium" pitchFamily="34" charset="0"/>
                          <a:ea typeface="+mn-ea"/>
                          <a:cs typeface="+mn-cs"/>
                        </a:rPr>
                        <a:t>5.85%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bl>
          </a:graphicData>
        </a:graphic>
      </p:graphicFrame>
      <p:grpSp>
        <p:nvGrpSpPr>
          <p:cNvPr id="3" name="Group 33"/>
          <p:cNvGrpSpPr/>
          <p:nvPr/>
        </p:nvGrpSpPr>
        <p:grpSpPr>
          <a:xfrm>
            <a:off x="6395897" y="3161142"/>
            <a:ext cx="2464987" cy="1371681"/>
            <a:chOff x="5808619" y="4485002"/>
            <a:chExt cx="2464987" cy="1828909"/>
          </a:xfrm>
        </p:grpSpPr>
        <p:sp>
          <p:nvSpPr>
            <p:cNvPr id="7" name="Oval 6"/>
            <p:cNvSpPr/>
            <p:nvPr/>
          </p:nvSpPr>
          <p:spPr>
            <a:xfrm>
              <a:off x="7144458" y="4485002"/>
              <a:ext cx="864096" cy="371095"/>
            </a:xfrm>
            <a:prstGeom prst="ellipse">
              <a:avLst/>
            </a:prstGeom>
            <a:noFill/>
            <a:ln w="25400" cap="flat" cmpd="sng" algn="ctr">
              <a:solidFill>
                <a:srgbClr val="7AB8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8" name="Elbow Connector 7"/>
            <p:cNvCxnSpPr>
              <a:stCxn id="7" idx="5"/>
              <a:endCxn id="9" idx="0"/>
            </p:cNvCxnSpPr>
            <p:nvPr/>
          </p:nvCxnSpPr>
          <p:spPr>
            <a:xfrm rot="5400000">
              <a:off x="7197926" y="4644941"/>
              <a:ext cx="527274" cy="840897"/>
            </a:xfrm>
            <a:prstGeom prst="bentConnector3">
              <a:avLst>
                <a:gd name="adj1" fmla="val 50000"/>
              </a:avLst>
            </a:prstGeom>
            <a:noFill/>
            <a:ln w="19050" cap="flat" cmpd="sng" algn="ctr">
              <a:solidFill>
                <a:srgbClr val="7AB800"/>
              </a:solidFill>
              <a:prstDash val="solid"/>
              <a:headEnd type="none" w="med" len="med"/>
              <a:tailEnd type="triangle" w="med" len="med"/>
            </a:ln>
            <a:effectLst/>
          </p:spPr>
        </p:cxnSp>
        <p:sp>
          <p:nvSpPr>
            <p:cNvPr id="9" name="TextBox 8"/>
            <p:cNvSpPr txBox="1"/>
            <p:nvPr/>
          </p:nvSpPr>
          <p:spPr>
            <a:xfrm>
              <a:off x="5808619" y="5329025"/>
              <a:ext cx="2464987" cy="984886"/>
            </a:xfrm>
            <a:prstGeom prst="rect">
              <a:avLst/>
            </a:prstGeom>
            <a:solidFill>
              <a:srgbClr val="DEEDBF"/>
            </a:solid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effectLst/>
                  <a:uLnTx/>
                  <a:uFillTx/>
                  <a:latin typeface="Knowledge Medium" pitchFamily="34" charset="0"/>
                </a:rPr>
                <a:t>Overall operating margin is within the TP benchmark of 3% to 6%</a:t>
              </a:r>
              <a:endParaRPr kumimoji="0" lang="en-US" sz="1400" i="0" u="none" strike="noStrike" kern="0" cap="none" spc="0" normalizeH="0" baseline="0" noProof="0" dirty="0">
                <a:ln>
                  <a:noFill/>
                </a:ln>
                <a:effectLst/>
                <a:uLnTx/>
                <a:uFillTx/>
                <a:latin typeface="Knowledge Medium" pitchFamily="34" charset="0"/>
              </a:endParaRPr>
            </a:p>
          </p:txBody>
        </p:sp>
      </p:grpSp>
      <p:grpSp>
        <p:nvGrpSpPr>
          <p:cNvPr id="6" name="Group 27"/>
          <p:cNvGrpSpPr/>
          <p:nvPr/>
        </p:nvGrpSpPr>
        <p:grpSpPr>
          <a:xfrm>
            <a:off x="3851922" y="1977685"/>
            <a:ext cx="2343319" cy="2559283"/>
            <a:chOff x="4265831" y="2080381"/>
            <a:chExt cx="2343319" cy="3255313"/>
          </a:xfrm>
        </p:grpSpPr>
        <p:sp>
          <p:nvSpPr>
            <p:cNvPr id="11" name="Left Brace 10"/>
            <p:cNvSpPr/>
            <p:nvPr/>
          </p:nvSpPr>
          <p:spPr>
            <a:xfrm>
              <a:off x="5807712" y="2080381"/>
              <a:ext cx="275588" cy="1520068"/>
            </a:xfrm>
            <a:prstGeom prst="leftBrace">
              <a:avLst>
                <a:gd name="adj1" fmla="val 8333"/>
                <a:gd name="adj2" fmla="val 50077"/>
              </a:avLst>
            </a:prstGeom>
            <a:noFill/>
            <a:ln w="19050" cap="flat" cmpd="sng" algn="ctr">
              <a:solidFill>
                <a:schemeClr val="tx2">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B4B4B"/>
                </a:solidFill>
                <a:effectLst/>
                <a:uLnTx/>
                <a:uFillTx/>
                <a:latin typeface="Arial"/>
                <a:ea typeface="+mn-ea"/>
                <a:cs typeface="+mn-cs"/>
              </a:endParaRPr>
            </a:p>
          </p:txBody>
        </p:sp>
        <p:sp>
          <p:nvSpPr>
            <p:cNvPr id="12" name="TextBox 11"/>
            <p:cNvSpPr txBox="1"/>
            <p:nvPr/>
          </p:nvSpPr>
          <p:spPr>
            <a:xfrm>
              <a:off x="4265831" y="4396141"/>
              <a:ext cx="2343319" cy="939553"/>
            </a:xfrm>
            <a:prstGeom prst="rect">
              <a:avLst/>
            </a:prstGeom>
            <a:solidFill>
              <a:srgbClr val="F1D3BF"/>
            </a:solid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effectLst/>
                  <a:uLnTx/>
                  <a:uFillTx/>
                  <a:latin typeface="Knowledge Medium" pitchFamily="34" charset="0"/>
                </a:rPr>
                <a:t>Customs Threshold </a:t>
              </a:r>
              <a:r>
                <a:rPr kumimoji="0" lang="en-US" sz="1400" i="0" u="none" strike="noStrike" kern="0" cap="none" spc="0" normalizeH="0" baseline="0" noProof="0" dirty="0">
                  <a:ln>
                    <a:noFill/>
                  </a:ln>
                  <a:effectLst/>
                  <a:uLnTx/>
                  <a:uFillTx/>
                  <a:latin typeface="Knowledge Medium" pitchFamily="34" charset="0"/>
                </a:rPr>
                <a:t>of </a:t>
              </a:r>
              <a:r>
                <a:rPr kumimoji="0" lang="en-US" sz="1400" i="0" u="none" strike="noStrike" kern="0" cap="none" spc="0" normalizeH="0" baseline="0" noProof="0" dirty="0" smtClean="0">
                  <a:ln>
                    <a:noFill/>
                  </a:ln>
                  <a:effectLst/>
                  <a:uLnTx/>
                  <a:uFillTx/>
                  <a:latin typeface="Knowledge Medium" pitchFamily="34" charset="0"/>
                </a:rPr>
                <a:t>≥ 7% is met, but not optimized</a:t>
              </a:r>
              <a:endParaRPr kumimoji="0" lang="en-US" sz="1400" i="0" u="none" strike="noStrike" kern="0" cap="none" spc="0" normalizeH="0" baseline="0" noProof="0" dirty="0">
                <a:ln>
                  <a:noFill/>
                </a:ln>
                <a:effectLst/>
                <a:uLnTx/>
                <a:uFillTx/>
                <a:latin typeface="Knowledge Medium" pitchFamily="34" charset="0"/>
              </a:endParaRPr>
            </a:p>
          </p:txBody>
        </p:sp>
        <p:cxnSp>
          <p:nvCxnSpPr>
            <p:cNvPr id="13" name="Elbow Connector 12"/>
            <p:cNvCxnSpPr>
              <a:stCxn id="11" idx="1"/>
            </p:cNvCxnSpPr>
            <p:nvPr/>
          </p:nvCxnSpPr>
          <p:spPr>
            <a:xfrm rot="10800000" flipV="1">
              <a:off x="5713080" y="2841585"/>
              <a:ext cx="94632" cy="1554555"/>
            </a:xfrm>
            <a:prstGeom prst="bentConnector2">
              <a:avLst/>
            </a:prstGeom>
            <a:noFill/>
            <a:ln w="19050" cap="flat" cmpd="sng" algn="ctr">
              <a:solidFill>
                <a:schemeClr val="tx2">
                  <a:lumMod val="75000"/>
                </a:schemeClr>
              </a:solidFill>
              <a:prstDash val="solid"/>
              <a:headEnd type="none" w="med" len="med"/>
              <a:tailEnd type="triangle" w="med" len="med"/>
            </a:ln>
            <a:effectLst/>
          </p:spPr>
        </p:cxnSp>
      </p:grpSp>
      <p:grpSp>
        <p:nvGrpSpPr>
          <p:cNvPr id="10" name="Group 35"/>
          <p:cNvGrpSpPr/>
          <p:nvPr/>
        </p:nvGrpSpPr>
        <p:grpSpPr>
          <a:xfrm>
            <a:off x="1328370" y="3165115"/>
            <a:ext cx="3812869" cy="1367713"/>
            <a:chOff x="1571871" y="4583901"/>
            <a:chExt cx="3812869" cy="1823617"/>
          </a:xfrm>
        </p:grpSpPr>
        <p:sp>
          <p:nvSpPr>
            <p:cNvPr id="15" name="Oval 14"/>
            <p:cNvSpPr/>
            <p:nvPr/>
          </p:nvSpPr>
          <p:spPr>
            <a:xfrm>
              <a:off x="4368973" y="4583901"/>
              <a:ext cx="1015767" cy="370833"/>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6" name="Elbow Connector 15"/>
            <p:cNvCxnSpPr>
              <a:stCxn id="15" idx="3"/>
              <a:endCxn id="17" idx="0"/>
            </p:cNvCxnSpPr>
            <p:nvPr/>
          </p:nvCxnSpPr>
          <p:spPr>
            <a:xfrm rot="5400000">
              <a:off x="3366316" y="4271219"/>
              <a:ext cx="522205" cy="1780621"/>
            </a:xfrm>
            <a:prstGeom prst="bentConnector3">
              <a:avLst>
                <a:gd name="adj1" fmla="val 50000"/>
              </a:avLst>
            </a:prstGeom>
            <a:noFill/>
            <a:ln w="19050" cap="flat" cmpd="sng" algn="ctr">
              <a:solidFill>
                <a:srgbClr val="FF0000"/>
              </a:solidFill>
              <a:prstDash val="solid"/>
              <a:headEnd type="none" w="med" len="med"/>
              <a:tailEnd type="triangle" w="med" len="med"/>
            </a:ln>
            <a:effectLst/>
          </p:spPr>
        </p:cxnSp>
        <p:sp>
          <p:nvSpPr>
            <p:cNvPr id="17" name="TextBox 16"/>
            <p:cNvSpPr txBox="1"/>
            <p:nvPr/>
          </p:nvSpPr>
          <p:spPr>
            <a:xfrm>
              <a:off x="1571871" y="5422633"/>
              <a:ext cx="2330474" cy="984885"/>
            </a:xfrm>
            <a:prstGeom prst="rect">
              <a:avLst/>
            </a:prstGeom>
            <a:solidFill>
              <a:srgbClr val="FF9999"/>
            </a:solid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latin typeface="Knowledge Medium" pitchFamily="34" charset="0"/>
                </a:rPr>
                <a:t>Duty payment as a result of across the board adjustment</a:t>
              </a:r>
              <a:endParaRPr kumimoji="0" lang="en-US" sz="1400" i="0" u="none" strike="noStrike" kern="0" cap="none" spc="0" normalizeH="0" baseline="0" noProof="0" dirty="0">
                <a:ln>
                  <a:noFill/>
                </a:ln>
                <a:effectLst/>
                <a:uLnTx/>
                <a:uFillTx/>
                <a:latin typeface="Knowledge Medium" pitchFamily="34" charset="0"/>
              </a:endParaRPr>
            </a:p>
          </p:txBody>
        </p:sp>
      </p:grpSp>
      <p:sp>
        <p:nvSpPr>
          <p:cNvPr id="19" name="Rectangle 18"/>
          <p:cNvSpPr/>
          <p:nvPr/>
        </p:nvSpPr>
        <p:spPr bwMode="auto">
          <a:xfrm>
            <a:off x="3099080" y="1160164"/>
            <a:ext cx="4529308" cy="2325986"/>
          </a:xfrm>
          <a:prstGeom prst="rect">
            <a:avLst/>
          </a:prstGeom>
          <a:solidFill>
            <a:schemeClr val="bg1"/>
          </a:solidFill>
          <a:ln w="1587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 xmlns:p14="http://schemas.microsoft.com/office/powerpoint/2010/main" val="18306830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OFFISYNC_CONTAIN_GUIDS" val="TRUE"/>
</p:tagLst>
</file>

<file path=ppt/theme/theme1.xml><?xml version="1.0" encoding="utf-8"?>
<a:theme xmlns:a="http://schemas.openxmlformats.org/drawingml/2006/main" name="Simplified Chinese">
  <a:themeElements>
    <a:clrScheme name="SC PPT v2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SC PPT 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C PPT v2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SC PPT v2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SC PPT v2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SC PPT v2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SC PPT v2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27370</TotalTime>
  <Words>2851</Words>
  <Application>Microsoft Office PowerPoint</Application>
  <PresentationFormat>On-screen Show (16:9)</PresentationFormat>
  <Paragraphs>720</Paragraphs>
  <Slides>31</Slides>
  <Notes>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Simplified Chinese</vt:lpstr>
      <vt:lpstr>TRANSFER PRICING &amp;  CUSTOMS VALUATION</vt:lpstr>
      <vt:lpstr>AGENDA</vt:lpstr>
      <vt:lpstr>CHALLENGES –  BATTLE BETWEEN CUSTOMS AND INLAND REVENUE</vt:lpstr>
      <vt:lpstr>TRANSFER PRICING &amp; VALUATION PERCEIVED AS HIGH RISKS</vt:lpstr>
      <vt:lpstr>CHALLENGE IN INTER-COMPANY PRICING</vt:lpstr>
      <vt:lpstr>CHALLENGE – OVERLAPPING VARIABLES  IN A CONSTANT LOOP</vt:lpstr>
      <vt:lpstr>CHALLENGE – UNCOORDINATED ANNUAL PROCESSES</vt:lpstr>
      <vt:lpstr>EXAMPLE ONE: MANUAL SETTING OF TRANSFER PRICES</vt:lpstr>
      <vt:lpstr>EXAMPLE TWO: TP &amp; CUSTOMS COMPLIANT, BUT OVER PAYING</vt:lpstr>
      <vt:lpstr>EXAMPLE THREE:  COMPLIANT &amp; BALANCED</vt:lpstr>
      <vt:lpstr>EVEN MORE CHALLENGES?</vt:lpstr>
      <vt:lpstr>AGENDA</vt:lpstr>
      <vt:lpstr>WTO RULES ON VALUATION ARE SIMPLE</vt:lpstr>
      <vt:lpstr>DIFFERENT ASIA PACIFIC CUSTOMS AUTHORITIES HAVE DIFFERENT STANDARDS</vt:lpstr>
      <vt:lpstr>DEEP DIVE - THAILAND</vt:lpstr>
      <vt:lpstr>DEEP DIVE - SINGAPORE</vt:lpstr>
      <vt:lpstr>DEEP DIVE - CHINA</vt:lpstr>
      <vt:lpstr>DEEP DIVE – UNITED STATES</vt:lpstr>
      <vt:lpstr>AGENDA</vt:lpstr>
      <vt:lpstr>BASE EROSION PROFIT SHIFTING (BEPS)</vt:lpstr>
      <vt:lpstr>Slide 21</vt:lpstr>
      <vt:lpstr>BEPS IMPACT</vt:lpstr>
      <vt:lpstr>BEPS - STATUS</vt:lpstr>
      <vt:lpstr>BEPS &amp; CUSTOMS VALUATION</vt:lpstr>
      <vt:lpstr>AGENDA</vt:lpstr>
      <vt:lpstr>WCO – GOOD PRACTICES FOR BUSINESS</vt:lpstr>
      <vt:lpstr>ONESOURCE SYSTEMATIC APPROACH</vt:lpstr>
      <vt:lpstr>EXAMPLE THREE:  COMPLIANT &amp; BALANCED</vt:lpstr>
      <vt:lpstr>ONESOURCE SYSTEMS BENEFITS</vt:lpstr>
      <vt:lpstr>AUTOMATION – HOW TO GET STARTED</vt:lpstr>
      <vt:lpstr>MORE INFORMATION</vt:lpstr>
    </vt:vector>
  </TitlesOfParts>
  <Company>Thomson Financial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THOMSON REUTERS  PRESENTATION TEMPLATE</dc:title>
  <dc:creator>Nicholas Ruthven</dc:creator>
  <cp:lastModifiedBy>Nicholas Stipp</cp:lastModifiedBy>
  <cp:revision>1371</cp:revision>
  <dcterms:created xsi:type="dcterms:W3CDTF">2009-05-29T03:51:32Z</dcterms:created>
  <dcterms:modified xsi:type="dcterms:W3CDTF">2015-11-08T15:06:01Z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VersionGuid_v2.5">
    <vt:lpwstr/>
  </property>
  <property fmtid="{D5CDD505-2E9C-101B-9397-08002B2CF9AE}" pid="3" name="Offisync_UniqueId">
    <vt:lpwstr>962468</vt:lpwstr>
  </property>
  <property fmtid="{D5CDD505-2E9C-101B-9397-08002B2CF9AE}" pid="4" name="Offisync_ServerID">
    <vt:lpwstr>827ef9c6-9019-45bb-9c94-05eb52e667cd</vt:lpwstr>
  </property>
  <property fmtid="{D5CDD505-2E9C-101B-9397-08002B2CF9AE}" pid="5" name="Offisync_UpdateToken">
    <vt:lpwstr>1</vt:lpwstr>
  </property>
  <property fmtid="{D5CDD505-2E9C-101B-9397-08002B2CF9AE}" pid="6" name="Jive_LatestUserAccountName">
    <vt:lpwstr>0040860</vt:lpwstr>
  </property>
  <property fmtid="{D5CDD505-2E9C-101B-9397-08002B2CF9AE}" pid="7" name="Jive_ModifiedButNotPublished">
    <vt:lpwstr/>
  </property>
  <property fmtid="{D5CDD505-2E9C-101B-9397-08002B2CF9AE}" pid="8" name="Jive_LatestFileFullName">
    <vt:lpwstr/>
  </property>
  <property fmtid="{D5CDD505-2E9C-101B-9397-08002B2CF9AE}" pid="9" name="Offisync_ProviderInitializationData">
    <vt:lpwstr>https://thehub.thomsonreuters.com</vt:lpwstr>
  </property>
  <property fmtid="{D5CDD505-2E9C-101B-9397-08002B2CF9AE}" pid="10" name="Jive_PrevVersionNumber">
    <vt:lpwstr/>
  </property>
  <property fmtid="{D5CDD505-2E9C-101B-9397-08002B2CF9AE}" pid="11" name="Jive_VersionGuid">
    <vt:lpwstr>454f4d9f-28c1-4ac6-99fc-0104fa4757d2</vt:lpwstr>
  </property>
</Properties>
</file>