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rawings/drawing1.xml" ContentType="application/vnd.openxmlformats-officedocument.drawingml.chartshapes+xml"/>
  <Override PartName="/ppt/charts/chart6.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6.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7.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notesSlides/notesSlide8.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drawings/drawing2.xml" ContentType="application/vnd.openxmlformats-officedocument.drawingml.chartshapes+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xml" ContentType="application/vnd.openxmlformats-officedocument.presentationml.tags+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2.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2" r:id="rId1"/>
  </p:sldMasterIdLst>
  <p:notesMasterIdLst>
    <p:notesMasterId r:id="rId45"/>
  </p:notesMasterIdLst>
  <p:handoutMasterIdLst>
    <p:handoutMasterId r:id="rId46"/>
  </p:handoutMasterIdLst>
  <p:sldIdLst>
    <p:sldId id="275" r:id="rId2"/>
    <p:sldId id="384" r:id="rId3"/>
    <p:sldId id="375" r:id="rId4"/>
    <p:sldId id="378" r:id="rId5"/>
    <p:sldId id="382" r:id="rId6"/>
    <p:sldId id="377" r:id="rId7"/>
    <p:sldId id="325" r:id="rId8"/>
    <p:sldId id="332" r:id="rId9"/>
    <p:sldId id="333" r:id="rId10"/>
    <p:sldId id="335" r:id="rId11"/>
    <p:sldId id="336" r:id="rId12"/>
    <p:sldId id="337" r:id="rId13"/>
    <p:sldId id="339" r:id="rId14"/>
    <p:sldId id="340" r:id="rId15"/>
    <p:sldId id="341" r:id="rId16"/>
    <p:sldId id="380" r:id="rId17"/>
    <p:sldId id="345" r:id="rId18"/>
    <p:sldId id="381" r:id="rId19"/>
    <p:sldId id="347" r:id="rId20"/>
    <p:sldId id="348" r:id="rId21"/>
    <p:sldId id="349" r:id="rId22"/>
    <p:sldId id="351" r:id="rId23"/>
    <p:sldId id="350" r:id="rId24"/>
    <p:sldId id="352" r:id="rId25"/>
    <p:sldId id="353" r:id="rId26"/>
    <p:sldId id="354" r:id="rId27"/>
    <p:sldId id="357" r:id="rId28"/>
    <p:sldId id="358" r:id="rId29"/>
    <p:sldId id="359" r:id="rId30"/>
    <p:sldId id="360" r:id="rId31"/>
    <p:sldId id="361" r:id="rId32"/>
    <p:sldId id="365" r:id="rId33"/>
    <p:sldId id="392" r:id="rId34"/>
    <p:sldId id="393" r:id="rId35"/>
    <p:sldId id="397" r:id="rId36"/>
    <p:sldId id="398" r:id="rId37"/>
    <p:sldId id="394" r:id="rId38"/>
    <p:sldId id="387" r:id="rId39"/>
    <p:sldId id="388" r:id="rId40"/>
    <p:sldId id="396" r:id="rId41"/>
    <p:sldId id="385" r:id="rId42"/>
    <p:sldId id="364" r:id="rId43"/>
    <p:sldId id="274" r:id="rId44"/>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66CC"/>
    <a:srgbClr val="FF99FF"/>
    <a:srgbClr val="A35B84"/>
    <a:srgbClr val="E01E84"/>
    <a:srgbClr val="E18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2" autoAdjust="0"/>
    <p:restoredTop sz="94585" autoAdjust="0"/>
  </p:normalViewPr>
  <p:slideViewPr>
    <p:cSldViewPr>
      <p:cViewPr varScale="1">
        <p:scale>
          <a:sx n="84" d="100"/>
          <a:sy n="84" d="100"/>
        </p:scale>
        <p:origin x="-1578" y="-90"/>
      </p:cViewPr>
      <p:guideLst>
        <p:guide orient="horz" pos="2160"/>
        <p:guide pos="2880"/>
      </p:guideLst>
    </p:cSldViewPr>
  </p:slideViewPr>
  <p:outlineViewPr>
    <p:cViewPr>
      <p:scale>
        <a:sx n="33" d="100"/>
        <a:sy n="33" d="100"/>
      </p:scale>
      <p:origin x="0" y="8604"/>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5"/>
    </mc:Choice>
    <mc:Fallback>
      <c:style val="15"/>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Lbls>
            <c:txPr>
              <a:bodyPr/>
              <a:lstStyle/>
              <a:p>
                <a:pPr>
                  <a:defRPr sz="1200"/>
                </a:pPr>
                <a:endParaRPr lang="en-US"/>
              </a:p>
            </c:txPr>
            <c:showLegendKey val="0"/>
            <c:showVal val="1"/>
            <c:showCatName val="0"/>
            <c:showSerName val="0"/>
            <c:showPercent val="0"/>
            <c:showBubbleSize val="0"/>
            <c:showLeaderLines val="0"/>
          </c:dLbls>
          <c:cat>
            <c:strRef>
              <c:f>Sheet1!$A$2:$A$6</c:f>
              <c:strCache>
                <c:ptCount val="5"/>
                <c:pt idx="0">
                  <c:v>Supply-chain &amp; Logistics</c:v>
                </c:pt>
                <c:pt idx="1">
                  <c:v>Finance</c:v>
                </c:pt>
                <c:pt idx="2">
                  <c:v>Trade Compliance</c:v>
                </c:pt>
                <c:pt idx="3">
                  <c:v>Legal</c:v>
                </c:pt>
                <c:pt idx="4">
                  <c:v>Other</c:v>
                </c:pt>
              </c:strCache>
            </c:strRef>
          </c:cat>
          <c:val>
            <c:numRef>
              <c:f>Sheet1!$B$2:$B$6</c:f>
              <c:numCache>
                <c:formatCode>0%</c:formatCode>
                <c:ptCount val="5"/>
                <c:pt idx="0">
                  <c:v>0.44</c:v>
                </c:pt>
                <c:pt idx="1">
                  <c:v>0.27</c:v>
                </c:pt>
                <c:pt idx="2">
                  <c:v>0.26</c:v>
                </c:pt>
                <c:pt idx="3">
                  <c:v>0.01</c:v>
                </c:pt>
                <c:pt idx="4">
                  <c:v>0.02</c:v>
                </c:pt>
              </c:numCache>
            </c:numRef>
          </c:val>
        </c:ser>
        <c:dLbls>
          <c:showLegendKey val="0"/>
          <c:showVal val="0"/>
          <c:showCatName val="0"/>
          <c:showSerName val="0"/>
          <c:showPercent val="0"/>
          <c:showBubbleSize val="0"/>
        </c:dLbls>
        <c:gapWidth val="150"/>
        <c:axId val="32502528"/>
        <c:axId val="32504064"/>
      </c:barChart>
      <c:catAx>
        <c:axId val="32502528"/>
        <c:scaling>
          <c:orientation val="minMax"/>
        </c:scaling>
        <c:delete val="0"/>
        <c:axPos val="b"/>
        <c:majorTickMark val="out"/>
        <c:minorTickMark val="none"/>
        <c:tickLblPos val="nextTo"/>
        <c:txPr>
          <a:bodyPr/>
          <a:lstStyle/>
          <a:p>
            <a:pPr>
              <a:defRPr sz="1200"/>
            </a:pPr>
            <a:endParaRPr lang="en-US"/>
          </a:p>
        </c:txPr>
        <c:crossAx val="32504064"/>
        <c:crosses val="autoZero"/>
        <c:auto val="1"/>
        <c:lblAlgn val="ctr"/>
        <c:lblOffset val="100"/>
        <c:noMultiLvlLbl val="0"/>
      </c:catAx>
      <c:valAx>
        <c:axId val="32504064"/>
        <c:scaling>
          <c:orientation val="minMax"/>
        </c:scaling>
        <c:delete val="1"/>
        <c:axPos val="l"/>
        <c:majorGridlines>
          <c:spPr>
            <a:ln>
              <a:noFill/>
            </a:ln>
          </c:spPr>
        </c:majorGridlines>
        <c:numFmt formatCode="0%" sourceLinked="1"/>
        <c:majorTickMark val="out"/>
        <c:minorTickMark val="none"/>
        <c:tickLblPos val="nextTo"/>
        <c:crossAx val="32502528"/>
        <c:crosses val="autoZero"/>
        <c:crossBetween val="between"/>
      </c:valAx>
      <c:spPr>
        <a:noFill/>
      </c:spPr>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0"/>
    </mc:Choice>
    <mc:Fallback>
      <c:style val="20"/>
    </mc:Fallback>
  </mc:AlternateContent>
  <c:chart>
    <c:autoTitleDeleted val="1"/>
    <c:plotArea>
      <c:layout/>
      <c:barChart>
        <c:barDir val="bar"/>
        <c:grouping val="clustered"/>
        <c:varyColors val="0"/>
        <c:ser>
          <c:idx val="0"/>
          <c:order val="0"/>
          <c:tx>
            <c:strRef>
              <c:f>Sheet1!$B$1</c:f>
              <c:strCache>
                <c:ptCount val="1"/>
                <c:pt idx="0">
                  <c:v>Series 2</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Sheet1!$A$2:$A$7</c:f>
              <c:strCache>
                <c:ptCount val="6"/>
                <c:pt idx="0">
                  <c:v>Arm's length pricing</c:v>
                </c:pt>
                <c:pt idx="1">
                  <c:v>Royalty/License fees</c:v>
                </c:pt>
                <c:pt idx="2">
                  <c:v>Freight and insurance</c:v>
                </c:pt>
                <c:pt idx="3">
                  <c:v>Bonded storage costs</c:v>
                </c:pt>
                <c:pt idx="4">
                  <c:v>Tooling assist, packaging costs etc.</c:v>
                </c:pt>
                <c:pt idx="5">
                  <c:v>Other (eg.commission, warranty etc.)</c:v>
                </c:pt>
              </c:strCache>
            </c:strRef>
          </c:cat>
          <c:val>
            <c:numRef>
              <c:f>Sheet1!$B$2:$B$7</c:f>
              <c:numCache>
                <c:formatCode>0%</c:formatCode>
                <c:ptCount val="6"/>
                <c:pt idx="0">
                  <c:v>0.65</c:v>
                </c:pt>
                <c:pt idx="1">
                  <c:v>0.25</c:v>
                </c:pt>
                <c:pt idx="2">
                  <c:v>0.06</c:v>
                </c:pt>
                <c:pt idx="3">
                  <c:v>0.02</c:v>
                </c:pt>
                <c:pt idx="4">
                  <c:v>0.01</c:v>
                </c:pt>
                <c:pt idx="5">
                  <c:v>0.01</c:v>
                </c:pt>
              </c:numCache>
            </c:numRef>
          </c:val>
        </c:ser>
        <c:dLbls>
          <c:showLegendKey val="0"/>
          <c:showVal val="0"/>
          <c:showCatName val="0"/>
          <c:showSerName val="0"/>
          <c:showPercent val="0"/>
          <c:showBubbleSize val="0"/>
        </c:dLbls>
        <c:gapWidth val="150"/>
        <c:axId val="36439936"/>
        <c:axId val="36441472"/>
      </c:barChart>
      <c:catAx>
        <c:axId val="36439936"/>
        <c:scaling>
          <c:orientation val="minMax"/>
        </c:scaling>
        <c:delete val="0"/>
        <c:axPos val="l"/>
        <c:majorTickMark val="out"/>
        <c:minorTickMark val="none"/>
        <c:tickLblPos val="nextTo"/>
        <c:txPr>
          <a:bodyPr/>
          <a:lstStyle/>
          <a:p>
            <a:pPr>
              <a:defRPr sz="1200"/>
            </a:pPr>
            <a:endParaRPr lang="en-US"/>
          </a:p>
        </c:txPr>
        <c:crossAx val="36441472"/>
        <c:crosses val="autoZero"/>
        <c:auto val="1"/>
        <c:lblAlgn val="ctr"/>
        <c:lblOffset val="100"/>
        <c:noMultiLvlLbl val="0"/>
      </c:catAx>
      <c:valAx>
        <c:axId val="36441472"/>
        <c:scaling>
          <c:orientation val="minMax"/>
          <c:max val="0.8"/>
          <c:min val="0"/>
        </c:scaling>
        <c:delete val="1"/>
        <c:axPos val="b"/>
        <c:numFmt formatCode="0%" sourceLinked="1"/>
        <c:majorTickMark val="out"/>
        <c:minorTickMark val="none"/>
        <c:tickLblPos val="nextTo"/>
        <c:crossAx val="3643993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746208754582824"/>
          <c:y val="0.15766910542562032"/>
          <c:w val="0.55066358367588786"/>
          <c:h val="0.49037584754706032"/>
        </c:manualLayout>
      </c:layout>
      <c:doughnutChart>
        <c:varyColors val="1"/>
        <c:ser>
          <c:idx val="0"/>
          <c:order val="0"/>
          <c:tx>
            <c:strRef>
              <c:f>Sheet1!$B$1</c:f>
              <c:strCache>
                <c:ptCount val="1"/>
                <c:pt idx="0">
                  <c:v>Column1</c:v>
                </c:pt>
              </c:strCache>
            </c:strRef>
          </c:tx>
          <c:spPr>
            <a:ln>
              <a:solidFill>
                <a:schemeClr val="bg1"/>
              </a:solidFill>
            </a:ln>
          </c:spPr>
          <c:dLbls>
            <c:txPr>
              <a:bodyPr/>
              <a:lstStyle/>
              <a:p>
                <a:pPr>
                  <a:defRPr sz="1200">
                    <a:solidFill>
                      <a:schemeClr val="bg1"/>
                    </a:solidFill>
                  </a:defRPr>
                </a:pPr>
                <a:endParaRPr lang="en-US"/>
              </a:p>
            </c:txPr>
            <c:showLegendKey val="0"/>
            <c:showVal val="0"/>
            <c:showCatName val="0"/>
            <c:showSerName val="0"/>
            <c:showPercent val="1"/>
            <c:showBubbleSize val="0"/>
            <c:showLeaderLines val="1"/>
          </c:dLbls>
          <c:cat>
            <c:strRef>
              <c:f>Sheet1!$A$2:$A$4</c:f>
              <c:strCache>
                <c:ptCount val="3"/>
                <c:pt idx="0">
                  <c:v>Yes</c:v>
                </c:pt>
                <c:pt idx="1">
                  <c:v>No</c:v>
                </c:pt>
                <c:pt idx="2">
                  <c:v>Voluntarily submitted</c:v>
                </c:pt>
              </c:strCache>
            </c:strRef>
          </c:cat>
          <c:val>
            <c:numRef>
              <c:f>Sheet1!$B$2:$B$4</c:f>
              <c:numCache>
                <c:formatCode>0%</c:formatCode>
                <c:ptCount val="3"/>
                <c:pt idx="0">
                  <c:v>0.63</c:v>
                </c:pt>
                <c:pt idx="1">
                  <c:v>0.23</c:v>
                </c:pt>
                <c:pt idx="2">
                  <c:v>0.14000000000000001</c:v>
                </c:pt>
              </c:numCache>
            </c:numRef>
          </c:val>
        </c:ser>
        <c:dLbls>
          <c:showLegendKey val="0"/>
          <c:showVal val="0"/>
          <c:showCatName val="0"/>
          <c:showSerName val="0"/>
          <c:showPercent val="1"/>
          <c:showBubbleSize val="0"/>
          <c:showLeaderLines val="1"/>
        </c:dLbls>
        <c:firstSliceAng val="0"/>
        <c:holeSize val="50"/>
      </c:doughnutChart>
      <c:spPr>
        <a:ln>
          <a:solidFill>
            <a:schemeClr val="bg1"/>
          </a:solidFill>
        </a:ln>
      </c:spPr>
    </c:plotArea>
    <c:legend>
      <c:legendPos val="t"/>
      <c:layout>
        <c:manualLayout>
          <c:xMode val="edge"/>
          <c:yMode val="edge"/>
          <c:x val="1.525733251860904E-2"/>
          <c:y val="0.67971728369411799"/>
          <c:w val="0.9"/>
          <c:h val="7.4450855281020911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solidFill>
                <a:schemeClr val="bg1"/>
              </a:solidFill>
            </a:ln>
          </c:spPr>
          <c:dLbls>
            <c:dLbl>
              <c:idx val="0"/>
              <c:layout/>
              <c:tx>
                <c:rich>
                  <a:bodyPr/>
                  <a:lstStyle/>
                  <a:p>
                    <a:r>
                      <a:rPr lang="en-GB" b="1" smtClean="0"/>
                      <a:t>66%</a:t>
                    </a:r>
                  </a:p>
                  <a:p>
                    <a:r>
                      <a:rPr lang="en-GB" b="1" smtClean="0"/>
                      <a:t>Yes</a:t>
                    </a:r>
                    <a:r>
                      <a:rPr lang="en-GB" b="1"/>
                      <a:t>
</a:t>
                    </a:r>
                    <a:endParaRPr lang="en-GB"/>
                  </a:p>
                </c:rich>
              </c:tx>
              <c:showLegendKey val="0"/>
              <c:showVal val="0"/>
              <c:showCatName val="1"/>
              <c:showSerName val="0"/>
              <c:showPercent val="1"/>
              <c:showBubbleSize val="0"/>
            </c:dLbl>
            <c:dLbl>
              <c:idx val="1"/>
              <c:layout/>
              <c:tx>
                <c:rich>
                  <a:bodyPr/>
                  <a:lstStyle/>
                  <a:p>
                    <a:r>
                      <a:rPr lang="en-GB" b="1" smtClean="0"/>
                      <a:t>20%</a:t>
                    </a:r>
                  </a:p>
                  <a:p>
                    <a:r>
                      <a:rPr lang="en-GB" b="1" smtClean="0"/>
                      <a:t>Don’t Know</a:t>
                    </a:r>
                    <a:r>
                      <a:rPr lang="en-GB" b="1"/>
                      <a:t>
</a:t>
                    </a:r>
                    <a:endParaRPr lang="en-GB" dirty="0"/>
                  </a:p>
                </c:rich>
              </c:tx>
              <c:showLegendKey val="0"/>
              <c:showVal val="0"/>
              <c:showCatName val="1"/>
              <c:showSerName val="0"/>
              <c:showPercent val="1"/>
              <c:showBubbleSize val="0"/>
            </c:dLbl>
            <c:dLbl>
              <c:idx val="2"/>
              <c:layout/>
              <c:tx>
                <c:rich>
                  <a:bodyPr/>
                  <a:lstStyle/>
                  <a:p>
                    <a:r>
                      <a:rPr lang="en-GB" b="1" smtClean="0"/>
                      <a:t>14% </a:t>
                    </a:r>
                  </a:p>
                  <a:p>
                    <a:r>
                      <a:rPr lang="en-GB" b="1" smtClean="0"/>
                      <a:t>No</a:t>
                    </a:r>
                    <a:r>
                      <a:rPr lang="en-GB" b="1"/>
                      <a:t>
</a:t>
                    </a:r>
                    <a:endParaRPr lang="en-GB"/>
                  </a:p>
                </c:rich>
              </c:tx>
              <c:showLegendKey val="0"/>
              <c:showVal val="0"/>
              <c:showCatName val="1"/>
              <c:showSerName val="0"/>
              <c:showPercent val="1"/>
              <c:showBubbleSize val="0"/>
            </c:dLbl>
            <c:txPr>
              <a:bodyPr/>
              <a:lstStyle/>
              <a:p>
                <a:pPr>
                  <a:defRPr sz="1200" b="1">
                    <a:solidFill>
                      <a:schemeClr val="bg1"/>
                    </a:solidFill>
                  </a:defRPr>
                </a:pPr>
                <a:endParaRPr lang="en-US"/>
              </a:p>
            </c:txPr>
            <c:showLegendKey val="0"/>
            <c:showVal val="0"/>
            <c:showCatName val="1"/>
            <c:showSerName val="0"/>
            <c:showPercent val="1"/>
            <c:showBubbleSize val="0"/>
            <c:showLeaderLines val="1"/>
          </c:dLbls>
          <c:cat>
            <c:strRef>
              <c:f>Sheet1!$A$2:$A$4</c:f>
              <c:strCache>
                <c:ptCount val="3"/>
                <c:pt idx="0">
                  <c:v>Yes</c:v>
                </c:pt>
                <c:pt idx="1">
                  <c:v>Don't Know</c:v>
                </c:pt>
                <c:pt idx="2">
                  <c:v>No</c:v>
                </c:pt>
              </c:strCache>
            </c:strRef>
          </c:cat>
          <c:val>
            <c:numRef>
              <c:f>Sheet1!$B$2:$B$4</c:f>
              <c:numCache>
                <c:formatCode>0%</c:formatCode>
                <c:ptCount val="3"/>
                <c:pt idx="0">
                  <c:v>0.66</c:v>
                </c:pt>
                <c:pt idx="1">
                  <c:v>0.2</c:v>
                </c:pt>
                <c:pt idx="2">
                  <c:v>0.14000000000000001</c:v>
                </c:pt>
              </c:numCache>
            </c:numRef>
          </c:val>
        </c:ser>
        <c:dLbls>
          <c:showLegendKey val="0"/>
          <c:showVal val="0"/>
          <c:showCatName val="1"/>
          <c:showSerName val="0"/>
          <c:showPercent val="1"/>
          <c:showBubbleSize val="0"/>
          <c:showLeaderLines val="1"/>
        </c:dLbls>
        <c:firstSliceAng val="0"/>
        <c:holeSize val="50"/>
      </c:doughnutChart>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1134570292088309"/>
          <c:y val="7.4302084224577764E-2"/>
          <c:w val="0.61119766153929023"/>
          <c:h val="0.43795133874013997"/>
        </c:manualLayout>
      </c:layout>
      <c:barChart>
        <c:barDir val="bar"/>
        <c:grouping val="clustered"/>
        <c:varyColors val="0"/>
        <c:ser>
          <c:idx val="0"/>
          <c:order val="0"/>
          <c:tx>
            <c:strRef>
              <c:f>Sheet1!$B$1</c:f>
              <c:strCache>
                <c:ptCount val="1"/>
                <c:pt idx="0">
                  <c:v>Other</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Sheet1!$A$2</c:f>
              <c:strCache>
                <c:ptCount val="1"/>
                <c:pt idx="0">
                  <c:v>Category 1</c:v>
                </c:pt>
              </c:strCache>
            </c:strRef>
          </c:cat>
          <c:val>
            <c:numRef>
              <c:f>Sheet1!$B$2</c:f>
              <c:numCache>
                <c:formatCode>0%</c:formatCode>
                <c:ptCount val="1"/>
                <c:pt idx="0">
                  <c:v>0.02</c:v>
                </c:pt>
              </c:numCache>
            </c:numRef>
          </c:val>
        </c:ser>
        <c:ser>
          <c:idx val="1"/>
          <c:order val="1"/>
          <c:tx>
            <c:strRef>
              <c:f>Sheet1!$C$1</c:f>
              <c:strCache>
                <c:ptCount val="1"/>
                <c:pt idx="0">
                  <c:v>Handbook upgrade</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Sheet1!$A$2</c:f>
              <c:strCache>
                <c:ptCount val="1"/>
                <c:pt idx="0">
                  <c:v>Category 1</c:v>
                </c:pt>
              </c:strCache>
            </c:strRef>
          </c:cat>
          <c:val>
            <c:numRef>
              <c:f>Sheet1!$C$2</c:f>
              <c:numCache>
                <c:formatCode>0%</c:formatCode>
                <c:ptCount val="1"/>
                <c:pt idx="0">
                  <c:v>0.06</c:v>
                </c:pt>
              </c:numCache>
            </c:numRef>
          </c:val>
        </c:ser>
        <c:ser>
          <c:idx val="2"/>
          <c:order val="2"/>
          <c:tx>
            <c:strRef>
              <c:f>Sheet1!$D$1</c:f>
              <c:strCache>
                <c:ptCount val="1"/>
                <c:pt idx="0">
                  <c:v>Established a closer relationship with Customs</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Sheet1!$A$2</c:f>
              <c:strCache>
                <c:ptCount val="1"/>
                <c:pt idx="0">
                  <c:v>Category 1</c:v>
                </c:pt>
              </c:strCache>
            </c:strRef>
          </c:cat>
          <c:val>
            <c:numRef>
              <c:f>Sheet1!$D$2</c:f>
              <c:numCache>
                <c:formatCode>0%</c:formatCode>
                <c:ptCount val="1"/>
                <c:pt idx="0">
                  <c:v>7.0000000000000007E-2</c:v>
                </c:pt>
              </c:numCache>
            </c:numRef>
          </c:val>
        </c:ser>
        <c:ser>
          <c:idx val="3"/>
          <c:order val="3"/>
          <c:tx>
            <c:strRef>
              <c:f>Sheet1!$E$1</c:f>
              <c:strCache>
                <c:ptCount val="1"/>
                <c:pt idx="0">
                  <c:v>Deploy a Global Trade Management solution*</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Sheet1!$A$2</c:f>
              <c:strCache>
                <c:ptCount val="1"/>
                <c:pt idx="0">
                  <c:v>Category 1</c:v>
                </c:pt>
              </c:strCache>
            </c:strRef>
          </c:cat>
          <c:val>
            <c:numRef>
              <c:f>Sheet1!$E$2</c:f>
              <c:numCache>
                <c:formatCode>0%</c:formatCode>
                <c:ptCount val="1"/>
                <c:pt idx="0">
                  <c:v>0.17</c:v>
                </c:pt>
              </c:numCache>
            </c:numRef>
          </c:val>
        </c:ser>
        <c:ser>
          <c:idx val="4"/>
          <c:order val="4"/>
          <c:tx>
            <c:strRef>
              <c:f>Sheet1!$F$1</c:f>
              <c:strCache>
                <c:ptCount val="1"/>
                <c:pt idx="0">
                  <c:v>Implementation of new procedures and/or staff training</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Sheet1!$A$2</c:f>
              <c:strCache>
                <c:ptCount val="1"/>
                <c:pt idx="0">
                  <c:v>Category 1</c:v>
                </c:pt>
              </c:strCache>
            </c:strRef>
          </c:cat>
          <c:val>
            <c:numRef>
              <c:f>Sheet1!$F$2</c:f>
              <c:numCache>
                <c:formatCode>0%</c:formatCode>
                <c:ptCount val="1"/>
                <c:pt idx="0">
                  <c:v>0.19</c:v>
                </c:pt>
              </c:numCache>
            </c:numRef>
          </c:val>
        </c:ser>
        <c:ser>
          <c:idx val="5"/>
          <c:order val="5"/>
          <c:tx>
            <c:strRef>
              <c:f>Sheet1!$G$1</c:f>
              <c:strCache>
                <c:ptCount val="1"/>
                <c:pt idx="0">
                  <c:v>Periodic compliance self-assessment</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Sheet1!$A$2</c:f>
              <c:strCache>
                <c:ptCount val="1"/>
                <c:pt idx="0">
                  <c:v>Category 1</c:v>
                </c:pt>
              </c:strCache>
            </c:strRef>
          </c:cat>
          <c:val>
            <c:numRef>
              <c:f>Sheet1!$G$2</c:f>
              <c:numCache>
                <c:formatCode>0%</c:formatCode>
                <c:ptCount val="1"/>
                <c:pt idx="0">
                  <c:v>0.49</c:v>
                </c:pt>
              </c:numCache>
            </c:numRef>
          </c:val>
        </c:ser>
        <c:dLbls>
          <c:showLegendKey val="0"/>
          <c:showVal val="1"/>
          <c:showCatName val="0"/>
          <c:showSerName val="0"/>
          <c:showPercent val="0"/>
          <c:showBubbleSize val="0"/>
        </c:dLbls>
        <c:gapWidth val="75"/>
        <c:axId val="35938304"/>
        <c:axId val="35939840"/>
      </c:barChart>
      <c:catAx>
        <c:axId val="35938304"/>
        <c:scaling>
          <c:orientation val="minMax"/>
        </c:scaling>
        <c:delete val="1"/>
        <c:axPos val="l"/>
        <c:majorTickMark val="none"/>
        <c:minorTickMark val="none"/>
        <c:tickLblPos val="nextTo"/>
        <c:crossAx val="35939840"/>
        <c:crosses val="autoZero"/>
        <c:auto val="1"/>
        <c:lblAlgn val="ctr"/>
        <c:lblOffset val="100"/>
        <c:noMultiLvlLbl val="0"/>
      </c:catAx>
      <c:valAx>
        <c:axId val="35939840"/>
        <c:scaling>
          <c:orientation val="minMax"/>
        </c:scaling>
        <c:delete val="1"/>
        <c:axPos val="b"/>
        <c:numFmt formatCode="0%" sourceLinked="1"/>
        <c:majorTickMark val="none"/>
        <c:minorTickMark val="none"/>
        <c:tickLblPos val="nextTo"/>
        <c:crossAx val="35938304"/>
        <c:crosses val="autoZero"/>
        <c:crossBetween val="between"/>
      </c:valAx>
    </c:plotArea>
    <c:legend>
      <c:legendPos val="b"/>
      <c:layout>
        <c:manualLayout>
          <c:xMode val="edge"/>
          <c:yMode val="edge"/>
          <c:x val="0.22915688918614247"/>
          <c:y val="0.55390035949001748"/>
          <c:w val="0.63457616415136719"/>
          <c:h val="0.33904170593151517"/>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a:pPr>
            <a:r>
              <a:rPr lang="en-GB" sz="1200" dirty="0">
                <a:latin typeface="+mn-lt"/>
              </a:rPr>
              <a:t>For air freight</a:t>
            </a:r>
          </a:p>
        </c:rich>
      </c:tx>
      <c:layout>
        <c:manualLayout>
          <c:xMode val="edge"/>
          <c:yMode val="edge"/>
          <c:x val="0.41019583682621125"/>
          <c:y val="5.9617788946768044E-2"/>
        </c:manualLayout>
      </c:layout>
      <c:overlay val="0"/>
    </c:title>
    <c:autoTitleDeleted val="0"/>
    <c:plotArea>
      <c:layout>
        <c:manualLayout>
          <c:layoutTarget val="inner"/>
          <c:xMode val="edge"/>
          <c:yMode val="edge"/>
          <c:x val="0.26732812515781074"/>
          <c:y val="0.16045322037770451"/>
          <c:w val="0.52625474564128893"/>
          <c:h val="0.41812020886568158"/>
        </c:manualLayout>
      </c:layout>
      <c:doughnutChart>
        <c:varyColors val="1"/>
        <c:ser>
          <c:idx val="0"/>
          <c:order val="0"/>
          <c:tx>
            <c:strRef>
              <c:f>Sheet1!$B$1</c:f>
              <c:strCache>
                <c:ptCount val="1"/>
                <c:pt idx="0">
                  <c:v>For air freight</c:v>
                </c:pt>
              </c:strCache>
            </c:strRef>
          </c:tx>
          <c:spPr>
            <a:ln>
              <a:solidFill>
                <a:schemeClr val="bg1"/>
              </a:solidFill>
            </a:ln>
          </c:spPr>
          <c:dLbls>
            <c:txPr>
              <a:bodyPr/>
              <a:lstStyle/>
              <a:p>
                <a:pPr>
                  <a:defRPr sz="1200" b="1">
                    <a:solidFill>
                      <a:schemeClr val="bg1"/>
                    </a:solidFill>
                  </a:defRPr>
                </a:pPr>
                <a:endParaRPr lang="en-US"/>
              </a:p>
            </c:txPr>
            <c:showLegendKey val="0"/>
            <c:showVal val="0"/>
            <c:showCatName val="0"/>
            <c:showSerName val="0"/>
            <c:showPercent val="1"/>
            <c:showBubbleSize val="0"/>
            <c:showLeaderLines val="1"/>
          </c:dLbls>
          <c:cat>
            <c:strRef>
              <c:f>Sheet1!$A$2:$A$5</c:f>
              <c:strCache>
                <c:ptCount val="4"/>
                <c:pt idx="0">
                  <c:v>Less than 2 days</c:v>
                </c:pt>
                <c:pt idx="1">
                  <c:v>2-3 days</c:v>
                </c:pt>
                <c:pt idx="2">
                  <c:v>4-5 days</c:v>
                </c:pt>
                <c:pt idx="3">
                  <c:v>More than 6 days</c:v>
                </c:pt>
              </c:strCache>
            </c:strRef>
          </c:cat>
          <c:val>
            <c:numRef>
              <c:f>Sheet1!$B$2:$B$5</c:f>
              <c:numCache>
                <c:formatCode>0%</c:formatCode>
                <c:ptCount val="4"/>
                <c:pt idx="0">
                  <c:v>0.3</c:v>
                </c:pt>
                <c:pt idx="1">
                  <c:v>0.51</c:v>
                </c:pt>
                <c:pt idx="2">
                  <c:v>0.15</c:v>
                </c:pt>
                <c:pt idx="3">
                  <c:v>0.04</c:v>
                </c:pt>
              </c:numCache>
            </c:numRef>
          </c:val>
        </c:ser>
        <c:dLbls>
          <c:showLegendKey val="0"/>
          <c:showVal val="0"/>
          <c:showCatName val="0"/>
          <c:showSerName val="0"/>
          <c:showPercent val="1"/>
          <c:showBubbleSize val="0"/>
          <c:showLeaderLines val="1"/>
        </c:dLbls>
        <c:firstSliceAng val="0"/>
        <c:holeSize val="50"/>
      </c:doughnutChart>
    </c:plotArea>
    <c:legend>
      <c:legendPos val="t"/>
      <c:layout>
        <c:manualLayout>
          <c:xMode val="edge"/>
          <c:yMode val="edge"/>
          <c:x val="0.29633020573471636"/>
          <c:y val="0.62435668337320893"/>
          <c:w val="0.56252916342628601"/>
          <c:h val="0.27618155885652768"/>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en-US" sz="1200" dirty="0">
                <a:latin typeface="+mn-lt"/>
              </a:rPr>
              <a:t>For sea freight</a:t>
            </a:r>
          </a:p>
        </c:rich>
      </c:tx>
      <c:layout>
        <c:manualLayout>
          <c:xMode val="edge"/>
          <c:yMode val="edge"/>
          <c:x val="0.36700503063012491"/>
          <c:y val="6.1794941655512706E-2"/>
        </c:manualLayout>
      </c:layout>
      <c:overlay val="0"/>
    </c:title>
    <c:autoTitleDeleted val="0"/>
    <c:plotArea>
      <c:layout>
        <c:manualLayout>
          <c:layoutTarget val="inner"/>
          <c:xMode val="edge"/>
          <c:yMode val="edge"/>
          <c:x val="0.26272080879902232"/>
          <c:y val="0.1685833408280914"/>
          <c:w val="0.52525060568318915"/>
          <c:h val="0.47522673847526642"/>
        </c:manualLayout>
      </c:layout>
      <c:doughnutChart>
        <c:varyColors val="1"/>
        <c:ser>
          <c:idx val="0"/>
          <c:order val="0"/>
          <c:tx>
            <c:strRef>
              <c:f>Sheet1!$B$1</c:f>
              <c:strCache>
                <c:ptCount val="1"/>
                <c:pt idx="0">
                  <c:v>For sea freight</c:v>
                </c:pt>
              </c:strCache>
            </c:strRef>
          </c:tx>
          <c:spPr>
            <a:ln>
              <a:solidFill>
                <a:schemeClr val="bg1"/>
              </a:solidFill>
            </a:ln>
          </c:spPr>
          <c:dLbls>
            <c:txPr>
              <a:bodyPr/>
              <a:lstStyle/>
              <a:p>
                <a:pPr>
                  <a:defRPr sz="1200" b="1">
                    <a:solidFill>
                      <a:schemeClr val="bg1"/>
                    </a:solidFill>
                  </a:defRPr>
                </a:pPr>
                <a:endParaRPr lang="en-US"/>
              </a:p>
            </c:txPr>
            <c:showLegendKey val="0"/>
            <c:showVal val="0"/>
            <c:showCatName val="0"/>
            <c:showSerName val="0"/>
            <c:showPercent val="1"/>
            <c:showBubbleSize val="0"/>
            <c:showLeaderLines val="1"/>
          </c:dLbls>
          <c:cat>
            <c:strRef>
              <c:f>Sheet1!$A$2:$A$5</c:f>
              <c:strCache>
                <c:ptCount val="4"/>
                <c:pt idx="0">
                  <c:v>Less than 3 days</c:v>
                </c:pt>
                <c:pt idx="1">
                  <c:v>3-4 days</c:v>
                </c:pt>
                <c:pt idx="2">
                  <c:v>5-6 days</c:v>
                </c:pt>
                <c:pt idx="3">
                  <c:v>More than 7 days</c:v>
                </c:pt>
              </c:strCache>
            </c:strRef>
          </c:cat>
          <c:val>
            <c:numRef>
              <c:f>Sheet1!$B$2:$B$5</c:f>
              <c:numCache>
                <c:formatCode>0%</c:formatCode>
                <c:ptCount val="4"/>
                <c:pt idx="0">
                  <c:v>0.15</c:v>
                </c:pt>
                <c:pt idx="1">
                  <c:v>0.36</c:v>
                </c:pt>
                <c:pt idx="2">
                  <c:v>0.34</c:v>
                </c:pt>
                <c:pt idx="3">
                  <c:v>0.15</c:v>
                </c:pt>
              </c:numCache>
            </c:numRef>
          </c:val>
        </c:ser>
        <c:dLbls>
          <c:showLegendKey val="0"/>
          <c:showVal val="0"/>
          <c:showCatName val="0"/>
          <c:showSerName val="0"/>
          <c:showPercent val="1"/>
          <c:showBubbleSize val="0"/>
          <c:showLeaderLines val="1"/>
        </c:dLbls>
        <c:firstSliceAng val="0"/>
        <c:holeSize val="50"/>
      </c:doughnutChart>
    </c:plotArea>
    <c:legend>
      <c:legendPos val="t"/>
      <c:layout>
        <c:manualLayout>
          <c:xMode val="edge"/>
          <c:yMode val="edge"/>
          <c:x val="0.24130554694702536"/>
          <c:y val="0.69640211934123719"/>
          <c:w val="0.54065264678193647"/>
          <c:h val="0.2934930762964974"/>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txPr>
              <a:bodyPr/>
              <a:lstStyle/>
              <a:p>
                <a:pPr>
                  <a:defRPr sz="1200"/>
                </a:pPr>
                <a:endParaRPr lang="en-US"/>
              </a:p>
            </c:txPr>
            <c:showLegendKey val="0"/>
            <c:showVal val="1"/>
            <c:showCatName val="0"/>
            <c:showSerName val="0"/>
            <c:showPercent val="0"/>
            <c:showBubbleSize val="0"/>
            <c:showLeaderLines val="0"/>
          </c:dLbls>
          <c:cat>
            <c:strRef>
              <c:f>Sheet1!$A$2:$A$8</c:f>
              <c:strCache>
                <c:ptCount val="7"/>
                <c:pt idx="0">
                  <c:v>Voluntarily met with Customs/CIQ to resolve issues</c:v>
                </c:pt>
                <c:pt idx="1">
                  <c:v>Improved the shipping documentation accuracy</c:v>
                </c:pt>
                <c:pt idx="2">
                  <c:v>Provided a cash / bank guarantee deposit to Customs</c:v>
                </c:pt>
                <c:pt idx="3">
                  <c:v>Changed Customs Broker</c:v>
                </c:pt>
                <c:pt idx="4">
                  <c:v>Changed Port of Entry / Exit</c:v>
                </c:pt>
                <c:pt idx="5">
                  <c:v>Joined a new pilot program, such as the SPFTZ reform</c:v>
                </c:pt>
                <c:pt idx="6">
                  <c:v>Other</c:v>
                </c:pt>
              </c:strCache>
            </c:strRef>
          </c:cat>
          <c:val>
            <c:numRef>
              <c:f>Sheet1!$B$2:$B$8</c:f>
              <c:numCache>
                <c:formatCode>0%</c:formatCode>
                <c:ptCount val="7"/>
                <c:pt idx="0">
                  <c:v>0.35</c:v>
                </c:pt>
                <c:pt idx="1">
                  <c:v>0.33</c:v>
                </c:pt>
                <c:pt idx="2">
                  <c:v>0.11</c:v>
                </c:pt>
                <c:pt idx="3">
                  <c:v>7.0000000000000007E-2</c:v>
                </c:pt>
                <c:pt idx="4">
                  <c:v>7.0000000000000007E-2</c:v>
                </c:pt>
                <c:pt idx="5">
                  <c:v>0.06</c:v>
                </c:pt>
                <c:pt idx="6">
                  <c:v>0.01</c:v>
                </c:pt>
              </c:numCache>
            </c:numRef>
          </c:val>
        </c:ser>
        <c:dLbls>
          <c:showLegendKey val="0"/>
          <c:showVal val="0"/>
          <c:showCatName val="0"/>
          <c:showSerName val="0"/>
          <c:showPercent val="0"/>
          <c:showBubbleSize val="0"/>
        </c:dLbls>
        <c:gapWidth val="75"/>
        <c:overlap val="-25"/>
        <c:axId val="37073664"/>
        <c:axId val="37075200"/>
      </c:barChart>
      <c:catAx>
        <c:axId val="37073664"/>
        <c:scaling>
          <c:orientation val="minMax"/>
        </c:scaling>
        <c:delete val="0"/>
        <c:axPos val="l"/>
        <c:majorTickMark val="none"/>
        <c:minorTickMark val="none"/>
        <c:tickLblPos val="nextTo"/>
        <c:txPr>
          <a:bodyPr/>
          <a:lstStyle/>
          <a:p>
            <a:pPr>
              <a:defRPr sz="1200"/>
            </a:pPr>
            <a:endParaRPr lang="en-US"/>
          </a:p>
        </c:txPr>
        <c:crossAx val="37075200"/>
        <c:crosses val="autoZero"/>
        <c:auto val="1"/>
        <c:lblAlgn val="ctr"/>
        <c:lblOffset val="100"/>
        <c:noMultiLvlLbl val="0"/>
      </c:catAx>
      <c:valAx>
        <c:axId val="37075200"/>
        <c:scaling>
          <c:orientation val="minMax"/>
        </c:scaling>
        <c:delete val="1"/>
        <c:axPos val="b"/>
        <c:majorGridlines>
          <c:spPr>
            <a:ln>
              <a:noFill/>
            </a:ln>
          </c:spPr>
        </c:majorGridlines>
        <c:numFmt formatCode="0%" sourceLinked="1"/>
        <c:majorTickMark val="none"/>
        <c:minorTickMark val="none"/>
        <c:tickLblPos val="nextTo"/>
        <c:crossAx val="3707366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6.6680829789597842E-2"/>
          <c:y val="7.71663230834434E-2"/>
          <c:w val="0.80448717948717952"/>
          <c:h val="0.53988913023803065"/>
        </c:manualLayout>
      </c:layout>
      <c:pie3DChart>
        <c:varyColors val="1"/>
        <c:ser>
          <c:idx val="0"/>
          <c:order val="0"/>
          <c:tx>
            <c:strRef>
              <c:f>Sheet1!$B$1</c:f>
              <c:strCache>
                <c:ptCount val="1"/>
                <c:pt idx="0">
                  <c:v>Column1</c:v>
                </c:pt>
              </c:strCache>
            </c:strRef>
          </c:tx>
          <c:spPr>
            <a:ln>
              <a:solidFill>
                <a:schemeClr val="bg1"/>
              </a:solidFill>
            </a:ln>
          </c:spPr>
          <c:dLbls>
            <c:dLbl>
              <c:idx val="0"/>
              <c:layout>
                <c:manualLayout>
                  <c:x val="9.0412235519930412E-2"/>
                  <c:y val="-3.2561196904047698E-2"/>
                </c:manualLayout>
              </c:layout>
              <c:showLegendKey val="0"/>
              <c:showVal val="0"/>
              <c:showCatName val="0"/>
              <c:showSerName val="0"/>
              <c:showPercent val="1"/>
              <c:showBubbleSize val="0"/>
            </c:dLbl>
            <c:dLbl>
              <c:idx val="1"/>
              <c:layout>
                <c:manualLayout>
                  <c:x val="-5.9111930825652942E-2"/>
                  <c:y val="0.15343356910960509"/>
                </c:manualLayout>
              </c:layout>
              <c:showLegendKey val="0"/>
              <c:showVal val="0"/>
              <c:showCatName val="0"/>
              <c:showSerName val="0"/>
              <c:showPercent val="1"/>
              <c:showBubbleSize val="0"/>
            </c:dLbl>
            <c:dLbl>
              <c:idx val="2"/>
              <c:layout>
                <c:manualLayout>
                  <c:x val="-4.9252801698156465E-3"/>
                  <c:y val="1.3803507429215683E-2"/>
                </c:manualLayout>
              </c:layout>
              <c:showLegendKey val="0"/>
              <c:showVal val="0"/>
              <c:showCatName val="0"/>
              <c:showSerName val="0"/>
              <c:showPercent val="1"/>
              <c:showBubbleSize val="0"/>
            </c:dLbl>
            <c:dLbl>
              <c:idx val="3"/>
              <c:layout>
                <c:manualLayout>
                  <c:x val="-4.2719839639567235E-3"/>
                  <c:y val="-4.8162086928612867E-2"/>
                </c:manualLayout>
              </c:layout>
              <c:showLegendKey val="0"/>
              <c:showVal val="0"/>
              <c:showCatName val="0"/>
              <c:showSerName val="0"/>
              <c:showPercent val="1"/>
              <c:showBubbleSize val="0"/>
            </c:dLbl>
            <c:txPr>
              <a:bodyPr/>
              <a:lstStyle/>
              <a:p>
                <a:pPr>
                  <a:defRPr sz="1200" b="1"/>
                </a:pPr>
                <a:endParaRPr lang="en-US"/>
              </a:p>
            </c:txPr>
            <c:showLegendKey val="0"/>
            <c:showVal val="0"/>
            <c:showCatName val="0"/>
            <c:showSerName val="0"/>
            <c:showPercent val="1"/>
            <c:showBubbleSize val="0"/>
            <c:showLeaderLines val="1"/>
          </c:dLbls>
          <c:cat>
            <c:strRef>
              <c:f>Sheet1!$A$2:$A$5</c:f>
              <c:strCache>
                <c:ptCount val="4"/>
                <c:pt idx="0">
                  <c:v>1 Broker</c:v>
                </c:pt>
                <c:pt idx="1">
                  <c:v>2 Brokers</c:v>
                </c:pt>
                <c:pt idx="2">
                  <c:v>3-4 Brokers</c:v>
                </c:pt>
                <c:pt idx="3">
                  <c:v>More than 4 Brokers</c:v>
                </c:pt>
              </c:strCache>
            </c:strRef>
          </c:cat>
          <c:val>
            <c:numRef>
              <c:f>Sheet1!$B$2:$B$5</c:f>
              <c:numCache>
                <c:formatCode>0%</c:formatCode>
                <c:ptCount val="4"/>
                <c:pt idx="0">
                  <c:v>0.13</c:v>
                </c:pt>
                <c:pt idx="1">
                  <c:v>0.32</c:v>
                </c:pt>
                <c:pt idx="2">
                  <c:v>0.32</c:v>
                </c:pt>
                <c:pt idx="3">
                  <c:v>0.23</c:v>
                </c:pt>
              </c:numCache>
            </c:numRef>
          </c:val>
        </c:ser>
        <c:dLbls>
          <c:showLegendKey val="0"/>
          <c:showVal val="0"/>
          <c:showCatName val="0"/>
          <c:showSerName val="0"/>
          <c:showPercent val="1"/>
          <c:showBubbleSize val="0"/>
          <c:showLeaderLines val="1"/>
        </c:dLbls>
      </c:pie3DChart>
    </c:plotArea>
    <c:legend>
      <c:legendPos val="t"/>
      <c:layout>
        <c:manualLayout>
          <c:xMode val="edge"/>
          <c:yMode val="edge"/>
          <c:x val="0.1263328897262006"/>
          <c:y val="0.66053000283919072"/>
          <c:w val="0.48761071464872691"/>
          <c:h val="0.33947008779075027"/>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35862037154601872"/>
          <c:y val="0.3761824370561081"/>
          <c:w val="0.26883086899074704"/>
          <c:h val="0.43636314966614015"/>
        </c:manualLayout>
      </c:layout>
      <c:pieChart>
        <c:varyColors val="1"/>
        <c:ser>
          <c:idx val="0"/>
          <c:order val="0"/>
          <c:tx>
            <c:strRef>
              <c:f>Sheet1!$B$1</c:f>
              <c:strCache>
                <c:ptCount val="1"/>
                <c:pt idx="0">
                  <c:v>Sales</c:v>
                </c:pt>
              </c:strCache>
            </c:strRef>
          </c:tx>
          <c:spPr>
            <a:ln>
              <a:solidFill>
                <a:schemeClr val="bg1"/>
              </a:solidFill>
            </a:ln>
          </c:spPr>
          <c:dLbls>
            <c:dLbl>
              <c:idx val="0"/>
              <c:layout>
                <c:manualLayout>
                  <c:x val="-0.10275495183074897"/>
                  <c:y val="5.8329469028401033E-2"/>
                </c:manualLayout>
              </c:layout>
              <c:showLegendKey val="0"/>
              <c:showVal val="1"/>
              <c:showCatName val="0"/>
              <c:showSerName val="0"/>
              <c:showPercent val="0"/>
              <c:showBubbleSize val="0"/>
            </c:dLbl>
            <c:dLbl>
              <c:idx val="1"/>
              <c:layout>
                <c:manualLayout>
                  <c:x val="-4.437540174107639E-2"/>
                  <c:y val="-0.15160412933184558"/>
                </c:manualLayout>
              </c:layout>
              <c:showLegendKey val="0"/>
              <c:showVal val="1"/>
              <c:showCatName val="0"/>
              <c:showSerName val="0"/>
              <c:showPercent val="0"/>
              <c:showBubbleSize val="0"/>
            </c:dLbl>
            <c:dLbl>
              <c:idx val="2"/>
              <c:layout>
                <c:manualLayout>
                  <c:x val="8.995813461202723E-2"/>
                  <c:y val="-4.2667561897309317E-2"/>
                </c:manualLayout>
              </c:layout>
              <c:showLegendKey val="0"/>
              <c:showVal val="1"/>
              <c:showCatName val="0"/>
              <c:showSerName val="0"/>
              <c:showPercent val="0"/>
              <c:showBubbleSize val="0"/>
            </c:dLbl>
            <c:dLbl>
              <c:idx val="3"/>
              <c:layout>
                <c:manualLayout>
                  <c:x val="7.6425536051549822E-2"/>
                  <c:y val="6.7436146386311346E-2"/>
                </c:manualLayout>
              </c:layout>
              <c:showLegendKey val="0"/>
              <c:showVal val="1"/>
              <c:showCatName val="0"/>
              <c:showSerName val="0"/>
              <c:showPercent val="0"/>
              <c:showBubbleSize val="0"/>
            </c:dLbl>
            <c:dLbl>
              <c:idx val="4"/>
              <c:layout>
                <c:manualLayout>
                  <c:x val="5.0045158672845876E-2"/>
                  <c:y val="0.14198663916569657"/>
                </c:manualLayout>
              </c:layout>
              <c:showLegendKey val="0"/>
              <c:showVal val="1"/>
              <c:showCatName val="0"/>
              <c:showSerName val="0"/>
              <c:showPercent val="0"/>
              <c:showBubbleSize val="0"/>
            </c:dLbl>
            <c:txPr>
              <a:bodyPr/>
              <a:lstStyle/>
              <a:p>
                <a:pPr>
                  <a:defRPr sz="1200" b="1">
                    <a:solidFill>
                      <a:schemeClr val="bg1"/>
                    </a:solidFill>
                  </a:defRPr>
                </a:pPr>
                <a:endParaRPr lang="en-US"/>
              </a:p>
            </c:txPr>
            <c:showLegendKey val="0"/>
            <c:showVal val="1"/>
            <c:showCatName val="0"/>
            <c:showSerName val="0"/>
            <c:showPercent val="0"/>
            <c:showBubbleSize val="0"/>
            <c:showLeaderLines val="1"/>
          </c:dLbls>
          <c:cat>
            <c:strRef>
              <c:f>Sheet1!$A$2:$A$6</c:f>
              <c:strCache>
                <c:ptCount val="5"/>
                <c:pt idx="0">
                  <c:v>Enter first, declare later</c:v>
                </c:pt>
                <c:pt idx="1">
                  <c:v>Monthly consolidated duty/ VAT payment</c:v>
                </c:pt>
                <c:pt idx="2">
                  <c:v>CIQ private laboratory testing</c:v>
                </c:pt>
                <c:pt idx="3">
                  <c:v>Work-order based Handbook verification</c:v>
                </c:pt>
                <c:pt idx="4">
                  <c:v>Self-transportation with SPFTZ</c:v>
                </c:pt>
              </c:strCache>
            </c:strRef>
          </c:cat>
          <c:val>
            <c:numRef>
              <c:f>Sheet1!$B$2:$B$6</c:f>
              <c:numCache>
                <c:formatCode>0%</c:formatCode>
                <c:ptCount val="5"/>
                <c:pt idx="0">
                  <c:v>0.34</c:v>
                </c:pt>
                <c:pt idx="1">
                  <c:v>0.25</c:v>
                </c:pt>
                <c:pt idx="2">
                  <c:v>0.19</c:v>
                </c:pt>
                <c:pt idx="3">
                  <c:v>0.12</c:v>
                </c:pt>
                <c:pt idx="4">
                  <c:v>0.1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3333290348691418"/>
          <c:y val="0.37889429354870396"/>
          <c:w val="0.29422970860380593"/>
          <c:h val="0.41602462850343519"/>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Sheet1!$A$2:$A$7</c:f>
              <c:strCache>
                <c:ptCount val="6"/>
                <c:pt idx="0">
                  <c:v>Domestic logistics team</c:v>
                </c:pt>
                <c:pt idx="1">
                  <c:v>Classification ruling issued by Customs</c:v>
                </c:pt>
                <c:pt idx="2">
                  <c:v>External Customs Broker</c:v>
                </c:pt>
                <c:pt idx="3">
                  <c:v>Overseas headquarters</c:v>
                </c:pt>
                <c:pt idx="4">
                  <c:v>External Import/Export Agent</c:v>
                </c:pt>
                <c:pt idx="5">
                  <c:v>Don't know</c:v>
                </c:pt>
              </c:strCache>
            </c:strRef>
          </c:cat>
          <c:val>
            <c:numRef>
              <c:f>Sheet1!$B$2:$B$7</c:f>
              <c:numCache>
                <c:formatCode>0%</c:formatCode>
                <c:ptCount val="6"/>
                <c:pt idx="0">
                  <c:v>0.37</c:v>
                </c:pt>
                <c:pt idx="1">
                  <c:v>0.21</c:v>
                </c:pt>
                <c:pt idx="2">
                  <c:v>0.19</c:v>
                </c:pt>
                <c:pt idx="3">
                  <c:v>0.14000000000000001</c:v>
                </c:pt>
                <c:pt idx="4">
                  <c:v>0.06</c:v>
                </c:pt>
                <c:pt idx="5">
                  <c:v>0.03</c:v>
                </c:pt>
              </c:numCache>
            </c:numRef>
          </c:val>
        </c:ser>
        <c:dLbls>
          <c:showLegendKey val="0"/>
          <c:showVal val="0"/>
          <c:showCatName val="0"/>
          <c:showSerName val="0"/>
          <c:showPercent val="0"/>
          <c:showBubbleSize val="0"/>
        </c:dLbls>
        <c:gapWidth val="150"/>
        <c:axId val="34940032"/>
        <c:axId val="34941568"/>
      </c:barChart>
      <c:catAx>
        <c:axId val="34940032"/>
        <c:scaling>
          <c:orientation val="minMax"/>
        </c:scaling>
        <c:delete val="0"/>
        <c:axPos val="l"/>
        <c:majorTickMark val="out"/>
        <c:minorTickMark val="none"/>
        <c:tickLblPos val="nextTo"/>
        <c:txPr>
          <a:bodyPr/>
          <a:lstStyle/>
          <a:p>
            <a:pPr>
              <a:defRPr sz="1200"/>
            </a:pPr>
            <a:endParaRPr lang="en-US"/>
          </a:p>
        </c:txPr>
        <c:crossAx val="34941568"/>
        <c:crosses val="autoZero"/>
        <c:auto val="1"/>
        <c:lblAlgn val="ctr"/>
        <c:lblOffset val="100"/>
        <c:noMultiLvlLbl val="0"/>
      </c:catAx>
      <c:valAx>
        <c:axId val="34941568"/>
        <c:scaling>
          <c:orientation val="minMax"/>
        </c:scaling>
        <c:delete val="1"/>
        <c:axPos val="b"/>
        <c:numFmt formatCode="0%" sourceLinked="1"/>
        <c:majorTickMark val="out"/>
        <c:minorTickMark val="none"/>
        <c:tickLblPos val="nextTo"/>
        <c:crossAx val="349400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6052883012998556"/>
          <c:y val="3.7905592942187173E-3"/>
          <c:w val="0.6256438173536274"/>
          <c:h val="0.77531032128027488"/>
        </c:manualLayout>
      </c:layout>
      <c:pieChart>
        <c:varyColors val="1"/>
        <c:ser>
          <c:idx val="0"/>
          <c:order val="0"/>
          <c:tx>
            <c:strRef>
              <c:f>Sheet1!$B$1</c:f>
              <c:strCache>
                <c:ptCount val="1"/>
                <c:pt idx="0">
                  <c:v>Column1</c:v>
                </c:pt>
              </c:strCache>
            </c:strRef>
          </c:tx>
          <c:explosion val="25"/>
          <c:dLbls>
            <c:txPr>
              <a:bodyPr/>
              <a:lstStyle/>
              <a:p>
                <a:pPr>
                  <a:defRPr sz="1400">
                    <a:solidFill>
                      <a:schemeClr val="bg1"/>
                    </a:solidFill>
                  </a:defRPr>
                </a:pPr>
                <a:endParaRPr lang="en-US"/>
              </a:p>
            </c:txPr>
            <c:showLegendKey val="0"/>
            <c:showVal val="0"/>
            <c:showCatName val="0"/>
            <c:showSerName val="0"/>
            <c:showPercent val="1"/>
            <c:showBubbleSize val="0"/>
            <c:showLeaderLines val="1"/>
          </c:dLbls>
          <c:cat>
            <c:strRef>
              <c:f>Sheet1!$A$2:$A$5</c:f>
              <c:strCache>
                <c:ptCount val="3"/>
                <c:pt idx="0">
                  <c:v>Yes</c:v>
                </c:pt>
                <c:pt idx="1">
                  <c:v>No</c:v>
                </c:pt>
                <c:pt idx="2">
                  <c:v>No applicable</c:v>
                </c:pt>
              </c:strCache>
            </c:strRef>
          </c:cat>
          <c:val>
            <c:numRef>
              <c:f>Sheet1!$B$2:$B$5</c:f>
              <c:numCache>
                <c:formatCode>0%</c:formatCode>
                <c:ptCount val="4"/>
                <c:pt idx="0">
                  <c:v>0.14000000000000001</c:v>
                </c:pt>
                <c:pt idx="1">
                  <c:v>0.28000000000000003</c:v>
                </c:pt>
                <c:pt idx="2">
                  <c:v>0.57999999999999996</c:v>
                </c:pt>
              </c:numCache>
            </c:numRef>
          </c:val>
        </c:ser>
        <c:dLbls>
          <c:showLegendKey val="0"/>
          <c:showVal val="0"/>
          <c:showCatName val="0"/>
          <c:showSerName val="0"/>
          <c:showPercent val="1"/>
          <c:showBubbleSize val="0"/>
          <c:showLeaderLines val="1"/>
        </c:dLbls>
        <c:firstSliceAng val="0"/>
      </c:pieChart>
    </c:plotArea>
    <c:legend>
      <c:legendPos val="t"/>
      <c:legendEntry>
        <c:idx val="3"/>
        <c:delete val="1"/>
      </c:legendEntry>
      <c:layout>
        <c:manualLayout>
          <c:xMode val="edge"/>
          <c:yMode val="edge"/>
          <c:x val="6.8465102318066018E-2"/>
          <c:y val="0.76932157110748378"/>
          <c:w val="0.80718541019808698"/>
          <c:h val="0.11716753694033996"/>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2"/>
    </mc:Choice>
    <mc:Fallback>
      <c:style val="12"/>
    </mc:Fallback>
  </mc:AlternateContent>
  <c:chart>
    <c:autoTitleDeleted val="1"/>
    <c:plotArea>
      <c:layout/>
      <c:barChart>
        <c:barDir val="bar"/>
        <c:grouping val="clustered"/>
        <c:varyColors val="0"/>
        <c:ser>
          <c:idx val="0"/>
          <c:order val="0"/>
          <c:tx>
            <c:strRef>
              <c:f>Sheet1!$B$1</c:f>
              <c:strCache>
                <c:ptCount val="1"/>
                <c:pt idx="0">
                  <c:v>Column1</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Sheet1!$A$2:$A$6</c:f>
              <c:strCache>
                <c:ptCount val="5"/>
                <c:pt idx="0">
                  <c:v>Never notify Customs</c:v>
                </c:pt>
                <c:pt idx="1">
                  <c:v>Notify Customs of a upward price change only, any amount</c:v>
                </c:pt>
                <c:pt idx="2">
                  <c:v>Notify Customs of a downward price change only, any amount</c:v>
                </c:pt>
                <c:pt idx="3">
                  <c:v>Notify Customs if price change is less than 10%</c:v>
                </c:pt>
                <c:pt idx="4">
                  <c:v>Notify Customs if price change is greater than 10%</c:v>
                </c:pt>
              </c:strCache>
            </c:strRef>
          </c:cat>
          <c:val>
            <c:numRef>
              <c:f>Sheet1!$B$2:$B$6</c:f>
              <c:numCache>
                <c:formatCode>0%</c:formatCode>
                <c:ptCount val="5"/>
                <c:pt idx="0">
                  <c:v>0.55000000000000004</c:v>
                </c:pt>
                <c:pt idx="1">
                  <c:v>0.04</c:v>
                </c:pt>
                <c:pt idx="2">
                  <c:v>0.04</c:v>
                </c:pt>
                <c:pt idx="3">
                  <c:v>7.0000000000000007E-2</c:v>
                </c:pt>
                <c:pt idx="4">
                  <c:v>0.3</c:v>
                </c:pt>
              </c:numCache>
            </c:numRef>
          </c:val>
        </c:ser>
        <c:dLbls>
          <c:showLegendKey val="0"/>
          <c:showVal val="0"/>
          <c:showCatName val="0"/>
          <c:showSerName val="0"/>
          <c:showPercent val="0"/>
          <c:showBubbleSize val="0"/>
        </c:dLbls>
        <c:gapWidth val="150"/>
        <c:axId val="35691904"/>
        <c:axId val="36320384"/>
      </c:barChart>
      <c:catAx>
        <c:axId val="35691904"/>
        <c:scaling>
          <c:orientation val="minMax"/>
        </c:scaling>
        <c:delete val="0"/>
        <c:axPos val="l"/>
        <c:majorTickMark val="out"/>
        <c:minorTickMark val="none"/>
        <c:tickLblPos val="nextTo"/>
        <c:txPr>
          <a:bodyPr/>
          <a:lstStyle/>
          <a:p>
            <a:pPr>
              <a:defRPr sz="1200"/>
            </a:pPr>
            <a:endParaRPr lang="en-US"/>
          </a:p>
        </c:txPr>
        <c:crossAx val="36320384"/>
        <c:crosses val="autoZero"/>
        <c:auto val="1"/>
        <c:lblAlgn val="ctr"/>
        <c:lblOffset val="100"/>
        <c:noMultiLvlLbl val="0"/>
      </c:catAx>
      <c:valAx>
        <c:axId val="36320384"/>
        <c:scaling>
          <c:orientation val="minMax"/>
          <c:max val="1"/>
        </c:scaling>
        <c:delete val="1"/>
        <c:axPos val="b"/>
        <c:numFmt formatCode="0%" sourceLinked="1"/>
        <c:majorTickMark val="out"/>
        <c:minorTickMark val="none"/>
        <c:tickLblPos val="nextTo"/>
        <c:crossAx val="35691904"/>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62453099282610791"/>
          <c:y val="0.21268231167330701"/>
          <c:w val="0.24286459557895806"/>
          <c:h val="0.4016606773036614"/>
        </c:manualLayout>
      </c:layout>
      <c:pieChart>
        <c:varyColors val="1"/>
        <c:ser>
          <c:idx val="0"/>
          <c:order val="0"/>
          <c:tx>
            <c:strRef>
              <c:f>Sheet1!$B$1</c:f>
              <c:strCache>
                <c:ptCount val="1"/>
                <c:pt idx="0">
                  <c:v>Have your company utilized Free Trade Agreements to achieve costs asvings?</c:v>
                </c:pt>
              </c:strCache>
            </c:strRef>
          </c:tx>
          <c:spPr>
            <a:ln>
              <a:solidFill>
                <a:schemeClr val="bg1"/>
              </a:solidFill>
            </a:ln>
          </c:spPr>
          <c:dPt>
            <c:idx val="1"/>
            <c:bubble3D val="0"/>
          </c:dPt>
          <c:dLbls>
            <c:dLbl>
              <c:idx val="6"/>
              <c:layout>
                <c:manualLayout>
                  <c:x val="-1.5886602320919214E-2"/>
                  <c:y val="-9.7319742962129197E-3"/>
                </c:manualLayout>
              </c:layout>
              <c:spPr/>
              <c:txPr>
                <a:bodyPr/>
                <a:lstStyle/>
                <a:p>
                  <a:pPr>
                    <a:defRPr sz="1200" b="1">
                      <a:solidFill>
                        <a:schemeClr val="tx1"/>
                      </a:solidFill>
                    </a:defRPr>
                  </a:pPr>
                  <a:endParaRPr lang="en-US"/>
                </a:p>
              </c:txPr>
              <c:showLegendKey val="0"/>
              <c:showVal val="0"/>
              <c:showCatName val="0"/>
              <c:showSerName val="0"/>
              <c:showPercent val="1"/>
              <c:showBubbleSize val="0"/>
            </c:dLbl>
            <c:dLbl>
              <c:idx val="7"/>
              <c:layout>
                <c:manualLayout>
                  <c:x val="2.2711637184977557E-2"/>
                  <c:y val="-4.9000449637609956E-3"/>
                </c:manualLayout>
              </c:layout>
              <c:spPr/>
              <c:txPr>
                <a:bodyPr/>
                <a:lstStyle/>
                <a:p>
                  <a:pPr>
                    <a:defRPr sz="1200" b="1">
                      <a:solidFill>
                        <a:schemeClr val="tx1"/>
                      </a:solidFill>
                    </a:defRPr>
                  </a:pPr>
                  <a:endParaRPr lang="en-US"/>
                </a:p>
              </c:txPr>
              <c:showLegendKey val="0"/>
              <c:showVal val="0"/>
              <c:showCatName val="0"/>
              <c:showSerName val="0"/>
              <c:showPercent val="1"/>
              <c:showBubbleSize val="0"/>
            </c:dLbl>
            <c:txPr>
              <a:bodyPr/>
              <a:lstStyle/>
              <a:p>
                <a:pPr>
                  <a:defRPr sz="1200" b="1">
                    <a:solidFill>
                      <a:schemeClr val="bg1"/>
                    </a:solidFill>
                  </a:defRPr>
                </a:pPr>
                <a:endParaRPr lang="en-US"/>
              </a:p>
            </c:txPr>
            <c:showLegendKey val="0"/>
            <c:showVal val="0"/>
            <c:showCatName val="0"/>
            <c:showSerName val="0"/>
            <c:showPercent val="1"/>
            <c:showBubbleSize val="0"/>
            <c:showLeaderLines val="1"/>
          </c:dLbls>
          <c:cat>
            <c:strRef>
              <c:f>Sheet1!$A$2:$A$9</c:f>
              <c:strCache>
                <c:ptCount val="8"/>
                <c:pt idx="0">
                  <c:v>Yes,China-ASEAN</c:v>
                </c:pt>
                <c:pt idx="1">
                  <c:v>Not applicable</c:v>
                </c:pt>
                <c:pt idx="2">
                  <c:v>Yes,APTA</c:v>
                </c:pt>
                <c:pt idx="3">
                  <c:v>Never thought about it</c:v>
                </c:pt>
                <c:pt idx="4">
                  <c:v>Yes,ECFA(i.e.Mainland-Taiwan)</c:v>
                </c:pt>
                <c:pt idx="5">
                  <c:v>Yes,other FTAs</c:v>
                </c:pt>
                <c:pt idx="6">
                  <c:v>Yes,CEPA(i.e.Mainland-Hong Kong/Macao)</c:v>
                </c:pt>
                <c:pt idx="7">
                  <c:v>Yes,China-New Zealand</c:v>
                </c:pt>
              </c:strCache>
            </c:strRef>
          </c:cat>
          <c:val>
            <c:numRef>
              <c:f>Sheet1!$B$2:$B$9</c:f>
              <c:numCache>
                <c:formatCode>0%</c:formatCode>
                <c:ptCount val="8"/>
                <c:pt idx="0">
                  <c:v>0.31</c:v>
                </c:pt>
                <c:pt idx="1">
                  <c:v>0.25</c:v>
                </c:pt>
                <c:pt idx="2">
                  <c:v>0.17</c:v>
                </c:pt>
                <c:pt idx="3">
                  <c:v>0.08</c:v>
                </c:pt>
                <c:pt idx="4">
                  <c:v>0.08</c:v>
                </c:pt>
                <c:pt idx="5">
                  <c:v>7.0000000000000007E-2</c:v>
                </c:pt>
                <c:pt idx="6">
                  <c:v>0.03</c:v>
                </c:pt>
                <c:pt idx="7">
                  <c:v>0.01</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55373116929154675"/>
          <c:y val="0.65451714578382847"/>
          <c:w val="0.39414347855112525"/>
          <c:h val="0.3011014260361020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0459412891744967E-2"/>
          <c:y val="8.0408994960155938E-2"/>
          <c:w val="0.26719370573961276"/>
          <c:h val="0.48831953117929222"/>
        </c:manualLayout>
      </c:layout>
      <c:doughnutChart>
        <c:varyColors val="1"/>
        <c:ser>
          <c:idx val="0"/>
          <c:order val="0"/>
          <c:tx>
            <c:strRef>
              <c:f>Sheet1!$B$1</c:f>
              <c:strCache>
                <c:ptCount val="1"/>
                <c:pt idx="0">
                  <c:v>Sales</c:v>
                </c:pt>
              </c:strCache>
            </c:strRef>
          </c:tx>
          <c:spPr>
            <a:ln>
              <a:solidFill>
                <a:schemeClr val="bg1"/>
              </a:solidFill>
            </a:ln>
          </c:spPr>
          <c:dLbls>
            <c:txPr>
              <a:bodyPr/>
              <a:lstStyle/>
              <a:p>
                <a:pPr>
                  <a:defRPr sz="1200" b="1">
                    <a:solidFill>
                      <a:schemeClr val="bg1"/>
                    </a:solidFill>
                  </a:defRPr>
                </a:pPr>
                <a:endParaRPr lang="en-US"/>
              </a:p>
            </c:txPr>
            <c:showLegendKey val="0"/>
            <c:showVal val="0"/>
            <c:showCatName val="0"/>
            <c:showSerName val="0"/>
            <c:showPercent val="1"/>
            <c:showBubbleSize val="0"/>
            <c:showLeaderLines val="1"/>
          </c:dLbls>
          <c:cat>
            <c:strRef>
              <c:f>Sheet1!$A$2:$A$7</c:f>
              <c:strCache>
                <c:ptCount val="6"/>
                <c:pt idx="0">
                  <c:v>HS code reconciliation between Country of Export and China</c:v>
                </c:pt>
                <c:pt idx="1">
                  <c:v>Fail to satisfy the requirement of direct shipment</c:v>
                </c:pt>
                <c:pt idx="2">
                  <c:v>Others</c:v>
                </c:pt>
                <c:pt idx="3">
                  <c:v>'Loss of origin'' due to 3rd party invoicing</c:v>
                </c:pt>
                <c:pt idx="4">
                  <c:v>'Loss of origin'' due to temporary storage</c:v>
                </c:pt>
                <c:pt idx="5">
                  <c:v>Third-country Customs is not able to issue a Movement Certificate</c:v>
                </c:pt>
              </c:strCache>
            </c:strRef>
          </c:cat>
          <c:val>
            <c:numRef>
              <c:f>Sheet1!$B$2:$B$7</c:f>
              <c:numCache>
                <c:formatCode>0%</c:formatCode>
                <c:ptCount val="6"/>
                <c:pt idx="0">
                  <c:v>0.41</c:v>
                </c:pt>
                <c:pt idx="1">
                  <c:v>0.19</c:v>
                </c:pt>
                <c:pt idx="2">
                  <c:v>0.18</c:v>
                </c:pt>
                <c:pt idx="3">
                  <c:v>0.12</c:v>
                </c:pt>
                <c:pt idx="4">
                  <c:v>7.0000000000000007E-2</c:v>
                </c:pt>
                <c:pt idx="5">
                  <c:v>0.03</c:v>
                </c:pt>
              </c:numCache>
            </c:numRef>
          </c:val>
        </c:ser>
        <c:dLbls>
          <c:showLegendKey val="0"/>
          <c:showVal val="0"/>
          <c:showCatName val="0"/>
          <c:showSerName val="0"/>
          <c:showPercent val="1"/>
          <c:showBubbleSize val="0"/>
          <c:showLeaderLines val="1"/>
        </c:dLbls>
        <c:firstSliceAng val="0"/>
        <c:holeSize val="50"/>
      </c:doughnutChart>
    </c:plotArea>
    <c:legend>
      <c:legendPos val="t"/>
      <c:layout>
        <c:manualLayout>
          <c:xMode val="edge"/>
          <c:yMode val="edge"/>
          <c:x val="1.5546152766651658E-2"/>
          <c:y val="0.60635665902441815"/>
          <c:w val="0.52393216055915814"/>
          <c:h val="0.36157619692088089"/>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1"/>
    <c:plotArea>
      <c:layout>
        <c:manualLayout>
          <c:layoutTarget val="inner"/>
          <c:xMode val="edge"/>
          <c:yMode val="edge"/>
          <c:x val="3.5219442290572826E-2"/>
          <c:y val="3.7335889069419807E-2"/>
          <c:w val="0.77108459507752014"/>
          <c:h val="0.67523809322760431"/>
        </c:manualLayout>
      </c:layout>
      <c:barChart>
        <c:barDir val="col"/>
        <c:grouping val="clustered"/>
        <c:varyColors val="0"/>
        <c:ser>
          <c:idx val="0"/>
          <c:order val="0"/>
          <c:tx>
            <c:strRef>
              <c:f>Sheet1!$B$1</c:f>
              <c:strCache>
                <c:ptCount val="1"/>
                <c:pt idx="0">
                  <c:v>Series 2</c:v>
                </c:pt>
              </c:strCache>
            </c:strRef>
          </c:tx>
          <c:invertIfNegative val="0"/>
          <c:dLbls>
            <c:txPr>
              <a:bodyPr/>
              <a:lstStyle/>
              <a:p>
                <a:pPr>
                  <a:defRPr sz="1200" b="0"/>
                </a:pPr>
                <a:endParaRPr lang="en-US"/>
              </a:p>
            </c:txPr>
            <c:showLegendKey val="0"/>
            <c:showVal val="1"/>
            <c:showCatName val="0"/>
            <c:showSerName val="0"/>
            <c:showPercent val="0"/>
            <c:showBubbleSize val="0"/>
            <c:showLeaderLines val="0"/>
          </c:dLbls>
          <c:cat>
            <c:strRef>
              <c:f>Sheet1!$A$2:$A$7</c:f>
              <c:strCache>
                <c:ptCount val="6"/>
                <c:pt idx="0">
                  <c:v>Less than 5%</c:v>
                </c:pt>
                <c:pt idx="1">
                  <c:v>5% to 10%</c:v>
                </c:pt>
                <c:pt idx="2">
                  <c:v>10% to 30%</c:v>
                </c:pt>
                <c:pt idx="3">
                  <c:v>30% to 50%</c:v>
                </c:pt>
                <c:pt idx="4">
                  <c:v>Higher than 50%</c:v>
                </c:pt>
                <c:pt idx="5">
                  <c:v>Don't know/Not applicable</c:v>
                </c:pt>
              </c:strCache>
            </c:strRef>
          </c:cat>
          <c:val>
            <c:numRef>
              <c:f>Sheet1!$B$2:$B$7</c:f>
              <c:numCache>
                <c:formatCode>0%</c:formatCode>
                <c:ptCount val="6"/>
                <c:pt idx="0">
                  <c:v>0.43</c:v>
                </c:pt>
                <c:pt idx="1">
                  <c:v>0.18</c:v>
                </c:pt>
                <c:pt idx="2">
                  <c:v>0.12</c:v>
                </c:pt>
                <c:pt idx="3">
                  <c:v>0.05</c:v>
                </c:pt>
                <c:pt idx="4">
                  <c:v>0.04</c:v>
                </c:pt>
                <c:pt idx="5">
                  <c:v>0.18</c:v>
                </c:pt>
              </c:numCache>
            </c:numRef>
          </c:val>
        </c:ser>
        <c:dLbls>
          <c:showLegendKey val="0"/>
          <c:showVal val="0"/>
          <c:showCatName val="0"/>
          <c:showSerName val="0"/>
          <c:showPercent val="0"/>
          <c:showBubbleSize val="0"/>
        </c:dLbls>
        <c:gapWidth val="150"/>
        <c:axId val="36183424"/>
        <c:axId val="36185216"/>
      </c:barChart>
      <c:catAx>
        <c:axId val="36183424"/>
        <c:scaling>
          <c:orientation val="minMax"/>
        </c:scaling>
        <c:delete val="0"/>
        <c:axPos val="b"/>
        <c:majorTickMark val="out"/>
        <c:minorTickMark val="none"/>
        <c:tickLblPos val="nextTo"/>
        <c:txPr>
          <a:bodyPr/>
          <a:lstStyle/>
          <a:p>
            <a:pPr>
              <a:defRPr sz="1100"/>
            </a:pPr>
            <a:endParaRPr lang="en-US"/>
          </a:p>
        </c:txPr>
        <c:crossAx val="36185216"/>
        <c:crosses val="autoZero"/>
        <c:auto val="1"/>
        <c:lblAlgn val="ctr"/>
        <c:lblOffset val="100"/>
        <c:noMultiLvlLbl val="0"/>
      </c:catAx>
      <c:valAx>
        <c:axId val="36185216"/>
        <c:scaling>
          <c:orientation val="minMax"/>
        </c:scaling>
        <c:delete val="1"/>
        <c:axPos val="l"/>
        <c:numFmt formatCode="0%" sourceLinked="1"/>
        <c:majorTickMark val="out"/>
        <c:minorTickMark val="none"/>
        <c:tickLblPos val="nextTo"/>
        <c:crossAx val="3618342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Lbls>
            <c:txPr>
              <a:bodyPr/>
              <a:lstStyle/>
              <a:p>
                <a:pPr>
                  <a:defRPr sz="1100">
                    <a:solidFill>
                      <a:schemeClr val="bg2"/>
                    </a:solidFill>
                  </a:defRPr>
                </a:pPr>
                <a:endParaRPr lang="en-US"/>
              </a:p>
            </c:txPr>
            <c:showLegendKey val="0"/>
            <c:showVal val="1"/>
            <c:showCatName val="0"/>
            <c:showSerName val="0"/>
            <c:showPercent val="0"/>
            <c:showBubbleSize val="0"/>
            <c:showLeaderLines val="1"/>
          </c:dLbls>
          <c:cat>
            <c:strRef>
              <c:f>Sheet1!$A$2:$A$7</c:f>
              <c:strCache>
                <c:ptCount val="6"/>
                <c:pt idx="0">
                  <c:v>Less than 3 working days</c:v>
                </c:pt>
                <c:pt idx="1">
                  <c:v>3-5 working days</c:v>
                </c:pt>
                <c:pt idx="2">
                  <c:v>5-10 working days</c:v>
                </c:pt>
                <c:pt idx="3">
                  <c:v>10-20 working days</c:v>
                </c:pt>
                <c:pt idx="4">
                  <c:v>More than 20 working days</c:v>
                </c:pt>
                <c:pt idx="5">
                  <c:v>Don't know / Not Applicable</c:v>
                </c:pt>
              </c:strCache>
            </c:strRef>
          </c:cat>
          <c:val>
            <c:numRef>
              <c:f>Sheet1!$B$2:$B$7</c:f>
              <c:numCache>
                <c:formatCode>0%</c:formatCode>
                <c:ptCount val="6"/>
                <c:pt idx="0">
                  <c:v>0.51</c:v>
                </c:pt>
                <c:pt idx="1">
                  <c:v>0.26</c:v>
                </c:pt>
                <c:pt idx="2">
                  <c:v>0.08</c:v>
                </c:pt>
                <c:pt idx="3">
                  <c:v>0.05</c:v>
                </c:pt>
                <c:pt idx="4">
                  <c:v>0.01</c:v>
                </c:pt>
                <c:pt idx="5">
                  <c:v>0.09</c:v>
                </c:pt>
              </c:numCache>
            </c:numRef>
          </c:val>
        </c:ser>
        <c:dLbls>
          <c:showLegendKey val="0"/>
          <c:showVal val="0"/>
          <c:showCatName val="0"/>
          <c:showSerName val="0"/>
          <c:showPercent val="0"/>
          <c:showBubbleSize val="0"/>
          <c:showLeaderLines val="1"/>
        </c:dLbls>
        <c:firstSliceAng val="0"/>
        <c:holeSize val="50"/>
      </c:doughnutChart>
    </c:plotArea>
    <c:legend>
      <c:legendPos val="b"/>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Lbls>
            <c:txPr>
              <a:bodyPr/>
              <a:lstStyle/>
              <a:p>
                <a:pPr>
                  <a:defRPr sz="1200"/>
                </a:pPr>
                <a:endParaRPr lang="en-US"/>
              </a:p>
            </c:txPr>
            <c:showLegendKey val="0"/>
            <c:showVal val="1"/>
            <c:showCatName val="0"/>
            <c:showSerName val="0"/>
            <c:showPercent val="0"/>
            <c:showBubbleSize val="0"/>
            <c:showLeaderLines val="0"/>
          </c:dLbls>
          <c:cat>
            <c:strRef>
              <c:f>Sheet1!$A$2:$A$4</c:f>
              <c:strCache>
                <c:ptCount val="3"/>
                <c:pt idx="0">
                  <c:v>Yes</c:v>
                </c:pt>
                <c:pt idx="1">
                  <c:v>No</c:v>
                </c:pt>
                <c:pt idx="2">
                  <c:v>Don't Know / Not applicable</c:v>
                </c:pt>
              </c:strCache>
            </c:strRef>
          </c:cat>
          <c:val>
            <c:numRef>
              <c:f>Sheet1!$B$2:$B$4</c:f>
              <c:numCache>
                <c:formatCode>0%</c:formatCode>
                <c:ptCount val="3"/>
                <c:pt idx="0">
                  <c:v>0.24</c:v>
                </c:pt>
                <c:pt idx="1">
                  <c:v>0.18</c:v>
                </c:pt>
                <c:pt idx="2">
                  <c:v>0.57999999999999996</c:v>
                </c:pt>
              </c:numCache>
            </c:numRef>
          </c:val>
        </c:ser>
        <c:dLbls>
          <c:showLegendKey val="0"/>
          <c:showVal val="0"/>
          <c:showCatName val="0"/>
          <c:showSerName val="0"/>
          <c:showPercent val="0"/>
          <c:showBubbleSize val="0"/>
        </c:dLbls>
        <c:gapWidth val="150"/>
        <c:axId val="36658176"/>
        <c:axId val="36659968"/>
      </c:barChart>
      <c:catAx>
        <c:axId val="36658176"/>
        <c:scaling>
          <c:orientation val="minMax"/>
        </c:scaling>
        <c:delete val="0"/>
        <c:axPos val="b"/>
        <c:majorTickMark val="out"/>
        <c:minorTickMark val="none"/>
        <c:tickLblPos val="nextTo"/>
        <c:txPr>
          <a:bodyPr/>
          <a:lstStyle/>
          <a:p>
            <a:pPr>
              <a:defRPr sz="1200"/>
            </a:pPr>
            <a:endParaRPr lang="en-US"/>
          </a:p>
        </c:txPr>
        <c:crossAx val="36659968"/>
        <c:crosses val="autoZero"/>
        <c:auto val="1"/>
        <c:lblAlgn val="ctr"/>
        <c:lblOffset val="100"/>
        <c:noMultiLvlLbl val="0"/>
      </c:catAx>
      <c:valAx>
        <c:axId val="36659968"/>
        <c:scaling>
          <c:orientation val="minMax"/>
        </c:scaling>
        <c:delete val="1"/>
        <c:axPos val="l"/>
        <c:majorGridlines>
          <c:spPr>
            <a:ln>
              <a:noFill/>
            </a:ln>
          </c:spPr>
        </c:majorGridlines>
        <c:numFmt formatCode="0%" sourceLinked="1"/>
        <c:majorTickMark val="out"/>
        <c:minorTickMark val="none"/>
        <c:tickLblPos val="nextTo"/>
        <c:crossAx val="366581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E09ECD-F1A5-4C0F-8CF5-48862DAB0B51}" type="doc">
      <dgm:prSet loTypeId="urn:microsoft.com/office/officeart/2008/layout/VerticalCurvedList" loCatId="list" qsTypeId="urn:microsoft.com/office/officeart/2005/8/quickstyle/simple1" qsCatId="simple" csTypeId="urn:microsoft.com/office/officeart/2005/8/colors/accent1_3" csCatId="accent1" phldr="1"/>
      <dgm:spPr/>
      <dgm:t>
        <a:bodyPr/>
        <a:lstStyle/>
        <a:p>
          <a:endParaRPr lang="zh-CN" altLang="en-US"/>
        </a:p>
      </dgm:t>
    </dgm:pt>
    <dgm:pt modelId="{FB37ED42-94D2-4383-AC24-E96ACBDC4CC5}">
      <dgm:prSet phldrT="[Text]" custT="1"/>
      <dgm:spPr/>
      <dgm:t>
        <a:bodyPr/>
        <a:lstStyle/>
        <a:p>
          <a:r>
            <a:rPr lang="en-GB" sz="1500" dirty="0" smtClean="0">
              <a:latin typeface="Georgia" pitchFamily="18" charset="0"/>
            </a:rPr>
            <a:t>Voluntary </a:t>
          </a:r>
          <a:r>
            <a:rPr lang="en-GB" sz="1450" dirty="0" smtClean="0">
              <a:latin typeface="Georgia" pitchFamily="18" charset="0"/>
            </a:rPr>
            <a:t>disclosure</a:t>
          </a:r>
          <a:r>
            <a:rPr lang="en-GB" sz="1500" dirty="0" smtClean="0">
              <a:latin typeface="Georgia" pitchFamily="18" charset="0"/>
            </a:rPr>
            <a:t> via </a:t>
          </a:r>
          <a:r>
            <a:rPr lang="en-GB" sz="1450" dirty="0" smtClean="0">
              <a:latin typeface="Georgia" pitchFamily="18" charset="0"/>
            </a:rPr>
            <a:t>corporate</a:t>
          </a:r>
          <a:r>
            <a:rPr lang="en-GB" sz="1500" dirty="0" smtClean="0">
              <a:latin typeface="Georgia" pitchFamily="18" charset="0"/>
            </a:rPr>
            <a:t> annual information report</a:t>
          </a:r>
          <a:endParaRPr lang="zh-CN" altLang="en-US" sz="1500" dirty="0">
            <a:latin typeface="+mj-lt"/>
          </a:endParaRPr>
        </a:p>
      </dgm:t>
    </dgm:pt>
    <dgm:pt modelId="{BF7984B2-003C-4E2D-9E23-54766172EB3D}" type="parTrans" cxnId="{EA1651E9-489B-464D-BD50-952C6F96AAAE}">
      <dgm:prSet/>
      <dgm:spPr/>
      <dgm:t>
        <a:bodyPr/>
        <a:lstStyle/>
        <a:p>
          <a:endParaRPr lang="zh-CN" altLang="en-US">
            <a:latin typeface="+mj-lt"/>
          </a:endParaRPr>
        </a:p>
      </dgm:t>
    </dgm:pt>
    <dgm:pt modelId="{1EFF1891-3722-4C21-B40E-389EDE1BD304}" type="sibTrans" cxnId="{EA1651E9-489B-464D-BD50-952C6F96AAAE}">
      <dgm:prSet/>
      <dgm:spPr/>
      <dgm:t>
        <a:bodyPr/>
        <a:lstStyle/>
        <a:p>
          <a:endParaRPr lang="zh-CN" altLang="en-US">
            <a:latin typeface="+mj-lt"/>
          </a:endParaRPr>
        </a:p>
      </dgm:t>
    </dgm:pt>
    <dgm:pt modelId="{43977FD0-21CF-4D23-9C2B-E8EE408FAADA}">
      <dgm:prSet phldrT="[Text]" custT="1"/>
      <dgm:spPr/>
      <dgm:t>
        <a:bodyPr/>
        <a:lstStyle/>
        <a:p>
          <a:r>
            <a:rPr lang="en-GB" sz="1450" dirty="0" smtClean="0">
              <a:latin typeface="Georgia" pitchFamily="18" charset="0"/>
            </a:rPr>
            <a:t>Submission of enterprise self-discipline report to Customs</a:t>
          </a:r>
          <a:endParaRPr lang="zh-CN" altLang="en-US" sz="1450" dirty="0">
            <a:latin typeface="+mj-lt"/>
          </a:endParaRPr>
        </a:p>
      </dgm:t>
    </dgm:pt>
    <dgm:pt modelId="{A401F537-AAFA-4DD5-B869-47A7DE026566}" type="parTrans" cxnId="{3F500271-044A-4F47-951A-630471EB1C27}">
      <dgm:prSet/>
      <dgm:spPr/>
      <dgm:t>
        <a:bodyPr/>
        <a:lstStyle/>
        <a:p>
          <a:endParaRPr lang="zh-CN" altLang="en-US">
            <a:latin typeface="+mj-lt"/>
          </a:endParaRPr>
        </a:p>
      </dgm:t>
    </dgm:pt>
    <dgm:pt modelId="{6655950E-9768-49F8-83CA-0D562E31A244}" type="sibTrans" cxnId="{3F500271-044A-4F47-951A-630471EB1C27}">
      <dgm:prSet/>
      <dgm:spPr/>
      <dgm:t>
        <a:bodyPr/>
        <a:lstStyle/>
        <a:p>
          <a:endParaRPr lang="zh-CN" altLang="en-US">
            <a:latin typeface="+mj-lt"/>
          </a:endParaRPr>
        </a:p>
      </dgm:t>
    </dgm:pt>
    <dgm:pt modelId="{24F4A61B-7224-4F90-84B9-67626CA3E063}">
      <dgm:prSet phldrT="[Text]" custT="1"/>
      <dgm:spPr/>
      <dgm:t>
        <a:bodyPr/>
        <a:lstStyle/>
        <a:p>
          <a:r>
            <a:rPr lang="en-GB" sz="1450" dirty="0" smtClean="0">
              <a:latin typeface="Georgia" pitchFamily="18" charset="0"/>
            </a:rPr>
            <a:t>Timely and proactively report of non-compliance areas not covered in a Customs Audit Notice</a:t>
          </a:r>
          <a:endParaRPr lang="zh-CN" altLang="en-US" sz="1450" dirty="0">
            <a:solidFill>
              <a:schemeClr val="bg1"/>
            </a:solidFill>
            <a:latin typeface="+mj-lt"/>
          </a:endParaRPr>
        </a:p>
      </dgm:t>
    </dgm:pt>
    <dgm:pt modelId="{6EE3A4D4-DE3F-4B90-8E77-4294A4BCAED3}" type="parTrans" cxnId="{8EA91E87-4CB4-44E3-A1E2-405AEC6ED76C}">
      <dgm:prSet/>
      <dgm:spPr/>
      <dgm:t>
        <a:bodyPr/>
        <a:lstStyle/>
        <a:p>
          <a:endParaRPr lang="zh-CN" altLang="en-US">
            <a:latin typeface="+mj-lt"/>
          </a:endParaRPr>
        </a:p>
      </dgm:t>
    </dgm:pt>
    <dgm:pt modelId="{AF085287-616D-4222-BC97-D77E3F3E3725}" type="sibTrans" cxnId="{8EA91E87-4CB4-44E3-A1E2-405AEC6ED76C}">
      <dgm:prSet/>
      <dgm:spPr/>
      <dgm:t>
        <a:bodyPr/>
        <a:lstStyle/>
        <a:p>
          <a:endParaRPr lang="zh-CN" altLang="en-US">
            <a:latin typeface="+mj-lt"/>
          </a:endParaRPr>
        </a:p>
      </dgm:t>
    </dgm:pt>
    <dgm:pt modelId="{0A55FB91-8A01-40B0-B758-F137E1487E01}">
      <dgm:prSet phldrT="[Text]" custT="1"/>
      <dgm:spPr/>
      <dgm:t>
        <a:bodyPr/>
        <a:lstStyle/>
        <a:p>
          <a:r>
            <a:rPr lang="en-GB" sz="1450" dirty="0" smtClean="0">
              <a:latin typeface="Georgia" pitchFamily="18" charset="0"/>
            </a:rPr>
            <a:t>Other written format that is accepted by Customs</a:t>
          </a:r>
          <a:endParaRPr lang="zh-CN" altLang="en-US" sz="1450" dirty="0">
            <a:latin typeface="+mj-lt"/>
          </a:endParaRPr>
        </a:p>
      </dgm:t>
    </dgm:pt>
    <dgm:pt modelId="{C007562A-4306-497B-B050-3F2530263AF6}" type="parTrans" cxnId="{AEE440E8-1704-4DDD-AF70-8CAC101CF410}">
      <dgm:prSet/>
      <dgm:spPr/>
      <dgm:t>
        <a:bodyPr/>
        <a:lstStyle/>
        <a:p>
          <a:endParaRPr lang="zh-CN" altLang="en-US"/>
        </a:p>
      </dgm:t>
    </dgm:pt>
    <dgm:pt modelId="{48DCCA25-C958-477C-A87B-491CF676A180}" type="sibTrans" cxnId="{AEE440E8-1704-4DDD-AF70-8CAC101CF410}">
      <dgm:prSet/>
      <dgm:spPr/>
      <dgm:t>
        <a:bodyPr/>
        <a:lstStyle/>
        <a:p>
          <a:endParaRPr lang="zh-CN" altLang="en-US"/>
        </a:p>
      </dgm:t>
    </dgm:pt>
    <dgm:pt modelId="{84DF2320-E8F7-426D-AD91-8D179C8EE01F}" type="pres">
      <dgm:prSet presAssocID="{C3E09ECD-F1A5-4C0F-8CF5-48862DAB0B51}" presName="Name0" presStyleCnt="0">
        <dgm:presLayoutVars>
          <dgm:chMax val="7"/>
          <dgm:chPref val="7"/>
          <dgm:dir/>
        </dgm:presLayoutVars>
      </dgm:prSet>
      <dgm:spPr/>
      <dgm:t>
        <a:bodyPr/>
        <a:lstStyle/>
        <a:p>
          <a:endParaRPr lang="zh-CN" altLang="en-US"/>
        </a:p>
      </dgm:t>
    </dgm:pt>
    <dgm:pt modelId="{CD33B3C5-5834-48DA-80A7-EAE22E6D286C}" type="pres">
      <dgm:prSet presAssocID="{C3E09ECD-F1A5-4C0F-8CF5-48862DAB0B51}" presName="Name1" presStyleCnt="0"/>
      <dgm:spPr/>
    </dgm:pt>
    <dgm:pt modelId="{C6D492B2-1C70-46F6-A2A3-87F10EA5533E}" type="pres">
      <dgm:prSet presAssocID="{C3E09ECD-F1A5-4C0F-8CF5-48862DAB0B51}" presName="cycle" presStyleCnt="0"/>
      <dgm:spPr/>
    </dgm:pt>
    <dgm:pt modelId="{5884B989-CBD0-4BEB-883F-D659A9ACA4D1}" type="pres">
      <dgm:prSet presAssocID="{C3E09ECD-F1A5-4C0F-8CF5-48862DAB0B51}" presName="srcNode" presStyleLbl="node1" presStyleIdx="0" presStyleCnt="4"/>
      <dgm:spPr/>
    </dgm:pt>
    <dgm:pt modelId="{B60985CA-48E5-4B4A-9E09-28863A88205C}" type="pres">
      <dgm:prSet presAssocID="{C3E09ECD-F1A5-4C0F-8CF5-48862DAB0B51}" presName="conn" presStyleLbl="parChTrans1D2" presStyleIdx="0" presStyleCnt="1"/>
      <dgm:spPr/>
      <dgm:t>
        <a:bodyPr/>
        <a:lstStyle/>
        <a:p>
          <a:endParaRPr lang="zh-CN" altLang="en-US"/>
        </a:p>
      </dgm:t>
    </dgm:pt>
    <dgm:pt modelId="{D2C5A751-C419-4729-B75F-83CB625BB415}" type="pres">
      <dgm:prSet presAssocID="{C3E09ECD-F1A5-4C0F-8CF5-48862DAB0B51}" presName="extraNode" presStyleLbl="node1" presStyleIdx="0" presStyleCnt="4"/>
      <dgm:spPr/>
    </dgm:pt>
    <dgm:pt modelId="{DA2C6AE1-DEFD-4046-808A-7696DD9F406D}" type="pres">
      <dgm:prSet presAssocID="{C3E09ECD-F1A5-4C0F-8CF5-48862DAB0B51}" presName="dstNode" presStyleLbl="node1" presStyleIdx="0" presStyleCnt="4"/>
      <dgm:spPr/>
    </dgm:pt>
    <dgm:pt modelId="{0EAE961B-CDB0-4C36-B360-B0E3D79CA472}" type="pres">
      <dgm:prSet presAssocID="{FB37ED42-94D2-4383-AC24-E96ACBDC4CC5}" presName="text_1" presStyleLbl="node1" presStyleIdx="0" presStyleCnt="4">
        <dgm:presLayoutVars>
          <dgm:bulletEnabled val="1"/>
        </dgm:presLayoutVars>
      </dgm:prSet>
      <dgm:spPr/>
      <dgm:t>
        <a:bodyPr/>
        <a:lstStyle/>
        <a:p>
          <a:endParaRPr lang="zh-CN" altLang="en-US"/>
        </a:p>
      </dgm:t>
    </dgm:pt>
    <dgm:pt modelId="{FF7CCBDB-D721-45B9-BA39-966D7AE2C00E}" type="pres">
      <dgm:prSet presAssocID="{FB37ED42-94D2-4383-AC24-E96ACBDC4CC5}" presName="accent_1" presStyleCnt="0"/>
      <dgm:spPr/>
    </dgm:pt>
    <dgm:pt modelId="{11E52E5F-7BDF-46FA-BC08-FEA80FB60512}" type="pres">
      <dgm:prSet presAssocID="{FB37ED42-94D2-4383-AC24-E96ACBDC4CC5}" presName="accentRepeatNode" presStyleLbl="solidFgAcc1" presStyleIdx="0" presStyleCnt="4"/>
      <dgm:spPr/>
    </dgm:pt>
    <dgm:pt modelId="{6D0FCA44-1B4B-446B-A484-6A0DB5473918}" type="pres">
      <dgm:prSet presAssocID="{43977FD0-21CF-4D23-9C2B-E8EE408FAADA}" presName="text_2" presStyleLbl="node1" presStyleIdx="1" presStyleCnt="4">
        <dgm:presLayoutVars>
          <dgm:bulletEnabled val="1"/>
        </dgm:presLayoutVars>
      </dgm:prSet>
      <dgm:spPr/>
      <dgm:t>
        <a:bodyPr/>
        <a:lstStyle/>
        <a:p>
          <a:endParaRPr lang="zh-CN" altLang="en-US"/>
        </a:p>
      </dgm:t>
    </dgm:pt>
    <dgm:pt modelId="{9D880413-1E26-4E57-9940-B498EDD18517}" type="pres">
      <dgm:prSet presAssocID="{43977FD0-21CF-4D23-9C2B-E8EE408FAADA}" presName="accent_2" presStyleCnt="0"/>
      <dgm:spPr/>
    </dgm:pt>
    <dgm:pt modelId="{875A9C64-3233-4AA6-8479-0F848587EE7A}" type="pres">
      <dgm:prSet presAssocID="{43977FD0-21CF-4D23-9C2B-E8EE408FAADA}" presName="accentRepeatNode" presStyleLbl="solidFgAcc1" presStyleIdx="1" presStyleCnt="4"/>
      <dgm:spPr/>
    </dgm:pt>
    <dgm:pt modelId="{DF9687A9-7EB4-4B7B-8D1A-63CC061B8319}" type="pres">
      <dgm:prSet presAssocID="{24F4A61B-7224-4F90-84B9-67626CA3E063}" presName="text_3" presStyleLbl="node1" presStyleIdx="2" presStyleCnt="4">
        <dgm:presLayoutVars>
          <dgm:bulletEnabled val="1"/>
        </dgm:presLayoutVars>
      </dgm:prSet>
      <dgm:spPr/>
      <dgm:t>
        <a:bodyPr/>
        <a:lstStyle/>
        <a:p>
          <a:endParaRPr lang="zh-CN" altLang="en-US"/>
        </a:p>
      </dgm:t>
    </dgm:pt>
    <dgm:pt modelId="{069A75CB-9BE2-4123-BCAA-58D6830AA78B}" type="pres">
      <dgm:prSet presAssocID="{24F4A61B-7224-4F90-84B9-67626CA3E063}" presName="accent_3" presStyleCnt="0"/>
      <dgm:spPr/>
    </dgm:pt>
    <dgm:pt modelId="{E12A0AF7-48D5-4221-8CEA-2CE7281ED68D}" type="pres">
      <dgm:prSet presAssocID="{24F4A61B-7224-4F90-84B9-67626CA3E063}" presName="accentRepeatNode" presStyleLbl="solidFgAcc1" presStyleIdx="2" presStyleCnt="4"/>
      <dgm:spPr/>
    </dgm:pt>
    <dgm:pt modelId="{56311123-183D-4087-A79B-1DAA48CCEB92}" type="pres">
      <dgm:prSet presAssocID="{0A55FB91-8A01-40B0-B758-F137E1487E01}" presName="text_4" presStyleLbl="node1" presStyleIdx="3" presStyleCnt="4">
        <dgm:presLayoutVars>
          <dgm:bulletEnabled val="1"/>
        </dgm:presLayoutVars>
      </dgm:prSet>
      <dgm:spPr/>
      <dgm:t>
        <a:bodyPr/>
        <a:lstStyle/>
        <a:p>
          <a:endParaRPr lang="zh-CN" altLang="en-US"/>
        </a:p>
      </dgm:t>
    </dgm:pt>
    <dgm:pt modelId="{706A3673-24F6-40CC-9720-437132CF1A87}" type="pres">
      <dgm:prSet presAssocID="{0A55FB91-8A01-40B0-B758-F137E1487E01}" presName="accent_4" presStyleCnt="0"/>
      <dgm:spPr/>
    </dgm:pt>
    <dgm:pt modelId="{A89AF8E8-A7EA-4170-B960-5EE9A2F57527}" type="pres">
      <dgm:prSet presAssocID="{0A55FB91-8A01-40B0-B758-F137E1487E01}" presName="accentRepeatNode" presStyleLbl="solidFgAcc1" presStyleIdx="3" presStyleCnt="4"/>
      <dgm:spPr/>
    </dgm:pt>
  </dgm:ptLst>
  <dgm:cxnLst>
    <dgm:cxn modelId="{E7B923FE-53CB-4DA0-B73F-C7FDB52049FA}" type="presOf" srcId="{C3E09ECD-F1A5-4C0F-8CF5-48862DAB0B51}" destId="{84DF2320-E8F7-426D-AD91-8D179C8EE01F}" srcOrd="0" destOrd="0" presId="urn:microsoft.com/office/officeart/2008/layout/VerticalCurvedList"/>
    <dgm:cxn modelId="{3F500271-044A-4F47-951A-630471EB1C27}" srcId="{C3E09ECD-F1A5-4C0F-8CF5-48862DAB0B51}" destId="{43977FD0-21CF-4D23-9C2B-E8EE408FAADA}" srcOrd="1" destOrd="0" parTransId="{A401F537-AAFA-4DD5-B869-47A7DE026566}" sibTransId="{6655950E-9768-49F8-83CA-0D562E31A244}"/>
    <dgm:cxn modelId="{94CEF924-4999-40E6-9D9E-8E916CD6447B}" type="presOf" srcId="{1EFF1891-3722-4C21-B40E-389EDE1BD304}" destId="{B60985CA-48E5-4B4A-9E09-28863A88205C}" srcOrd="0" destOrd="0" presId="urn:microsoft.com/office/officeart/2008/layout/VerticalCurvedList"/>
    <dgm:cxn modelId="{EE8439A4-9906-4D1E-BA78-7A57039B1FC2}" type="presOf" srcId="{43977FD0-21CF-4D23-9C2B-E8EE408FAADA}" destId="{6D0FCA44-1B4B-446B-A484-6A0DB5473918}" srcOrd="0" destOrd="0" presId="urn:microsoft.com/office/officeart/2008/layout/VerticalCurvedList"/>
    <dgm:cxn modelId="{8EA91E87-4CB4-44E3-A1E2-405AEC6ED76C}" srcId="{C3E09ECD-F1A5-4C0F-8CF5-48862DAB0B51}" destId="{24F4A61B-7224-4F90-84B9-67626CA3E063}" srcOrd="2" destOrd="0" parTransId="{6EE3A4D4-DE3F-4B90-8E77-4294A4BCAED3}" sibTransId="{AF085287-616D-4222-BC97-D77E3F3E3725}"/>
    <dgm:cxn modelId="{C75D592A-5516-440B-9A1F-8E6D96169B6A}" type="presOf" srcId="{0A55FB91-8A01-40B0-B758-F137E1487E01}" destId="{56311123-183D-4087-A79B-1DAA48CCEB92}" srcOrd="0" destOrd="0" presId="urn:microsoft.com/office/officeart/2008/layout/VerticalCurvedList"/>
    <dgm:cxn modelId="{AEE440E8-1704-4DDD-AF70-8CAC101CF410}" srcId="{C3E09ECD-F1A5-4C0F-8CF5-48862DAB0B51}" destId="{0A55FB91-8A01-40B0-B758-F137E1487E01}" srcOrd="3" destOrd="0" parTransId="{C007562A-4306-497B-B050-3F2530263AF6}" sibTransId="{48DCCA25-C958-477C-A87B-491CF676A180}"/>
    <dgm:cxn modelId="{EA1651E9-489B-464D-BD50-952C6F96AAAE}" srcId="{C3E09ECD-F1A5-4C0F-8CF5-48862DAB0B51}" destId="{FB37ED42-94D2-4383-AC24-E96ACBDC4CC5}" srcOrd="0" destOrd="0" parTransId="{BF7984B2-003C-4E2D-9E23-54766172EB3D}" sibTransId="{1EFF1891-3722-4C21-B40E-389EDE1BD304}"/>
    <dgm:cxn modelId="{99F1ABD3-2F2A-4135-8102-88A4CF06EB56}" type="presOf" srcId="{24F4A61B-7224-4F90-84B9-67626CA3E063}" destId="{DF9687A9-7EB4-4B7B-8D1A-63CC061B8319}" srcOrd="0" destOrd="0" presId="urn:microsoft.com/office/officeart/2008/layout/VerticalCurvedList"/>
    <dgm:cxn modelId="{82E263ED-3265-491D-8399-4416F6C2A24F}" type="presOf" srcId="{FB37ED42-94D2-4383-AC24-E96ACBDC4CC5}" destId="{0EAE961B-CDB0-4C36-B360-B0E3D79CA472}" srcOrd="0" destOrd="0" presId="urn:microsoft.com/office/officeart/2008/layout/VerticalCurvedList"/>
    <dgm:cxn modelId="{D0C411D8-29CC-4FB5-920F-D4745494FDC1}" type="presParOf" srcId="{84DF2320-E8F7-426D-AD91-8D179C8EE01F}" destId="{CD33B3C5-5834-48DA-80A7-EAE22E6D286C}" srcOrd="0" destOrd="0" presId="urn:microsoft.com/office/officeart/2008/layout/VerticalCurvedList"/>
    <dgm:cxn modelId="{E7FAB92D-72F1-4F5C-94B8-736BC01A1513}" type="presParOf" srcId="{CD33B3C5-5834-48DA-80A7-EAE22E6D286C}" destId="{C6D492B2-1C70-46F6-A2A3-87F10EA5533E}" srcOrd="0" destOrd="0" presId="urn:microsoft.com/office/officeart/2008/layout/VerticalCurvedList"/>
    <dgm:cxn modelId="{C27D5BF3-AFB7-4293-8725-227B65F2F57F}" type="presParOf" srcId="{C6D492B2-1C70-46F6-A2A3-87F10EA5533E}" destId="{5884B989-CBD0-4BEB-883F-D659A9ACA4D1}" srcOrd="0" destOrd="0" presId="urn:microsoft.com/office/officeart/2008/layout/VerticalCurvedList"/>
    <dgm:cxn modelId="{D79A7B0C-321C-4DBF-9F23-14AC93C720A1}" type="presParOf" srcId="{C6D492B2-1C70-46F6-A2A3-87F10EA5533E}" destId="{B60985CA-48E5-4B4A-9E09-28863A88205C}" srcOrd="1" destOrd="0" presId="urn:microsoft.com/office/officeart/2008/layout/VerticalCurvedList"/>
    <dgm:cxn modelId="{CD40715A-5F76-46EA-9BD5-CB609C042985}" type="presParOf" srcId="{C6D492B2-1C70-46F6-A2A3-87F10EA5533E}" destId="{D2C5A751-C419-4729-B75F-83CB625BB415}" srcOrd="2" destOrd="0" presId="urn:microsoft.com/office/officeart/2008/layout/VerticalCurvedList"/>
    <dgm:cxn modelId="{AF90D06E-681B-4E34-ACAB-5E7B7A69A7CF}" type="presParOf" srcId="{C6D492B2-1C70-46F6-A2A3-87F10EA5533E}" destId="{DA2C6AE1-DEFD-4046-808A-7696DD9F406D}" srcOrd="3" destOrd="0" presId="urn:microsoft.com/office/officeart/2008/layout/VerticalCurvedList"/>
    <dgm:cxn modelId="{0593DE7C-173C-4495-A328-9C615F69FFC2}" type="presParOf" srcId="{CD33B3C5-5834-48DA-80A7-EAE22E6D286C}" destId="{0EAE961B-CDB0-4C36-B360-B0E3D79CA472}" srcOrd="1" destOrd="0" presId="urn:microsoft.com/office/officeart/2008/layout/VerticalCurvedList"/>
    <dgm:cxn modelId="{68800516-E6B5-4083-8E28-DA133F97E019}" type="presParOf" srcId="{CD33B3C5-5834-48DA-80A7-EAE22E6D286C}" destId="{FF7CCBDB-D721-45B9-BA39-966D7AE2C00E}" srcOrd="2" destOrd="0" presId="urn:microsoft.com/office/officeart/2008/layout/VerticalCurvedList"/>
    <dgm:cxn modelId="{45C34462-1350-46EC-B19C-F15744F28096}" type="presParOf" srcId="{FF7CCBDB-D721-45B9-BA39-966D7AE2C00E}" destId="{11E52E5F-7BDF-46FA-BC08-FEA80FB60512}" srcOrd="0" destOrd="0" presId="urn:microsoft.com/office/officeart/2008/layout/VerticalCurvedList"/>
    <dgm:cxn modelId="{51075BBB-AA14-4BEF-80B0-F7C5C95AD450}" type="presParOf" srcId="{CD33B3C5-5834-48DA-80A7-EAE22E6D286C}" destId="{6D0FCA44-1B4B-446B-A484-6A0DB5473918}" srcOrd="3" destOrd="0" presId="urn:microsoft.com/office/officeart/2008/layout/VerticalCurvedList"/>
    <dgm:cxn modelId="{8705C0E9-75E4-4520-BB61-3823A8575438}" type="presParOf" srcId="{CD33B3C5-5834-48DA-80A7-EAE22E6D286C}" destId="{9D880413-1E26-4E57-9940-B498EDD18517}" srcOrd="4" destOrd="0" presId="urn:microsoft.com/office/officeart/2008/layout/VerticalCurvedList"/>
    <dgm:cxn modelId="{EBE83390-43B1-49C4-9E8E-FB34F429463D}" type="presParOf" srcId="{9D880413-1E26-4E57-9940-B498EDD18517}" destId="{875A9C64-3233-4AA6-8479-0F848587EE7A}" srcOrd="0" destOrd="0" presId="urn:microsoft.com/office/officeart/2008/layout/VerticalCurvedList"/>
    <dgm:cxn modelId="{91F0A09A-1352-4BB3-A5D8-0BFC527417CB}" type="presParOf" srcId="{CD33B3C5-5834-48DA-80A7-EAE22E6D286C}" destId="{DF9687A9-7EB4-4B7B-8D1A-63CC061B8319}" srcOrd="5" destOrd="0" presId="urn:microsoft.com/office/officeart/2008/layout/VerticalCurvedList"/>
    <dgm:cxn modelId="{64B0FE17-F191-4677-898E-8F3062AABC30}" type="presParOf" srcId="{CD33B3C5-5834-48DA-80A7-EAE22E6D286C}" destId="{069A75CB-9BE2-4123-BCAA-58D6830AA78B}" srcOrd="6" destOrd="0" presId="urn:microsoft.com/office/officeart/2008/layout/VerticalCurvedList"/>
    <dgm:cxn modelId="{EE0AB41F-DA3A-4DD1-AE96-BBC0A00E36C7}" type="presParOf" srcId="{069A75CB-9BE2-4123-BCAA-58D6830AA78B}" destId="{E12A0AF7-48D5-4221-8CEA-2CE7281ED68D}" srcOrd="0" destOrd="0" presId="urn:microsoft.com/office/officeart/2008/layout/VerticalCurvedList"/>
    <dgm:cxn modelId="{9B51D1A5-48CD-498D-B5F1-8CDC9430BD45}" type="presParOf" srcId="{CD33B3C5-5834-48DA-80A7-EAE22E6D286C}" destId="{56311123-183D-4087-A79B-1DAA48CCEB92}" srcOrd="7" destOrd="0" presId="urn:microsoft.com/office/officeart/2008/layout/VerticalCurvedList"/>
    <dgm:cxn modelId="{E11AFD25-8441-47F5-B252-C8F2F06C9F4D}" type="presParOf" srcId="{CD33B3C5-5834-48DA-80A7-EAE22E6D286C}" destId="{706A3673-24F6-40CC-9720-437132CF1A87}" srcOrd="8" destOrd="0" presId="urn:microsoft.com/office/officeart/2008/layout/VerticalCurvedList"/>
    <dgm:cxn modelId="{E12C0B6A-684A-48F3-8F6C-53AF221FE2E9}" type="presParOf" srcId="{706A3673-24F6-40CC-9720-437132CF1A87}" destId="{A89AF8E8-A7EA-4170-B960-5EE9A2F57527}"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AC0039-C1D2-4604-88FD-A4A351D79C0B}" type="doc">
      <dgm:prSet loTypeId="urn:microsoft.com/office/officeart/2005/8/layout/chevron1" loCatId="process" qsTypeId="urn:microsoft.com/office/officeart/2005/8/quickstyle/3d1" qsCatId="3D" csTypeId="urn:microsoft.com/office/officeart/2005/8/colors/accent1_5" csCatId="accent1" phldr="1"/>
      <dgm:spPr/>
    </dgm:pt>
    <dgm:pt modelId="{58964CE9-01E4-4071-A767-E414641C7E29}">
      <dgm:prSet phldrT="[Text]" custT="1"/>
      <dgm:spPr/>
      <dgm:t>
        <a:bodyPr/>
        <a:lstStyle/>
        <a:p>
          <a:pPr>
            <a:lnSpc>
              <a:spcPct val="100000"/>
            </a:lnSpc>
            <a:spcAft>
              <a:spcPts val="0"/>
            </a:spcAft>
          </a:pPr>
          <a:r>
            <a:rPr lang="en-GB" sz="1500" dirty="0" smtClean="0">
              <a:latin typeface="+mj-lt"/>
            </a:rPr>
            <a:t>Voluntary audit</a:t>
          </a:r>
          <a:endParaRPr lang="en-GB" sz="1500" dirty="0">
            <a:latin typeface="+mj-lt"/>
          </a:endParaRPr>
        </a:p>
      </dgm:t>
    </dgm:pt>
    <dgm:pt modelId="{F6EC8E0D-81D0-4FBC-B18F-D28E273B0B9F}" type="parTrans" cxnId="{3B3E1069-90CB-4CA7-956C-134B5481812D}">
      <dgm:prSet/>
      <dgm:spPr/>
      <dgm:t>
        <a:bodyPr/>
        <a:lstStyle/>
        <a:p>
          <a:endParaRPr lang="en-GB"/>
        </a:p>
      </dgm:t>
    </dgm:pt>
    <dgm:pt modelId="{29208378-EF99-4C69-97E2-951931A50396}" type="sibTrans" cxnId="{3B3E1069-90CB-4CA7-956C-134B5481812D}">
      <dgm:prSet/>
      <dgm:spPr/>
      <dgm:t>
        <a:bodyPr/>
        <a:lstStyle/>
        <a:p>
          <a:endParaRPr lang="en-GB"/>
        </a:p>
      </dgm:t>
    </dgm:pt>
    <dgm:pt modelId="{B8A7EFF5-6FB0-4730-86F9-45513CCA90FD}">
      <dgm:prSet phldrT="[Text]" custT="1"/>
      <dgm:spPr/>
      <dgm:t>
        <a:bodyPr/>
        <a:lstStyle/>
        <a:p>
          <a:pPr>
            <a:lnSpc>
              <a:spcPct val="100000"/>
            </a:lnSpc>
            <a:spcAft>
              <a:spcPts val="0"/>
            </a:spcAft>
          </a:pPr>
          <a:r>
            <a:rPr lang="en-GB" sz="1500" dirty="0" smtClean="0">
              <a:latin typeface="+mj-lt"/>
            </a:rPr>
            <a:t>Self-audit report</a:t>
          </a:r>
          <a:endParaRPr lang="en-GB" sz="1500" dirty="0">
            <a:latin typeface="+mj-lt"/>
          </a:endParaRPr>
        </a:p>
      </dgm:t>
    </dgm:pt>
    <dgm:pt modelId="{4F89EA80-EA14-48E5-8BEE-05F423A7A83D}" type="parTrans" cxnId="{71F3F822-AF2B-430D-B6B8-C1CBA7BF1AB0}">
      <dgm:prSet/>
      <dgm:spPr/>
      <dgm:t>
        <a:bodyPr/>
        <a:lstStyle/>
        <a:p>
          <a:endParaRPr lang="en-GB"/>
        </a:p>
      </dgm:t>
    </dgm:pt>
    <dgm:pt modelId="{1E8C79B4-960C-4CD4-87BA-24D5A5BF397C}" type="sibTrans" cxnId="{71F3F822-AF2B-430D-B6B8-C1CBA7BF1AB0}">
      <dgm:prSet/>
      <dgm:spPr/>
      <dgm:t>
        <a:bodyPr/>
        <a:lstStyle/>
        <a:p>
          <a:endParaRPr lang="en-GB"/>
        </a:p>
      </dgm:t>
    </dgm:pt>
    <dgm:pt modelId="{092883F7-6C83-41AF-AB5C-A3700772C2DF}">
      <dgm:prSet phldrT="[Text]" custT="1"/>
      <dgm:spPr/>
      <dgm:t>
        <a:bodyPr/>
        <a:lstStyle/>
        <a:p>
          <a:pPr>
            <a:lnSpc>
              <a:spcPct val="100000"/>
            </a:lnSpc>
            <a:spcAft>
              <a:spcPts val="0"/>
            </a:spcAft>
          </a:pPr>
          <a:r>
            <a:rPr lang="en-GB" sz="1500" dirty="0" smtClean="0">
              <a:latin typeface="+mj-lt"/>
            </a:rPr>
            <a:t>Random check by Customs</a:t>
          </a:r>
          <a:endParaRPr lang="en-GB" sz="1500" dirty="0">
            <a:latin typeface="+mj-lt"/>
          </a:endParaRPr>
        </a:p>
      </dgm:t>
    </dgm:pt>
    <dgm:pt modelId="{3200616C-F7B9-4AAF-B67F-8C4796159136}" type="parTrans" cxnId="{8EB9A4CB-D658-447B-B964-2AF10507A114}">
      <dgm:prSet/>
      <dgm:spPr/>
      <dgm:t>
        <a:bodyPr/>
        <a:lstStyle/>
        <a:p>
          <a:endParaRPr lang="en-GB"/>
        </a:p>
      </dgm:t>
    </dgm:pt>
    <dgm:pt modelId="{076C0A69-2EC0-4990-BF70-0DB67A83B4E2}" type="sibTrans" cxnId="{8EB9A4CB-D658-447B-B964-2AF10507A114}">
      <dgm:prSet/>
      <dgm:spPr/>
      <dgm:t>
        <a:bodyPr/>
        <a:lstStyle/>
        <a:p>
          <a:endParaRPr lang="en-GB"/>
        </a:p>
      </dgm:t>
    </dgm:pt>
    <dgm:pt modelId="{67CA54AE-AB68-4D28-BA6F-9E28C703C727}" type="pres">
      <dgm:prSet presAssocID="{85AC0039-C1D2-4604-88FD-A4A351D79C0B}" presName="Name0" presStyleCnt="0">
        <dgm:presLayoutVars>
          <dgm:dir/>
          <dgm:animLvl val="lvl"/>
          <dgm:resizeHandles val="exact"/>
        </dgm:presLayoutVars>
      </dgm:prSet>
      <dgm:spPr/>
    </dgm:pt>
    <dgm:pt modelId="{4B49D26F-FA39-4506-A764-4AA63F23662B}" type="pres">
      <dgm:prSet presAssocID="{58964CE9-01E4-4071-A767-E414641C7E29}" presName="parTxOnly" presStyleLbl="node1" presStyleIdx="0" presStyleCnt="3" custScaleY="69813" custLinFactY="100000" custLinFactNeighborY="106837">
        <dgm:presLayoutVars>
          <dgm:chMax val="0"/>
          <dgm:chPref val="0"/>
          <dgm:bulletEnabled val="1"/>
        </dgm:presLayoutVars>
      </dgm:prSet>
      <dgm:spPr/>
      <dgm:t>
        <a:bodyPr/>
        <a:lstStyle/>
        <a:p>
          <a:endParaRPr lang="en-GB"/>
        </a:p>
      </dgm:t>
    </dgm:pt>
    <dgm:pt modelId="{5ADAE9C7-5982-4AEE-9500-13A7E509B3E5}" type="pres">
      <dgm:prSet presAssocID="{29208378-EF99-4C69-97E2-951931A50396}" presName="parTxOnlySpace" presStyleCnt="0"/>
      <dgm:spPr/>
    </dgm:pt>
    <dgm:pt modelId="{E3C389A0-D9D2-453C-915E-340FF7C7F87B}" type="pres">
      <dgm:prSet presAssocID="{B8A7EFF5-6FB0-4730-86F9-45513CCA90FD}" presName="parTxOnly" presStyleLbl="node1" presStyleIdx="1" presStyleCnt="3" custScaleY="69813" custLinFactY="100000" custLinFactNeighborY="106837">
        <dgm:presLayoutVars>
          <dgm:chMax val="0"/>
          <dgm:chPref val="0"/>
          <dgm:bulletEnabled val="1"/>
        </dgm:presLayoutVars>
      </dgm:prSet>
      <dgm:spPr/>
      <dgm:t>
        <a:bodyPr/>
        <a:lstStyle/>
        <a:p>
          <a:endParaRPr lang="en-GB"/>
        </a:p>
      </dgm:t>
    </dgm:pt>
    <dgm:pt modelId="{0C6E0FC6-4A00-436D-9526-9492A67E35EF}" type="pres">
      <dgm:prSet presAssocID="{1E8C79B4-960C-4CD4-87BA-24D5A5BF397C}" presName="parTxOnlySpace" presStyleCnt="0"/>
      <dgm:spPr/>
    </dgm:pt>
    <dgm:pt modelId="{455264DE-7679-4D1C-A7AF-3DBC71729A49}" type="pres">
      <dgm:prSet presAssocID="{092883F7-6C83-41AF-AB5C-A3700772C2DF}" presName="parTxOnly" presStyleLbl="node1" presStyleIdx="2" presStyleCnt="3" custScaleY="69813" custLinFactY="100000" custLinFactNeighborY="106837">
        <dgm:presLayoutVars>
          <dgm:chMax val="0"/>
          <dgm:chPref val="0"/>
          <dgm:bulletEnabled val="1"/>
        </dgm:presLayoutVars>
      </dgm:prSet>
      <dgm:spPr/>
      <dgm:t>
        <a:bodyPr/>
        <a:lstStyle/>
        <a:p>
          <a:endParaRPr lang="en-GB"/>
        </a:p>
      </dgm:t>
    </dgm:pt>
  </dgm:ptLst>
  <dgm:cxnLst>
    <dgm:cxn modelId="{3B3E1069-90CB-4CA7-956C-134B5481812D}" srcId="{85AC0039-C1D2-4604-88FD-A4A351D79C0B}" destId="{58964CE9-01E4-4071-A767-E414641C7E29}" srcOrd="0" destOrd="0" parTransId="{F6EC8E0D-81D0-4FBC-B18F-D28E273B0B9F}" sibTransId="{29208378-EF99-4C69-97E2-951931A50396}"/>
    <dgm:cxn modelId="{C8BA9408-CE3C-434B-85E7-2573CCBECEC5}" type="presOf" srcId="{85AC0039-C1D2-4604-88FD-A4A351D79C0B}" destId="{67CA54AE-AB68-4D28-BA6F-9E28C703C727}" srcOrd="0" destOrd="0" presId="urn:microsoft.com/office/officeart/2005/8/layout/chevron1"/>
    <dgm:cxn modelId="{8EB9A4CB-D658-447B-B964-2AF10507A114}" srcId="{85AC0039-C1D2-4604-88FD-A4A351D79C0B}" destId="{092883F7-6C83-41AF-AB5C-A3700772C2DF}" srcOrd="2" destOrd="0" parTransId="{3200616C-F7B9-4AAF-B67F-8C4796159136}" sibTransId="{076C0A69-2EC0-4990-BF70-0DB67A83B4E2}"/>
    <dgm:cxn modelId="{3F2C3970-CF58-45C8-8990-698BB45C5827}" type="presOf" srcId="{B8A7EFF5-6FB0-4730-86F9-45513CCA90FD}" destId="{E3C389A0-D9D2-453C-915E-340FF7C7F87B}" srcOrd="0" destOrd="0" presId="urn:microsoft.com/office/officeart/2005/8/layout/chevron1"/>
    <dgm:cxn modelId="{C1729C98-BBD9-47FE-BDEB-98E8A40308A0}" type="presOf" srcId="{092883F7-6C83-41AF-AB5C-A3700772C2DF}" destId="{455264DE-7679-4D1C-A7AF-3DBC71729A49}" srcOrd="0" destOrd="0" presId="urn:microsoft.com/office/officeart/2005/8/layout/chevron1"/>
    <dgm:cxn modelId="{71F3F822-AF2B-430D-B6B8-C1CBA7BF1AB0}" srcId="{85AC0039-C1D2-4604-88FD-A4A351D79C0B}" destId="{B8A7EFF5-6FB0-4730-86F9-45513CCA90FD}" srcOrd="1" destOrd="0" parTransId="{4F89EA80-EA14-48E5-8BEE-05F423A7A83D}" sibTransId="{1E8C79B4-960C-4CD4-87BA-24D5A5BF397C}"/>
    <dgm:cxn modelId="{6A850450-8658-48F1-AC72-E2AC300CA03E}" type="presOf" srcId="{58964CE9-01E4-4071-A767-E414641C7E29}" destId="{4B49D26F-FA39-4506-A764-4AA63F23662B}" srcOrd="0" destOrd="0" presId="urn:microsoft.com/office/officeart/2005/8/layout/chevron1"/>
    <dgm:cxn modelId="{4440776F-6CC4-41F8-BDFB-374E2B79394D}" type="presParOf" srcId="{67CA54AE-AB68-4D28-BA6F-9E28C703C727}" destId="{4B49D26F-FA39-4506-A764-4AA63F23662B}" srcOrd="0" destOrd="0" presId="urn:microsoft.com/office/officeart/2005/8/layout/chevron1"/>
    <dgm:cxn modelId="{371BABA1-D711-4156-98E0-83A859F5FFE2}" type="presParOf" srcId="{67CA54AE-AB68-4D28-BA6F-9E28C703C727}" destId="{5ADAE9C7-5982-4AEE-9500-13A7E509B3E5}" srcOrd="1" destOrd="0" presId="urn:microsoft.com/office/officeart/2005/8/layout/chevron1"/>
    <dgm:cxn modelId="{906E426C-8928-4371-A31E-888A6AE05D0E}" type="presParOf" srcId="{67CA54AE-AB68-4D28-BA6F-9E28C703C727}" destId="{E3C389A0-D9D2-453C-915E-340FF7C7F87B}" srcOrd="2" destOrd="0" presId="urn:microsoft.com/office/officeart/2005/8/layout/chevron1"/>
    <dgm:cxn modelId="{2616A654-AD01-4652-81C9-EFA4F75F6FA7}" type="presParOf" srcId="{67CA54AE-AB68-4D28-BA6F-9E28C703C727}" destId="{0C6E0FC6-4A00-436D-9526-9492A67E35EF}" srcOrd="3" destOrd="0" presId="urn:microsoft.com/office/officeart/2005/8/layout/chevron1"/>
    <dgm:cxn modelId="{72AB4FA1-3DDF-4571-A354-F3BF48706E25}" type="presParOf" srcId="{67CA54AE-AB68-4D28-BA6F-9E28C703C727}" destId="{455264DE-7679-4D1C-A7AF-3DBC71729A49}" srcOrd="4"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94ECE8-082E-4C3C-BEDE-FFF77A53497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BB24C548-F0C0-4486-8251-EB84AC91DA02}">
      <dgm:prSet phldrT="[Text]" custT="1"/>
      <dgm:spPr/>
      <dgm:t>
        <a:bodyPr/>
        <a:lstStyle/>
        <a:p>
          <a:r>
            <a:rPr lang="en-GB" sz="1600" b="1" kern="1200" dirty="0" smtClean="0">
              <a:solidFill>
                <a:schemeClr val="bg1"/>
              </a:solidFill>
              <a:latin typeface="Georgia" pitchFamily="18" charset="0"/>
              <a:ea typeface="+mn-ea"/>
              <a:cs typeface="+mn-cs"/>
            </a:rPr>
            <a:t>1</a:t>
          </a:r>
          <a:endParaRPr lang="en-GB" sz="1600" b="1" kern="1200" dirty="0">
            <a:solidFill>
              <a:schemeClr val="bg1"/>
            </a:solidFill>
            <a:latin typeface="Georgia" pitchFamily="18" charset="0"/>
            <a:ea typeface="+mn-ea"/>
            <a:cs typeface="+mn-cs"/>
          </a:endParaRPr>
        </a:p>
      </dgm:t>
    </dgm:pt>
    <dgm:pt modelId="{2CACB439-570A-4545-89C5-237512D8C567}" type="parTrans" cxnId="{BE43C1E7-D05B-4188-A98B-3770F7BA6CE2}">
      <dgm:prSet/>
      <dgm:spPr/>
      <dgm:t>
        <a:bodyPr/>
        <a:lstStyle/>
        <a:p>
          <a:endParaRPr lang="en-GB"/>
        </a:p>
      </dgm:t>
    </dgm:pt>
    <dgm:pt modelId="{217EA6E2-CE2C-485E-B108-6DF1D6D75B01}" type="sibTrans" cxnId="{BE43C1E7-D05B-4188-A98B-3770F7BA6CE2}">
      <dgm:prSet/>
      <dgm:spPr/>
      <dgm:t>
        <a:bodyPr/>
        <a:lstStyle/>
        <a:p>
          <a:endParaRPr lang="en-GB"/>
        </a:p>
      </dgm:t>
    </dgm:pt>
    <dgm:pt modelId="{5AA22785-026C-4298-B596-B21CD1008A34}">
      <dgm:prSet phldrT="[Text]" custT="1"/>
      <dgm:spPr/>
      <dgm:t>
        <a:bodyPr/>
        <a:lstStyle/>
        <a:p>
          <a:r>
            <a:rPr lang="en-US" sz="1400" kern="1200" dirty="0" smtClean="0">
              <a:solidFill>
                <a:schemeClr val="tx1"/>
              </a:solidFill>
              <a:latin typeface="Georgia" pitchFamily="18" charset="0"/>
              <a:ea typeface="+mn-ea"/>
              <a:cs typeface="+mn-cs"/>
            </a:rPr>
            <a:t>Lowered, mitigated or no administrative penalties</a:t>
          </a:r>
          <a:endParaRPr lang="en-GB" sz="1400" kern="1200" dirty="0">
            <a:solidFill>
              <a:schemeClr val="tx1"/>
            </a:solidFill>
            <a:latin typeface="Georgia" pitchFamily="18" charset="0"/>
            <a:ea typeface="+mn-ea"/>
            <a:cs typeface="+mn-cs"/>
          </a:endParaRPr>
        </a:p>
      </dgm:t>
    </dgm:pt>
    <dgm:pt modelId="{2E518FDA-6560-457D-9291-ADC5ADAB9566}" type="parTrans" cxnId="{DBE93F83-D55A-4730-981D-771BF07A3AF5}">
      <dgm:prSet/>
      <dgm:spPr/>
      <dgm:t>
        <a:bodyPr/>
        <a:lstStyle/>
        <a:p>
          <a:endParaRPr lang="en-GB"/>
        </a:p>
      </dgm:t>
    </dgm:pt>
    <dgm:pt modelId="{1E484402-DB53-4586-BB4F-4C77206FFBB9}" type="sibTrans" cxnId="{DBE93F83-D55A-4730-981D-771BF07A3AF5}">
      <dgm:prSet/>
      <dgm:spPr/>
      <dgm:t>
        <a:bodyPr/>
        <a:lstStyle/>
        <a:p>
          <a:endParaRPr lang="en-GB"/>
        </a:p>
      </dgm:t>
    </dgm:pt>
    <dgm:pt modelId="{D73232F8-02C5-4D2C-B50C-4F02C244D1F0}">
      <dgm:prSet phldrT="[Text]" custT="1"/>
      <dgm:spPr/>
      <dgm:t>
        <a:bodyPr/>
        <a:lstStyle/>
        <a:p>
          <a:r>
            <a:rPr lang="en-US" sz="1600" b="1" kern="1200" dirty="0" smtClean="0">
              <a:solidFill>
                <a:schemeClr val="bg1"/>
              </a:solidFill>
              <a:latin typeface="Georgia" pitchFamily="18" charset="0"/>
              <a:ea typeface="+mn-ea"/>
              <a:cs typeface="+mn-cs"/>
            </a:rPr>
            <a:t>3</a:t>
          </a:r>
          <a:endParaRPr lang="en-GB" sz="1600" b="1" kern="1200" dirty="0">
            <a:solidFill>
              <a:schemeClr val="bg1"/>
            </a:solidFill>
            <a:latin typeface="Georgia" pitchFamily="18" charset="0"/>
            <a:ea typeface="+mn-ea"/>
            <a:cs typeface="+mn-cs"/>
          </a:endParaRPr>
        </a:p>
      </dgm:t>
    </dgm:pt>
    <dgm:pt modelId="{E28280D1-4CB7-4092-8D6D-E4C256E37CC1}" type="parTrans" cxnId="{1884A108-1D20-4EB7-AF1E-81FBA9E94B00}">
      <dgm:prSet/>
      <dgm:spPr/>
      <dgm:t>
        <a:bodyPr/>
        <a:lstStyle/>
        <a:p>
          <a:endParaRPr lang="en-GB"/>
        </a:p>
      </dgm:t>
    </dgm:pt>
    <dgm:pt modelId="{11F7AAC5-3EEA-4D85-AF20-1FC4E39E5A1E}" type="sibTrans" cxnId="{1884A108-1D20-4EB7-AF1E-81FBA9E94B00}">
      <dgm:prSet/>
      <dgm:spPr/>
      <dgm:t>
        <a:bodyPr/>
        <a:lstStyle/>
        <a:p>
          <a:endParaRPr lang="en-GB"/>
        </a:p>
      </dgm:t>
    </dgm:pt>
    <dgm:pt modelId="{2D347F4C-0B17-4FA6-96C3-1102BAF8BB98}">
      <dgm:prSet phldrT="[Text]" custT="1"/>
      <dgm:spPr/>
      <dgm:t>
        <a:bodyPr/>
        <a:lstStyle/>
        <a:p>
          <a:r>
            <a:rPr lang="en-US" sz="1400" kern="1200" dirty="0" smtClean="0">
              <a:solidFill>
                <a:schemeClr val="tx1"/>
              </a:solidFill>
              <a:latin typeface="Georgia" pitchFamily="18" charset="0"/>
              <a:ea typeface="+mn-ea"/>
              <a:cs typeface="+mn-cs"/>
            </a:rPr>
            <a:t>Overdue fines reduced or exempted</a:t>
          </a:r>
          <a:endParaRPr lang="en-GB" sz="1400" kern="1200" dirty="0">
            <a:solidFill>
              <a:schemeClr val="tx1"/>
            </a:solidFill>
            <a:latin typeface="Georgia" pitchFamily="18" charset="0"/>
            <a:ea typeface="+mn-ea"/>
            <a:cs typeface="+mn-cs"/>
          </a:endParaRPr>
        </a:p>
      </dgm:t>
    </dgm:pt>
    <dgm:pt modelId="{37990328-9B76-4A2C-B6D9-40E2CD55A01D}" type="parTrans" cxnId="{B5CE6A7A-5E67-40BD-B66D-A95F40D62221}">
      <dgm:prSet/>
      <dgm:spPr/>
      <dgm:t>
        <a:bodyPr/>
        <a:lstStyle/>
        <a:p>
          <a:endParaRPr lang="en-GB"/>
        </a:p>
      </dgm:t>
    </dgm:pt>
    <dgm:pt modelId="{0CBC1930-3B40-48FE-A95A-0F415E12F23F}" type="sibTrans" cxnId="{B5CE6A7A-5E67-40BD-B66D-A95F40D62221}">
      <dgm:prSet/>
      <dgm:spPr/>
      <dgm:t>
        <a:bodyPr/>
        <a:lstStyle/>
        <a:p>
          <a:endParaRPr lang="en-GB"/>
        </a:p>
      </dgm:t>
    </dgm:pt>
    <dgm:pt modelId="{8B9F9827-FBE7-4807-ABC2-A671D92696E2}">
      <dgm:prSet phldrT="[Text]" custT="1"/>
      <dgm:spPr/>
      <dgm:t>
        <a:bodyPr/>
        <a:lstStyle/>
        <a:p>
          <a:r>
            <a:rPr lang="en-US" sz="1600" b="1" kern="1200" dirty="0" smtClean="0">
              <a:solidFill>
                <a:schemeClr val="bg1"/>
              </a:solidFill>
              <a:latin typeface="Georgia" pitchFamily="18" charset="0"/>
              <a:ea typeface="+mn-ea"/>
              <a:cs typeface="+mn-cs"/>
            </a:rPr>
            <a:t>4</a:t>
          </a:r>
          <a:endParaRPr lang="en-GB" sz="1600" b="1" kern="1200" dirty="0">
            <a:solidFill>
              <a:schemeClr val="bg1"/>
            </a:solidFill>
            <a:latin typeface="Georgia" pitchFamily="18" charset="0"/>
            <a:ea typeface="+mn-ea"/>
            <a:cs typeface="+mn-cs"/>
          </a:endParaRPr>
        </a:p>
      </dgm:t>
    </dgm:pt>
    <dgm:pt modelId="{AFCBA4F3-7827-4920-9F6A-717C8007B273}" type="parTrans" cxnId="{0E0E7B3E-437A-46CB-B94E-00A70A13A5E1}">
      <dgm:prSet/>
      <dgm:spPr/>
      <dgm:t>
        <a:bodyPr/>
        <a:lstStyle/>
        <a:p>
          <a:endParaRPr lang="en-GB"/>
        </a:p>
      </dgm:t>
    </dgm:pt>
    <dgm:pt modelId="{7A900BDD-946D-49D0-89BD-649999DB9F9E}" type="sibTrans" cxnId="{0E0E7B3E-437A-46CB-B94E-00A70A13A5E1}">
      <dgm:prSet/>
      <dgm:spPr/>
      <dgm:t>
        <a:bodyPr/>
        <a:lstStyle/>
        <a:p>
          <a:endParaRPr lang="en-GB"/>
        </a:p>
      </dgm:t>
    </dgm:pt>
    <dgm:pt modelId="{9EC35D97-1A7D-49F4-AF47-AAEE503ED687}">
      <dgm:prSet phldrT="[Text]" custT="1"/>
      <dgm:spPr/>
      <dgm:t>
        <a:bodyPr/>
        <a:lstStyle/>
        <a:p>
          <a:r>
            <a:rPr lang="en-US" sz="1400" kern="1200" dirty="0" smtClean="0">
              <a:solidFill>
                <a:schemeClr val="tx1"/>
              </a:solidFill>
              <a:latin typeface="Georgia" pitchFamily="18" charset="0"/>
              <a:ea typeface="+mn-ea"/>
              <a:cs typeface="+mn-cs"/>
            </a:rPr>
            <a:t>Exempted from customs routine audit in the next year</a:t>
          </a:r>
          <a:endParaRPr lang="en-GB" sz="1400" kern="1200" dirty="0">
            <a:solidFill>
              <a:schemeClr val="tx1"/>
            </a:solidFill>
            <a:latin typeface="Georgia" pitchFamily="18" charset="0"/>
            <a:ea typeface="+mn-ea"/>
            <a:cs typeface="+mn-cs"/>
          </a:endParaRPr>
        </a:p>
      </dgm:t>
    </dgm:pt>
    <dgm:pt modelId="{311FDCAC-6FDA-4F3E-AF40-6AF654F2F2CF}" type="parTrans" cxnId="{AB2D25DE-E167-45A8-AC82-C1EAF0A7368A}">
      <dgm:prSet/>
      <dgm:spPr/>
      <dgm:t>
        <a:bodyPr/>
        <a:lstStyle/>
        <a:p>
          <a:endParaRPr lang="en-GB"/>
        </a:p>
      </dgm:t>
    </dgm:pt>
    <dgm:pt modelId="{ED65F6FA-8CFB-4326-BFDB-54E7D12BC5A0}" type="sibTrans" cxnId="{AB2D25DE-E167-45A8-AC82-C1EAF0A7368A}">
      <dgm:prSet/>
      <dgm:spPr/>
      <dgm:t>
        <a:bodyPr/>
        <a:lstStyle/>
        <a:p>
          <a:endParaRPr lang="en-GB"/>
        </a:p>
      </dgm:t>
    </dgm:pt>
    <dgm:pt modelId="{34326F70-8BB5-4E47-9463-080E3EE197FA}">
      <dgm:prSet phldrT="[Text]" custT="1"/>
      <dgm:spPr/>
      <dgm:t>
        <a:bodyPr/>
        <a:lstStyle/>
        <a:p>
          <a:r>
            <a:rPr lang="en-US" sz="1600" kern="1200" dirty="0" smtClean="0">
              <a:solidFill>
                <a:schemeClr val="bg1"/>
              </a:solidFill>
              <a:latin typeface="Georgia" pitchFamily="18" charset="0"/>
              <a:ea typeface="+mn-ea"/>
              <a:cs typeface="+mn-cs"/>
            </a:rPr>
            <a:t>2</a:t>
          </a:r>
          <a:endParaRPr lang="en-GB" sz="1600" kern="1200" dirty="0">
            <a:solidFill>
              <a:schemeClr val="bg1"/>
            </a:solidFill>
            <a:latin typeface="Georgia" pitchFamily="18" charset="0"/>
            <a:ea typeface="+mn-ea"/>
            <a:cs typeface="+mn-cs"/>
          </a:endParaRPr>
        </a:p>
      </dgm:t>
    </dgm:pt>
    <dgm:pt modelId="{BEA6EFC2-47B6-4F32-B635-867128D902C3}" type="parTrans" cxnId="{D041E9BB-DF6E-4385-B837-74E19CB35C52}">
      <dgm:prSet/>
      <dgm:spPr/>
      <dgm:t>
        <a:bodyPr/>
        <a:lstStyle/>
        <a:p>
          <a:endParaRPr lang="en-GB"/>
        </a:p>
      </dgm:t>
    </dgm:pt>
    <dgm:pt modelId="{206256E5-35B2-499E-9347-5742ED2F7132}" type="sibTrans" cxnId="{D041E9BB-DF6E-4385-B837-74E19CB35C52}">
      <dgm:prSet/>
      <dgm:spPr/>
      <dgm:t>
        <a:bodyPr/>
        <a:lstStyle/>
        <a:p>
          <a:endParaRPr lang="en-GB"/>
        </a:p>
      </dgm:t>
    </dgm:pt>
    <dgm:pt modelId="{9AD27365-F1CD-4025-8D72-8FCDA12B50AE}">
      <dgm:prSet phldrT="[Text]" custT="1"/>
      <dgm:spPr/>
      <dgm:t>
        <a:bodyPr/>
        <a:lstStyle/>
        <a:p>
          <a:r>
            <a:rPr lang="en-US" sz="1400" kern="1200" dirty="0" smtClean="0">
              <a:solidFill>
                <a:schemeClr val="tx1"/>
              </a:solidFill>
              <a:latin typeface="Georgia" pitchFamily="18" charset="0"/>
              <a:ea typeface="+mn-ea"/>
              <a:cs typeface="+mn-cs"/>
            </a:rPr>
            <a:t>Prudent review on downgrading</a:t>
          </a:r>
          <a:endParaRPr lang="en-GB" sz="1400" kern="1200" dirty="0">
            <a:solidFill>
              <a:schemeClr val="tx1"/>
            </a:solidFill>
            <a:latin typeface="Georgia" pitchFamily="18" charset="0"/>
            <a:ea typeface="+mn-ea"/>
            <a:cs typeface="+mn-cs"/>
          </a:endParaRPr>
        </a:p>
      </dgm:t>
    </dgm:pt>
    <dgm:pt modelId="{FB38DFF6-EF1C-4EF1-9B3F-E929A59B6FC1}" type="parTrans" cxnId="{2606F31B-0B12-444E-B019-6C779078F8BC}">
      <dgm:prSet/>
      <dgm:spPr/>
      <dgm:t>
        <a:bodyPr/>
        <a:lstStyle/>
        <a:p>
          <a:endParaRPr lang="en-GB"/>
        </a:p>
      </dgm:t>
    </dgm:pt>
    <dgm:pt modelId="{C779905D-6642-425E-A59D-0D2E6199F188}" type="sibTrans" cxnId="{2606F31B-0B12-444E-B019-6C779078F8BC}">
      <dgm:prSet/>
      <dgm:spPr/>
      <dgm:t>
        <a:bodyPr/>
        <a:lstStyle/>
        <a:p>
          <a:endParaRPr lang="en-GB"/>
        </a:p>
      </dgm:t>
    </dgm:pt>
    <dgm:pt modelId="{A93CF4EC-811A-4277-B924-7F29BF4E7CEC}" type="pres">
      <dgm:prSet presAssocID="{A294ECE8-082E-4C3C-BEDE-FFF77A53497F}" presName="linearFlow" presStyleCnt="0">
        <dgm:presLayoutVars>
          <dgm:dir/>
          <dgm:animLvl val="lvl"/>
          <dgm:resizeHandles val="exact"/>
        </dgm:presLayoutVars>
      </dgm:prSet>
      <dgm:spPr/>
      <dgm:t>
        <a:bodyPr/>
        <a:lstStyle/>
        <a:p>
          <a:endParaRPr lang="en-GB"/>
        </a:p>
      </dgm:t>
    </dgm:pt>
    <dgm:pt modelId="{18C7D8E2-C638-46AD-86C6-0FFECE03C9C3}" type="pres">
      <dgm:prSet presAssocID="{BB24C548-F0C0-4486-8251-EB84AC91DA02}" presName="composite" presStyleCnt="0"/>
      <dgm:spPr/>
    </dgm:pt>
    <dgm:pt modelId="{823DA8CD-CA70-4845-8A2B-73E2CC15BDBB}" type="pres">
      <dgm:prSet presAssocID="{BB24C548-F0C0-4486-8251-EB84AC91DA02}" presName="parentText" presStyleLbl="alignNode1" presStyleIdx="0" presStyleCnt="4" custLinFactNeighborY="-3868">
        <dgm:presLayoutVars>
          <dgm:chMax val="1"/>
          <dgm:bulletEnabled val="1"/>
        </dgm:presLayoutVars>
      </dgm:prSet>
      <dgm:spPr/>
      <dgm:t>
        <a:bodyPr/>
        <a:lstStyle/>
        <a:p>
          <a:endParaRPr lang="en-GB"/>
        </a:p>
      </dgm:t>
    </dgm:pt>
    <dgm:pt modelId="{2DCD0064-28CF-4F7B-A110-0CA3E969B358}" type="pres">
      <dgm:prSet presAssocID="{BB24C548-F0C0-4486-8251-EB84AC91DA02}" presName="descendantText" presStyleLbl="alignAcc1" presStyleIdx="0" presStyleCnt="4" custLinFactNeighborY="3148">
        <dgm:presLayoutVars>
          <dgm:bulletEnabled val="1"/>
        </dgm:presLayoutVars>
      </dgm:prSet>
      <dgm:spPr/>
      <dgm:t>
        <a:bodyPr/>
        <a:lstStyle/>
        <a:p>
          <a:endParaRPr lang="en-GB"/>
        </a:p>
      </dgm:t>
    </dgm:pt>
    <dgm:pt modelId="{F64C440B-E202-48E4-993B-681CF34871E0}" type="pres">
      <dgm:prSet presAssocID="{217EA6E2-CE2C-485E-B108-6DF1D6D75B01}" presName="sp" presStyleCnt="0"/>
      <dgm:spPr/>
    </dgm:pt>
    <dgm:pt modelId="{387742D2-8C75-4D04-861E-7163F2C733A1}" type="pres">
      <dgm:prSet presAssocID="{34326F70-8BB5-4E47-9463-080E3EE197FA}" presName="composite" presStyleCnt="0"/>
      <dgm:spPr/>
    </dgm:pt>
    <dgm:pt modelId="{AF5828AD-E078-4ADB-9C69-FAD50EF07AED}" type="pres">
      <dgm:prSet presAssocID="{34326F70-8BB5-4E47-9463-080E3EE197FA}" presName="parentText" presStyleLbl="alignNode1" presStyleIdx="1" presStyleCnt="4">
        <dgm:presLayoutVars>
          <dgm:chMax val="1"/>
          <dgm:bulletEnabled val="1"/>
        </dgm:presLayoutVars>
      </dgm:prSet>
      <dgm:spPr/>
      <dgm:t>
        <a:bodyPr/>
        <a:lstStyle/>
        <a:p>
          <a:endParaRPr lang="en-GB"/>
        </a:p>
      </dgm:t>
    </dgm:pt>
    <dgm:pt modelId="{118957AF-46B4-47F1-B746-99AF11696DCC}" type="pres">
      <dgm:prSet presAssocID="{34326F70-8BB5-4E47-9463-080E3EE197FA}" presName="descendantText" presStyleLbl="alignAcc1" presStyleIdx="1" presStyleCnt="4">
        <dgm:presLayoutVars>
          <dgm:bulletEnabled val="1"/>
        </dgm:presLayoutVars>
      </dgm:prSet>
      <dgm:spPr/>
      <dgm:t>
        <a:bodyPr/>
        <a:lstStyle/>
        <a:p>
          <a:endParaRPr lang="en-GB"/>
        </a:p>
      </dgm:t>
    </dgm:pt>
    <dgm:pt modelId="{8A513C13-1191-4672-ACD3-A8E2535995AA}" type="pres">
      <dgm:prSet presAssocID="{206256E5-35B2-499E-9347-5742ED2F7132}" presName="sp" presStyleCnt="0"/>
      <dgm:spPr/>
    </dgm:pt>
    <dgm:pt modelId="{D7A48D39-788D-4432-B729-9B59920CB715}" type="pres">
      <dgm:prSet presAssocID="{D73232F8-02C5-4D2C-B50C-4F02C244D1F0}" presName="composite" presStyleCnt="0"/>
      <dgm:spPr/>
    </dgm:pt>
    <dgm:pt modelId="{586C023E-14DD-4711-A52A-3B1994F7C389}" type="pres">
      <dgm:prSet presAssocID="{D73232F8-02C5-4D2C-B50C-4F02C244D1F0}" presName="parentText" presStyleLbl="alignNode1" presStyleIdx="2" presStyleCnt="4" custLinFactNeighborX="-33841" custLinFactNeighborY="-3398">
        <dgm:presLayoutVars>
          <dgm:chMax val="1"/>
          <dgm:bulletEnabled val="1"/>
        </dgm:presLayoutVars>
      </dgm:prSet>
      <dgm:spPr/>
      <dgm:t>
        <a:bodyPr/>
        <a:lstStyle/>
        <a:p>
          <a:endParaRPr lang="en-GB"/>
        </a:p>
      </dgm:t>
    </dgm:pt>
    <dgm:pt modelId="{80F91A57-5944-4E0B-8123-5A6F21212760}" type="pres">
      <dgm:prSet presAssocID="{D73232F8-02C5-4D2C-B50C-4F02C244D1F0}" presName="descendantText" presStyleLbl="alignAcc1" presStyleIdx="2" presStyleCnt="4" custLinFactNeighborY="3512">
        <dgm:presLayoutVars>
          <dgm:bulletEnabled val="1"/>
        </dgm:presLayoutVars>
      </dgm:prSet>
      <dgm:spPr/>
      <dgm:t>
        <a:bodyPr/>
        <a:lstStyle/>
        <a:p>
          <a:endParaRPr lang="en-GB"/>
        </a:p>
      </dgm:t>
    </dgm:pt>
    <dgm:pt modelId="{CEF9E15D-50AB-4303-B8E1-08A0CF62B028}" type="pres">
      <dgm:prSet presAssocID="{11F7AAC5-3EEA-4D85-AF20-1FC4E39E5A1E}" presName="sp" presStyleCnt="0"/>
      <dgm:spPr/>
    </dgm:pt>
    <dgm:pt modelId="{A963363A-CDEB-4AAC-969E-CBB52E9ED33B}" type="pres">
      <dgm:prSet presAssocID="{8B9F9827-FBE7-4807-ABC2-A671D92696E2}" presName="composite" presStyleCnt="0"/>
      <dgm:spPr/>
    </dgm:pt>
    <dgm:pt modelId="{322980BB-D6AF-4A3B-BBFC-23DBC07EC285}" type="pres">
      <dgm:prSet presAssocID="{8B9F9827-FBE7-4807-ABC2-A671D92696E2}" presName="parentText" presStyleLbl="alignNode1" presStyleIdx="3" presStyleCnt="4">
        <dgm:presLayoutVars>
          <dgm:chMax val="1"/>
          <dgm:bulletEnabled val="1"/>
        </dgm:presLayoutVars>
      </dgm:prSet>
      <dgm:spPr/>
      <dgm:t>
        <a:bodyPr/>
        <a:lstStyle/>
        <a:p>
          <a:endParaRPr lang="en-GB"/>
        </a:p>
      </dgm:t>
    </dgm:pt>
    <dgm:pt modelId="{AC75B7E3-F731-4B73-B6A3-6B0955E1AD4F}" type="pres">
      <dgm:prSet presAssocID="{8B9F9827-FBE7-4807-ABC2-A671D92696E2}" presName="descendantText" presStyleLbl="alignAcc1" presStyleIdx="3" presStyleCnt="4" custLinFactNeighborY="-8167">
        <dgm:presLayoutVars>
          <dgm:bulletEnabled val="1"/>
        </dgm:presLayoutVars>
      </dgm:prSet>
      <dgm:spPr/>
      <dgm:t>
        <a:bodyPr/>
        <a:lstStyle/>
        <a:p>
          <a:endParaRPr lang="en-GB"/>
        </a:p>
      </dgm:t>
    </dgm:pt>
  </dgm:ptLst>
  <dgm:cxnLst>
    <dgm:cxn modelId="{DBE93F83-D55A-4730-981D-771BF07A3AF5}" srcId="{BB24C548-F0C0-4486-8251-EB84AC91DA02}" destId="{5AA22785-026C-4298-B596-B21CD1008A34}" srcOrd="0" destOrd="0" parTransId="{2E518FDA-6560-457D-9291-ADC5ADAB9566}" sibTransId="{1E484402-DB53-4586-BB4F-4C77206FFBB9}"/>
    <dgm:cxn modelId="{D27089B0-3852-4ED2-85E3-A24C745AEBBB}" type="presOf" srcId="{34326F70-8BB5-4E47-9463-080E3EE197FA}" destId="{AF5828AD-E078-4ADB-9C69-FAD50EF07AED}" srcOrd="0" destOrd="0" presId="urn:microsoft.com/office/officeart/2005/8/layout/chevron2"/>
    <dgm:cxn modelId="{D59BCF53-9075-420A-AF80-0DBC645BA9F1}" type="presOf" srcId="{9AD27365-F1CD-4025-8D72-8FCDA12B50AE}" destId="{118957AF-46B4-47F1-B746-99AF11696DCC}" srcOrd="0" destOrd="0" presId="urn:microsoft.com/office/officeart/2005/8/layout/chevron2"/>
    <dgm:cxn modelId="{3CA912C0-535D-43D1-8DF6-28E4775E4472}" type="presOf" srcId="{8B9F9827-FBE7-4807-ABC2-A671D92696E2}" destId="{322980BB-D6AF-4A3B-BBFC-23DBC07EC285}" srcOrd="0" destOrd="0" presId="urn:microsoft.com/office/officeart/2005/8/layout/chevron2"/>
    <dgm:cxn modelId="{BE43C1E7-D05B-4188-A98B-3770F7BA6CE2}" srcId="{A294ECE8-082E-4C3C-BEDE-FFF77A53497F}" destId="{BB24C548-F0C0-4486-8251-EB84AC91DA02}" srcOrd="0" destOrd="0" parTransId="{2CACB439-570A-4545-89C5-237512D8C567}" sibTransId="{217EA6E2-CE2C-485E-B108-6DF1D6D75B01}"/>
    <dgm:cxn modelId="{D7753CB8-6B4D-4717-9276-AC35A643E064}" type="presOf" srcId="{A294ECE8-082E-4C3C-BEDE-FFF77A53497F}" destId="{A93CF4EC-811A-4277-B924-7F29BF4E7CEC}" srcOrd="0" destOrd="0" presId="urn:microsoft.com/office/officeart/2005/8/layout/chevron2"/>
    <dgm:cxn modelId="{B5CE6A7A-5E67-40BD-B66D-A95F40D62221}" srcId="{D73232F8-02C5-4D2C-B50C-4F02C244D1F0}" destId="{2D347F4C-0B17-4FA6-96C3-1102BAF8BB98}" srcOrd="0" destOrd="0" parTransId="{37990328-9B76-4A2C-B6D9-40E2CD55A01D}" sibTransId="{0CBC1930-3B40-48FE-A95A-0F415E12F23F}"/>
    <dgm:cxn modelId="{0E0E7B3E-437A-46CB-B94E-00A70A13A5E1}" srcId="{A294ECE8-082E-4C3C-BEDE-FFF77A53497F}" destId="{8B9F9827-FBE7-4807-ABC2-A671D92696E2}" srcOrd="3" destOrd="0" parTransId="{AFCBA4F3-7827-4920-9F6A-717C8007B273}" sibTransId="{7A900BDD-946D-49D0-89BD-649999DB9F9E}"/>
    <dgm:cxn modelId="{1884A108-1D20-4EB7-AF1E-81FBA9E94B00}" srcId="{A294ECE8-082E-4C3C-BEDE-FFF77A53497F}" destId="{D73232F8-02C5-4D2C-B50C-4F02C244D1F0}" srcOrd="2" destOrd="0" parTransId="{E28280D1-4CB7-4092-8D6D-E4C256E37CC1}" sibTransId="{11F7AAC5-3EEA-4D85-AF20-1FC4E39E5A1E}"/>
    <dgm:cxn modelId="{104ED2AE-DBAC-4D09-AE43-D58115B5FFCB}" type="presOf" srcId="{9EC35D97-1A7D-49F4-AF47-AAEE503ED687}" destId="{AC75B7E3-F731-4B73-B6A3-6B0955E1AD4F}" srcOrd="0" destOrd="0" presId="urn:microsoft.com/office/officeart/2005/8/layout/chevron2"/>
    <dgm:cxn modelId="{699FDD1F-BF27-4142-8387-85385973328B}" type="presOf" srcId="{2D347F4C-0B17-4FA6-96C3-1102BAF8BB98}" destId="{80F91A57-5944-4E0B-8123-5A6F21212760}" srcOrd="0" destOrd="0" presId="urn:microsoft.com/office/officeart/2005/8/layout/chevron2"/>
    <dgm:cxn modelId="{DDD8D3F2-09A8-4C1F-9627-0E515DAEDBAF}" type="presOf" srcId="{BB24C548-F0C0-4486-8251-EB84AC91DA02}" destId="{823DA8CD-CA70-4845-8A2B-73E2CC15BDBB}" srcOrd="0" destOrd="0" presId="urn:microsoft.com/office/officeart/2005/8/layout/chevron2"/>
    <dgm:cxn modelId="{AB2D25DE-E167-45A8-AC82-C1EAF0A7368A}" srcId="{8B9F9827-FBE7-4807-ABC2-A671D92696E2}" destId="{9EC35D97-1A7D-49F4-AF47-AAEE503ED687}" srcOrd="0" destOrd="0" parTransId="{311FDCAC-6FDA-4F3E-AF40-6AF654F2F2CF}" sibTransId="{ED65F6FA-8CFB-4326-BFDB-54E7D12BC5A0}"/>
    <dgm:cxn modelId="{0E4199EC-FB4A-4F2C-8D0A-63EAA5F11094}" type="presOf" srcId="{5AA22785-026C-4298-B596-B21CD1008A34}" destId="{2DCD0064-28CF-4F7B-A110-0CA3E969B358}" srcOrd="0" destOrd="0" presId="urn:microsoft.com/office/officeart/2005/8/layout/chevron2"/>
    <dgm:cxn modelId="{2606F31B-0B12-444E-B019-6C779078F8BC}" srcId="{34326F70-8BB5-4E47-9463-080E3EE197FA}" destId="{9AD27365-F1CD-4025-8D72-8FCDA12B50AE}" srcOrd="0" destOrd="0" parTransId="{FB38DFF6-EF1C-4EF1-9B3F-E929A59B6FC1}" sibTransId="{C779905D-6642-425E-A59D-0D2E6199F188}"/>
    <dgm:cxn modelId="{D041E9BB-DF6E-4385-B837-74E19CB35C52}" srcId="{A294ECE8-082E-4C3C-BEDE-FFF77A53497F}" destId="{34326F70-8BB5-4E47-9463-080E3EE197FA}" srcOrd="1" destOrd="0" parTransId="{BEA6EFC2-47B6-4F32-B635-867128D902C3}" sibTransId="{206256E5-35B2-499E-9347-5742ED2F7132}"/>
    <dgm:cxn modelId="{CDEAE859-AA1B-4834-AC6C-28A98257AED2}" type="presOf" srcId="{D73232F8-02C5-4D2C-B50C-4F02C244D1F0}" destId="{586C023E-14DD-4711-A52A-3B1994F7C389}" srcOrd="0" destOrd="0" presId="urn:microsoft.com/office/officeart/2005/8/layout/chevron2"/>
    <dgm:cxn modelId="{A68AFCF1-9A34-4296-B7F5-C2F002A9F1C8}" type="presParOf" srcId="{A93CF4EC-811A-4277-B924-7F29BF4E7CEC}" destId="{18C7D8E2-C638-46AD-86C6-0FFECE03C9C3}" srcOrd="0" destOrd="0" presId="urn:microsoft.com/office/officeart/2005/8/layout/chevron2"/>
    <dgm:cxn modelId="{F0512DBC-6A1E-4B6F-AAC2-723FB29E01EB}" type="presParOf" srcId="{18C7D8E2-C638-46AD-86C6-0FFECE03C9C3}" destId="{823DA8CD-CA70-4845-8A2B-73E2CC15BDBB}" srcOrd="0" destOrd="0" presId="urn:microsoft.com/office/officeart/2005/8/layout/chevron2"/>
    <dgm:cxn modelId="{3D318102-529F-4235-8785-854116AF531D}" type="presParOf" srcId="{18C7D8E2-C638-46AD-86C6-0FFECE03C9C3}" destId="{2DCD0064-28CF-4F7B-A110-0CA3E969B358}" srcOrd="1" destOrd="0" presId="urn:microsoft.com/office/officeart/2005/8/layout/chevron2"/>
    <dgm:cxn modelId="{7537C5B3-FC24-4B30-B324-723D86D18C20}" type="presParOf" srcId="{A93CF4EC-811A-4277-B924-7F29BF4E7CEC}" destId="{F64C440B-E202-48E4-993B-681CF34871E0}" srcOrd="1" destOrd="0" presId="urn:microsoft.com/office/officeart/2005/8/layout/chevron2"/>
    <dgm:cxn modelId="{F67BCBE8-1AD0-4264-85C7-2A06A85633F6}" type="presParOf" srcId="{A93CF4EC-811A-4277-B924-7F29BF4E7CEC}" destId="{387742D2-8C75-4D04-861E-7163F2C733A1}" srcOrd="2" destOrd="0" presId="urn:microsoft.com/office/officeart/2005/8/layout/chevron2"/>
    <dgm:cxn modelId="{56478129-39AF-4B5F-BBD3-854669AB9D43}" type="presParOf" srcId="{387742D2-8C75-4D04-861E-7163F2C733A1}" destId="{AF5828AD-E078-4ADB-9C69-FAD50EF07AED}" srcOrd="0" destOrd="0" presId="urn:microsoft.com/office/officeart/2005/8/layout/chevron2"/>
    <dgm:cxn modelId="{8D7F19CB-3882-47E0-A8C9-8FCC8D39B18C}" type="presParOf" srcId="{387742D2-8C75-4D04-861E-7163F2C733A1}" destId="{118957AF-46B4-47F1-B746-99AF11696DCC}" srcOrd="1" destOrd="0" presId="urn:microsoft.com/office/officeart/2005/8/layout/chevron2"/>
    <dgm:cxn modelId="{29FE40D2-D820-413F-84C5-AF45231BC2B0}" type="presParOf" srcId="{A93CF4EC-811A-4277-B924-7F29BF4E7CEC}" destId="{8A513C13-1191-4672-ACD3-A8E2535995AA}" srcOrd="3" destOrd="0" presId="urn:microsoft.com/office/officeart/2005/8/layout/chevron2"/>
    <dgm:cxn modelId="{CEC63F0D-E3A3-48BE-B7A1-BF3F59D800EB}" type="presParOf" srcId="{A93CF4EC-811A-4277-B924-7F29BF4E7CEC}" destId="{D7A48D39-788D-4432-B729-9B59920CB715}" srcOrd="4" destOrd="0" presId="urn:microsoft.com/office/officeart/2005/8/layout/chevron2"/>
    <dgm:cxn modelId="{35A4EB0D-45EE-4D4E-94EC-3C09BB39D58C}" type="presParOf" srcId="{D7A48D39-788D-4432-B729-9B59920CB715}" destId="{586C023E-14DD-4711-A52A-3B1994F7C389}" srcOrd="0" destOrd="0" presId="urn:microsoft.com/office/officeart/2005/8/layout/chevron2"/>
    <dgm:cxn modelId="{3FFC1492-1656-46E9-BFF4-F4B22C70005A}" type="presParOf" srcId="{D7A48D39-788D-4432-B729-9B59920CB715}" destId="{80F91A57-5944-4E0B-8123-5A6F21212760}" srcOrd="1" destOrd="0" presId="urn:microsoft.com/office/officeart/2005/8/layout/chevron2"/>
    <dgm:cxn modelId="{A7433E34-6110-4BA2-921D-34A2C13CF292}" type="presParOf" srcId="{A93CF4EC-811A-4277-B924-7F29BF4E7CEC}" destId="{CEF9E15D-50AB-4303-B8E1-08A0CF62B028}" srcOrd="5" destOrd="0" presId="urn:microsoft.com/office/officeart/2005/8/layout/chevron2"/>
    <dgm:cxn modelId="{A00A8703-9E13-48F7-B4D1-2F5B42172B24}" type="presParOf" srcId="{A93CF4EC-811A-4277-B924-7F29BF4E7CEC}" destId="{A963363A-CDEB-4AAC-969E-CBB52E9ED33B}" srcOrd="6" destOrd="0" presId="urn:microsoft.com/office/officeart/2005/8/layout/chevron2"/>
    <dgm:cxn modelId="{567240AC-A11C-4D1D-B4FC-3CDB98C123F9}" type="presParOf" srcId="{A963363A-CDEB-4AAC-969E-CBB52E9ED33B}" destId="{322980BB-D6AF-4A3B-BBFC-23DBC07EC285}" srcOrd="0" destOrd="0" presId="urn:microsoft.com/office/officeart/2005/8/layout/chevron2"/>
    <dgm:cxn modelId="{BBA352D8-BBC9-445A-AD67-651F917EA0B1}" type="presParOf" srcId="{A963363A-CDEB-4AAC-969E-CBB52E9ED33B}" destId="{AC75B7E3-F731-4B73-B6A3-6B0955E1AD4F}"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4561764-50B0-4192-AF2B-7F7C198E9863}" type="doc">
      <dgm:prSet loTypeId="urn:microsoft.com/office/officeart/2005/8/layout/radial5" loCatId="relationship" qsTypeId="urn:microsoft.com/office/officeart/2005/8/quickstyle/simple2" qsCatId="simple" csTypeId="urn:microsoft.com/office/officeart/2005/8/colors/accent3_3" csCatId="accent3" phldr="1"/>
      <dgm:spPr/>
      <dgm:t>
        <a:bodyPr/>
        <a:lstStyle/>
        <a:p>
          <a:endParaRPr lang="en-US"/>
        </a:p>
      </dgm:t>
    </dgm:pt>
    <dgm:pt modelId="{8C7C82C5-0006-4C99-9D6A-373748623CE3}">
      <dgm:prSet phldrT="[Text]" custT="1">
        <dgm:style>
          <a:lnRef idx="0">
            <a:schemeClr val="accent1"/>
          </a:lnRef>
          <a:fillRef idx="3">
            <a:schemeClr val="accent1"/>
          </a:fillRef>
          <a:effectRef idx="3">
            <a:schemeClr val="accent1"/>
          </a:effectRef>
          <a:fontRef idx="minor">
            <a:schemeClr val="lt1"/>
          </a:fontRef>
        </dgm:style>
      </dgm:prSet>
      <dgm:spPr/>
      <dgm:t>
        <a:bodyPr/>
        <a:lstStyle/>
        <a:p>
          <a:pPr>
            <a:spcAft>
              <a:spcPts val="0"/>
            </a:spcAft>
          </a:pPr>
          <a:r>
            <a:rPr lang="en-GB" altLang="zh-CN" sz="1400" b="1" dirty="0" smtClean="0">
              <a:latin typeface="+mj-lt"/>
              <a:ea typeface="宋体" pitchFamily="2" charset="-122"/>
            </a:rPr>
            <a:t>Customs Compliance with Automation</a:t>
          </a:r>
          <a:endParaRPr lang="en-US" sz="1400" b="1" dirty="0">
            <a:latin typeface="+mj-lt"/>
            <a:ea typeface="宋体" pitchFamily="2" charset="-122"/>
          </a:endParaRPr>
        </a:p>
      </dgm:t>
    </dgm:pt>
    <dgm:pt modelId="{DFDD10E0-960B-4FF5-A221-DA46838F7391}" type="parTrans" cxnId="{EF1F11ED-B490-4657-8DC8-D233A7B69CE6}">
      <dgm:prSet/>
      <dgm:spPr/>
      <dgm:t>
        <a:bodyPr/>
        <a:lstStyle/>
        <a:p>
          <a:endParaRPr lang="en-US" sz="1400" b="1">
            <a:solidFill>
              <a:schemeClr val="bg1"/>
            </a:solidFill>
            <a:latin typeface="+mj-lt"/>
            <a:ea typeface="宋体" pitchFamily="2" charset="-122"/>
          </a:endParaRPr>
        </a:p>
      </dgm:t>
    </dgm:pt>
    <dgm:pt modelId="{041ED7BC-5279-4D23-970E-6FF52AAF61EF}" type="sibTrans" cxnId="{EF1F11ED-B490-4657-8DC8-D233A7B69CE6}">
      <dgm:prSet/>
      <dgm:spPr/>
      <dgm:t>
        <a:bodyPr/>
        <a:lstStyle/>
        <a:p>
          <a:endParaRPr lang="en-US" sz="1400" b="1">
            <a:solidFill>
              <a:schemeClr val="bg1"/>
            </a:solidFill>
            <a:latin typeface="+mj-lt"/>
            <a:ea typeface="宋体" pitchFamily="2" charset="-122"/>
          </a:endParaRPr>
        </a:p>
      </dgm:t>
    </dgm:pt>
    <dgm:pt modelId="{FD13F6BC-AE37-4B6F-9F1F-DE30B67B35C8}">
      <dgm:prSet phldrT="[Text]" custT="1">
        <dgm:style>
          <a:lnRef idx="0">
            <a:schemeClr val="accent5"/>
          </a:lnRef>
          <a:fillRef idx="3">
            <a:schemeClr val="accent5"/>
          </a:fillRef>
          <a:effectRef idx="3">
            <a:schemeClr val="accent5"/>
          </a:effectRef>
          <a:fontRef idx="minor">
            <a:schemeClr val="lt1"/>
          </a:fontRef>
        </dgm:style>
      </dgm:prSet>
      <dgm:spPr/>
      <dgm:t>
        <a:bodyPr/>
        <a:lstStyle/>
        <a:p>
          <a:pPr>
            <a:spcAft>
              <a:spcPts val="0"/>
            </a:spcAft>
          </a:pPr>
          <a:r>
            <a:rPr lang="en-GB" sz="1400" b="1" dirty="0" smtClean="0">
              <a:latin typeface="+mj-lt"/>
              <a:ea typeface="宋体" pitchFamily="2" charset="-122"/>
            </a:rPr>
            <a:t>Periodic &amp; Accurate</a:t>
          </a:r>
        </a:p>
        <a:p>
          <a:pPr>
            <a:spcAft>
              <a:spcPts val="0"/>
            </a:spcAft>
          </a:pPr>
          <a:r>
            <a:rPr lang="en-GB" sz="1400" b="1" dirty="0" smtClean="0">
              <a:latin typeface="+mj-lt"/>
              <a:ea typeface="宋体" pitchFamily="2" charset="-122"/>
            </a:rPr>
            <a:t>Reconciliation</a:t>
          </a:r>
          <a:endParaRPr lang="en-US" sz="1400" b="1" dirty="0">
            <a:latin typeface="+mj-lt"/>
            <a:ea typeface="宋体" pitchFamily="2" charset="-122"/>
          </a:endParaRPr>
        </a:p>
      </dgm:t>
    </dgm:pt>
    <dgm:pt modelId="{A0BA9A53-1D3A-4229-BF72-5642AF7E19A7}" type="parTrans" cxnId="{0E8C9ED7-1481-4271-8BB9-1C5F9DD40398}">
      <dgm:prSet custT="1"/>
      <dgm:spPr/>
      <dgm:t>
        <a:bodyPr/>
        <a:lstStyle/>
        <a:p>
          <a:endParaRPr lang="en-US" sz="1400" b="1">
            <a:solidFill>
              <a:schemeClr val="bg1"/>
            </a:solidFill>
            <a:latin typeface="+mj-lt"/>
            <a:ea typeface="宋体" pitchFamily="2" charset="-122"/>
          </a:endParaRPr>
        </a:p>
      </dgm:t>
    </dgm:pt>
    <dgm:pt modelId="{BF976310-F503-407F-87DD-6E7F25ACF55C}" type="sibTrans" cxnId="{0E8C9ED7-1481-4271-8BB9-1C5F9DD40398}">
      <dgm:prSet/>
      <dgm:spPr/>
      <dgm:t>
        <a:bodyPr/>
        <a:lstStyle/>
        <a:p>
          <a:endParaRPr lang="en-US" sz="1400" b="1">
            <a:solidFill>
              <a:schemeClr val="bg1"/>
            </a:solidFill>
            <a:latin typeface="+mj-lt"/>
            <a:ea typeface="宋体" pitchFamily="2" charset="-122"/>
          </a:endParaRPr>
        </a:p>
      </dgm:t>
    </dgm:pt>
    <dgm:pt modelId="{E9C81AF5-8CA9-4143-B721-84467F1E2DD5}">
      <dgm:prSet phldrT="[Text]" custT="1">
        <dgm:style>
          <a:lnRef idx="0">
            <a:schemeClr val="accent2"/>
          </a:lnRef>
          <a:fillRef idx="3">
            <a:schemeClr val="accent2"/>
          </a:fillRef>
          <a:effectRef idx="3">
            <a:schemeClr val="accent2"/>
          </a:effectRef>
          <a:fontRef idx="minor">
            <a:schemeClr val="lt1"/>
          </a:fontRef>
        </dgm:style>
      </dgm:prSet>
      <dgm:spPr/>
      <dgm:t>
        <a:bodyPr/>
        <a:lstStyle/>
        <a:p>
          <a:pPr algn="ctr">
            <a:spcAft>
              <a:spcPts val="0"/>
            </a:spcAft>
          </a:pPr>
          <a:r>
            <a:rPr kumimoji="0" lang="en-US" altLang="zh-CN" sz="1400" b="1" i="0" u="none" strike="noStrike" cap="none" spc="0" normalizeH="0" baseline="0" noProof="0" dirty="0" smtClean="0">
              <a:ln/>
              <a:effectLst/>
              <a:uLnTx/>
              <a:uFillTx/>
              <a:latin typeface="+mj-lt"/>
              <a:ea typeface="宋体" pitchFamily="2" charset="-122"/>
              <a:cs typeface="+mn-cs"/>
            </a:rPr>
            <a:t>Product Grouping Rules</a:t>
          </a:r>
          <a:endParaRPr lang="en-US" sz="1400" b="1" dirty="0">
            <a:latin typeface="+mj-lt"/>
            <a:ea typeface="宋体" pitchFamily="2" charset="-122"/>
          </a:endParaRPr>
        </a:p>
      </dgm:t>
    </dgm:pt>
    <dgm:pt modelId="{5D5D9E01-AB85-4CD4-A4B2-643A86A9D4B3}" type="parTrans" cxnId="{0FECF811-87F6-4C5D-A5FF-9F4AE1C71EED}">
      <dgm:prSet custT="1"/>
      <dgm:spPr/>
      <dgm:t>
        <a:bodyPr/>
        <a:lstStyle/>
        <a:p>
          <a:endParaRPr lang="en-US" sz="1400" b="1">
            <a:solidFill>
              <a:schemeClr val="bg1"/>
            </a:solidFill>
            <a:latin typeface="+mj-lt"/>
            <a:ea typeface="宋体" pitchFamily="2" charset="-122"/>
          </a:endParaRPr>
        </a:p>
      </dgm:t>
    </dgm:pt>
    <dgm:pt modelId="{3FE83C91-4CC6-4BF5-BA5D-F1DD241F5830}" type="sibTrans" cxnId="{0FECF811-87F6-4C5D-A5FF-9F4AE1C71EED}">
      <dgm:prSet/>
      <dgm:spPr/>
      <dgm:t>
        <a:bodyPr/>
        <a:lstStyle/>
        <a:p>
          <a:endParaRPr lang="en-US" sz="1400" b="1">
            <a:solidFill>
              <a:schemeClr val="bg1"/>
            </a:solidFill>
            <a:latin typeface="+mj-lt"/>
            <a:ea typeface="宋体" pitchFamily="2" charset="-122"/>
          </a:endParaRPr>
        </a:p>
      </dgm:t>
    </dgm:pt>
    <dgm:pt modelId="{EBCA8F56-7AD4-410F-B1D0-59A43A9242E7}">
      <dgm:prSet phldrT="[Text]" custT="1">
        <dgm:style>
          <a:lnRef idx="0">
            <a:schemeClr val="accent5"/>
          </a:lnRef>
          <a:fillRef idx="3">
            <a:schemeClr val="accent5"/>
          </a:fillRef>
          <a:effectRef idx="3">
            <a:schemeClr val="accent5"/>
          </a:effectRef>
          <a:fontRef idx="minor">
            <a:schemeClr val="lt1"/>
          </a:fontRef>
        </dgm:style>
      </dgm:prSet>
      <dgm:spPr/>
      <dgm:t>
        <a:bodyPr/>
        <a:lstStyle/>
        <a:p>
          <a:pPr>
            <a:spcAft>
              <a:spcPts val="0"/>
            </a:spcAft>
          </a:pPr>
          <a:r>
            <a:rPr kumimoji="0" lang="en-GB" altLang="zh-CN" sz="1400" b="1" i="0" u="none" strike="noStrike" cap="none" spc="0" normalizeH="0" baseline="0" noProof="0" dirty="0" smtClean="0">
              <a:ln/>
              <a:effectLst/>
              <a:uLnTx/>
              <a:uFillTx/>
              <a:latin typeface="+mj-lt"/>
              <a:ea typeface="宋体" pitchFamily="2" charset="-122"/>
              <a:cs typeface="+mn-cs"/>
            </a:rPr>
            <a:t>Over/Short Shipment &amp; Stock Adjustment Management</a:t>
          </a:r>
          <a:endParaRPr lang="en-US" sz="1400" b="1" dirty="0">
            <a:latin typeface="+mj-lt"/>
            <a:ea typeface="宋体" pitchFamily="2" charset="-122"/>
          </a:endParaRPr>
        </a:p>
      </dgm:t>
    </dgm:pt>
    <dgm:pt modelId="{8792A180-9F76-421B-B773-03DD425667C9}" type="parTrans" cxnId="{2CA314AD-76FD-480C-B870-550BDE0106C3}">
      <dgm:prSet custT="1"/>
      <dgm:spPr/>
      <dgm:t>
        <a:bodyPr/>
        <a:lstStyle/>
        <a:p>
          <a:endParaRPr lang="en-US" sz="1400" b="1">
            <a:solidFill>
              <a:schemeClr val="bg1"/>
            </a:solidFill>
            <a:latin typeface="+mj-lt"/>
            <a:ea typeface="宋体" pitchFamily="2" charset="-122"/>
          </a:endParaRPr>
        </a:p>
      </dgm:t>
    </dgm:pt>
    <dgm:pt modelId="{C9C79FA8-0A4E-40E6-87E3-71EEE1F8D405}" type="sibTrans" cxnId="{2CA314AD-76FD-480C-B870-550BDE0106C3}">
      <dgm:prSet/>
      <dgm:spPr/>
      <dgm:t>
        <a:bodyPr/>
        <a:lstStyle/>
        <a:p>
          <a:endParaRPr lang="en-US" sz="1400" b="1">
            <a:solidFill>
              <a:schemeClr val="bg1"/>
            </a:solidFill>
            <a:latin typeface="+mj-lt"/>
            <a:ea typeface="宋体" pitchFamily="2" charset="-122"/>
          </a:endParaRPr>
        </a:p>
      </dgm:t>
    </dgm:pt>
    <dgm:pt modelId="{A60C9868-37A3-4336-AF7C-02D16C94C679}">
      <dgm:prSet phldrT="[Text]" custT="1">
        <dgm:style>
          <a:lnRef idx="0">
            <a:schemeClr val="accent2"/>
          </a:lnRef>
          <a:fillRef idx="3">
            <a:schemeClr val="accent2"/>
          </a:fillRef>
          <a:effectRef idx="3">
            <a:schemeClr val="accent2"/>
          </a:effectRef>
          <a:fontRef idx="minor">
            <a:schemeClr val="lt1"/>
          </a:fontRef>
        </dgm:style>
      </dgm:prSet>
      <dgm:spPr/>
      <dgm:t>
        <a:bodyPr/>
        <a:lstStyle/>
        <a:p>
          <a:pPr>
            <a:spcAft>
              <a:spcPts val="0"/>
            </a:spcAft>
          </a:pPr>
          <a:r>
            <a:rPr lang="en-GB" altLang="zh-CN" sz="1400" b="1" dirty="0" smtClean="0">
              <a:latin typeface="+mj-lt"/>
              <a:ea typeface="宋体" pitchFamily="2" charset="-122"/>
            </a:rPr>
            <a:t>Physical Inventory Management</a:t>
          </a:r>
          <a:endParaRPr lang="en-US" sz="1400" b="1" dirty="0">
            <a:latin typeface="+mj-lt"/>
            <a:ea typeface="宋体" pitchFamily="2" charset="-122"/>
          </a:endParaRPr>
        </a:p>
      </dgm:t>
    </dgm:pt>
    <dgm:pt modelId="{51B84765-EEB1-4D38-946A-2066A7F49EC1}" type="parTrans" cxnId="{949E2C7E-C0FA-42BE-91E2-34CEFF065A31}">
      <dgm:prSet custT="1"/>
      <dgm:spPr/>
      <dgm:t>
        <a:bodyPr/>
        <a:lstStyle/>
        <a:p>
          <a:endParaRPr lang="en-US" sz="1400" b="1">
            <a:solidFill>
              <a:schemeClr val="bg1"/>
            </a:solidFill>
            <a:latin typeface="+mj-lt"/>
            <a:ea typeface="宋体" pitchFamily="2" charset="-122"/>
          </a:endParaRPr>
        </a:p>
      </dgm:t>
    </dgm:pt>
    <dgm:pt modelId="{E46DE63F-CBF7-4E64-A6DC-664AC55E22B8}" type="sibTrans" cxnId="{949E2C7E-C0FA-42BE-91E2-34CEFF065A31}">
      <dgm:prSet/>
      <dgm:spPr/>
      <dgm:t>
        <a:bodyPr/>
        <a:lstStyle/>
        <a:p>
          <a:endParaRPr lang="en-US" sz="1400" b="1">
            <a:solidFill>
              <a:schemeClr val="bg1"/>
            </a:solidFill>
            <a:latin typeface="+mj-lt"/>
            <a:ea typeface="宋体" pitchFamily="2" charset="-122"/>
          </a:endParaRPr>
        </a:p>
      </dgm:t>
    </dgm:pt>
    <dgm:pt modelId="{FA20942F-F411-4BE9-B241-E34C419D1D52}">
      <dgm:prSet phldrT="[Text]" custT="1">
        <dgm:style>
          <a:lnRef idx="0">
            <a:schemeClr val="accent5"/>
          </a:lnRef>
          <a:fillRef idx="3">
            <a:schemeClr val="accent5"/>
          </a:fillRef>
          <a:effectRef idx="3">
            <a:schemeClr val="accent5"/>
          </a:effectRef>
          <a:fontRef idx="minor">
            <a:schemeClr val="lt1"/>
          </a:fontRef>
        </dgm:style>
      </dgm:prSet>
      <dgm:spPr/>
      <dgm:t>
        <a:bodyPr/>
        <a:lstStyle/>
        <a:p>
          <a:pPr rtl="0">
            <a:spcAft>
              <a:spcPts val="0"/>
            </a:spcAft>
          </a:pPr>
          <a:r>
            <a:rPr kumimoji="0" lang="en-GB" altLang="zh-CN" sz="1400" b="1" i="0" u="none" strike="noStrike" cap="none" spc="0" normalizeH="0" baseline="0" noProof="0" dirty="0" smtClean="0">
              <a:ln/>
              <a:effectLst/>
              <a:uLnTx/>
              <a:uFillTx/>
              <a:latin typeface="+mj-lt"/>
              <a:ea typeface="宋体" pitchFamily="2" charset="-122"/>
              <a:cs typeface="+mn-cs"/>
            </a:rPr>
            <a:t>Non-Bonded Goods Processing Management</a:t>
          </a:r>
          <a:endParaRPr lang="en-US" sz="1400" b="1" dirty="0">
            <a:latin typeface="+mj-lt"/>
            <a:ea typeface="宋体" pitchFamily="2" charset="-122"/>
          </a:endParaRPr>
        </a:p>
      </dgm:t>
    </dgm:pt>
    <dgm:pt modelId="{A9650D13-205A-468E-9A46-A6D6D195A5D9}" type="parTrans" cxnId="{6C32E4D3-98AC-4AFD-B1B0-2E28E4B2DD04}">
      <dgm:prSet custT="1"/>
      <dgm:spPr/>
      <dgm:t>
        <a:bodyPr/>
        <a:lstStyle/>
        <a:p>
          <a:endParaRPr lang="en-US" sz="1400" b="1">
            <a:solidFill>
              <a:schemeClr val="bg1"/>
            </a:solidFill>
            <a:latin typeface="+mj-lt"/>
            <a:ea typeface="宋体" pitchFamily="2" charset="-122"/>
          </a:endParaRPr>
        </a:p>
      </dgm:t>
    </dgm:pt>
    <dgm:pt modelId="{264329FD-4F41-4EC7-9FE6-82E1A390422C}" type="sibTrans" cxnId="{6C32E4D3-98AC-4AFD-B1B0-2E28E4B2DD04}">
      <dgm:prSet/>
      <dgm:spPr/>
      <dgm:t>
        <a:bodyPr/>
        <a:lstStyle/>
        <a:p>
          <a:endParaRPr lang="en-US" sz="1400" b="1">
            <a:solidFill>
              <a:schemeClr val="bg1"/>
            </a:solidFill>
            <a:latin typeface="+mj-lt"/>
            <a:ea typeface="宋体" pitchFamily="2" charset="-122"/>
          </a:endParaRPr>
        </a:p>
      </dgm:t>
    </dgm:pt>
    <dgm:pt modelId="{A3880383-6C2D-484F-9EB0-70BED047E662}">
      <dgm:prSet phldrT="[Text]" custT="1">
        <dgm:style>
          <a:lnRef idx="0">
            <a:schemeClr val="accent2"/>
          </a:lnRef>
          <a:fillRef idx="3">
            <a:schemeClr val="accent2"/>
          </a:fillRef>
          <a:effectRef idx="3">
            <a:schemeClr val="accent2"/>
          </a:effectRef>
          <a:fontRef idx="minor">
            <a:schemeClr val="lt1"/>
          </a:fontRef>
        </dgm:style>
      </dgm:prSet>
      <dgm:spPr/>
      <dgm:t>
        <a:bodyPr/>
        <a:lstStyle/>
        <a:p>
          <a:pPr rtl="0">
            <a:spcAft>
              <a:spcPts val="0"/>
            </a:spcAft>
          </a:pPr>
          <a:r>
            <a:rPr lang="en-GB" altLang="zh-CN" sz="1400" b="1" noProof="0" dirty="0" smtClean="0">
              <a:latin typeface="+mj-lt"/>
              <a:ea typeface="宋体" pitchFamily="2" charset="-122"/>
            </a:rPr>
            <a:t>Unit of Measure Management</a:t>
          </a:r>
          <a:endParaRPr lang="en-US" sz="1400" b="1" dirty="0">
            <a:latin typeface="+mj-lt"/>
            <a:ea typeface="宋体" pitchFamily="2" charset="-122"/>
          </a:endParaRPr>
        </a:p>
      </dgm:t>
    </dgm:pt>
    <dgm:pt modelId="{2E219326-D432-4B26-9EB1-F4361AB66F6A}" type="parTrans" cxnId="{A4B148C0-A4C4-48B1-A400-5381765689E4}">
      <dgm:prSet custT="1"/>
      <dgm:spPr/>
      <dgm:t>
        <a:bodyPr/>
        <a:lstStyle/>
        <a:p>
          <a:endParaRPr lang="en-US" sz="1400" b="1">
            <a:solidFill>
              <a:schemeClr val="bg1"/>
            </a:solidFill>
            <a:latin typeface="+mj-lt"/>
            <a:ea typeface="宋体" pitchFamily="2" charset="-122"/>
          </a:endParaRPr>
        </a:p>
      </dgm:t>
    </dgm:pt>
    <dgm:pt modelId="{A27E39FE-4A91-49D4-83EC-3B1BDE3A1FED}" type="sibTrans" cxnId="{A4B148C0-A4C4-48B1-A400-5381765689E4}">
      <dgm:prSet/>
      <dgm:spPr/>
      <dgm:t>
        <a:bodyPr/>
        <a:lstStyle/>
        <a:p>
          <a:endParaRPr lang="en-US" sz="1400" b="1">
            <a:solidFill>
              <a:schemeClr val="bg1"/>
            </a:solidFill>
            <a:latin typeface="+mj-lt"/>
            <a:ea typeface="宋体" pitchFamily="2" charset="-122"/>
          </a:endParaRPr>
        </a:p>
      </dgm:t>
    </dgm:pt>
    <dgm:pt modelId="{32B95778-B2C2-4BB3-A44A-6785A7200FCB}" type="pres">
      <dgm:prSet presAssocID="{C4561764-50B0-4192-AF2B-7F7C198E9863}" presName="Name0" presStyleCnt="0">
        <dgm:presLayoutVars>
          <dgm:chMax val="1"/>
          <dgm:dir/>
          <dgm:animLvl val="ctr"/>
          <dgm:resizeHandles val="exact"/>
        </dgm:presLayoutVars>
      </dgm:prSet>
      <dgm:spPr/>
      <dgm:t>
        <a:bodyPr/>
        <a:lstStyle/>
        <a:p>
          <a:endParaRPr lang="en-US"/>
        </a:p>
      </dgm:t>
    </dgm:pt>
    <dgm:pt modelId="{9C32299D-2CF5-440D-AC14-5C64D45E207D}" type="pres">
      <dgm:prSet presAssocID="{8C7C82C5-0006-4C99-9D6A-373748623CE3}" presName="centerShape" presStyleLbl="node0" presStyleIdx="0" presStyleCnt="1" custScaleX="145611" custScaleY="100480"/>
      <dgm:spPr/>
      <dgm:t>
        <a:bodyPr/>
        <a:lstStyle/>
        <a:p>
          <a:endParaRPr lang="en-US"/>
        </a:p>
      </dgm:t>
    </dgm:pt>
    <dgm:pt modelId="{13FA98E2-9927-442F-84E2-F8DF04C71C33}" type="pres">
      <dgm:prSet presAssocID="{A0BA9A53-1D3A-4229-BF72-5642AF7E19A7}" presName="parTrans" presStyleLbl="sibTrans2D1" presStyleIdx="0" presStyleCnt="6"/>
      <dgm:spPr/>
      <dgm:t>
        <a:bodyPr/>
        <a:lstStyle/>
        <a:p>
          <a:endParaRPr lang="en-US"/>
        </a:p>
      </dgm:t>
    </dgm:pt>
    <dgm:pt modelId="{DBF9D0AA-17DB-4BD0-8F9F-54732FECDFD1}" type="pres">
      <dgm:prSet presAssocID="{A0BA9A53-1D3A-4229-BF72-5642AF7E19A7}" presName="connectorText" presStyleLbl="sibTrans2D1" presStyleIdx="0" presStyleCnt="6"/>
      <dgm:spPr/>
      <dgm:t>
        <a:bodyPr/>
        <a:lstStyle/>
        <a:p>
          <a:endParaRPr lang="en-US"/>
        </a:p>
      </dgm:t>
    </dgm:pt>
    <dgm:pt modelId="{99D228F7-8CD8-4B3B-B6C9-BF8A84ED874B}" type="pres">
      <dgm:prSet presAssocID="{FD13F6BC-AE37-4B6F-9F1F-DE30B67B35C8}" presName="node" presStyleLbl="node1" presStyleIdx="0" presStyleCnt="6" custScaleX="153166">
        <dgm:presLayoutVars>
          <dgm:bulletEnabled val="1"/>
        </dgm:presLayoutVars>
      </dgm:prSet>
      <dgm:spPr/>
      <dgm:t>
        <a:bodyPr/>
        <a:lstStyle/>
        <a:p>
          <a:endParaRPr lang="en-US"/>
        </a:p>
      </dgm:t>
    </dgm:pt>
    <dgm:pt modelId="{EB092D5E-49C5-4AFE-A3E1-03AF491C890D}" type="pres">
      <dgm:prSet presAssocID="{5D5D9E01-AB85-4CD4-A4B2-643A86A9D4B3}" presName="parTrans" presStyleLbl="sibTrans2D1" presStyleIdx="1" presStyleCnt="6"/>
      <dgm:spPr/>
      <dgm:t>
        <a:bodyPr/>
        <a:lstStyle/>
        <a:p>
          <a:endParaRPr lang="en-US"/>
        </a:p>
      </dgm:t>
    </dgm:pt>
    <dgm:pt modelId="{893348CA-003E-4FAE-A223-50C0EA2828B8}" type="pres">
      <dgm:prSet presAssocID="{5D5D9E01-AB85-4CD4-A4B2-643A86A9D4B3}" presName="connectorText" presStyleLbl="sibTrans2D1" presStyleIdx="1" presStyleCnt="6"/>
      <dgm:spPr/>
      <dgm:t>
        <a:bodyPr/>
        <a:lstStyle/>
        <a:p>
          <a:endParaRPr lang="en-US"/>
        </a:p>
      </dgm:t>
    </dgm:pt>
    <dgm:pt modelId="{B1111D06-BAEF-415A-A7D0-EF81C30486DA}" type="pres">
      <dgm:prSet presAssocID="{E9C81AF5-8CA9-4143-B721-84467F1E2DD5}" presName="node" presStyleLbl="node1" presStyleIdx="1" presStyleCnt="6" custScaleX="138973" custRadScaleRad="121554" custRadScaleInc="27909">
        <dgm:presLayoutVars>
          <dgm:bulletEnabled val="1"/>
        </dgm:presLayoutVars>
      </dgm:prSet>
      <dgm:spPr/>
      <dgm:t>
        <a:bodyPr/>
        <a:lstStyle/>
        <a:p>
          <a:endParaRPr lang="en-US"/>
        </a:p>
      </dgm:t>
    </dgm:pt>
    <dgm:pt modelId="{C71421F7-C4B0-4EA7-97A7-83D3165C4352}" type="pres">
      <dgm:prSet presAssocID="{8792A180-9F76-421B-B773-03DD425667C9}" presName="parTrans" presStyleLbl="sibTrans2D1" presStyleIdx="2" presStyleCnt="6"/>
      <dgm:spPr/>
      <dgm:t>
        <a:bodyPr/>
        <a:lstStyle/>
        <a:p>
          <a:endParaRPr lang="en-US"/>
        </a:p>
      </dgm:t>
    </dgm:pt>
    <dgm:pt modelId="{8A9ECDDA-1AF6-4AF0-B4B6-3A3F71C0F318}" type="pres">
      <dgm:prSet presAssocID="{8792A180-9F76-421B-B773-03DD425667C9}" presName="connectorText" presStyleLbl="sibTrans2D1" presStyleIdx="2" presStyleCnt="6"/>
      <dgm:spPr/>
      <dgm:t>
        <a:bodyPr/>
        <a:lstStyle/>
        <a:p>
          <a:endParaRPr lang="en-US"/>
        </a:p>
      </dgm:t>
    </dgm:pt>
    <dgm:pt modelId="{A41B186B-C335-438C-B00B-C408072E4390}" type="pres">
      <dgm:prSet presAssocID="{EBCA8F56-7AD4-410F-B1D0-59A43A9242E7}" presName="node" presStyleLbl="node1" presStyleIdx="2" presStyleCnt="6" custScaleX="134796" custRadScaleRad="124116" custRadScaleInc="-17308">
        <dgm:presLayoutVars>
          <dgm:bulletEnabled val="1"/>
        </dgm:presLayoutVars>
      </dgm:prSet>
      <dgm:spPr/>
      <dgm:t>
        <a:bodyPr/>
        <a:lstStyle/>
        <a:p>
          <a:endParaRPr lang="en-US"/>
        </a:p>
      </dgm:t>
    </dgm:pt>
    <dgm:pt modelId="{492E2854-9F6C-40E3-B1E7-E198764B5E13}" type="pres">
      <dgm:prSet presAssocID="{51B84765-EEB1-4D38-946A-2066A7F49EC1}" presName="parTrans" presStyleLbl="sibTrans2D1" presStyleIdx="3" presStyleCnt="6"/>
      <dgm:spPr/>
      <dgm:t>
        <a:bodyPr/>
        <a:lstStyle/>
        <a:p>
          <a:endParaRPr lang="en-US"/>
        </a:p>
      </dgm:t>
    </dgm:pt>
    <dgm:pt modelId="{75B85178-A089-4D47-85B0-D12FA8C22621}" type="pres">
      <dgm:prSet presAssocID="{51B84765-EEB1-4D38-946A-2066A7F49EC1}" presName="connectorText" presStyleLbl="sibTrans2D1" presStyleIdx="3" presStyleCnt="6"/>
      <dgm:spPr/>
      <dgm:t>
        <a:bodyPr/>
        <a:lstStyle/>
        <a:p>
          <a:endParaRPr lang="en-US"/>
        </a:p>
      </dgm:t>
    </dgm:pt>
    <dgm:pt modelId="{43C77B24-8D64-48CB-BA0A-406359F94034}" type="pres">
      <dgm:prSet presAssocID="{A60C9868-37A3-4336-AF7C-02D16C94C679}" presName="node" presStyleLbl="node1" presStyleIdx="3" presStyleCnt="6" custScaleX="144344">
        <dgm:presLayoutVars>
          <dgm:bulletEnabled val="1"/>
        </dgm:presLayoutVars>
      </dgm:prSet>
      <dgm:spPr/>
      <dgm:t>
        <a:bodyPr/>
        <a:lstStyle/>
        <a:p>
          <a:endParaRPr lang="en-US"/>
        </a:p>
      </dgm:t>
    </dgm:pt>
    <dgm:pt modelId="{C4FFDE51-2B59-4A09-89F8-C7EBD7FDE8B6}" type="pres">
      <dgm:prSet presAssocID="{A9650D13-205A-468E-9A46-A6D6D195A5D9}" presName="parTrans" presStyleLbl="sibTrans2D1" presStyleIdx="4" presStyleCnt="6"/>
      <dgm:spPr/>
      <dgm:t>
        <a:bodyPr/>
        <a:lstStyle/>
        <a:p>
          <a:endParaRPr lang="en-US"/>
        </a:p>
      </dgm:t>
    </dgm:pt>
    <dgm:pt modelId="{2CB53A57-F707-4EBC-83AE-3E96867AC4BC}" type="pres">
      <dgm:prSet presAssocID="{A9650D13-205A-468E-9A46-A6D6D195A5D9}" presName="connectorText" presStyleLbl="sibTrans2D1" presStyleIdx="4" presStyleCnt="6"/>
      <dgm:spPr/>
      <dgm:t>
        <a:bodyPr/>
        <a:lstStyle/>
        <a:p>
          <a:endParaRPr lang="en-US"/>
        </a:p>
      </dgm:t>
    </dgm:pt>
    <dgm:pt modelId="{8903D6A4-81EB-4B3B-A567-D66660E5C3C8}" type="pres">
      <dgm:prSet presAssocID="{FA20942F-F411-4BE9-B241-E34C419D1D52}" presName="node" presStyleLbl="node1" presStyleIdx="4" presStyleCnt="6" custScaleX="146096" custRadScaleRad="121517" custRadScaleInc="15416">
        <dgm:presLayoutVars>
          <dgm:bulletEnabled val="1"/>
        </dgm:presLayoutVars>
      </dgm:prSet>
      <dgm:spPr/>
      <dgm:t>
        <a:bodyPr/>
        <a:lstStyle/>
        <a:p>
          <a:endParaRPr lang="en-US"/>
        </a:p>
      </dgm:t>
    </dgm:pt>
    <dgm:pt modelId="{E25EDAD0-BC5D-43B5-A457-D26BFAB5FABF}" type="pres">
      <dgm:prSet presAssocID="{2E219326-D432-4B26-9EB1-F4361AB66F6A}" presName="parTrans" presStyleLbl="sibTrans2D1" presStyleIdx="5" presStyleCnt="6"/>
      <dgm:spPr/>
      <dgm:t>
        <a:bodyPr/>
        <a:lstStyle/>
        <a:p>
          <a:endParaRPr lang="en-US"/>
        </a:p>
      </dgm:t>
    </dgm:pt>
    <dgm:pt modelId="{648D5433-0CD6-4D7D-9E08-70B48D03872B}" type="pres">
      <dgm:prSet presAssocID="{2E219326-D432-4B26-9EB1-F4361AB66F6A}" presName="connectorText" presStyleLbl="sibTrans2D1" presStyleIdx="5" presStyleCnt="6"/>
      <dgm:spPr/>
      <dgm:t>
        <a:bodyPr/>
        <a:lstStyle/>
        <a:p>
          <a:endParaRPr lang="en-US"/>
        </a:p>
      </dgm:t>
    </dgm:pt>
    <dgm:pt modelId="{24A53AC2-8924-406B-B644-1B9DD8A9A27A}" type="pres">
      <dgm:prSet presAssocID="{A3880383-6C2D-484F-9EB0-70BED047E662}" presName="node" presStyleLbl="node1" presStyleIdx="5" presStyleCnt="6" custScaleX="136380" custRadScaleRad="123532" custRadScaleInc="-29120">
        <dgm:presLayoutVars>
          <dgm:bulletEnabled val="1"/>
        </dgm:presLayoutVars>
      </dgm:prSet>
      <dgm:spPr/>
      <dgm:t>
        <a:bodyPr/>
        <a:lstStyle/>
        <a:p>
          <a:endParaRPr lang="en-US"/>
        </a:p>
      </dgm:t>
    </dgm:pt>
  </dgm:ptLst>
  <dgm:cxnLst>
    <dgm:cxn modelId="{949E2C7E-C0FA-42BE-91E2-34CEFF065A31}" srcId="{8C7C82C5-0006-4C99-9D6A-373748623CE3}" destId="{A60C9868-37A3-4336-AF7C-02D16C94C679}" srcOrd="3" destOrd="0" parTransId="{51B84765-EEB1-4D38-946A-2066A7F49EC1}" sibTransId="{E46DE63F-CBF7-4E64-A6DC-664AC55E22B8}"/>
    <dgm:cxn modelId="{0E8C9ED7-1481-4271-8BB9-1C5F9DD40398}" srcId="{8C7C82C5-0006-4C99-9D6A-373748623CE3}" destId="{FD13F6BC-AE37-4B6F-9F1F-DE30B67B35C8}" srcOrd="0" destOrd="0" parTransId="{A0BA9A53-1D3A-4229-BF72-5642AF7E19A7}" sibTransId="{BF976310-F503-407F-87DD-6E7F25ACF55C}"/>
    <dgm:cxn modelId="{73F1B9D3-1AA3-46C0-A8C1-76ABD907746D}" type="presOf" srcId="{8C7C82C5-0006-4C99-9D6A-373748623CE3}" destId="{9C32299D-2CF5-440D-AC14-5C64D45E207D}" srcOrd="0" destOrd="0" presId="urn:microsoft.com/office/officeart/2005/8/layout/radial5"/>
    <dgm:cxn modelId="{ACBD9565-9D82-4982-BA5A-BE828B8B891C}" type="presOf" srcId="{C4561764-50B0-4192-AF2B-7F7C198E9863}" destId="{32B95778-B2C2-4BB3-A44A-6785A7200FCB}" srcOrd="0" destOrd="0" presId="urn:microsoft.com/office/officeart/2005/8/layout/radial5"/>
    <dgm:cxn modelId="{EF1F11ED-B490-4657-8DC8-D233A7B69CE6}" srcId="{C4561764-50B0-4192-AF2B-7F7C198E9863}" destId="{8C7C82C5-0006-4C99-9D6A-373748623CE3}" srcOrd="0" destOrd="0" parTransId="{DFDD10E0-960B-4FF5-A221-DA46838F7391}" sibTransId="{041ED7BC-5279-4D23-970E-6FF52AAF61EF}"/>
    <dgm:cxn modelId="{B233C3FB-BAE7-4EAA-9AEC-ED2632A6F821}" type="presOf" srcId="{A60C9868-37A3-4336-AF7C-02D16C94C679}" destId="{43C77B24-8D64-48CB-BA0A-406359F94034}" srcOrd="0" destOrd="0" presId="urn:microsoft.com/office/officeart/2005/8/layout/radial5"/>
    <dgm:cxn modelId="{9680444D-0EFB-4DA2-BF53-0D2E452520F4}" type="presOf" srcId="{EBCA8F56-7AD4-410F-B1D0-59A43A9242E7}" destId="{A41B186B-C335-438C-B00B-C408072E4390}" srcOrd="0" destOrd="0" presId="urn:microsoft.com/office/officeart/2005/8/layout/radial5"/>
    <dgm:cxn modelId="{0D4E50D2-9306-45BE-8439-C2A84219B7F1}" type="presOf" srcId="{2E219326-D432-4B26-9EB1-F4361AB66F6A}" destId="{E25EDAD0-BC5D-43B5-A457-D26BFAB5FABF}" srcOrd="0" destOrd="0" presId="urn:microsoft.com/office/officeart/2005/8/layout/radial5"/>
    <dgm:cxn modelId="{6DA3211F-6B8F-4B1F-9395-DA7DD3CF1373}" type="presOf" srcId="{5D5D9E01-AB85-4CD4-A4B2-643A86A9D4B3}" destId="{893348CA-003E-4FAE-A223-50C0EA2828B8}" srcOrd="1" destOrd="0" presId="urn:microsoft.com/office/officeart/2005/8/layout/radial5"/>
    <dgm:cxn modelId="{D97F0197-4F7F-47F5-B8EB-52EB6B7DB426}" type="presOf" srcId="{8792A180-9F76-421B-B773-03DD425667C9}" destId="{8A9ECDDA-1AF6-4AF0-B4B6-3A3F71C0F318}" srcOrd="1" destOrd="0" presId="urn:microsoft.com/office/officeart/2005/8/layout/radial5"/>
    <dgm:cxn modelId="{F3526D1B-776C-44C0-84A2-EED24D052598}" type="presOf" srcId="{FD13F6BC-AE37-4B6F-9F1F-DE30B67B35C8}" destId="{99D228F7-8CD8-4B3B-B6C9-BF8A84ED874B}" srcOrd="0" destOrd="0" presId="urn:microsoft.com/office/officeart/2005/8/layout/radial5"/>
    <dgm:cxn modelId="{2CA314AD-76FD-480C-B870-550BDE0106C3}" srcId="{8C7C82C5-0006-4C99-9D6A-373748623CE3}" destId="{EBCA8F56-7AD4-410F-B1D0-59A43A9242E7}" srcOrd="2" destOrd="0" parTransId="{8792A180-9F76-421B-B773-03DD425667C9}" sibTransId="{C9C79FA8-0A4E-40E6-87E3-71EEE1F8D405}"/>
    <dgm:cxn modelId="{6C32E4D3-98AC-4AFD-B1B0-2E28E4B2DD04}" srcId="{8C7C82C5-0006-4C99-9D6A-373748623CE3}" destId="{FA20942F-F411-4BE9-B241-E34C419D1D52}" srcOrd="4" destOrd="0" parTransId="{A9650D13-205A-468E-9A46-A6D6D195A5D9}" sibTransId="{264329FD-4F41-4EC7-9FE6-82E1A390422C}"/>
    <dgm:cxn modelId="{C8468145-1D25-4D94-A53E-5CF8D0F853E3}" type="presOf" srcId="{2E219326-D432-4B26-9EB1-F4361AB66F6A}" destId="{648D5433-0CD6-4D7D-9E08-70B48D03872B}" srcOrd="1" destOrd="0" presId="urn:microsoft.com/office/officeart/2005/8/layout/radial5"/>
    <dgm:cxn modelId="{976427A3-93BC-4B39-89E5-0562F008775F}" type="presOf" srcId="{5D5D9E01-AB85-4CD4-A4B2-643A86A9D4B3}" destId="{EB092D5E-49C5-4AFE-A3E1-03AF491C890D}" srcOrd="0" destOrd="0" presId="urn:microsoft.com/office/officeart/2005/8/layout/radial5"/>
    <dgm:cxn modelId="{66843AF8-80B9-45BB-9229-5F22C19C20D6}" type="presOf" srcId="{51B84765-EEB1-4D38-946A-2066A7F49EC1}" destId="{75B85178-A089-4D47-85B0-D12FA8C22621}" srcOrd="1" destOrd="0" presId="urn:microsoft.com/office/officeart/2005/8/layout/radial5"/>
    <dgm:cxn modelId="{15D5891D-B5B6-4349-B209-C08FD5F87918}" type="presOf" srcId="{E9C81AF5-8CA9-4143-B721-84467F1E2DD5}" destId="{B1111D06-BAEF-415A-A7D0-EF81C30486DA}" srcOrd="0" destOrd="0" presId="urn:microsoft.com/office/officeart/2005/8/layout/radial5"/>
    <dgm:cxn modelId="{7BAC1A92-2896-431C-98A1-A55B2184AFB7}" type="presOf" srcId="{A3880383-6C2D-484F-9EB0-70BED047E662}" destId="{24A53AC2-8924-406B-B644-1B9DD8A9A27A}" srcOrd="0" destOrd="0" presId="urn:microsoft.com/office/officeart/2005/8/layout/radial5"/>
    <dgm:cxn modelId="{45C1B63A-3B9E-4E4E-BFB8-4549B4B504D1}" type="presOf" srcId="{FA20942F-F411-4BE9-B241-E34C419D1D52}" destId="{8903D6A4-81EB-4B3B-A567-D66660E5C3C8}" srcOrd="0" destOrd="0" presId="urn:microsoft.com/office/officeart/2005/8/layout/radial5"/>
    <dgm:cxn modelId="{80DA893F-11AA-4216-AB09-F8BBE4884383}" type="presOf" srcId="{51B84765-EEB1-4D38-946A-2066A7F49EC1}" destId="{492E2854-9F6C-40E3-B1E7-E198764B5E13}" srcOrd="0" destOrd="0" presId="urn:microsoft.com/office/officeart/2005/8/layout/radial5"/>
    <dgm:cxn modelId="{0FECF811-87F6-4C5D-A5FF-9F4AE1C71EED}" srcId="{8C7C82C5-0006-4C99-9D6A-373748623CE3}" destId="{E9C81AF5-8CA9-4143-B721-84467F1E2DD5}" srcOrd="1" destOrd="0" parTransId="{5D5D9E01-AB85-4CD4-A4B2-643A86A9D4B3}" sibTransId="{3FE83C91-4CC6-4BF5-BA5D-F1DD241F5830}"/>
    <dgm:cxn modelId="{8EF540B9-F23F-474B-98CD-243EE4CD48EA}" type="presOf" srcId="{8792A180-9F76-421B-B773-03DD425667C9}" destId="{C71421F7-C4B0-4EA7-97A7-83D3165C4352}" srcOrd="0" destOrd="0" presId="urn:microsoft.com/office/officeart/2005/8/layout/radial5"/>
    <dgm:cxn modelId="{A4B148C0-A4C4-48B1-A400-5381765689E4}" srcId="{8C7C82C5-0006-4C99-9D6A-373748623CE3}" destId="{A3880383-6C2D-484F-9EB0-70BED047E662}" srcOrd="5" destOrd="0" parTransId="{2E219326-D432-4B26-9EB1-F4361AB66F6A}" sibTransId="{A27E39FE-4A91-49D4-83EC-3B1BDE3A1FED}"/>
    <dgm:cxn modelId="{1B79212B-4CBB-4877-8FE6-70691E09D40B}" type="presOf" srcId="{A0BA9A53-1D3A-4229-BF72-5642AF7E19A7}" destId="{DBF9D0AA-17DB-4BD0-8F9F-54732FECDFD1}" srcOrd="1" destOrd="0" presId="urn:microsoft.com/office/officeart/2005/8/layout/radial5"/>
    <dgm:cxn modelId="{B3EF6C94-0F21-4EBF-BCA7-A2003545552A}" type="presOf" srcId="{A9650D13-205A-468E-9A46-A6D6D195A5D9}" destId="{C4FFDE51-2B59-4A09-89F8-C7EBD7FDE8B6}" srcOrd="0" destOrd="0" presId="urn:microsoft.com/office/officeart/2005/8/layout/radial5"/>
    <dgm:cxn modelId="{726811DA-A9A2-4E2B-97FC-ECF96210CA39}" type="presOf" srcId="{A0BA9A53-1D3A-4229-BF72-5642AF7E19A7}" destId="{13FA98E2-9927-442F-84E2-F8DF04C71C33}" srcOrd="0" destOrd="0" presId="urn:microsoft.com/office/officeart/2005/8/layout/radial5"/>
    <dgm:cxn modelId="{13158E24-80EF-43D9-AE7C-1B4939F407F7}" type="presOf" srcId="{A9650D13-205A-468E-9A46-A6D6D195A5D9}" destId="{2CB53A57-F707-4EBC-83AE-3E96867AC4BC}" srcOrd="1" destOrd="0" presId="urn:microsoft.com/office/officeart/2005/8/layout/radial5"/>
    <dgm:cxn modelId="{FB1B9797-FB56-4E11-A6F3-63B2453E6642}" type="presParOf" srcId="{32B95778-B2C2-4BB3-A44A-6785A7200FCB}" destId="{9C32299D-2CF5-440D-AC14-5C64D45E207D}" srcOrd="0" destOrd="0" presId="urn:microsoft.com/office/officeart/2005/8/layout/radial5"/>
    <dgm:cxn modelId="{8E786011-2150-4529-8F0E-DF3049B7A324}" type="presParOf" srcId="{32B95778-B2C2-4BB3-A44A-6785A7200FCB}" destId="{13FA98E2-9927-442F-84E2-F8DF04C71C33}" srcOrd="1" destOrd="0" presId="urn:microsoft.com/office/officeart/2005/8/layout/radial5"/>
    <dgm:cxn modelId="{6D9A0853-4F57-4F0A-BA64-C5A6B9EAB6AC}" type="presParOf" srcId="{13FA98E2-9927-442F-84E2-F8DF04C71C33}" destId="{DBF9D0AA-17DB-4BD0-8F9F-54732FECDFD1}" srcOrd="0" destOrd="0" presId="urn:microsoft.com/office/officeart/2005/8/layout/radial5"/>
    <dgm:cxn modelId="{61A60D7A-7FC7-4519-A37F-77891A338DFC}" type="presParOf" srcId="{32B95778-B2C2-4BB3-A44A-6785A7200FCB}" destId="{99D228F7-8CD8-4B3B-B6C9-BF8A84ED874B}" srcOrd="2" destOrd="0" presId="urn:microsoft.com/office/officeart/2005/8/layout/radial5"/>
    <dgm:cxn modelId="{8C84A031-8AD3-4D51-B61F-EDBA97ECF717}" type="presParOf" srcId="{32B95778-B2C2-4BB3-A44A-6785A7200FCB}" destId="{EB092D5E-49C5-4AFE-A3E1-03AF491C890D}" srcOrd="3" destOrd="0" presId="urn:microsoft.com/office/officeart/2005/8/layout/radial5"/>
    <dgm:cxn modelId="{3509C53B-CE86-4FA6-80F0-11CE38C493A6}" type="presParOf" srcId="{EB092D5E-49C5-4AFE-A3E1-03AF491C890D}" destId="{893348CA-003E-4FAE-A223-50C0EA2828B8}" srcOrd="0" destOrd="0" presId="urn:microsoft.com/office/officeart/2005/8/layout/radial5"/>
    <dgm:cxn modelId="{89E682A5-9DC1-400B-83DF-E1F46AFAAF76}" type="presParOf" srcId="{32B95778-B2C2-4BB3-A44A-6785A7200FCB}" destId="{B1111D06-BAEF-415A-A7D0-EF81C30486DA}" srcOrd="4" destOrd="0" presId="urn:microsoft.com/office/officeart/2005/8/layout/radial5"/>
    <dgm:cxn modelId="{52D64B9F-4A9A-4B81-AB0A-3601799AB6E5}" type="presParOf" srcId="{32B95778-B2C2-4BB3-A44A-6785A7200FCB}" destId="{C71421F7-C4B0-4EA7-97A7-83D3165C4352}" srcOrd="5" destOrd="0" presId="urn:microsoft.com/office/officeart/2005/8/layout/radial5"/>
    <dgm:cxn modelId="{400D77CE-E3A5-4C71-A898-0B58C7EDF92F}" type="presParOf" srcId="{C71421F7-C4B0-4EA7-97A7-83D3165C4352}" destId="{8A9ECDDA-1AF6-4AF0-B4B6-3A3F71C0F318}" srcOrd="0" destOrd="0" presId="urn:microsoft.com/office/officeart/2005/8/layout/radial5"/>
    <dgm:cxn modelId="{092F8BF9-F99D-40DE-BCBE-ABF481EA83F7}" type="presParOf" srcId="{32B95778-B2C2-4BB3-A44A-6785A7200FCB}" destId="{A41B186B-C335-438C-B00B-C408072E4390}" srcOrd="6" destOrd="0" presId="urn:microsoft.com/office/officeart/2005/8/layout/radial5"/>
    <dgm:cxn modelId="{4F0C3003-202D-447A-872E-AF99F600DDEF}" type="presParOf" srcId="{32B95778-B2C2-4BB3-A44A-6785A7200FCB}" destId="{492E2854-9F6C-40E3-B1E7-E198764B5E13}" srcOrd="7" destOrd="0" presId="urn:microsoft.com/office/officeart/2005/8/layout/radial5"/>
    <dgm:cxn modelId="{9AB2EE7B-9F8F-4A73-9EF4-54FCC7702F7B}" type="presParOf" srcId="{492E2854-9F6C-40E3-B1E7-E198764B5E13}" destId="{75B85178-A089-4D47-85B0-D12FA8C22621}" srcOrd="0" destOrd="0" presId="urn:microsoft.com/office/officeart/2005/8/layout/radial5"/>
    <dgm:cxn modelId="{327B07F8-6494-4AB5-9073-301A171F6F21}" type="presParOf" srcId="{32B95778-B2C2-4BB3-A44A-6785A7200FCB}" destId="{43C77B24-8D64-48CB-BA0A-406359F94034}" srcOrd="8" destOrd="0" presId="urn:microsoft.com/office/officeart/2005/8/layout/radial5"/>
    <dgm:cxn modelId="{25BEC013-BF6F-4A30-8F99-D5B226AA833D}" type="presParOf" srcId="{32B95778-B2C2-4BB3-A44A-6785A7200FCB}" destId="{C4FFDE51-2B59-4A09-89F8-C7EBD7FDE8B6}" srcOrd="9" destOrd="0" presId="urn:microsoft.com/office/officeart/2005/8/layout/radial5"/>
    <dgm:cxn modelId="{C419C94A-D4AF-4BF7-B23A-8917EDB83176}" type="presParOf" srcId="{C4FFDE51-2B59-4A09-89F8-C7EBD7FDE8B6}" destId="{2CB53A57-F707-4EBC-83AE-3E96867AC4BC}" srcOrd="0" destOrd="0" presId="urn:microsoft.com/office/officeart/2005/8/layout/radial5"/>
    <dgm:cxn modelId="{90E3425A-1B3F-47E3-8CB4-D0A485CA32CF}" type="presParOf" srcId="{32B95778-B2C2-4BB3-A44A-6785A7200FCB}" destId="{8903D6A4-81EB-4B3B-A567-D66660E5C3C8}" srcOrd="10" destOrd="0" presId="urn:microsoft.com/office/officeart/2005/8/layout/radial5"/>
    <dgm:cxn modelId="{5E75FED9-3A1A-4E4F-ADDD-52087B6F257F}" type="presParOf" srcId="{32B95778-B2C2-4BB3-A44A-6785A7200FCB}" destId="{E25EDAD0-BC5D-43B5-A457-D26BFAB5FABF}" srcOrd="11" destOrd="0" presId="urn:microsoft.com/office/officeart/2005/8/layout/radial5"/>
    <dgm:cxn modelId="{ED9015BF-D770-4926-A63D-D6897DF51643}" type="presParOf" srcId="{E25EDAD0-BC5D-43B5-A457-D26BFAB5FABF}" destId="{648D5433-0CD6-4D7D-9E08-70B48D03872B}" srcOrd="0" destOrd="0" presId="urn:microsoft.com/office/officeart/2005/8/layout/radial5"/>
    <dgm:cxn modelId="{19DEC536-5B93-4F35-9121-849B5C9F4C91}" type="presParOf" srcId="{32B95778-B2C2-4BB3-A44A-6785A7200FCB}" destId="{24A53AC2-8924-406B-B644-1B9DD8A9A27A}" srcOrd="12"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0985CA-48E5-4B4A-9E09-28863A88205C}">
      <dsp:nvSpPr>
        <dsp:cNvPr id="0" name=""/>
        <dsp:cNvSpPr/>
      </dsp:nvSpPr>
      <dsp:spPr>
        <a:xfrm>
          <a:off x="-4562710" y="-699600"/>
          <a:ext cx="5435247" cy="5435247"/>
        </a:xfrm>
        <a:prstGeom prst="blockArc">
          <a:avLst>
            <a:gd name="adj1" fmla="val 18900000"/>
            <a:gd name="adj2" fmla="val 2700000"/>
            <a:gd name="adj3" fmla="val 397"/>
          </a:avLst>
        </a:prstGeom>
        <a:noFill/>
        <a:ln w="25400"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AE961B-CDB0-4C36-B360-B0E3D79CA472}">
      <dsp:nvSpPr>
        <dsp:cNvPr id="0" name=""/>
        <dsp:cNvSpPr/>
      </dsp:nvSpPr>
      <dsp:spPr>
        <a:xfrm>
          <a:off x="457025" y="310291"/>
          <a:ext cx="4971021" cy="620905"/>
        </a:xfrm>
        <a:prstGeom prst="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2844" tIns="38100" rIns="38100" bIns="38100" numCol="1" spcCol="1270" anchor="ctr" anchorCtr="0">
          <a:noAutofit/>
        </a:bodyPr>
        <a:lstStyle/>
        <a:p>
          <a:pPr lvl="0" algn="l" defTabSz="666750">
            <a:lnSpc>
              <a:spcPct val="90000"/>
            </a:lnSpc>
            <a:spcBef>
              <a:spcPct val="0"/>
            </a:spcBef>
            <a:spcAft>
              <a:spcPct val="35000"/>
            </a:spcAft>
          </a:pPr>
          <a:r>
            <a:rPr lang="en-GB" sz="1500" kern="1200" dirty="0" smtClean="0">
              <a:latin typeface="Georgia" pitchFamily="18" charset="0"/>
            </a:rPr>
            <a:t>Voluntary </a:t>
          </a:r>
          <a:r>
            <a:rPr lang="en-GB" sz="1450" kern="1200" dirty="0" smtClean="0">
              <a:latin typeface="Georgia" pitchFamily="18" charset="0"/>
            </a:rPr>
            <a:t>disclosure</a:t>
          </a:r>
          <a:r>
            <a:rPr lang="en-GB" sz="1500" kern="1200" dirty="0" smtClean="0">
              <a:latin typeface="Georgia" pitchFamily="18" charset="0"/>
            </a:rPr>
            <a:t> via </a:t>
          </a:r>
          <a:r>
            <a:rPr lang="en-GB" sz="1450" kern="1200" dirty="0" smtClean="0">
              <a:latin typeface="Georgia" pitchFamily="18" charset="0"/>
            </a:rPr>
            <a:t>corporate</a:t>
          </a:r>
          <a:r>
            <a:rPr lang="en-GB" sz="1500" kern="1200" dirty="0" smtClean="0">
              <a:latin typeface="Georgia" pitchFamily="18" charset="0"/>
            </a:rPr>
            <a:t> annual information report</a:t>
          </a:r>
          <a:endParaRPr lang="zh-CN" altLang="en-US" sz="1500" kern="1200" dirty="0">
            <a:latin typeface="+mj-lt"/>
          </a:endParaRPr>
        </a:p>
      </dsp:txBody>
      <dsp:txXfrm>
        <a:off x="457025" y="310291"/>
        <a:ext cx="4971021" cy="620905"/>
      </dsp:txXfrm>
    </dsp:sp>
    <dsp:sp modelId="{11E52E5F-7BDF-46FA-BC08-FEA80FB60512}">
      <dsp:nvSpPr>
        <dsp:cNvPr id="0" name=""/>
        <dsp:cNvSpPr/>
      </dsp:nvSpPr>
      <dsp:spPr>
        <a:xfrm>
          <a:off x="68959" y="232678"/>
          <a:ext cx="776131" cy="776131"/>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0FCA44-1B4B-446B-A484-6A0DB5473918}">
      <dsp:nvSpPr>
        <dsp:cNvPr id="0" name=""/>
        <dsp:cNvSpPr/>
      </dsp:nvSpPr>
      <dsp:spPr>
        <a:xfrm>
          <a:off x="813005" y="1241810"/>
          <a:ext cx="4615041" cy="620905"/>
        </a:xfrm>
        <a:prstGeom prst="rect">
          <a:avLst/>
        </a:prstGeom>
        <a:solidFill>
          <a:schemeClr val="accent1">
            <a:shade val="80000"/>
            <a:hueOff val="-74526"/>
            <a:satOff val="-3654"/>
            <a:lumOff val="101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2844" tIns="38100" rIns="38100" bIns="38100" numCol="1" spcCol="1270" anchor="ctr" anchorCtr="0">
          <a:noAutofit/>
        </a:bodyPr>
        <a:lstStyle/>
        <a:p>
          <a:pPr lvl="0" algn="l" defTabSz="644525">
            <a:lnSpc>
              <a:spcPct val="90000"/>
            </a:lnSpc>
            <a:spcBef>
              <a:spcPct val="0"/>
            </a:spcBef>
            <a:spcAft>
              <a:spcPct val="35000"/>
            </a:spcAft>
          </a:pPr>
          <a:r>
            <a:rPr lang="en-GB" sz="1450" kern="1200" dirty="0" smtClean="0">
              <a:latin typeface="Georgia" pitchFamily="18" charset="0"/>
            </a:rPr>
            <a:t>Submission of enterprise self-discipline report to Customs</a:t>
          </a:r>
          <a:endParaRPr lang="zh-CN" altLang="en-US" sz="1450" kern="1200" dirty="0">
            <a:latin typeface="+mj-lt"/>
          </a:endParaRPr>
        </a:p>
      </dsp:txBody>
      <dsp:txXfrm>
        <a:off x="813005" y="1241810"/>
        <a:ext cx="4615041" cy="620905"/>
      </dsp:txXfrm>
    </dsp:sp>
    <dsp:sp modelId="{875A9C64-3233-4AA6-8479-0F848587EE7A}">
      <dsp:nvSpPr>
        <dsp:cNvPr id="0" name=""/>
        <dsp:cNvSpPr/>
      </dsp:nvSpPr>
      <dsp:spPr>
        <a:xfrm>
          <a:off x="424939" y="1164197"/>
          <a:ext cx="776131" cy="776131"/>
        </a:xfrm>
        <a:prstGeom prst="ellipse">
          <a:avLst/>
        </a:prstGeom>
        <a:solidFill>
          <a:schemeClr val="lt1">
            <a:hueOff val="0"/>
            <a:satOff val="0"/>
            <a:lumOff val="0"/>
            <a:alphaOff val="0"/>
          </a:schemeClr>
        </a:solidFill>
        <a:ln w="25400" cap="flat" cmpd="sng" algn="ctr">
          <a:solidFill>
            <a:schemeClr val="accent1">
              <a:shade val="80000"/>
              <a:hueOff val="-74526"/>
              <a:satOff val="-3654"/>
              <a:lumOff val="10186"/>
              <a:alphaOff val="0"/>
            </a:schemeClr>
          </a:solidFill>
          <a:prstDash val="solid"/>
        </a:ln>
        <a:effectLst/>
      </dsp:spPr>
      <dsp:style>
        <a:lnRef idx="2">
          <a:scrgbClr r="0" g="0" b="0"/>
        </a:lnRef>
        <a:fillRef idx="1">
          <a:scrgbClr r="0" g="0" b="0"/>
        </a:fillRef>
        <a:effectRef idx="0">
          <a:scrgbClr r="0" g="0" b="0"/>
        </a:effectRef>
        <a:fontRef idx="minor"/>
      </dsp:style>
    </dsp:sp>
    <dsp:sp modelId="{DF9687A9-7EB4-4B7B-8D1A-63CC061B8319}">
      <dsp:nvSpPr>
        <dsp:cNvPr id="0" name=""/>
        <dsp:cNvSpPr/>
      </dsp:nvSpPr>
      <dsp:spPr>
        <a:xfrm>
          <a:off x="813005" y="2173330"/>
          <a:ext cx="4615041" cy="620905"/>
        </a:xfrm>
        <a:prstGeom prst="rect">
          <a:avLst/>
        </a:prstGeom>
        <a:solidFill>
          <a:schemeClr val="accent1">
            <a:shade val="80000"/>
            <a:hueOff val="-149053"/>
            <a:satOff val="-7308"/>
            <a:lumOff val="203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2844" tIns="38100" rIns="38100" bIns="38100" numCol="1" spcCol="1270" anchor="ctr" anchorCtr="0">
          <a:noAutofit/>
        </a:bodyPr>
        <a:lstStyle/>
        <a:p>
          <a:pPr lvl="0" algn="l" defTabSz="644525">
            <a:lnSpc>
              <a:spcPct val="90000"/>
            </a:lnSpc>
            <a:spcBef>
              <a:spcPct val="0"/>
            </a:spcBef>
            <a:spcAft>
              <a:spcPct val="35000"/>
            </a:spcAft>
          </a:pPr>
          <a:r>
            <a:rPr lang="en-GB" sz="1450" kern="1200" dirty="0" smtClean="0">
              <a:latin typeface="Georgia" pitchFamily="18" charset="0"/>
            </a:rPr>
            <a:t>Timely and proactively report of non-compliance areas not covered in a Customs Audit Notice</a:t>
          </a:r>
          <a:endParaRPr lang="zh-CN" altLang="en-US" sz="1450" kern="1200" dirty="0">
            <a:solidFill>
              <a:schemeClr val="bg1"/>
            </a:solidFill>
            <a:latin typeface="+mj-lt"/>
          </a:endParaRPr>
        </a:p>
      </dsp:txBody>
      <dsp:txXfrm>
        <a:off x="813005" y="2173330"/>
        <a:ext cx="4615041" cy="620905"/>
      </dsp:txXfrm>
    </dsp:sp>
    <dsp:sp modelId="{E12A0AF7-48D5-4221-8CEA-2CE7281ED68D}">
      <dsp:nvSpPr>
        <dsp:cNvPr id="0" name=""/>
        <dsp:cNvSpPr/>
      </dsp:nvSpPr>
      <dsp:spPr>
        <a:xfrm>
          <a:off x="424939" y="2095717"/>
          <a:ext cx="776131" cy="776131"/>
        </a:xfrm>
        <a:prstGeom prst="ellipse">
          <a:avLst/>
        </a:prstGeom>
        <a:solidFill>
          <a:schemeClr val="lt1">
            <a:hueOff val="0"/>
            <a:satOff val="0"/>
            <a:lumOff val="0"/>
            <a:alphaOff val="0"/>
          </a:schemeClr>
        </a:solidFill>
        <a:ln w="25400" cap="flat" cmpd="sng" algn="ctr">
          <a:solidFill>
            <a:schemeClr val="accent1">
              <a:shade val="80000"/>
              <a:hueOff val="-149053"/>
              <a:satOff val="-7308"/>
              <a:lumOff val="20371"/>
              <a:alphaOff val="0"/>
            </a:schemeClr>
          </a:solidFill>
          <a:prstDash val="solid"/>
        </a:ln>
        <a:effectLst/>
      </dsp:spPr>
      <dsp:style>
        <a:lnRef idx="2">
          <a:scrgbClr r="0" g="0" b="0"/>
        </a:lnRef>
        <a:fillRef idx="1">
          <a:scrgbClr r="0" g="0" b="0"/>
        </a:fillRef>
        <a:effectRef idx="0">
          <a:scrgbClr r="0" g="0" b="0"/>
        </a:effectRef>
        <a:fontRef idx="minor"/>
      </dsp:style>
    </dsp:sp>
    <dsp:sp modelId="{56311123-183D-4087-A79B-1DAA48CCEB92}">
      <dsp:nvSpPr>
        <dsp:cNvPr id="0" name=""/>
        <dsp:cNvSpPr/>
      </dsp:nvSpPr>
      <dsp:spPr>
        <a:xfrm>
          <a:off x="457025" y="3104850"/>
          <a:ext cx="4971021" cy="620905"/>
        </a:xfrm>
        <a:prstGeom prst="rect">
          <a:avLst/>
        </a:prstGeom>
        <a:solidFill>
          <a:schemeClr val="accent1">
            <a:shade val="80000"/>
            <a:hueOff val="-223579"/>
            <a:satOff val="-10962"/>
            <a:lumOff val="305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2844" tIns="38100" rIns="38100" bIns="38100" numCol="1" spcCol="1270" anchor="ctr" anchorCtr="0">
          <a:noAutofit/>
        </a:bodyPr>
        <a:lstStyle/>
        <a:p>
          <a:pPr lvl="0" algn="l" defTabSz="644525">
            <a:lnSpc>
              <a:spcPct val="90000"/>
            </a:lnSpc>
            <a:spcBef>
              <a:spcPct val="0"/>
            </a:spcBef>
            <a:spcAft>
              <a:spcPct val="35000"/>
            </a:spcAft>
          </a:pPr>
          <a:r>
            <a:rPr lang="en-GB" sz="1450" kern="1200" dirty="0" smtClean="0">
              <a:latin typeface="Georgia" pitchFamily="18" charset="0"/>
            </a:rPr>
            <a:t>Other written format that is accepted by Customs</a:t>
          </a:r>
          <a:endParaRPr lang="zh-CN" altLang="en-US" sz="1450" kern="1200" dirty="0">
            <a:latin typeface="+mj-lt"/>
          </a:endParaRPr>
        </a:p>
      </dsp:txBody>
      <dsp:txXfrm>
        <a:off x="457025" y="3104850"/>
        <a:ext cx="4971021" cy="620905"/>
      </dsp:txXfrm>
    </dsp:sp>
    <dsp:sp modelId="{A89AF8E8-A7EA-4170-B960-5EE9A2F57527}">
      <dsp:nvSpPr>
        <dsp:cNvPr id="0" name=""/>
        <dsp:cNvSpPr/>
      </dsp:nvSpPr>
      <dsp:spPr>
        <a:xfrm>
          <a:off x="68959" y="3027237"/>
          <a:ext cx="776131" cy="776131"/>
        </a:xfrm>
        <a:prstGeom prst="ellipse">
          <a:avLst/>
        </a:prstGeom>
        <a:solidFill>
          <a:schemeClr val="lt1">
            <a:hueOff val="0"/>
            <a:satOff val="0"/>
            <a:lumOff val="0"/>
            <a:alphaOff val="0"/>
          </a:schemeClr>
        </a:solidFill>
        <a:ln w="25400" cap="flat" cmpd="sng" algn="ctr">
          <a:solidFill>
            <a:schemeClr val="accent1">
              <a:shade val="80000"/>
              <a:hueOff val="-223579"/>
              <a:satOff val="-10962"/>
              <a:lumOff val="30557"/>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9D26F-FA39-4506-A764-4AA63F23662B}">
      <dsp:nvSpPr>
        <dsp:cNvPr id="0" name=""/>
        <dsp:cNvSpPr/>
      </dsp:nvSpPr>
      <dsp:spPr>
        <a:xfrm>
          <a:off x="1785" y="40456"/>
          <a:ext cx="2175867" cy="607615"/>
        </a:xfrm>
        <a:prstGeom prst="chevron">
          <a:avLst/>
        </a:prstGeom>
        <a:gradFill rotWithShape="0">
          <a:gsLst>
            <a:gs pos="0">
              <a:schemeClr val="accent1">
                <a:alpha val="90000"/>
                <a:hueOff val="0"/>
                <a:satOff val="0"/>
                <a:lumOff val="0"/>
                <a:alphaOff val="0"/>
                <a:shade val="51000"/>
                <a:satMod val="130000"/>
              </a:schemeClr>
            </a:gs>
            <a:gs pos="80000">
              <a:schemeClr val="accent1">
                <a:alpha val="90000"/>
                <a:hueOff val="0"/>
                <a:satOff val="0"/>
                <a:lumOff val="0"/>
                <a:alphaOff val="0"/>
                <a:shade val="93000"/>
                <a:satMod val="130000"/>
              </a:schemeClr>
            </a:gs>
            <a:gs pos="100000">
              <a:schemeClr val="accent1">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100000"/>
            </a:lnSpc>
            <a:spcBef>
              <a:spcPct val="0"/>
            </a:spcBef>
            <a:spcAft>
              <a:spcPts val="0"/>
            </a:spcAft>
          </a:pPr>
          <a:r>
            <a:rPr lang="en-GB" sz="1500" kern="1200" dirty="0" smtClean="0">
              <a:latin typeface="+mj-lt"/>
            </a:rPr>
            <a:t>Voluntary audit</a:t>
          </a:r>
          <a:endParaRPr lang="en-GB" sz="1500" kern="1200" dirty="0">
            <a:latin typeface="+mj-lt"/>
          </a:endParaRPr>
        </a:p>
      </dsp:txBody>
      <dsp:txXfrm>
        <a:off x="305593" y="40456"/>
        <a:ext cx="1568252" cy="607615"/>
      </dsp:txXfrm>
    </dsp:sp>
    <dsp:sp modelId="{E3C389A0-D9D2-453C-915E-340FF7C7F87B}">
      <dsp:nvSpPr>
        <dsp:cNvPr id="0" name=""/>
        <dsp:cNvSpPr/>
      </dsp:nvSpPr>
      <dsp:spPr>
        <a:xfrm>
          <a:off x="1960066" y="40456"/>
          <a:ext cx="2175867" cy="607615"/>
        </a:xfrm>
        <a:prstGeom prst="chevron">
          <a:avLst/>
        </a:prstGeom>
        <a:gradFill rotWithShape="0">
          <a:gsLst>
            <a:gs pos="0">
              <a:schemeClr val="accent1">
                <a:alpha val="90000"/>
                <a:hueOff val="0"/>
                <a:satOff val="0"/>
                <a:lumOff val="0"/>
                <a:alphaOff val="-20000"/>
                <a:shade val="51000"/>
                <a:satMod val="130000"/>
              </a:schemeClr>
            </a:gs>
            <a:gs pos="80000">
              <a:schemeClr val="accent1">
                <a:alpha val="90000"/>
                <a:hueOff val="0"/>
                <a:satOff val="0"/>
                <a:lumOff val="0"/>
                <a:alphaOff val="-20000"/>
                <a:shade val="93000"/>
                <a:satMod val="130000"/>
              </a:schemeClr>
            </a:gs>
            <a:gs pos="100000">
              <a:schemeClr val="accent1">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100000"/>
            </a:lnSpc>
            <a:spcBef>
              <a:spcPct val="0"/>
            </a:spcBef>
            <a:spcAft>
              <a:spcPts val="0"/>
            </a:spcAft>
          </a:pPr>
          <a:r>
            <a:rPr lang="en-GB" sz="1500" kern="1200" dirty="0" smtClean="0">
              <a:latin typeface="+mj-lt"/>
            </a:rPr>
            <a:t>Self-audit report</a:t>
          </a:r>
          <a:endParaRPr lang="en-GB" sz="1500" kern="1200" dirty="0">
            <a:latin typeface="+mj-lt"/>
          </a:endParaRPr>
        </a:p>
      </dsp:txBody>
      <dsp:txXfrm>
        <a:off x="2263874" y="40456"/>
        <a:ext cx="1568252" cy="607615"/>
      </dsp:txXfrm>
    </dsp:sp>
    <dsp:sp modelId="{455264DE-7679-4D1C-A7AF-3DBC71729A49}">
      <dsp:nvSpPr>
        <dsp:cNvPr id="0" name=""/>
        <dsp:cNvSpPr/>
      </dsp:nvSpPr>
      <dsp:spPr>
        <a:xfrm>
          <a:off x="3918346" y="40456"/>
          <a:ext cx="2175867" cy="607615"/>
        </a:xfrm>
        <a:prstGeom prst="chevron">
          <a:avLst/>
        </a:prstGeom>
        <a:gradFill rotWithShape="0">
          <a:gsLst>
            <a:gs pos="0">
              <a:schemeClr val="accent1">
                <a:alpha val="90000"/>
                <a:hueOff val="0"/>
                <a:satOff val="0"/>
                <a:lumOff val="0"/>
                <a:alphaOff val="-40000"/>
                <a:shade val="51000"/>
                <a:satMod val="130000"/>
              </a:schemeClr>
            </a:gs>
            <a:gs pos="80000">
              <a:schemeClr val="accent1">
                <a:alpha val="90000"/>
                <a:hueOff val="0"/>
                <a:satOff val="0"/>
                <a:lumOff val="0"/>
                <a:alphaOff val="-40000"/>
                <a:shade val="93000"/>
                <a:satMod val="130000"/>
              </a:schemeClr>
            </a:gs>
            <a:gs pos="100000">
              <a:schemeClr val="accent1">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100000"/>
            </a:lnSpc>
            <a:spcBef>
              <a:spcPct val="0"/>
            </a:spcBef>
            <a:spcAft>
              <a:spcPts val="0"/>
            </a:spcAft>
          </a:pPr>
          <a:r>
            <a:rPr lang="en-GB" sz="1500" kern="1200" dirty="0" smtClean="0">
              <a:latin typeface="+mj-lt"/>
            </a:rPr>
            <a:t>Random check by Customs</a:t>
          </a:r>
          <a:endParaRPr lang="en-GB" sz="1500" kern="1200" dirty="0">
            <a:latin typeface="+mj-lt"/>
          </a:endParaRPr>
        </a:p>
      </dsp:txBody>
      <dsp:txXfrm>
        <a:off x="4222154" y="40456"/>
        <a:ext cx="1568252" cy="6076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DA8CD-CA70-4845-8A2B-73E2CC15BDBB}">
      <dsp:nvSpPr>
        <dsp:cNvPr id="0" name=""/>
        <dsp:cNvSpPr/>
      </dsp:nvSpPr>
      <dsp:spPr>
        <a:xfrm rot="5400000">
          <a:off x="-150634" y="150634"/>
          <a:ext cx="1004226" cy="70295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bg1"/>
              </a:solidFill>
              <a:latin typeface="Georgia" pitchFamily="18" charset="0"/>
              <a:ea typeface="+mn-ea"/>
              <a:cs typeface="+mn-cs"/>
            </a:rPr>
            <a:t>1</a:t>
          </a:r>
          <a:endParaRPr lang="en-GB" sz="1600" b="1" kern="1200" dirty="0">
            <a:solidFill>
              <a:schemeClr val="bg1"/>
            </a:solidFill>
            <a:latin typeface="Georgia" pitchFamily="18" charset="0"/>
            <a:ea typeface="+mn-ea"/>
            <a:cs typeface="+mn-cs"/>
          </a:endParaRPr>
        </a:p>
      </dsp:txBody>
      <dsp:txXfrm rot="-5400000">
        <a:off x="0" y="351479"/>
        <a:ext cx="702958" cy="301268"/>
      </dsp:txXfrm>
    </dsp:sp>
    <dsp:sp modelId="{2DCD0064-28CF-4F7B-A110-0CA3E969B358}">
      <dsp:nvSpPr>
        <dsp:cNvPr id="0" name=""/>
        <dsp:cNvSpPr/>
      </dsp:nvSpPr>
      <dsp:spPr>
        <a:xfrm rot="5400000">
          <a:off x="1681289" y="-957655"/>
          <a:ext cx="652747" cy="260940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1"/>
              </a:solidFill>
              <a:latin typeface="Georgia" pitchFamily="18" charset="0"/>
              <a:ea typeface="+mn-ea"/>
              <a:cs typeface="+mn-cs"/>
            </a:rPr>
            <a:t>Lowered, mitigated or no administrative penalties</a:t>
          </a:r>
          <a:endParaRPr lang="en-GB" sz="1400" kern="1200" dirty="0">
            <a:solidFill>
              <a:schemeClr val="tx1"/>
            </a:solidFill>
            <a:latin typeface="Georgia" pitchFamily="18" charset="0"/>
            <a:ea typeface="+mn-ea"/>
            <a:cs typeface="+mn-cs"/>
          </a:endParaRPr>
        </a:p>
      </dsp:txBody>
      <dsp:txXfrm rot="-5400000">
        <a:off x="702958" y="52540"/>
        <a:ext cx="2577545" cy="589019"/>
      </dsp:txXfrm>
    </dsp:sp>
    <dsp:sp modelId="{AF5828AD-E078-4ADB-9C69-FAD50EF07AED}">
      <dsp:nvSpPr>
        <dsp:cNvPr id="0" name=""/>
        <dsp:cNvSpPr/>
      </dsp:nvSpPr>
      <dsp:spPr>
        <a:xfrm rot="5400000">
          <a:off x="-150634" y="1004065"/>
          <a:ext cx="1004226" cy="70295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latin typeface="Georgia" pitchFamily="18" charset="0"/>
              <a:ea typeface="+mn-ea"/>
              <a:cs typeface="+mn-cs"/>
            </a:rPr>
            <a:t>2</a:t>
          </a:r>
          <a:endParaRPr lang="en-GB" sz="1600" kern="1200" dirty="0">
            <a:solidFill>
              <a:schemeClr val="bg1"/>
            </a:solidFill>
            <a:latin typeface="Georgia" pitchFamily="18" charset="0"/>
            <a:ea typeface="+mn-ea"/>
            <a:cs typeface="+mn-cs"/>
          </a:endParaRPr>
        </a:p>
      </dsp:txBody>
      <dsp:txXfrm rot="-5400000">
        <a:off x="0" y="1204910"/>
        <a:ext cx="702958" cy="301268"/>
      </dsp:txXfrm>
    </dsp:sp>
    <dsp:sp modelId="{118957AF-46B4-47F1-B746-99AF11696DCC}">
      <dsp:nvSpPr>
        <dsp:cNvPr id="0" name=""/>
        <dsp:cNvSpPr/>
      </dsp:nvSpPr>
      <dsp:spPr>
        <a:xfrm rot="5400000">
          <a:off x="1681289" y="-124898"/>
          <a:ext cx="652747" cy="260940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1"/>
              </a:solidFill>
              <a:latin typeface="Georgia" pitchFamily="18" charset="0"/>
              <a:ea typeface="+mn-ea"/>
              <a:cs typeface="+mn-cs"/>
            </a:rPr>
            <a:t>Prudent review on downgrading</a:t>
          </a:r>
          <a:endParaRPr lang="en-GB" sz="1400" kern="1200" dirty="0">
            <a:solidFill>
              <a:schemeClr val="tx1"/>
            </a:solidFill>
            <a:latin typeface="Georgia" pitchFamily="18" charset="0"/>
            <a:ea typeface="+mn-ea"/>
            <a:cs typeface="+mn-cs"/>
          </a:endParaRPr>
        </a:p>
      </dsp:txBody>
      <dsp:txXfrm rot="-5400000">
        <a:off x="702958" y="885297"/>
        <a:ext cx="2577545" cy="589019"/>
      </dsp:txXfrm>
    </dsp:sp>
    <dsp:sp modelId="{586C023E-14DD-4711-A52A-3B1994F7C389}">
      <dsp:nvSpPr>
        <dsp:cNvPr id="0" name=""/>
        <dsp:cNvSpPr/>
      </dsp:nvSpPr>
      <dsp:spPr>
        <a:xfrm rot="5400000">
          <a:off x="-150634" y="1823247"/>
          <a:ext cx="1004226" cy="70295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latin typeface="Georgia" pitchFamily="18" charset="0"/>
              <a:ea typeface="+mn-ea"/>
              <a:cs typeface="+mn-cs"/>
            </a:rPr>
            <a:t>3</a:t>
          </a:r>
          <a:endParaRPr lang="en-GB" sz="1600" b="1" kern="1200" dirty="0">
            <a:solidFill>
              <a:schemeClr val="bg1"/>
            </a:solidFill>
            <a:latin typeface="Georgia" pitchFamily="18" charset="0"/>
            <a:ea typeface="+mn-ea"/>
            <a:cs typeface="+mn-cs"/>
          </a:endParaRPr>
        </a:p>
      </dsp:txBody>
      <dsp:txXfrm rot="-5400000">
        <a:off x="0" y="2024092"/>
        <a:ext cx="702958" cy="301268"/>
      </dsp:txXfrm>
    </dsp:sp>
    <dsp:sp modelId="{80F91A57-5944-4E0B-8123-5A6F21212760}">
      <dsp:nvSpPr>
        <dsp:cNvPr id="0" name=""/>
        <dsp:cNvSpPr/>
      </dsp:nvSpPr>
      <dsp:spPr>
        <a:xfrm rot="5400000">
          <a:off x="1681289" y="751330"/>
          <a:ext cx="652747" cy="260940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1"/>
              </a:solidFill>
              <a:latin typeface="Georgia" pitchFamily="18" charset="0"/>
              <a:ea typeface="+mn-ea"/>
              <a:cs typeface="+mn-cs"/>
            </a:rPr>
            <a:t>Overdue fines reduced or exempted</a:t>
          </a:r>
          <a:endParaRPr lang="en-GB" sz="1400" kern="1200" dirty="0">
            <a:solidFill>
              <a:schemeClr val="tx1"/>
            </a:solidFill>
            <a:latin typeface="Georgia" pitchFamily="18" charset="0"/>
            <a:ea typeface="+mn-ea"/>
            <a:cs typeface="+mn-cs"/>
          </a:endParaRPr>
        </a:p>
      </dsp:txBody>
      <dsp:txXfrm rot="-5400000">
        <a:off x="702958" y="1761525"/>
        <a:ext cx="2577545" cy="589019"/>
      </dsp:txXfrm>
    </dsp:sp>
    <dsp:sp modelId="{322980BB-D6AF-4A3B-BBFC-23DBC07EC285}">
      <dsp:nvSpPr>
        <dsp:cNvPr id="0" name=""/>
        <dsp:cNvSpPr/>
      </dsp:nvSpPr>
      <dsp:spPr>
        <a:xfrm rot="5400000">
          <a:off x="-150634" y="2710676"/>
          <a:ext cx="1004226" cy="70295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latin typeface="Georgia" pitchFamily="18" charset="0"/>
              <a:ea typeface="+mn-ea"/>
              <a:cs typeface="+mn-cs"/>
            </a:rPr>
            <a:t>4</a:t>
          </a:r>
          <a:endParaRPr lang="en-GB" sz="1600" b="1" kern="1200" dirty="0">
            <a:solidFill>
              <a:schemeClr val="bg1"/>
            </a:solidFill>
            <a:latin typeface="Georgia" pitchFamily="18" charset="0"/>
            <a:ea typeface="+mn-ea"/>
            <a:cs typeface="+mn-cs"/>
          </a:endParaRPr>
        </a:p>
      </dsp:txBody>
      <dsp:txXfrm rot="-5400000">
        <a:off x="0" y="2911521"/>
        <a:ext cx="702958" cy="301268"/>
      </dsp:txXfrm>
    </dsp:sp>
    <dsp:sp modelId="{AC75B7E3-F731-4B73-B6A3-6B0955E1AD4F}">
      <dsp:nvSpPr>
        <dsp:cNvPr id="0" name=""/>
        <dsp:cNvSpPr/>
      </dsp:nvSpPr>
      <dsp:spPr>
        <a:xfrm rot="5400000">
          <a:off x="1681289" y="1528401"/>
          <a:ext cx="652747" cy="260940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1"/>
              </a:solidFill>
              <a:latin typeface="Georgia" pitchFamily="18" charset="0"/>
              <a:ea typeface="+mn-ea"/>
              <a:cs typeface="+mn-cs"/>
            </a:rPr>
            <a:t>Exempted from customs routine audit in the next year</a:t>
          </a:r>
          <a:endParaRPr lang="en-GB" sz="1400" kern="1200" dirty="0">
            <a:solidFill>
              <a:schemeClr val="tx1"/>
            </a:solidFill>
            <a:latin typeface="Georgia" pitchFamily="18" charset="0"/>
            <a:ea typeface="+mn-ea"/>
            <a:cs typeface="+mn-cs"/>
          </a:endParaRPr>
        </a:p>
      </dsp:txBody>
      <dsp:txXfrm rot="-5400000">
        <a:off x="702958" y="2538596"/>
        <a:ext cx="2577545" cy="5890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32299D-2CF5-440D-AC14-5C64D45E207D}">
      <dsp:nvSpPr>
        <dsp:cNvPr id="0" name=""/>
        <dsp:cNvSpPr/>
      </dsp:nvSpPr>
      <dsp:spPr>
        <a:xfrm>
          <a:off x="3352842" y="1836762"/>
          <a:ext cx="1909982" cy="1317998"/>
        </a:xfrm>
        <a:prstGeom prst="ellipse">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ts val="0"/>
            </a:spcAft>
          </a:pPr>
          <a:r>
            <a:rPr lang="en-GB" altLang="zh-CN" sz="1400" b="1" kern="1200" dirty="0" smtClean="0">
              <a:latin typeface="+mj-lt"/>
              <a:ea typeface="宋体" pitchFamily="2" charset="-122"/>
            </a:rPr>
            <a:t>Customs Compliance with Automation</a:t>
          </a:r>
          <a:endParaRPr lang="en-US" sz="1400" b="1" kern="1200" dirty="0">
            <a:latin typeface="+mj-lt"/>
            <a:ea typeface="宋体" pitchFamily="2" charset="-122"/>
          </a:endParaRPr>
        </a:p>
      </dsp:txBody>
      <dsp:txXfrm>
        <a:off x="3632552" y="2029778"/>
        <a:ext cx="1350562" cy="931966"/>
      </dsp:txXfrm>
    </dsp:sp>
    <dsp:sp modelId="{13FA98E2-9927-442F-84E2-F8DF04C71C33}">
      <dsp:nvSpPr>
        <dsp:cNvPr id="0" name=""/>
        <dsp:cNvSpPr/>
      </dsp:nvSpPr>
      <dsp:spPr>
        <a:xfrm rot="16200000">
          <a:off x="4169786" y="1361119"/>
          <a:ext cx="276095" cy="445978"/>
        </a:xfrm>
        <a:prstGeom prst="rightArrow">
          <a:avLst>
            <a:gd name="adj1" fmla="val 60000"/>
            <a:gd name="adj2" fmla="val 50000"/>
          </a:avLst>
        </a:prstGeom>
        <a:solidFill>
          <a:schemeClr val="accent3">
            <a:shade val="9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bg1"/>
            </a:solidFill>
            <a:latin typeface="+mj-lt"/>
            <a:ea typeface="宋体" pitchFamily="2" charset="-122"/>
          </a:endParaRPr>
        </a:p>
      </dsp:txBody>
      <dsp:txXfrm>
        <a:off x="4211200" y="1491729"/>
        <a:ext cx="193267" cy="267586"/>
      </dsp:txXfrm>
    </dsp:sp>
    <dsp:sp modelId="{99D228F7-8CD8-4B3B-B6C9-BF8A84ED874B}">
      <dsp:nvSpPr>
        <dsp:cNvPr id="0" name=""/>
        <dsp:cNvSpPr/>
      </dsp:nvSpPr>
      <dsp:spPr>
        <a:xfrm>
          <a:off x="3303293" y="4124"/>
          <a:ext cx="2009082" cy="1311702"/>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ts val="0"/>
            </a:spcAft>
          </a:pPr>
          <a:r>
            <a:rPr lang="en-GB" sz="1400" b="1" kern="1200" dirty="0" smtClean="0">
              <a:latin typeface="+mj-lt"/>
              <a:ea typeface="宋体" pitchFamily="2" charset="-122"/>
            </a:rPr>
            <a:t>Periodic &amp; Accurate</a:t>
          </a:r>
        </a:p>
        <a:p>
          <a:pPr lvl="0" algn="ctr" defTabSz="622300">
            <a:lnSpc>
              <a:spcPct val="90000"/>
            </a:lnSpc>
            <a:spcBef>
              <a:spcPct val="0"/>
            </a:spcBef>
            <a:spcAft>
              <a:spcPts val="0"/>
            </a:spcAft>
          </a:pPr>
          <a:r>
            <a:rPr lang="en-GB" sz="1400" b="1" kern="1200" dirty="0" smtClean="0">
              <a:latin typeface="+mj-lt"/>
              <a:ea typeface="宋体" pitchFamily="2" charset="-122"/>
            </a:rPr>
            <a:t>Reconciliation</a:t>
          </a:r>
          <a:endParaRPr lang="en-US" sz="1400" b="1" kern="1200" dirty="0">
            <a:latin typeface="+mj-lt"/>
            <a:ea typeface="宋体" pitchFamily="2" charset="-122"/>
          </a:endParaRPr>
        </a:p>
      </dsp:txBody>
      <dsp:txXfrm>
        <a:off x="3597516" y="196218"/>
        <a:ext cx="1420636" cy="927514"/>
      </dsp:txXfrm>
    </dsp:sp>
    <dsp:sp modelId="{EB092D5E-49C5-4AFE-A3E1-03AF491C890D}">
      <dsp:nvSpPr>
        <dsp:cNvPr id="0" name=""/>
        <dsp:cNvSpPr/>
      </dsp:nvSpPr>
      <dsp:spPr>
        <a:xfrm rot="20302362">
          <a:off x="5225456" y="1858315"/>
          <a:ext cx="255442" cy="445978"/>
        </a:xfrm>
        <a:prstGeom prst="rightArrow">
          <a:avLst>
            <a:gd name="adj1" fmla="val 60000"/>
            <a:gd name="adj2" fmla="val 50000"/>
          </a:avLst>
        </a:prstGeom>
        <a:solidFill>
          <a:schemeClr val="accent3">
            <a:shade val="90000"/>
            <a:hueOff val="38546"/>
            <a:satOff val="-23"/>
            <a:lumOff val="4102"/>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bg1"/>
            </a:solidFill>
            <a:latin typeface="+mj-lt"/>
            <a:ea typeface="宋体" pitchFamily="2" charset="-122"/>
          </a:endParaRPr>
        </a:p>
      </dsp:txBody>
      <dsp:txXfrm>
        <a:off x="5228153" y="1961633"/>
        <a:ext cx="178809" cy="267586"/>
      </dsp:txXfrm>
    </dsp:sp>
    <dsp:sp modelId="{B1111D06-BAEF-415A-A7D0-EF81C30486DA}">
      <dsp:nvSpPr>
        <dsp:cNvPr id="0" name=""/>
        <dsp:cNvSpPr/>
      </dsp:nvSpPr>
      <dsp:spPr>
        <a:xfrm>
          <a:off x="5470755" y="1017462"/>
          <a:ext cx="1822912" cy="1311702"/>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ts val="0"/>
            </a:spcAft>
          </a:pPr>
          <a:r>
            <a:rPr kumimoji="0" lang="en-US" altLang="zh-CN" sz="1400" b="1" i="0" u="none" strike="noStrike" kern="1200" cap="none" spc="0" normalizeH="0" baseline="0" noProof="0" dirty="0" smtClean="0">
              <a:ln/>
              <a:effectLst/>
              <a:uLnTx/>
              <a:uFillTx/>
              <a:latin typeface="+mj-lt"/>
              <a:ea typeface="宋体" pitchFamily="2" charset="-122"/>
              <a:cs typeface="+mn-cs"/>
            </a:rPr>
            <a:t>Product Grouping Rules</a:t>
          </a:r>
          <a:endParaRPr lang="en-US" sz="1400" b="1" kern="1200" dirty="0">
            <a:latin typeface="+mj-lt"/>
            <a:ea typeface="宋体" pitchFamily="2" charset="-122"/>
          </a:endParaRPr>
        </a:p>
      </dsp:txBody>
      <dsp:txXfrm>
        <a:off x="5737714" y="1209556"/>
        <a:ext cx="1288994" cy="927514"/>
      </dsp:txXfrm>
    </dsp:sp>
    <dsp:sp modelId="{C71421F7-C4B0-4EA7-97A7-83D3165C4352}">
      <dsp:nvSpPr>
        <dsp:cNvPr id="0" name=""/>
        <dsp:cNvSpPr/>
      </dsp:nvSpPr>
      <dsp:spPr>
        <a:xfrm rot="1488456">
          <a:off x="5202527" y="2757096"/>
          <a:ext cx="306229" cy="445978"/>
        </a:xfrm>
        <a:prstGeom prst="rightArrow">
          <a:avLst>
            <a:gd name="adj1" fmla="val 60000"/>
            <a:gd name="adj2" fmla="val 50000"/>
          </a:avLst>
        </a:prstGeom>
        <a:solidFill>
          <a:schemeClr val="accent3">
            <a:shade val="90000"/>
            <a:hueOff val="77091"/>
            <a:satOff val="-46"/>
            <a:lumOff val="8205"/>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bg1"/>
            </a:solidFill>
            <a:latin typeface="+mj-lt"/>
            <a:ea typeface="宋体" pitchFamily="2" charset="-122"/>
          </a:endParaRPr>
        </a:p>
      </dsp:txBody>
      <dsp:txXfrm>
        <a:off x="5206766" y="2827019"/>
        <a:ext cx="214360" cy="267586"/>
      </dsp:txXfrm>
    </dsp:sp>
    <dsp:sp modelId="{A41B186B-C335-438C-B00B-C408072E4390}">
      <dsp:nvSpPr>
        <dsp:cNvPr id="0" name=""/>
        <dsp:cNvSpPr/>
      </dsp:nvSpPr>
      <dsp:spPr>
        <a:xfrm>
          <a:off x="5492020" y="2795907"/>
          <a:ext cx="1768122" cy="1311702"/>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ts val="0"/>
            </a:spcAft>
          </a:pPr>
          <a:r>
            <a:rPr kumimoji="0" lang="en-GB" altLang="zh-CN" sz="1400" b="1" i="0" u="none" strike="noStrike" kern="1200" cap="none" spc="0" normalizeH="0" baseline="0" noProof="0" dirty="0" smtClean="0">
              <a:ln/>
              <a:effectLst/>
              <a:uLnTx/>
              <a:uFillTx/>
              <a:latin typeface="+mj-lt"/>
              <a:ea typeface="宋体" pitchFamily="2" charset="-122"/>
              <a:cs typeface="+mn-cs"/>
            </a:rPr>
            <a:t>Over/Short Shipment &amp; Stock Adjustment Management</a:t>
          </a:r>
          <a:endParaRPr lang="en-US" sz="1400" b="1" kern="1200" dirty="0">
            <a:latin typeface="+mj-lt"/>
            <a:ea typeface="宋体" pitchFamily="2" charset="-122"/>
          </a:endParaRPr>
        </a:p>
      </dsp:txBody>
      <dsp:txXfrm>
        <a:off x="5750955" y="2988001"/>
        <a:ext cx="1250252" cy="927514"/>
      </dsp:txXfrm>
    </dsp:sp>
    <dsp:sp modelId="{492E2854-9F6C-40E3-B1E7-E198764B5E13}">
      <dsp:nvSpPr>
        <dsp:cNvPr id="0" name=""/>
        <dsp:cNvSpPr/>
      </dsp:nvSpPr>
      <dsp:spPr>
        <a:xfrm rot="5400000">
          <a:off x="4169786" y="3184424"/>
          <a:ext cx="276095" cy="445978"/>
        </a:xfrm>
        <a:prstGeom prst="rightArrow">
          <a:avLst>
            <a:gd name="adj1" fmla="val 60000"/>
            <a:gd name="adj2" fmla="val 50000"/>
          </a:avLst>
        </a:prstGeom>
        <a:solidFill>
          <a:schemeClr val="accent3">
            <a:shade val="90000"/>
            <a:hueOff val="115637"/>
            <a:satOff val="-69"/>
            <a:lumOff val="12307"/>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bg1"/>
            </a:solidFill>
            <a:latin typeface="+mj-lt"/>
            <a:ea typeface="宋体" pitchFamily="2" charset="-122"/>
          </a:endParaRPr>
        </a:p>
      </dsp:txBody>
      <dsp:txXfrm>
        <a:off x="4211200" y="3232206"/>
        <a:ext cx="193267" cy="267586"/>
      </dsp:txXfrm>
    </dsp:sp>
    <dsp:sp modelId="{43C77B24-8D64-48CB-BA0A-406359F94034}">
      <dsp:nvSpPr>
        <dsp:cNvPr id="0" name=""/>
        <dsp:cNvSpPr/>
      </dsp:nvSpPr>
      <dsp:spPr>
        <a:xfrm>
          <a:off x="3361152" y="3675695"/>
          <a:ext cx="1893363" cy="1311702"/>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ts val="0"/>
            </a:spcAft>
          </a:pPr>
          <a:r>
            <a:rPr lang="en-GB" altLang="zh-CN" sz="1400" b="1" kern="1200" dirty="0" smtClean="0">
              <a:latin typeface="+mj-lt"/>
              <a:ea typeface="宋体" pitchFamily="2" charset="-122"/>
            </a:rPr>
            <a:t>Physical Inventory Management</a:t>
          </a:r>
          <a:endParaRPr lang="en-US" sz="1400" b="1" kern="1200" dirty="0">
            <a:latin typeface="+mj-lt"/>
            <a:ea typeface="宋体" pitchFamily="2" charset="-122"/>
          </a:endParaRPr>
        </a:p>
      </dsp:txBody>
      <dsp:txXfrm>
        <a:off x="3638429" y="3867789"/>
        <a:ext cx="1338809" cy="927514"/>
      </dsp:txXfrm>
    </dsp:sp>
    <dsp:sp modelId="{C4FFDE51-2B59-4A09-89F8-C7EBD7FDE8B6}">
      <dsp:nvSpPr>
        <dsp:cNvPr id="0" name=""/>
        <dsp:cNvSpPr/>
      </dsp:nvSpPr>
      <dsp:spPr>
        <a:xfrm rot="9277488">
          <a:off x="3177604" y="2747498"/>
          <a:ext cx="258679" cy="445978"/>
        </a:xfrm>
        <a:prstGeom prst="rightArrow">
          <a:avLst>
            <a:gd name="adj1" fmla="val 60000"/>
            <a:gd name="adj2" fmla="val 50000"/>
          </a:avLst>
        </a:prstGeom>
        <a:solidFill>
          <a:schemeClr val="accent3">
            <a:shade val="90000"/>
            <a:hueOff val="154182"/>
            <a:satOff val="-92"/>
            <a:lumOff val="1641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bg1"/>
            </a:solidFill>
            <a:latin typeface="+mj-lt"/>
            <a:ea typeface="宋体" pitchFamily="2" charset="-122"/>
          </a:endParaRPr>
        </a:p>
      </dsp:txBody>
      <dsp:txXfrm rot="10800000">
        <a:off x="3251464" y="2820066"/>
        <a:ext cx="181075" cy="267586"/>
      </dsp:txXfrm>
    </dsp:sp>
    <dsp:sp modelId="{8903D6A4-81EB-4B3B-A567-D66660E5C3C8}">
      <dsp:nvSpPr>
        <dsp:cNvPr id="0" name=""/>
        <dsp:cNvSpPr/>
      </dsp:nvSpPr>
      <dsp:spPr>
        <a:xfrm>
          <a:off x="1334095" y="2795902"/>
          <a:ext cx="1916344" cy="1311702"/>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ts val="0"/>
            </a:spcAft>
          </a:pPr>
          <a:r>
            <a:rPr kumimoji="0" lang="en-GB" altLang="zh-CN" sz="1400" b="1" i="0" u="none" strike="noStrike" kern="1200" cap="none" spc="0" normalizeH="0" baseline="0" noProof="0" dirty="0" smtClean="0">
              <a:ln/>
              <a:effectLst/>
              <a:uLnTx/>
              <a:uFillTx/>
              <a:latin typeface="+mj-lt"/>
              <a:ea typeface="宋体" pitchFamily="2" charset="-122"/>
              <a:cs typeface="+mn-cs"/>
            </a:rPr>
            <a:t>Non-Bonded Goods Processing Management</a:t>
          </a:r>
          <a:endParaRPr lang="en-US" sz="1400" b="1" kern="1200" dirty="0">
            <a:latin typeface="+mj-lt"/>
            <a:ea typeface="宋体" pitchFamily="2" charset="-122"/>
          </a:endParaRPr>
        </a:p>
      </dsp:txBody>
      <dsp:txXfrm>
        <a:off x="1614737" y="2987996"/>
        <a:ext cx="1355060" cy="927514"/>
      </dsp:txXfrm>
    </dsp:sp>
    <dsp:sp modelId="{E25EDAD0-BC5D-43B5-A457-D26BFAB5FABF}">
      <dsp:nvSpPr>
        <dsp:cNvPr id="0" name=""/>
        <dsp:cNvSpPr/>
      </dsp:nvSpPr>
      <dsp:spPr>
        <a:xfrm rot="12075840">
          <a:off x="3097872" y="1856292"/>
          <a:ext cx="279519" cy="445978"/>
        </a:xfrm>
        <a:prstGeom prst="rightArrow">
          <a:avLst>
            <a:gd name="adj1" fmla="val 60000"/>
            <a:gd name="adj2" fmla="val 50000"/>
          </a:avLst>
        </a:prstGeom>
        <a:solidFill>
          <a:schemeClr val="accent3">
            <a:shade val="90000"/>
            <a:hueOff val="192728"/>
            <a:satOff val="-115"/>
            <a:lumOff val="20512"/>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bg1"/>
            </a:solidFill>
            <a:latin typeface="+mj-lt"/>
            <a:ea typeface="宋体" pitchFamily="2" charset="-122"/>
          </a:endParaRPr>
        </a:p>
      </dsp:txBody>
      <dsp:txXfrm rot="10800000">
        <a:off x="3178874" y="1960694"/>
        <a:ext cx="195663" cy="267586"/>
      </dsp:txXfrm>
    </dsp:sp>
    <dsp:sp modelId="{24A53AC2-8924-406B-B644-1B9DD8A9A27A}">
      <dsp:nvSpPr>
        <dsp:cNvPr id="0" name=""/>
        <dsp:cNvSpPr/>
      </dsp:nvSpPr>
      <dsp:spPr>
        <a:xfrm>
          <a:off x="1299994" y="1017463"/>
          <a:ext cx="1788899" cy="1311702"/>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ts val="0"/>
            </a:spcAft>
          </a:pPr>
          <a:r>
            <a:rPr lang="en-GB" altLang="zh-CN" sz="1400" b="1" kern="1200" noProof="0" dirty="0" smtClean="0">
              <a:latin typeface="+mj-lt"/>
              <a:ea typeface="宋体" pitchFamily="2" charset="-122"/>
            </a:rPr>
            <a:t>Unit of Measure Management</a:t>
          </a:r>
          <a:endParaRPr lang="en-US" sz="1400" b="1" kern="1200" dirty="0">
            <a:latin typeface="+mj-lt"/>
            <a:ea typeface="宋体" pitchFamily="2" charset="-122"/>
          </a:endParaRPr>
        </a:p>
      </dsp:txBody>
      <dsp:txXfrm>
        <a:off x="1561972" y="1209557"/>
        <a:ext cx="1264943" cy="927514"/>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0.57198</cdr:x>
      <cdr:y>0.0536</cdr:y>
    </cdr:from>
    <cdr:to>
      <cdr:x>0.92764</cdr:x>
      <cdr:y>0.14741</cdr:y>
    </cdr:to>
    <cdr:sp macro="" textlink="">
      <cdr:nvSpPr>
        <cdr:cNvPr id="2" name="TextBox 1"/>
        <cdr:cNvSpPr txBox="1"/>
      </cdr:nvSpPr>
      <cdr:spPr>
        <a:xfrm xmlns:a="http://schemas.openxmlformats.org/drawingml/2006/main">
          <a:off x="5279454" y="288027"/>
          <a:ext cx="3282791" cy="504061"/>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noAutofit/>
        </a:bodyPr>
        <a:lstStyle xmlns:a="http://schemas.openxmlformats.org/drawingml/2006/main"/>
        <a:p xmlns:a="http://schemas.openxmlformats.org/drawingml/2006/main">
          <a:pPr indent="-274320" algn="l">
            <a:spcAft>
              <a:spcPts val="900"/>
            </a:spcAft>
          </a:pPr>
          <a:r>
            <a:rPr lang="en-GB" sz="1200" b="1" dirty="0" smtClean="0">
              <a:solidFill>
                <a:schemeClr val="tx1"/>
              </a:solidFill>
              <a:latin typeface="Georgia" pitchFamily="18" charset="0"/>
            </a:rPr>
            <a:t>Has your company utilized Free Trade Agreements to achieve costs savings?</a:t>
          </a:r>
        </a:p>
      </cdr:txBody>
    </cdr:sp>
  </cdr:relSizeAnchor>
</c:userShapes>
</file>

<file path=ppt/drawings/drawing2.xml><?xml version="1.0" encoding="utf-8"?>
<c:userShapes xmlns:c="http://schemas.openxmlformats.org/drawingml/2006/chart">
  <cdr:relSizeAnchor xmlns:cdr="http://schemas.openxmlformats.org/drawingml/2006/chartDrawing">
    <cdr:from>
      <cdr:x>0.05263</cdr:x>
      <cdr:y>0.04258</cdr:y>
    </cdr:from>
    <cdr:to>
      <cdr:x>0.89474</cdr:x>
      <cdr:y>0.0453</cdr:y>
    </cdr:to>
    <cdr:cxnSp macro="">
      <cdr:nvCxnSpPr>
        <cdr:cNvPr id="3" name="Straight Connector 2"/>
        <cdr:cNvCxnSpPr/>
      </cdr:nvCxnSpPr>
      <cdr:spPr>
        <a:xfrm xmlns:a="http://schemas.openxmlformats.org/drawingml/2006/main">
          <a:off x="216024" y="193184"/>
          <a:ext cx="3456384" cy="12311"/>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630896C-61B6-4911-A442-B08DC2439753}" type="datetimeFigureOut">
              <a:rPr lang="en-US" smtClean="0"/>
              <a:pPr/>
              <a:t>11/12/2015</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D9C9B98-3CCA-40CA-8A59-C81EAB112FE5}" type="slidenum">
              <a:rPr lang="en-US" smtClean="0"/>
              <a:pPr/>
              <a:t>‹#›</a:t>
            </a:fld>
            <a:endParaRPr lang="en-US"/>
          </a:p>
        </p:txBody>
      </p:sp>
    </p:spTree>
    <p:extLst>
      <p:ext uri="{BB962C8B-B14F-4D97-AF65-F5344CB8AC3E}">
        <p14:creationId xmlns:p14="http://schemas.microsoft.com/office/powerpoint/2010/main" val="3893023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F7FC035A-913C-4828-80EF-8457D3920BA2}" type="datetimeFigureOut">
              <a:rPr lang="en-US" smtClean="0"/>
              <a:pPr/>
              <a:t>11/12/2015</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BBA40F7B-3DF6-4D65-A9D0-4C303AF12F0E}" type="slidenum">
              <a:rPr lang="en-US" smtClean="0"/>
              <a:pPr/>
              <a:t>‹#›</a:t>
            </a:fld>
            <a:endParaRPr lang="en-US"/>
          </a:p>
        </p:txBody>
      </p:sp>
    </p:spTree>
    <p:extLst>
      <p:ext uri="{BB962C8B-B14F-4D97-AF65-F5344CB8AC3E}">
        <p14:creationId xmlns:p14="http://schemas.microsoft.com/office/powerpoint/2010/main" val="235318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F07B8F03-BC93-4120-96CA-A36DF640BE2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33</a:t>
            </a:fld>
            <a:endParaRPr lang="en-GB" dirty="0"/>
          </a:p>
        </p:txBody>
      </p:sp>
    </p:spTree>
    <p:extLst>
      <p:ext uri="{BB962C8B-B14F-4D97-AF65-F5344CB8AC3E}">
        <p14:creationId xmlns:p14="http://schemas.microsoft.com/office/powerpoint/2010/main" val="1148008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34</a:t>
            </a:fld>
            <a:endParaRPr lang="en-GB" dirty="0"/>
          </a:p>
        </p:txBody>
      </p:sp>
    </p:spTree>
    <p:extLst>
      <p:ext uri="{BB962C8B-B14F-4D97-AF65-F5344CB8AC3E}">
        <p14:creationId xmlns:p14="http://schemas.microsoft.com/office/powerpoint/2010/main" val="3505857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35</a:t>
            </a:fld>
            <a:endParaRPr lang="en-US" dirty="0"/>
          </a:p>
        </p:txBody>
      </p:sp>
    </p:spTree>
    <p:extLst>
      <p:ext uri="{BB962C8B-B14F-4D97-AF65-F5344CB8AC3E}">
        <p14:creationId xmlns:p14="http://schemas.microsoft.com/office/powerpoint/2010/main" val="19477329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36</a:t>
            </a:fld>
            <a:endParaRPr lang="en-US" dirty="0"/>
          </a:p>
        </p:txBody>
      </p:sp>
    </p:spTree>
    <p:extLst>
      <p:ext uri="{BB962C8B-B14F-4D97-AF65-F5344CB8AC3E}">
        <p14:creationId xmlns:p14="http://schemas.microsoft.com/office/powerpoint/2010/main" val="19477329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6D5EE04-6622-4AD6-A6DC-40BC47304F9B}" type="slidenum">
              <a:rPr lang="en-US" smtClean="0"/>
              <a:pPr/>
              <a:t>37</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SG"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B2C06E8-48A6-4E03-8711-C45C0018F498}" type="slidenum">
              <a:rPr lang="en-US" smtClean="0"/>
              <a:pPr/>
              <a:t>39</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40</a:t>
            </a:fld>
            <a:endParaRPr lang="en-GB" dirty="0"/>
          </a:p>
        </p:txBody>
      </p:sp>
    </p:spTree>
    <p:extLst>
      <p:ext uri="{BB962C8B-B14F-4D97-AF65-F5344CB8AC3E}">
        <p14:creationId xmlns:p14="http://schemas.microsoft.com/office/powerpoint/2010/main" val="35058577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6D5EE04-6622-4AD6-A6DC-40BC47304F9B}" type="slidenum">
              <a:rPr lang="en-US" smtClean="0"/>
              <a:pPr/>
              <a:t>41</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en-US" smtClean="0"/>
              <a:pPr/>
              <a:t>43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A40F7B-3DF6-4D65-A9D0-4C303AF12F0E}"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6D5EE04-6622-4AD6-A6DC-40BC47304F9B}"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6D5EE04-6622-4AD6-A6DC-40BC47304F9B}" type="slidenum">
              <a:rPr lang="en-US" smtClean="0"/>
              <a:pPr/>
              <a:t>13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BA40F7B-3DF6-4D65-A9D0-4C303AF12F0E}" type="slidenum">
              <a:rPr lang="en-US" smtClean="0"/>
              <a:pPr/>
              <a:t>15</a:t>
            </a:fld>
            <a:endParaRPr lang="en-US"/>
          </a:p>
        </p:txBody>
      </p:sp>
    </p:spTree>
    <p:extLst>
      <p:ext uri="{BB962C8B-B14F-4D97-AF65-F5344CB8AC3E}">
        <p14:creationId xmlns:p14="http://schemas.microsoft.com/office/powerpoint/2010/main" val="3595877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6D5EE04-6622-4AD6-A6DC-40BC47304F9B}" type="slidenum">
              <a:rPr lang="en-US" smtClean="0"/>
              <a:pPr/>
              <a:t>17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6D5EE04-6622-4AD6-A6DC-40BC47304F9B}" type="slidenum">
              <a:rPr lang="en-US" smtClean="0"/>
              <a:pPr/>
              <a:t>22</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6D5EE04-6622-4AD6-A6DC-40BC47304F9B}" type="slidenum">
              <a:rPr lang="en-US" smtClean="0"/>
              <a:pPr/>
              <a:t>27</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6D5EE04-6622-4AD6-A6DC-40BC47304F9B}" type="slidenum">
              <a:rPr lang="en-US" smtClean="0"/>
              <a:pPr/>
              <a:t>32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2" name="Group 18"/>
          <p:cNvGrpSpPr/>
          <p:nvPr/>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3" name="Group 32"/>
          <p:cNvGrpSpPr/>
          <p:nvPr/>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a:cs typeface="Arial" pitchFamily="34" charset="0"/>
              </a:defRPr>
            </a:lvl1pPr>
          </a:lstStyle>
          <a:p>
            <a:fld id="{9EBD5762-3BDC-484D-9503-7EA6D5A9A8CE}" type="slidenum">
              <a:rPr lang="en-GB" smtClean="0"/>
              <a:pPr/>
              <a:t>‹#›</a:t>
            </a:fld>
            <a:endParaRPr lang="en-GB"/>
          </a:p>
        </p:txBody>
      </p:sp>
      <p:sp>
        <p:nvSpPr>
          <p:cNvPr id="8"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7"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solidFill>
                  <a:schemeClr val="tx1"/>
                </a:solidFill>
                <a:latin typeface="Arial"/>
                <a:cs typeface="Arial" pitchFamily="34" charset="0"/>
              </a:rPr>
              <a:t>PwC</a:t>
            </a:r>
            <a:endParaRPr lang="en-GB" sz="1000" noProof="0" dirty="0">
              <a:solidFill>
                <a:schemeClr val="tx1"/>
              </a:solidFill>
              <a:latin typeface="Arial"/>
              <a:cs typeface="Arial"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US" noProof="0" smtClean="0"/>
              <a:t>Click to edit Master title style</a:t>
            </a:r>
            <a:endParaRPr lang="en-GB"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1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a:cs typeface="Arial" pitchFamily="34" charset="0"/>
              </a:defRPr>
            </a:lvl1pPr>
          </a:lstStyle>
          <a:p>
            <a:fld id="{9EBD5762-3BDC-484D-9503-7EA6D5A9A8CE}" type="slidenum">
              <a:rPr lang="en-GB" smtClean="0"/>
              <a:pPr/>
              <a:t>‹#›</a:t>
            </a:fld>
            <a:endParaRPr lang="en-GB"/>
          </a:p>
        </p:txBody>
      </p:sp>
      <p:sp>
        <p:nvSpPr>
          <p:cNvPr id="1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9"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solidFill>
                  <a:schemeClr val="tx1"/>
                </a:solidFill>
                <a:latin typeface="Arial"/>
                <a:cs typeface="Arial" pitchFamily="34" charset="0"/>
              </a:rPr>
              <a:t>PwC</a:t>
            </a:r>
            <a:endParaRPr lang="en-GB" sz="1000" noProof="0" dirty="0">
              <a:solidFill>
                <a:schemeClr val="tx1"/>
              </a:solidFill>
              <a:latin typeface="Arial"/>
              <a:cs typeface="Arial"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US" noProof="0" smtClean="0"/>
              <a:t>Click to edit Master title style</a:t>
            </a:r>
            <a:endParaRPr lang="en-GB"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2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GB"/>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a:cs typeface="Arial" pitchFamily="34" charset="0"/>
              </a:defRPr>
            </a:lvl1pPr>
          </a:lstStyle>
          <a:p>
            <a:fld id="{9EBD5762-3BDC-484D-9503-7EA6D5A9A8CE}" type="slidenum">
              <a:rPr lang="en-GB" smtClean="0"/>
              <a:pPr/>
              <a:t>‹#›</a:t>
            </a:fld>
            <a:endParaRPr lang="en-GB"/>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
        <p:nvSpPr>
          <p:cNvPr id="12"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solidFill>
                  <a:schemeClr val="bg1"/>
                </a:solidFill>
                <a:latin typeface="Arial"/>
                <a:cs typeface="Arial" pitchFamily="34" charset="0"/>
              </a:rPr>
              <a:t>PwC</a:t>
            </a:r>
            <a:endParaRPr lang="en-GB" sz="1000" noProof="0" dirty="0">
              <a:solidFill>
                <a:schemeClr val="bg1"/>
              </a:solidFill>
              <a:latin typeface="Arial"/>
              <a:cs typeface="Arial"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en-US" noProof="0" smtClean="0"/>
              <a:t>Click to edit Master title style</a:t>
            </a:r>
            <a:endParaRPr lang="en-GB" noProof="0" smtClean="0"/>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smtClean="0"/>
          </a:p>
        </p:txBody>
      </p:sp>
      <p:sp>
        <p:nvSpPr>
          <p:cNvPr id="33"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a:cs typeface="Arial" pitchFamily="34" charset="0"/>
              </a:defRPr>
            </a:lvl1pPr>
          </a:lstStyle>
          <a:p>
            <a:fld id="{9EBD5762-3BDC-484D-9503-7EA6D5A9A8CE}" type="slidenum">
              <a:rPr lang="en-GB" smtClean="0"/>
              <a:pPr/>
              <a:t>‹#›</a:t>
            </a:fld>
            <a:endParaRPr lang="en-GB"/>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11"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solidFill>
                  <a:schemeClr val="tx1"/>
                </a:solidFill>
                <a:latin typeface="Arial"/>
                <a:cs typeface="Arial" pitchFamily="34" charset="0"/>
              </a:rPr>
              <a:t>PwC</a:t>
            </a:r>
            <a:endParaRPr lang="en-GB" sz="1000" noProof="0" dirty="0">
              <a:solidFill>
                <a:schemeClr val="tx1"/>
              </a:solidFill>
              <a:latin typeface="Arial"/>
              <a:cs typeface="Arial"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US" noProof="0" smtClean="0"/>
              <a:t>Click to edit Master title style</a:t>
            </a:r>
            <a:endParaRPr lang="en-GB" noProof="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sp>
        <p:nvSpPr>
          <p:cNvPr id="3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GB"/>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a:cs typeface="Arial" pitchFamily="34" charset="0"/>
              </a:defRPr>
            </a:lvl1pPr>
          </a:lstStyle>
          <a:p>
            <a:fld id="{9EBD5762-3BDC-484D-9503-7EA6D5A9A8CE}" type="slidenum">
              <a:rPr lang="en-GB" smtClean="0"/>
              <a:pPr/>
              <a:t>‹#›</a:t>
            </a:fld>
            <a:endParaRPr lang="en-GB"/>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
        <p:nvSpPr>
          <p:cNvPr id="12"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solidFill>
                  <a:schemeClr val="bg1"/>
                </a:solidFill>
                <a:latin typeface="Arial"/>
                <a:cs typeface="Arial" pitchFamily="34" charset="0"/>
              </a:rPr>
              <a:t>PwC</a:t>
            </a:r>
            <a:endParaRPr lang="en-GB" sz="1000" noProof="0" dirty="0">
              <a:solidFill>
                <a:schemeClr val="bg1"/>
              </a:solidFill>
              <a:latin typeface="Arial"/>
              <a:cs typeface="Arial"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en-US" noProof="0" smtClean="0"/>
              <a:t>Click to edit Master title style</a:t>
            </a:r>
            <a:endParaRPr lang="en-GB" noProof="0" smtClean="0"/>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sp>
        <p:nvSpPr>
          <p:cNvPr id="3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GB"/>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a:cs typeface="Arial" pitchFamily="34" charset="0"/>
              </a:defRPr>
            </a:lvl1pPr>
          </a:lstStyle>
          <a:p>
            <a:fld id="{9EBD5762-3BDC-484D-9503-7EA6D5A9A8CE}" type="slidenum">
              <a:rPr lang="en-GB" smtClean="0"/>
              <a:pPr/>
              <a:t>‹#›</a:t>
            </a:fld>
            <a:endParaRPr lang="en-GB"/>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
        <p:nvSpPr>
          <p:cNvPr id="13"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solidFill>
                  <a:schemeClr val="bg1"/>
                </a:solidFill>
                <a:latin typeface="Arial"/>
                <a:cs typeface="Arial" pitchFamily="34" charset="0"/>
              </a:rPr>
              <a:t>PwC</a:t>
            </a:r>
            <a:endParaRPr lang="en-GB" sz="1000" noProof="0" dirty="0">
              <a:solidFill>
                <a:schemeClr val="bg1"/>
              </a:solidFill>
              <a:latin typeface="Arial"/>
              <a:cs typeface="Arial"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GB" noProof="0" dirty="0" smtClean="0"/>
              <a:t>Click to add the presentation’s main title</a:t>
            </a:r>
            <a:endParaRPr lang="en-GB"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2" name="Group 101"/>
          <p:cNvGrpSpPr>
            <a:grpSpLocks noChangeAspect="1"/>
          </p:cNvGrpSpPr>
          <p:nvPr/>
        </p:nvGrpSpPr>
        <p:grpSpPr>
          <a:xfrm>
            <a:off x="968592" y="5768681"/>
            <a:ext cx="1232283" cy="935789"/>
            <a:chOff x="518032" y="-1032869"/>
            <a:chExt cx="6161413" cy="4678943"/>
          </a:xfrm>
        </p:grpSpPr>
        <p:grpSp>
          <p:nvGrpSpPr>
            <p:cNvPr id="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grpSp>
        <p:grpSp>
          <p:nvGrpSpPr>
            <p:cNvPr id="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2" name="Group 31"/>
          <p:cNvGrpSpPr/>
          <p:nvPr/>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US" noProof="0" smtClean="0"/>
              <a:t>Click icon to add picture</a:t>
            </a:r>
            <a:endParaRPr lang="en-GB"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smtClean="0"/>
              <a:t>Click to add the presentation’s main title</a:t>
            </a:r>
            <a:endParaRPr lang="en-GB" noProof="0"/>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4"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 name="Group 26"/>
          <p:cNvGrpSpPr/>
          <p:nvPr/>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en-US" noProof="0" smtClean="0"/>
              <a:t>Click icon to add picture</a:t>
            </a:r>
            <a:endParaRPr lang="en-GB" noProof="0" dirty="0"/>
          </a:p>
        </p:txBody>
      </p:sp>
      <p:grpSp>
        <p:nvGrpSpPr>
          <p:cNvPr id="3" name="Group 32"/>
          <p:cNvGrpSpPr/>
          <p:nvPr/>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32"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solidFill>
                  <a:schemeClr val="tx1"/>
                </a:solidFill>
                <a:latin typeface="Arial"/>
                <a:cs typeface="Arial" pitchFamily="34" charset="0"/>
              </a:rPr>
              <a:t>PwC</a:t>
            </a:r>
            <a:endParaRPr lang="en-GB" sz="1000" noProof="0" dirty="0">
              <a:solidFill>
                <a:schemeClr val="tx1"/>
              </a:solidFill>
              <a:latin typeface="Arial"/>
              <a:cs typeface="Arial" pitchFamily="34" charset="0"/>
            </a:endParaRPr>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2" name="Group 32"/>
          <p:cNvGrpSpPr/>
          <p:nvPr/>
        </p:nvGrpSpPr>
        <p:grpSpPr>
          <a:xfrm>
            <a:off x="968592" y="6170991"/>
            <a:ext cx="9144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US" noProof="0" smtClean="0"/>
              <a:t>Click to edit Master title style</a:t>
            </a:r>
            <a:endParaRPr lang="en-GB" noProof="0"/>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GB" noProof="0" smtClean="0"/>
              <a:t>Add legal and copyright disclaimers here.</a:t>
            </a:r>
            <a:endParaRPr lang="en-GB" noProof="0"/>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1752601"/>
            <a:ext cx="3962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201" y="1752600"/>
            <a:ext cx="3962399"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a:cs typeface="Arial" pitchFamily="34" charset="0"/>
              </a:defRPr>
            </a:lvl1pPr>
          </a:lstStyle>
          <a:p>
            <a:fld id="{9EBD5762-3BDC-484D-9503-7EA6D5A9A8CE}" type="slidenum">
              <a:rPr lang="en-GB" smtClean="0"/>
              <a:pPr/>
              <a:t>‹#›</a:t>
            </a:fld>
            <a:endParaRPr lang="en-GB"/>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12"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solidFill>
                  <a:schemeClr val="tx1"/>
                </a:solidFill>
                <a:latin typeface="Arial"/>
                <a:cs typeface="Arial" pitchFamily="34" charset="0"/>
              </a:rPr>
              <a:t>PwC</a:t>
            </a:r>
            <a:endParaRPr lang="en-GB" sz="1000" noProof="0" dirty="0">
              <a:solidFill>
                <a:schemeClr val="tx1"/>
              </a:solidFill>
              <a:latin typeface="Arial"/>
              <a:cs typeface="Arial"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US" noProof="0" smtClean="0"/>
              <a:t>Click to edit Master title style</a:t>
            </a:r>
            <a:endParaRPr lang="en-GB" noProof="0"/>
          </a:p>
        </p:txBody>
      </p:sp>
      <p:sp>
        <p:nvSpPr>
          <p:cNvPr id="27" name="Content Placeholder 26"/>
          <p:cNvSpPr>
            <a:spLocks noGrp="1"/>
          </p:cNvSpPr>
          <p:nvPr>
            <p:ph sz="quarter" idx="13"/>
          </p:nvPr>
        </p:nvSpPr>
        <p:spPr>
          <a:xfrm>
            <a:off x="533400" y="1752601"/>
            <a:ext cx="25908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28" name="Content Placeholder 26"/>
          <p:cNvSpPr>
            <a:spLocks noGrp="1"/>
          </p:cNvSpPr>
          <p:nvPr>
            <p:ph sz="quarter" idx="14"/>
          </p:nvPr>
        </p:nvSpPr>
        <p:spPr>
          <a:xfrm>
            <a:off x="3276601" y="1752601"/>
            <a:ext cx="2590799"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6019800" y="1752601"/>
            <a:ext cx="25908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6"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a:cs typeface="Arial" pitchFamily="34" charset="0"/>
              </a:defRPr>
            </a:lvl1pPr>
          </a:lstStyle>
          <a:p>
            <a:fld id="{9EBD5762-3BDC-484D-9503-7EA6D5A9A8CE}" type="slidenum">
              <a:rPr lang="en-GB" smtClean="0"/>
              <a:pPr/>
              <a:t>‹#›</a:t>
            </a:fld>
            <a:endParaRPr lang="en-GB"/>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13"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solidFill>
                  <a:schemeClr val="tx1"/>
                </a:solidFill>
                <a:latin typeface="Arial"/>
                <a:cs typeface="Arial" pitchFamily="34" charset="0"/>
              </a:rPr>
              <a:t>PwC</a:t>
            </a:r>
            <a:endParaRPr lang="en-GB" sz="1000" noProof="0" dirty="0">
              <a:solidFill>
                <a:schemeClr val="tx1"/>
              </a:solidFill>
              <a:latin typeface="Arial"/>
              <a:cs typeface="Arial"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3352800"/>
            <a:ext cx="3962400" cy="2819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199" y="3352800"/>
            <a:ext cx="3962401" cy="2819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13" name="Text Placeholder 12"/>
          <p:cNvSpPr>
            <a:spLocks noGrp="1"/>
          </p:cNvSpPr>
          <p:nvPr>
            <p:ph type="body" sz="quarter" idx="16"/>
          </p:nvPr>
        </p:nvSpPr>
        <p:spPr>
          <a:xfrm>
            <a:off x="533400" y="1752600"/>
            <a:ext cx="8077200" cy="14478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a:cs typeface="Arial" pitchFamily="34" charset="0"/>
              </a:defRPr>
            </a:lvl1pPr>
          </a:lstStyle>
          <a:p>
            <a:fld id="{9EBD5762-3BDC-484D-9503-7EA6D5A9A8CE}" type="slidenum">
              <a:rPr lang="en-GB" smtClean="0"/>
              <a:pPr/>
              <a:t>‹#›</a:t>
            </a:fld>
            <a:endParaRPr lang="en-GB"/>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15"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solidFill>
                  <a:schemeClr val="tx1"/>
                </a:solidFill>
                <a:latin typeface="Arial"/>
                <a:cs typeface="Arial" pitchFamily="34" charset="0"/>
              </a:rPr>
              <a:t>PwC</a:t>
            </a:r>
            <a:endParaRPr lang="en-GB" sz="1000" noProof="0" dirty="0">
              <a:solidFill>
                <a:schemeClr val="tx1"/>
              </a:solidFill>
              <a:latin typeface="Arial"/>
              <a:cs typeface="Arial"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smtClean="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a:cs typeface="Arial" pitchFamily="34" charset="0"/>
              </a:defRPr>
            </a:lvl1pPr>
          </a:lstStyle>
          <a:p>
            <a:fld id="{9EBD5762-3BDC-484D-9503-7EA6D5A9A8CE}" type="slidenum">
              <a:rPr lang="en-GB" smtClean="0"/>
              <a:pPr/>
              <a:t>‹#›</a:t>
            </a:fld>
            <a:endParaRPr lang="en-GB"/>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15"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solidFill>
                  <a:schemeClr val="tx1"/>
                </a:solidFill>
                <a:latin typeface="Arial"/>
                <a:cs typeface="Arial" pitchFamily="34" charset="0"/>
              </a:rPr>
              <a:t>PwC</a:t>
            </a:r>
            <a:endParaRPr lang="en-GB" sz="1000" noProof="0" dirty="0">
              <a:solidFill>
                <a:schemeClr val="tx1"/>
              </a:solidFill>
              <a:latin typeface="Arial"/>
              <a:cs typeface="Arial"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smtClean="0"/>
              <a:t>Click to edit Master text styles</a:t>
            </a:r>
          </a:p>
        </p:txBody>
      </p:sp>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smtClean="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a:cs typeface="Arial" pitchFamily="34" charset="0"/>
              </a:defRPr>
            </a:lvl1pPr>
          </a:lstStyle>
          <a:p>
            <a:fld id="{9EBD5762-3BDC-484D-9503-7EA6D5A9A8CE}" type="slidenum">
              <a:rPr lang="en-GB" smtClean="0"/>
              <a:pPr/>
              <a:t>‹#›</a:t>
            </a:fld>
            <a:endParaRPr lang="en-GB"/>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15"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solidFill>
                  <a:schemeClr val="tx1"/>
                </a:solidFill>
                <a:latin typeface="Arial"/>
                <a:cs typeface="Arial" pitchFamily="34" charset="0"/>
              </a:rPr>
              <a:t>PwC</a:t>
            </a:r>
            <a:endParaRPr lang="en-GB" sz="1000" noProof="0" dirty="0">
              <a:solidFill>
                <a:schemeClr val="tx1"/>
              </a:solidFill>
              <a:latin typeface="Arial"/>
              <a:cs typeface="Arial"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smtClean="0"/>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smtClean="0"/>
              <a:t>Click to edit Master text styles</a:t>
            </a:r>
          </a:p>
        </p:txBody>
      </p:sp>
      <p:sp>
        <p:nvSpPr>
          <p:cNvPr id="1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a:cs typeface="Arial" pitchFamily="34" charset="0"/>
              </a:defRPr>
            </a:lvl1pPr>
          </a:lstStyle>
          <a:p>
            <a:fld id="{9EBD5762-3BDC-484D-9503-7EA6D5A9A8CE}" type="slidenum">
              <a:rPr lang="en-GB" smtClean="0"/>
              <a:pPr/>
              <a:t>‹#›</a:t>
            </a:fld>
            <a:endParaRPr lang="en-GB"/>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13"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solidFill>
                  <a:schemeClr val="tx1"/>
                </a:solidFill>
                <a:latin typeface="Arial"/>
                <a:cs typeface="Arial" pitchFamily="34" charset="0"/>
              </a:rPr>
              <a:t>PwC</a:t>
            </a:r>
            <a:endParaRPr lang="en-GB" sz="1000" noProof="0" dirty="0">
              <a:solidFill>
                <a:schemeClr val="tx1"/>
              </a:solidFill>
              <a:latin typeface="Arial"/>
              <a:cs typeface="Arial"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1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a:cs typeface="Arial" pitchFamily="34" charset="0"/>
              </a:defRPr>
            </a:lvl1pPr>
          </a:lstStyle>
          <a:p>
            <a:fld id="{9EBD5762-3BDC-484D-9503-7EA6D5A9A8CE}" type="slidenum">
              <a:rPr lang="en-GB" smtClean="0"/>
              <a:pPr/>
              <a:t>‹#›</a:t>
            </a:fld>
            <a:endParaRPr lang="en-GB"/>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11"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solidFill>
                  <a:schemeClr val="tx1"/>
                </a:solidFill>
                <a:latin typeface="Arial"/>
                <a:cs typeface="Arial" pitchFamily="34" charset="0"/>
              </a:rPr>
              <a:t>PwC</a:t>
            </a:r>
            <a:endParaRPr lang="en-GB" sz="1000" noProof="0" dirty="0">
              <a:solidFill>
                <a:schemeClr val="tx1"/>
              </a:solidFill>
              <a:latin typeface="Arial"/>
              <a:cs typeface="Arial"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en-GB" noProof="0" smtClean="0"/>
              <a:t>Click to edit</a:t>
            </a:r>
            <a:br>
              <a:rPr lang="en-GB" noProof="0" smtClean="0"/>
            </a:br>
            <a:r>
              <a:rPr lang="en-GB" noProof="0" smtClean="0"/>
              <a:t>Master title style</a:t>
            </a:r>
            <a:endParaRPr lang="en-GB" noProof="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a:cs typeface="Arial" pitchFamily="34" charset="0"/>
              </a:defRPr>
            </a:lvl1pPr>
          </a:lstStyle>
          <a:p>
            <a:fld id="{9EBD5762-3BDC-484D-9503-7EA6D5A9A8CE}" type="slidenum">
              <a:rPr lang="en-GB" smtClean="0"/>
              <a:pPr/>
              <a:t>‹#›</a:t>
            </a:fld>
            <a:endParaRPr lang="en-GB"/>
          </a:p>
        </p:txBody>
      </p:sp>
      <p:sp>
        <p:nvSpPr>
          <p:cNvPr id="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7"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 id="2147483700" r:id="rId18"/>
    <p:sldLayoutId id="2147483701" r:id="rId19"/>
    <p:sldLayoutId id="2147483702" r:id="rId20"/>
    <p:sldLayoutId id="2147483703" r:id="rId21"/>
  </p:sldLayoutIdLst>
  <p:hf hdr="0" ftr="0" dt="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chart" Target="../charts/chart8.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11.xml"/><Relationship Id="rId7"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835695" y="838200"/>
            <a:ext cx="5544617" cy="914400"/>
          </a:xfrm>
        </p:spPr>
        <p:txBody>
          <a:bodyPr/>
          <a:lstStyle/>
          <a:p>
            <a:r>
              <a:rPr lang="en-US" sz="2800" dirty="0" smtClean="0"/>
              <a:t>China Customs &amp; Trade Benchmarking and </a:t>
            </a:r>
            <a:r>
              <a:rPr lang="en-US" sz="2800" dirty="0" smtClean="0"/>
              <a:t>Experience Sharing on Voluntary </a:t>
            </a:r>
            <a:r>
              <a:rPr lang="en-US" sz="2800" dirty="0" smtClean="0"/>
              <a:t>Disclosure</a:t>
            </a:r>
            <a:endParaRPr lang="en-US" sz="2800" dirty="0"/>
          </a:p>
        </p:txBody>
      </p:sp>
      <p:sp>
        <p:nvSpPr>
          <p:cNvPr id="8" name="Subtitle 7"/>
          <p:cNvSpPr>
            <a:spLocks noGrp="1"/>
          </p:cNvSpPr>
          <p:nvPr>
            <p:ph type="subTitle" idx="1"/>
          </p:nvPr>
        </p:nvSpPr>
        <p:spPr>
          <a:xfrm>
            <a:off x="1835696" y="2730623"/>
            <a:ext cx="5343525" cy="482353"/>
          </a:xfrm>
        </p:spPr>
        <p:txBody>
          <a:bodyPr/>
          <a:lstStyle/>
          <a:p>
            <a:r>
              <a:rPr lang="en-GB" sz="1800" dirty="0" smtClean="0"/>
              <a:t>12 Nov 2015</a:t>
            </a:r>
            <a:endParaRPr lang="en-US" sz="1800" dirty="0"/>
          </a:p>
        </p:txBody>
      </p:sp>
      <p:sp>
        <p:nvSpPr>
          <p:cNvPr id="9" name="Text Placeholder 8"/>
          <p:cNvSpPr>
            <a:spLocks noGrp="1"/>
          </p:cNvSpPr>
          <p:nvPr>
            <p:ph type="body" sz="quarter" idx="10"/>
          </p:nvPr>
        </p:nvSpPr>
        <p:spPr/>
        <p:txBody>
          <a:bodyPr/>
          <a:lstStyle/>
          <a:p>
            <a:r>
              <a:rPr lang="en-US" dirty="0" smtClean="0"/>
              <a:t>www.pwccn.com</a:t>
            </a:r>
            <a:endParaRPr lang="en-US" dirty="0"/>
          </a:p>
        </p:txBody>
      </p:sp>
      <p:pic>
        <p:nvPicPr>
          <p:cNvPr id="6" name="Picture 3"/>
          <p:cNvPicPr>
            <a:picLocks noChangeAspect="1" noChangeArrowheads="1"/>
          </p:cNvPicPr>
          <p:nvPr/>
        </p:nvPicPr>
        <p:blipFill>
          <a:blip r:embed="rId3" cstate="screen"/>
          <a:srcRect/>
          <a:stretch>
            <a:fillRect/>
          </a:stretch>
        </p:blipFill>
        <p:spPr bwMode="auto">
          <a:xfrm>
            <a:off x="7391400" y="6360762"/>
            <a:ext cx="1211653" cy="28458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5"/>
            <p:extLst>
              <p:ext uri="{D42A27DB-BD31-4B8C-83A1-F6EECF244321}">
                <p14:modId xmlns:p14="http://schemas.microsoft.com/office/powerpoint/2010/main" val="1298176377"/>
              </p:ext>
            </p:extLst>
          </p:nvPr>
        </p:nvGraphicFramePr>
        <p:xfrm>
          <a:off x="179512" y="2827880"/>
          <a:ext cx="3600400" cy="2905376"/>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4"/>
          </p:nvPr>
        </p:nvSpPr>
        <p:spPr/>
        <p:txBody>
          <a:bodyPr/>
          <a:lstStyle/>
          <a:p>
            <a:fld id="{9EBD5762-3BDC-484D-9503-7EA6D5A9A8CE}" type="slidenum">
              <a:rPr lang="en-GB" smtClean="0"/>
              <a:pPr/>
              <a:t>10</a:t>
            </a:fld>
            <a:endParaRPr lang="en-GB" dirty="0"/>
          </a:p>
        </p:txBody>
      </p:sp>
      <p:sp>
        <p:nvSpPr>
          <p:cNvPr id="7" name="Rectangle 6"/>
          <p:cNvSpPr/>
          <p:nvPr/>
        </p:nvSpPr>
        <p:spPr bwMode="ltGray">
          <a:xfrm>
            <a:off x="4678419" y="1711756"/>
            <a:ext cx="3672408" cy="1116124"/>
          </a:xfrm>
          <a:prstGeom prst="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For inter-company </a:t>
            </a:r>
            <a:r>
              <a:rPr lang="en-GB" sz="1200" b="1" dirty="0" smtClean="0">
                <a:solidFill>
                  <a:schemeClr val="tx1"/>
                </a:solidFill>
              </a:rPr>
              <a:t>transactions, when </a:t>
            </a:r>
            <a:r>
              <a:rPr lang="en-GB" sz="1200" b="1" dirty="0">
                <a:solidFill>
                  <a:schemeClr val="tx1"/>
                </a:solidFill>
              </a:rPr>
              <a:t>does your </a:t>
            </a:r>
            <a:r>
              <a:rPr lang="en-GB" sz="1200" b="1" dirty="0" smtClean="0">
                <a:solidFill>
                  <a:schemeClr val="tx1"/>
                </a:solidFill>
              </a:rPr>
              <a:t>company proactively notify Customs </a:t>
            </a:r>
            <a:r>
              <a:rPr lang="en-GB" sz="1200" b="1" dirty="0">
                <a:solidFill>
                  <a:schemeClr val="tx1"/>
                </a:solidFill>
              </a:rPr>
              <a:t>of an import price adjustment, either upwards or downwards?</a:t>
            </a:r>
            <a:endParaRPr lang="en-GB" sz="1200" b="1" dirty="0" smtClean="0">
              <a:solidFill>
                <a:schemeClr val="tx1"/>
              </a:solidFill>
            </a:endParaRPr>
          </a:p>
        </p:txBody>
      </p:sp>
      <p:sp>
        <p:nvSpPr>
          <p:cNvPr id="8" name="Rectangle 7"/>
          <p:cNvSpPr/>
          <p:nvPr/>
        </p:nvSpPr>
        <p:spPr bwMode="ltGray">
          <a:xfrm>
            <a:off x="434896" y="1595865"/>
            <a:ext cx="4105014" cy="1152128"/>
          </a:xfrm>
          <a:prstGeom prst="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Has your company successfully </a:t>
            </a:r>
            <a:r>
              <a:rPr lang="en-GB" sz="1200" b="1" dirty="0" smtClean="0">
                <a:solidFill>
                  <a:schemeClr val="tx1"/>
                </a:solidFill>
              </a:rPr>
              <a:t>worked </a:t>
            </a:r>
            <a:r>
              <a:rPr lang="en-GB" sz="1200" b="1" dirty="0">
                <a:solidFill>
                  <a:schemeClr val="tx1"/>
                </a:solidFill>
              </a:rPr>
              <a:t>with Customs and </a:t>
            </a:r>
            <a:r>
              <a:rPr lang="en-GB" sz="1200" b="1" dirty="0" smtClean="0">
                <a:solidFill>
                  <a:schemeClr val="tx1"/>
                </a:solidFill>
              </a:rPr>
              <a:t>implemented </a:t>
            </a:r>
            <a:r>
              <a:rPr lang="en-GB" sz="1200" b="1" dirty="0">
                <a:solidFill>
                  <a:schemeClr val="tx1"/>
                </a:solidFill>
              </a:rPr>
              <a:t>a retrospective </a:t>
            </a:r>
            <a:br>
              <a:rPr lang="en-GB" sz="1200" b="1" dirty="0">
                <a:solidFill>
                  <a:schemeClr val="tx1"/>
                </a:solidFill>
              </a:rPr>
            </a:br>
            <a:r>
              <a:rPr lang="en-GB" sz="1200" b="1" dirty="0">
                <a:solidFill>
                  <a:schemeClr val="tx1"/>
                </a:solidFill>
              </a:rPr>
              <a:t>Transfer Pricing Adjustment (TPA)?</a:t>
            </a:r>
            <a:endParaRPr lang="en-GB" sz="1200" b="1" dirty="0" smtClean="0">
              <a:solidFill>
                <a:schemeClr val="tx1"/>
              </a:solidFill>
            </a:endParaRPr>
          </a:p>
        </p:txBody>
      </p:sp>
      <p:cxnSp>
        <p:nvCxnSpPr>
          <p:cNvPr id="9" name="Straight Connector 8"/>
          <p:cNvCxnSpPr/>
          <p:nvPr/>
        </p:nvCxnSpPr>
        <p:spPr>
          <a:xfrm>
            <a:off x="528929" y="1711756"/>
            <a:ext cx="341730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39910" y="1718528"/>
            <a:ext cx="3949425"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2" name="Content Placeholder 6"/>
          <p:cNvGraphicFramePr>
            <a:graphicFrameLocks/>
          </p:cNvGraphicFramePr>
          <p:nvPr>
            <p:extLst>
              <p:ext uri="{D42A27DB-BD31-4B8C-83A1-F6EECF244321}">
                <p14:modId xmlns:p14="http://schemas.microsoft.com/office/powerpoint/2010/main" val="1369959090"/>
              </p:ext>
            </p:extLst>
          </p:nvPr>
        </p:nvGraphicFramePr>
        <p:xfrm>
          <a:off x="3977889" y="2747993"/>
          <a:ext cx="5688632" cy="2376264"/>
        </p:xfrm>
        <a:graphic>
          <a:graphicData uri="http://schemas.openxmlformats.org/drawingml/2006/chart">
            <c:chart xmlns:c="http://schemas.openxmlformats.org/drawingml/2006/chart" xmlns:r="http://schemas.openxmlformats.org/officeDocument/2006/relationships" r:id="rId3"/>
          </a:graphicData>
        </a:graphic>
      </p:graphicFrame>
      <p:sp>
        <p:nvSpPr>
          <p:cNvPr id="14" name="Title 1"/>
          <p:cNvSpPr txBox="1">
            <a:spLocks/>
          </p:cNvSpPr>
          <p:nvPr/>
        </p:nvSpPr>
        <p:spPr>
          <a:xfrm>
            <a:off x="513491" y="692696"/>
            <a:ext cx="8077200" cy="9144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dirty="0" smtClean="0"/>
              <a:t>Customs Valuation</a:t>
            </a:r>
            <a:endParaRPr lang="en-GB" dirty="0"/>
          </a:p>
        </p:txBody>
      </p:sp>
    </p:spTree>
    <p:extLst>
      <p:ext uri="{BB962C8B-B14F-4D97-AF65-F5344CB8AC3E}">
        <p14:creationId xmlns:p14="http://schemas.microsoft.com/office/powerpoint/2010/main" val="3240785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5"/>
            <p:extLst>
              <p:ext uri="{D42A27DB-BD31-4B8C-83A1-F6EECF244321}">
                <p14:modId xmlns:p14="http://schemas.microsoft.com/office/powerpoint/2010/main" val="3875615389"/>
              </p:ext>
            </p:extLst>
          </p:nvPr>
        </p:nvGraphicFramePr>
        <p:xfrm>
          <a:off x="-121385" y="1412776"/>
          <a:ext cx="9230136" cy="5373216"/>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4"/>
          </p:nvPr>
        </p:nvSpPr>
        <p:spPr/>
        <p:txBody>
          <a:bodyPr/>
          <a:lstStyle/>
          <a:p>
            <a:fld id="{9EBD5762-3BDC-484D-9503-7EA6D5A9A8CE}" type="slidenum">
              <a:rPr lang="en-GB" smtClean="0"/>
              <a:pPr/>
              <a:t>11</a:t>
            </a:fld>
            <a:endParaRPr lang="en-GB" dirty="0"/>
          </a:p>
        </p:txBody>
      </p:sp>
      <p:sp>
        <p:nvSpPr>
          <p:cNvPr id="5" name="Rectangle 4"/>
          <p:cNvSpPr/>
          <p:nvPr/>
        </p:nvSpPr>
        <p:spPr bwMode="ltGray">
          <a:xfrm>
            <a:off x="475616" y="2204864"/>
            <a:ext cx="3888432" cy="3384376"/>
          </a:xfrm>
          <a:prstGeom prst="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solidFill>
                  <a:schemeClr val="tx1"/>
                </a:solidFill>
                <a:latin typeface="Georgia" pitchFamily="18" charset="0"/>
              </a:rPr>
              <a:t>China has worked extensively over </a:t>
            </a:r>
            <a:r>
              <a:rPr lang="en-GB" sz="1600" dirty="0" smtClean="0">
                <a:solidFill>
                  <a:schemeClr val="tx1"/>
                </a:solidFill>
                <a:latin typeface="Georgia" pitchFamily="18" charset="0"/>
              </a:rPr>
              <a:t>the past </a:t>
            </a:r>
            <a:r>
              <a:rPr lang="en-GB" sz="1600" dirty="0">
                <a:solidFill>
                  <a:schemeClr val="tx1"/>
                </a:solidFill>
                <a:latin typeface="Georgia" pitchFamily="18" charset="0"/>
              </a:rPr>
              <a:t>10 years </a:t>
            </a:r>
            <a:r>
              <a:rPr lang="en-GB" sz="1600" dirty="0" smtClean="0">
                <a:solidFill>
                  <a:schemeClr val="tx1"/>
                </a:solidFill>
                <a:latin typeface="Georgia" pitchFamily="18" charset="0"/>
              </a:rPr>
              <a:t>or so </a:t>
            </a:r>
            <a:r>
              <a:rPr lang="en-GB" sz="1600" dirty="0">
                <a:solidFill>
                  <a:schemeClr val="tx1"/>
                </a:solidFill>
                <a:latin typeface="Georgia" pitchFamily="18" charset="0"/>
              </a:rPr>
              <a:t>to establish </a:t>
            </a:r>
            <a:r>
              <a:rPr lang="en-GB" sz="1600" dirty="0" smtClean="0">
                <a:solidFill>
                  <a:schemeClr val="tx1"/>
                </a:solidFill>
                <a:latin typeface="Georgia" pitchFamily="18" charset="0"/>
              </a:rPr>
              <a:t>a network </a:t>
            </a:r>
            <a:r>
              <a:rPr lang="en-GB" sz="1600" dirty="0">
                <a:solidFill>
                  <a:schemeClr val="tx1"/>
                </a:solidFill>
                <a:latin typeface="Georgia" pitchFamily="18" charset="0"/>
              </a:rPr>
              <a:t>of regional and bilateral </a:t>
            </a:r>
            <a:r>
              <a:rPr lang="en-GB" sz="1600" dirty="0" smtClean="0">
                <a:solidFill>
                  <a:schemeClr val="tx1"/>
                </a:solidFill>
                <a:latin typeface="Georgia" pitchFamily="18" charset="0"/>
              </a:rPr>
              <a:t>Free Trade </a:t>
            </a:r>
            <a:r>
              <a:rPr lang="en-GB" sz="1600" dirty="0">
                <a:solidFill>
                  <a:schemeClr val="tx1"/>
                </a:solidFill>
                <a:latin typeface="Georgia" pitchFamily="18" charset="0"/>
              </a:rPr>
              <a:t>Agreements (FTA). </a:t>
            </a:r>
            <a:r>
              <a:rPr lang="en-GB" sz="1600" dirty="0" smtClean="0">
                <a:solidFill>
                  <a:schemeClr val="tx1"/>
                </a:solidFill>
                <a:latin typeface="Georgia" pitchFamily="18" charset="0"/>
              </a:rPr>
              <a:t>This network </a:t>
            </a:r>
            <a:r>
              <a:rPr lang="en-GB" sz="1600" dirty="0">
                <a:solidFill>
                  <a:schemeClr val="tx1"/>
                </a:solidFill>
                <a:latin typeface="Georgia" pitchFamily="18" charset="0"/>
              </a:rPr>
              <a:t>is set to </a:t>
            </a:r>
            <a:r>
              <a:rPr lang="en-GB" sz="1600" dirty="0" smtClean="0">
                <a:solidFill>
                  <a:schemeClr val="tx1"/>
                </a:solidFill>
                <a:latin typeface="Georgia" pitchFamily="18" charset="0"/>
              </a:rPr>
              <a:t>expand significantly in </a:t>
            </a:r>
            <a:r>
              <a:rPr lang="en-GB" sz="1600" dirty="0">
                <a:solidFill>
                  <a:schemeClr val="tx1"/>
                </a:solidFill>
                <a:latin typeface="Georgia" pitchFamily="18" charset="0"/>
              </a:rPr>
              <a:t>the short to medium term with </a:t>
            </a:r>
            <a:r>
              <a:rPr lang="en-GB" sz="1600" dirty="0" smtClean="0">
                <a:solidFill>
                  <a:schemeClr val="tx1"/>
                </a:solidFill>
                <a:latin typeface="Georgia" pitchFamily="18" charset="0"/>
              </a:rPr>
              <a:t>the Australia </a:t>
            </a:r>
            <a:r>
              <a:rPr lang="en-GB" sz="1600" dirty="0">
                <a:solidFill>
                  <a:schemeClr val="tx1"/>
                </a:solidFill>
                <a:latin typeface="Georgia" pitchFamily="18" charset="0"/>
              </a:rPr>
              <a:t>and South Korea </a:t>
            </a:r>
            <a:r>
              <a:rPr lang="en-GB" sz="1600" dirty="0" smtClean="0">
                <a:solidFill>
                  <a:schemeClr val="tx1"/>
                </a:solidFill>
                <a:latin typeface="Georgia" pitchFamily="18" charset="0"/>
              </a:rPr>
              <a:t>FTA expected </a:t>
            </a:r>
            <a:r>
              <a:rPr lang="en-GB" sz="1600" dirty="0">
                <a:solidFill>
                  <a:schemeClr val="tx1"/>
                </a:solidFill>
                <a:latin typeface="Georgia" pitchFamily="18" charset="0"/>
              </a:rPr>
              <a:t>to ‘go live’. </a:t>
            </a:r>
            <a:endParaRPr lang="en-GB" sz="1600" dirty="0" smtClean="0">
              <a:solidFill>
                <a:schemeClr val="tx1"/>
              </a:solidFill>
              <a:latin typeface="Georgia" pitchFamily="18" charset="0"/>
            </a:endParaRPr>
          </a:p>
          <a:p>
            <a:r>
              <a:rPr lang="en-GB" sz="1600" dirty="0" smtClean="0">
                <a:solidFill>
                  <a:schemeClr val="tx1"/>
                </a:solidFill>
                <a:latin typeface="Georgia" pitchFamily="18" charset="0"/>
              </a:rPr>
              <a:t>Use </a:t>
            </a:r>
            <a:r>
              <a:rPr lang="en-GB" sz="1600" dirty="0">
                <a:solidFill>
                  <a:schemeClr val="tx1"/>
                </a:solidFill>
                <a:latin typeface="Georgia" pitchFamily="18" charset="0"/>
              </a:rPr>
              <a:t>of FTA </a:t>
            </a:r>
            <a:r>
              <a:rPr lang="en-GB" sz="1600" dirty="0" smtClean="0">
                <a:solidFill>
                  <a:schemeClr val="tx1"/>
                </a:solidFill>
                <a:latin typeface="Georgia" pitchFamily="18" charset="0"/>
              </a:rPr>
              <a:t>to legitimately </a:t>
            </a:r>
            <a:r>
              <a:rPr lang="en-GB" sz="1600" dirty="0">
                <a:solidFill>
                  <a:schemeClr val="tx1"/>
                </a:solidFill>
                <a:latin typeface="Georgia" pitchFamily="18" charset="0"/>
              </a:rPr>
              <a:t>save customs duty </a:t>
            </a:r>
            <a:r>
              <a:rPr lang="en-GB" sz="1600" dirty="0" smtClean="0">
                <a:solidFill>
                  <a:schemeClr val="tx1"/>
                </a:solidFill>
                <a:latin typeface="Georgia" pitchFamily="18" charset="0"/>
              </a:rPr>
              <a:t>costs and </a:t>
            </a:r>
            <a:r>
              <a:rPr lang="en-GB" sz="1600" dirty="0">
                <a:solidFill>
                  <a:schemeClr val="tx1"/>
                </a:solidFill>
                <a:latin typeface="Georgia" pitchFamily="18" charset="0"/>
              </a:rPr>
              <a:t>improve market access </a:t>
            </a:r>
            <a:r>
              <a:rPr lang="en-GB" sz="1600" dirty="0" smtClean="0">
                <a:solidFill>
                  <a:schemeClr val="tx1"/>
                </a:solidFill>
                <a:latin typeface="Georgia" pitchFamily="18" charset="0"/>
              </a:rPr>
              <a:t>and competiveness </a:t>
            </a:r>
            <a:r>
              <a:rPr lang="en-GB" sz="1600" dirty="0">
                <a:solidFill>
                  <a:schemeClr val="tx1"/>
                </a:solidFill>
                <a:latin typeface="Georgia" pitchFamily="18" charset="0"/>
              </a:rPr>
              <a:t>is a top priority </a:t>
            </a:r>
            <a:r>
              <a:rPr lang="en-GB" sz="1600" dirty="0" smtClean="0">
                <a:solidFill>
                  <a:schemeClr val="tx1"/>
                </a:solidFill>
                <a:latin typeface="Georgia" pitchFamily="18" charset="0"/>
              </a:rPr>
              <a:t>for several </a:t>
            </a:r>
            <a:r>
              <a:rPr lang="en-GB" sz="1600" dirty="0">
                <a:solidFill>
                  <a:schemeClr val="tx1"/>
                </a:solidFill>
                <a:latin typeface="Georgia" pitchFamily="18" charset="0"/>
              </a:rPr>
              <a:t>companies.</a:t>
            </a:r>
            <a:endParaRPr lang="en-GB" sz="1600" dirty="0" smtClean="0">
              <a:solidFill>
                <a:schemeClr val="tx1"/>
              </a:solidFill>
              <a:latin typeface="Georgia" pitchFamily="18" charset="0"/>
            </a:endParaRPr>
          </a:p>
        </p:txBody>
      </p:sp>
      <p:cxnSp>
        <p:nvCxnSpPr>
          <p:cNvPr id="7" name="Straight Connector 6"/>
          <p:cNvCxnSpPr/>
          <p:nvPr/>
        </p:nvCxnSpPr>
        <p:spPr>
          <a:xfrm>
            <a:off x="4932040" y="1556792"/>
            <a:ext cx="3436813"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GB" dirty="0" smtClean="0"/>
              <a:t>Country of Origin</a:t>
            </a:r>
            <a:endParaRPr lang="en-GB" dirty="0"/>
          </a:p>
        </p:txBody>
      </p:sp>
    </p:spTree>
    <p:extLst>
      <p:ext uri="{BB962C8B-B14F-4D97-AF65-F5344CB8AC3E}">
        <p14:creationId xmlns:p14="http://schemas.microsoft.com/office/powerpoint/2010/main" val="1218017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150" y="1772816"/>
            <a:ext cx="4248472" cy="576064"/>
          </a:xfrm>
        </p:spPr>
        <p:txBody>
          <a:bodyPr/>
          <a:lstStyle/>
          <a:p>
            <a:r>
              <a:rPr lang="en-GB" sz="1200" i="0" dirty="0"/>
              <a:t>Which of the following practical challenges has your company </a:t>
            </a:r>
            <a:r>
              <a:rPr lang="en-GB" sz="1200" i="0" dirty="0" smtClean="0"/>
              <a:t>experienced when </a:t>
            </a:r>
            <a:r>
              <a:rPr lang="en-GB" sz="1200" i="0" dirty="0"/>
              <a:t>utilizing FTA(s)?</a:t>
            </a:r>
          </a:p>
        </p:txBody>
      </p:sp>
      <p:sp>
        <p:nvSpPr>
          <p:cNvPr id="4" name="Slide Number Placeholder 3"/>
          <p:cNvSpPr>
            <a:spLocks noGrp="1"/>
          </p:cNvSpPr>
          <p:nvPr>
            <p:ph type="sldNum" sz="quarter" idx="4"/>
          </p:nvPr>
        </p:nvSpPr>
        <p:spPr/>
        <p:txBody>
          <a:bodyPr/>
          <a:lstStyle/>
          <a:p>
            <a:fld id="{9EBD5762-3BDC-484D-9503-7EA6D5A9A8CE}" type="slidenum">
              <a:rPr lang="en-GB" smtClean="0"/>
              <a:pPr/>
              <a:t>12</a:t>
            </a:fld>
            <a:endParaRPr lang="en-GB" dirty="0"/>
          </a:p>
        </p:txBody>
      </p:sp>
      <p:graphicFrame>
        <p:nvGraphicFramePr>
          <p:cNvPr id="6" name="Content Placeholder 5"/>
          <p:cNvGraphicFramePr>
            <a:graphicFrameLocks noGrp="1"/>
          </p:cNvGraphicFramePr>
          <p:nvPr>
            <p:ph sz="quarter" idx="15"/>
            <p:extLst>
              <p:ext uri="{D42A27DB-BD31-4B8C-83A1-F6EECF244321}">
                <p14:modId xmlns:p14="http://schemas.microsoft.com/office/powerpoint/2010/main" val="3131872300"/>
              </p:ext>
            </p:extLst>
          </p:nvPr>
        </p:nvGraphicFramePr>
        <p:xfrm>
          <a:off x="467544" y="1844824"/>
          <a:ext cx="8208912" cy="4752528"/>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Connector 7"/>
          <p:cNvCxnSpPr/>
          <p:nvPr/>
        </p:nvCxnSpPr>
        <p:spPr>
          <a:xfrm>
            <a:off x="539552" y="1700808"/>
            <a:ext cx="432048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148064" y="2204864"/>
            <a:ext cx="3312368" cy="3528392"/>
          </a:xfrm>
          <a:prstGeom prst="rect">
            <a:avLst/>
          </a:prstGeom>
          <a:noFill/>
        </p:spPr>
        <p:txBody>
          <a:bodyPr wrap="square" lIns="0" tIns="0" rIns="0" bIns="0" rtlCol="0">
            <a:noAutofit/>
          </a:bodyPr>
          <a:lstStyle/>
          <a:p>
            <a:pPr indent="-274320">
              <a:spcAft>
                <a:spcPts val="900"/>
              </a:spcAft>
            </a:pPr>
            <a:r>
              <a:rPr lang="en-GB" sz="1600" dirty="0">
                <a:latin typeface="Georgia" pitchFamily="18" charset="0"/>
              </a:rPr>
              <a:t>Customs reserve the right to challenge the legitimacy of an FTA claim as lodged by the Importer. Checks typically take place upon arrival and declaration of the imported goods and they are made by the in-charge Port Customs.</a:t>
            </a:r>
          </a:p>
          <a:p>
            <a:pPr indent="-274320">
              <a:spcAft>
                <a:spcPts val="900"/>
              </a:spcAft>
            </a:pPr>
            <a:r>
              <a:rPr lang="en-GB" sz="1600" dirty="0">
                <a:latin typeface="Georgia" pitchFamily="18" charset="0"/>
              </a:rPr>
              <a:t>Based on PwC experience the Rules of Origin and facts and circumstances of the specific importation have to be evaluated in order to work towards a sustainable FTA solution with Customs.</a:t>
            </a:r>
          </a:p>
          <a:p>
            <a:pPr indent="-274320">
              <a:spcAft>
                <a:spcPts val="900"/>
              </a:spcAft>
            </a:pPr>
            <a:endParaRPr lang="en-GB" sz="1600" dirty="0" err="1" smtClean="0">
              <a:latin typeface="Georgia" pitchFamily="18" charset="0"/>
            </a:endParaRPr>
          </a:p>
        </p:txBody>
      </p:sp>
      <p:sp>
        <p:nvSpPr>
          <p:cNvPr id="9" name="Title 1"/>
          <p:cNvSpPr txBox="1">
            <a:spLocks/>
          </p:cNvSpPr>
          <p:nvPr/>
        </p:nvSpPr>
        <p:spPr>
          <a:xfrm>
            <a:off x="513491" y="692696"/>
            <a:ext cx="8077200" cy="9144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dirty="0"/>
              <a:t>Country of Origin</a:t>
            </a:r>
          </a:p>
        </p:txBody>
      </p:sp>
    </p:spTree>
    <p:extLst>
      <p:ext uri="{BB962C8B-B14F-4D97-AF65-F5344CB8AC3E}">
        <p14:creationId xmlns:p14="http://schemas.microsoft.com/office/powerpoint/2010/main" val="3264577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Non-tariff Measures</a:t>
            </a:r>
            <a:endParaRPr lang="en-US" i="1" dirty="0"/>
          </a:p>
        </p:txBody>
      </p:sp>
      <p:sp>
        <p:nvSpPr>
          <p:cNvPr id="8" name="TextBox 7"/>
          <p:cNvSpPr txBox="1"/>
          <p:nvPr/>
        </p:nvSpPr>
        <p:spPr>
          <a:xfrm>
            <a:off x="533400" y="2971800"/>
            <a:ext cx="3174504" cy="3200400"/>
          </a:xfrm>
          <a:prstGeom prst="rect">
            <a:avLst/>
          </a:prstGeom>
          <a:noFill/>
        </p:spPr>
        <p:txBody>
          <a:bodyPr wrap="none" lIns="0" tIns="0" rIns="0" bIns="0" rtlCol="0" anchor="b" anchorCtr="0">
            <a:noAutofit/>
          </a:bodyPr>
          <a:lstStyle/>
          <a:p>
            <a:pPr>
              <a:lnSpc>
                <a:spcPts val="20000"/>
              </a:lnSpc>
            </a:pPr>
            <a:r>
              <a:rPr lang="en-US" sz="24000" b="1" i="1" dirty="0">
                <a:solidFill>
                  <a:schemeClr val="bg1"/>
                </a:solidFill>
                <a:latin typeface="Georgia" pitchFamily="18" charset="0"/>
              </a:rPr>
              <a:t>3</a:t>
            </a:r>
            <a:endParaRPr lang="en-US" sz="24000" b="1" i="1" dirty="0" smtClean="0">
              <a:solidFill>
                <a:schemeClr val="bg1"/>
              </a:solidFill>
              <a:latin typeface="Georgia" pitchFamily="18" charset="0"/>
            </a:endParaRPr>
          </a:p>
        </p:txBody>
      </p:sp>
      <p:sp>
        <p:nvSpPr>
          <p:cNvPr id="9" name="Slide Number Placeholder 8"/>
          <p:cNvSpPr>
            <a:spLocks noGrp="1"/>
          </p:cNvSpPr>
          <p:nvPr>
            <p:ph type="sldNum" sz="quarter" idx="4"/>
          </p:nvPr>
        </p:nvSpPr>
        <p:spPr/>
        <p:txBody>
          <a:bodyPr/>
          <a:lstStyle/>
          <a:p>
            <a:fld id="{9EBD5762-3BDC-484D-9503-7EA6D5A9A8CE}" type="slidenum">
              <a:rPr lang="en-US" smtClean="0"/>
              <a:pPr/>
              <a:t>13</a:t>
            </a:fld>
            <a:endParaRPr lang="en-US"/>
          </a:p>
        </p:txBody>
      </p:sp>
    </p:spTree>
    <p:extLst>
      <p:ext uri="{BB962C8B-B14F-4D97-AF65-F5344CB8AC3E}">
        <p14:creationId xmlns:p14="http://schemas.microsoft.com/office/powerpoint/2010/main" val="255208630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Non-tariff Measures</a:t>
            </a:r>
          </a:p>
        </p:txBody>
      </p:sp>
      <p:sp>
        <p:nvSpPr>
          <p:cNvPr id="5" name="Slide Number Placeholder 4"/>
          <p:cNvSpPr>
            <a:spLocks noGrp="1"/>
          </p:cNvSpPr>
          <p:nvPr>
            <p:ph type="sldNum" sz="quarter" idx="4"/>
          </p:nvPr>
        </p:nvSpPr>
        <p:spPr/>
        <p:txBody>
          <a:bodyPr/>
          <a:lstStyle/>
          <a:p>
            <a:fld id="{9EBD5762-3BDC-484D-9503-7EA6D5A9A8CE}" type="slidenum">
              <a:rPr lang="en-GB" smtClean="0"/>
              <a:pPr/>
              <a:t>14</a:t>
            </a:fld>
            <a:endParaRPr lang="en-GB"/>
          </a:p>
        </p:txBody>
      </p:sp>
      <p:grpSp>
        <p:nvGrpSpPr>
          <p:cNvPr id="11" name="Group 9"/>
          <p:cNvGrpSpPr/>
          <p:nvPr/>
        </p:nvGrpSpPr>
        <p:grpSpPr>
          <a:xfrm>
            <a:off x="3572662" y="4172577"/>
            <a:ext cx="4959777" cy="2317719"/>
            <a:chOff x="920605" y="5528112"/>
            <a:chExt cx="2631915" cy="630153"/>
          </a:xfrm>
          <a:solidFill>
            <a:schemeClr val="accent3"/>
          </a:solidFill>
        </p:grpSpPr>
        <p:sp>
          <p:nvSpPr>
            <p:cNvPr id="12" name="Rectangle 11"/>
            <p:cNvSpPr/>
            <p:nvPr/>
          </p:nvSpPr>
          <p:spPr bwMode="ltGray">
            <a:xfrm>
              <a:off x="1118468" y="5528112"/>
              <a:ext cx="2434052" cy="612346"/>
            </a:xfrm>
            <a:prstGeom prst="rect">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lIns="91408" tIns="45704" rIns="91408" bIns="45704" rtlCol="0" anchor="ctr"/>
            <a:lstStyle/>
            <a:p>
              <a:r>
                <a:rPr lang="en-GB" sz="1400" b="1" i="1" dirty="0">
                  <a:solidFill>
                    <a:schemeClr val="bg1"/>
                  </a:solidFill>
                </a:rPr>
                <a:t>In China, Commodity Inspection </a:t>
              </a:r>
              <a:r>
                <a:rPr lang="en-GB" sz="1400" b="1" i="1" dirty="0" smtClean="0">
                  <a:solidFill>
                    <a:schemeClr val="bg1"/>
                  </a:solidFill>
                </a:rPr>
                <a:t>and Quarantine </a:t>
              </a:r>
              <a:r>
                <a:rPr lang="en-GB" sz="1400" b="1" i="1" dirty="0">
                  <a:solidFill>
                    <a:schemeClr val="bg1"/>
                  </a:solidFill>
                </a:rPr>
                <a:t>(CIQ) is the lead </a:t>
              </a:r>
              <a:r>
                <a:rPr lang="en-GB" sz="1400" b="1" i="1" dirty="0" smtClean="0">
                  <a:solidFill>
                    <a:schemeClr val="bg1"/>
                  </a:solidFill>
                </a:rPr>
                <a:t>agency enforcing </a:t>
              </a:r>
              <a:r>
                <a:rPr lang="en-GB" sz="1400" b="1" i="1" dirty="0">
                  <a:solidFill>
                    <a:schemeClr val="bg1"/>
                  </a:solidFill>
                </a:rPr>
                <a:t>NTM at the border. Prior year Surveys have shown that the China Compulsory Certificate (CCC) and import licensing are the two </a:t>
              </a:r>
              <a:r>
                <a:rPr lang="en-GB" sz="1400" b="1" i="1" dirty="0" smtClean="0">
                  <a:solidFill>
                    <a:schemeClr val="bg1"/>
                  </a:solidFill>
                </a:rPr>
                <a:t>most common </a:t>
              </a:r>
              <a:r>
                <a:rPr lang="en-GB" sz="1400" b="1" i="1" dirty="0">
                  <a:solidFill>
                    <a:schemeClr val="bg1"/>
                  </a:solidFill>
                </a:rPr>
                <a:t>types of NTM applicable </a:t>
              </a:r>
              <a:r>
                <a:rPr lang="en-GB" sz="1400" b="1" i="1" dirty="0" smtClean="0">
                  <a:solidFill>
                    <a:schemeClr val="bg1"/>
                  </a:solidFill>
                </a:rPr>
                <a:t>to imported </a:t>
              </a:r>
              <a:r>
                <a:rPr lang="en-GB" sz="1400" b="1" i="1" dirty="0">
                  <a:solidFill>
                    <a:schemeClr val="bg1"/>
                  </a:solidFill>
                </a:rPr>
                <a:t>goods. Managing NTM is </a:t>
              </a:r>
              <a:r>
                <a:rPr lang="en-GB" sz="1400" b="1" i="1" dirty="0" smtClean="0">
                  <a:solidFill>
                    <a:schemeClr val="bg1"/>
                  </a:solidFill>
                </a:rPr>
                <a:t>a fundamental </a:t>
              </a:r>
              <a:r>
                <a:rPr lang="en-GB" sz="1400" b="1" i="1" dirty="0">
                  <a:solidFill>
                    <a:schemeClr val="bg1"/>
                  </a:solidFill>
                </a:rPr>
                <a:t>consideration </a:t>
              </a:r>
              <a:r>
                <a:rPr lang="en-GB" sz="1400" b="1" i="1" dirty="0" smtClean="0">
                  <a:solidFill>
                    <a:schemeClr val="bg1"/>
                  </a:solidFill>
                </a:rPr>
                <a:t>when developing </a:t>
              </a:r>
              <a:r>
                <a:rPr lang="en-GB" sz="1400" b="1" i="1" dirty="0">
                  <a:solidFill>
                    <a:schemeClr val="bg1"/>
                  </a:solidFill>
                </a:rPr>
                <a:t>a best-practice </a:t>
              </a:r>
              <a:r>
                <a:rPr lang="en-GB" sz="1400" b="1" i="1" dirty="0" smtClean="0">
                  <a:solidFill>
                    <a:schemeClr val="bg1"/>
                  </a:solidFill>
                </a:rPr>
                <a:t>trade compliance </a:t>
              </a:r>
              <a:r>
                <a:rPr lang="en-GB" sz="1400" b="1" i="1" dirty="0">
                  <a:solidFill>
                    <a:schemeClr val="bg1"/>
                  </a:solidFill>
                </a:rPr>
                <a:t>strategy.</a:t>
              </a:r>
            </a:p>
          </p:txBody>
        </p:sp>
        <p:sp>
          <p:nvSpPr>
            <p:cNvPr id="13" name="Rectangle 37"/>
            <p:cNvSpPr>
              <a:spLocks noChangeArrowheads="1"/>
            </p:cNvSpPr>
            <p:nvPr/>
          </p:nvSpPr>
          <p:spPr bwMode="black">
            <a:xfrm>
              <a:off x="920605" y="6140458"/>
              <a:ext cx="197863" cy="17807"/>
            </a:xfrm>
            <a:prstGeom prst="rect">
              <a:avLst/>
            </a:prstGeom>
            <a:grpFill/>
            <a:ln w="0">
              <a:noFill/>
              <a:prstDash val="solid"/>
              <a:miter lim="800000"/>
              <a:headEnd/>
              <a:tailEnd/>
            </a:ln>
          </p:spPr>
          <p:txBody>
            <a:bodyPr vert="horz" wrap="square" lIns="91408" tIns="45704" rIns="91408" bIns="45704" numCol="1" anchor="t" anchorCtr="0" compatLnSpc="1">
              <a:prstTxWarp prst="textNoShape">
                <a:avLst/>
              </a:prstTxWarp>
            </a:bodyPr>
            <a:lstStyle/>
            <a:p>
              <a:endParaRPr lang="en-GB" b="1" i="1">
                <a:solidFill>
                  <a:srgbClr val="000000"/>
                </a:solidFill>
                <a:latin typeface="+mj-lt"/>
              </a:endParaRPr>
            </a:p>
          </p:txBody>
        </p:sp>
      </p:grpSp>
      <p:grpSp>
        <p:nvGrpSpPr>
          <p:cNvPr id="8" name="Content Placeholder 6"/>
          <p:cNvGrpSpPr>
            <a:grpSpLocks noGrp="1"/>
          </p:cNvGrpSpPr>
          <p:nvPr/>
        </p:nvGrpSpPr>
        <p:grpSpPr>
          <a:xfrm>
            <a:off x="339882" y="1473249"/>
            <a:ext cx="4896544" cy="2963863"/>
            <a:chOff x="923458" y="5429708"/>
            <a:chExt cx="2911183" cy="729848"/>
          </a:xfrm>
          <a:solidFill>
            <a:schemeClr val="accent4"/>
          </a:solidFill>
        </p:grpSpPr>
        <p:sp>
          <p:nvSpPr>
            <p:cNvPr id="9" name="Rectangle 8"/>
            <p:cNvSpPr/>
            <p:nvPr/>
          </p:nvSpPr>
          <p:spPr bwMode="ltGray">
            <a:xfrm>
              <a:off x="1118468" y="5429708"/>
              <a:ext cx="2716173" cy="713936"/>
            </a:xfrm>
            <a:prstGeom prst="rect">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lIns="91408" tIns="45704" rIns="91408" bIns="45704" rtlCol="0" anchor="ctr"/>
            <a:lstStyle/>
            <a:p>
              <a:r>
                <a:rPr lang="en-GB" sz="1400" b="1" i="1" dirty="0">
                  <a:solidFill>
                    <a:schemeClr val="bg1"/>
                  </a:solidFill>
                </a:rPr>
                <a:t>Non-tariff measures (NTMs) </a:t>
              </a:r>
              <a:r>
                <a:rPr lang="en-GB" sz="1400" b="1" i="1" dirty="0" smtClean="0">
                  <a:solidFill>
                    <a:schemeClr val="bg1"/>
                  </a:solidFill>
                </a:rPr>
                <a:t>are represented </a:t>
              </a:r>
              <a:r>
                <a:rPr lang="en-GB" sz="1400" b="1" i="1" dirty="0">
                  <a:solidFill>
                    <a:schemeClr val="bg1"/>
                  </a:solidFill>
                </a:rPr>
                <a:t>by </a:t>
              </a:r>
              <a:r>
                <a:rPr lang="en-GB" sz="1400" b="1" i="1" dirty="0" smtClean="0">
                  <a:solidFill>
                    <a:schemeClr val="bg1"/>
                  </a:solidFill>
                </a:rPr>
                <a:t>other requirements imposed </a:t>
              </a:r>
              <a:r>
                <a:rPr lang="en-GB" sz="1400" b="1" i="1" dirty="0">
                  <a:solidFill>
                    <a:schemeClr val="bg1"/>
                  </a:solidFill>
                </a:rPr>
                <a:t>at the border such as sanitary </a:t>
              </a:r>
              <a:r>
                <a:rPr lang="en-GB" sz="1400" b="1" i="1" dirty="0" smtClean="0">
                  <a:solidFill>
                    <a:schemeClr val="bg1"/>
                  </a:solidFill>
                </a:rPr>
                <a:t>or environmental </a:t>
              </a:r>
              <a:r>
                <a:rPr lang="en-GB" sz="1400" b="1" i="1" dirty="0">
                  <a:solidFill>
                    <a:schemeClr val="bg1"/>
                  </a:solidFill>
                </a:rPr>
                <a:t>protection </a:t>
              </a:r>
              <a:r>
                <a:rPr lang="en-GB" sz="1400" b="1" i="1" dirty="0" smtClean="0">
                  <a:solidFill>
                    <a:schemeClr val="bg1"/>
                  </a:solidFill>
                </a:rPr>
                <a:t>measures, technical </a:t>
              </a:r>
              <a:r>
                <a:rPr lang="en-GB" sz="1400" b="1" i="1" dirty="0">
                  <a:solidFill>
                    <a:schemeClr val="bg1"/>
                  </a:solidFill>
                </a:rPr>
                <a:t>barriers to trade, </a:t>
              </a:r>
              <a:r>
                <a:rPr lang="en-GB" sz="1400" b="1" i="1" dirty="0" smtClean="0">
                  <a:solidFill>
                    <a:schemeClr val="bg1"/>
                  </a:solidFill>
                </a:rPr>
                <a:t>quotas, exports </a:t>
              </a:r>
              <a:r>
                <a:rPr lang="en-GB" sz="1400" b="1" i="1" dirty="0">
                  <a:solidFill>
                    <a:schemeClr val="bg1"/>
                  </a:solidFill>
                </a:rPr>
                <a:t>restrictions, and the like.</a:t>
              </a:r>
            </a:p>
            <a:p>
              <a:r>
                <a:rPr lang="en-GB" sz="1400" b="1" i="1" dirty="0">
                  <a:solidFill>
                    <a:schemeClr val="bg1"/>
                  </a:solidFill>
                </a:rPr>
                <a:t>Non-tariff measures should be established based on scientific </a:t>
              </a:r>
              <a:r>
                <a:rPr lang="en-GB" sz="1400" b="1" i="1" dirty="0" smtClean="0">
                  <a:solidFill>
                    <a:schemeClr val="bg1"/>
                  </a:solidFill>
                </a:rPr>
                <a:t>principles and </a:t>
              </a:r>
              <a:r>
                <a:rPr lang="en-GB" sz="1400" b="1" i="1" dirty="0">
                  <a:solidFill>
                    <a:schemeClr val="bg1"/>
                  </a:solidFill>
                </a:rPr>
                <a:t>uphold consumer health and safety.</a:t>
              </a:r>
            </a:p>
            <a:p>
              <a:r>
                <a:rPr lang="en-GB" sz="1400" b="1" i="1" dirty="0">
                  <a:solidFill>
                    <a:schemeClr val="bg1"/>
                  </a:solidFill>
                </a:rPr>
                <a:t>Occasionally, certain </a:t>
              </a:r>
              <a:r>
                <a:rPr lang="en-GB" sz="1400" b="1" i="1" dirty="0" smtClean="0">
                  <a:solidFill>
                    <a:schemeClr val="bg1"/>
                  </a:solidFill>
                </a:rPr>
                <a:t>measures standards </a:t>
              </a:r>
              <a:r>
                <a:rPr lang="en-GB" sz="1400" b="1" i="1" dirty="0">
                  <a:solidFill>
                    <a:schemeClr val="bg1"/>
                  </a:solidFill>
                </a:rPr>
                <a:t>can appear as </a:t>
              </a:r>
              <a:r>
                <a:rPr lang="en-GB" sz="1400" b="1" i="1" dirty="0" smtClean="0">
                  <a:solidFill>
                    <a:schemeClr val="bg1"/>
                  </a:solidFill>
                </a:rPr>
                <a:t>unreasonable and </a:t>
              </a:r>
              <a:r>
                <a:rPr lang="en-GB" sz="1400" b="1" i="1" dirty="0">
                  <a:solidFill>
                    <a:schemeClr val="bg1"/>
                  </a:solidFill>
                </a:rPr>
                <a:t>protectionist in nature in which </a:t>
              </a:r>
              <a:r>
                <a:rPr lang="en-GB" sz="1400" b="1" i="1" dirty="0" smtClean="0">
                  <a:solidFill>
                    <a:schemeClr val="bg1"/>
                  </a:solidFill>
                </a:rPr>
                <a:t>case resolution </a:t>
              </a:r>
              <a:r>
                <a:rPr lang="en-GB" sz="1400" b="1" i="1" dirty="0">
                  <a:solidFill>
                    <a:schemeClr val="bg1"/>
                  </a:solidFill>
                </a:rPr>
                <a:t>can be sought via the WTO.</a:t>
              </a:r>
            </a:p>
          </p:txBody>
        </p:sp>
        <p:sp>
          <p:nvSpPr>
            <p:cNvPr id="10" name="Rectangle 37"/>
            <p:cNvSpPr>
              <a:spLocks noChangeArrowheads="1"/>
            </p:cNvSpPr>
            <p:nvPr/>
          </p:nvSpPr>
          <p:spPr bwMode="black">
            <a:xfrm>
              <a:off x="923458" y="6143644"/>
              <a:ext cx="190692" cy="15912"/>
            </a:xfrm>
            <a:prstGeom prst="rect">
              <a:avLst/>
            </a:prstGeom>
            <a:grpFill/>
            <a:ln w="0">
              <a:noFill/>
              <a:prstDash val="solid"/>
              <a:miter lim="800000"/>
              <a:headEnd/>
              <a:tailEnd/>
            </a:ln>
          </p:spPr>
          <p:txBody>
            <a:bodyPr vert="horz" wrap="square" lIns="91408" tIns="45704" rIns="91408" bIns="45704" numCol="1" anchor="t" anchorCtr="0" compatLnSpc="1">
              <a:prstTxWarp prst="textNoShape">
                <a:avLst/>
              </a:prstTxWarp>
            </a:bodyPr>
            <a:lstStyle/>
            <a:p>
              <a:endParaRPr lang="en-GB" b="1" i="1">
                <a:solidFill>
                  <a:srgbClr val="000000"/>
                </a:solidFill>
                <a:latin typeface="+mj-lt"/>
              </a:endParaRPr>
            </a:p>
          </p:txBody>
        </p:sp>
      </p:grpSp>
    </p:spTree>
    <p:extLst>
      <p:ext uri="{BB962C8B-B14F-4D97-AF65-F5344CB8AC3E}">
        <p14:creationId xmlns:p14="http://schemas.microsoft.com/office/powerpoint/2010/main" val="2152154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en-GB" smtClean="0"/>
              <a:pPr/>
              <a:t>15</a:t>
            </a:fld>
            <a:endParaRPr lang="en-GB"/>
          </a:p>
        </p:txBody>
      </p:sp>
      <p:cxnSp>
        <p:nvCxnSpPr>
          <p:cNvPr id="15" name="Straight Connector 14"/>
          <p:cNvCxnSpPr/>
          <p:nvPr/>
        </p:nvCxnSpPr>
        <p:spPr>
          <a:xfrm flipV="1">
            <a:off x="4932040" y="1658930"/>
            <a:ext cx="3636456" cy="8216"/>
          </a:xfrm>
          <a:prstGeom prst="line">
            <a:avLst/>
          </a:prstGeom>
        </p:spPr>
        <p:style>
          <a:lnRef idx="1">
            <a:schemeClr val="accent1"/>
          </a:lnRef>
          <a:fillRef idx="0">
            <a:schemeClr val="accent1"/>
          </a:fillRef>
          <a:effectRef idx="0">
            <a:schemeClr val="accent1"/>
          </a:effectRef>
          <a:fontRef idx="minor">
            <a:schemeClr val="tx1"/>
          </a:fontRef>
        </p:style>
      </p:cxnSp>
      <p:sp>
        <p:nvSpPr>
          <p:cNvPr id="18" name="Title 1"/>
          <p:cNvSpPr txBox="1">
            <a:spLocks/>
          </p:cNvSpPr>
          <p:nvPr/>
        </p:nvSpPr>
        <p:spPr>
          <a:xfrm>
            <a:off x="5004048" y="1844824"/>
            <a:ext cx="3600400" cy="504056"/>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sz="1200" i="0" dirty="0" smtClean="0">
                <a:latin typeface="+mn-lt"/>
              </a:rPr>
              <a:t>What is the average CIQ inspection rate of your main products?</a:t>
            </a:r>
            <a:endParaRPr lang="en-GB" sz="1200" i="0" dirty="0">
              <a:latin typeface="+mn-lt"/>
            </a:endParaRPr>
          </a:p>
        </p:txBody>
      </p:sp>
      <p:graphicFrame>
        <p:nvGraphicFramePr>
          <p:cNvPr id="20" name="Content Placeholder 7"/>
          <p:cNvGraphicFramePr>
            <a:graphicFrameLocks noGrp="1"/>
          </p:cNvGraphicFramePr>
          <p:nvPr>
            <p:ph sz="quarter" idx="15"/>
            <p:extLst>
              <p:ext uri="{D42A27DB-BD31-4B8C-83A1-F6EECF244321}">
                <p14:modId xmlns:p14="http://schemas.microsoft.com/office/powerpoint/2010/main" val="1059067564"/>
              </p:ext>
            </p:extLst>
          </p:nvPr>
        </p:nvGraphicFramePr>
        <p:xfrm>
          <a:off x="4852400" y="2435767"/>
          <a:ext cx="4544136" cy="33694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extLst>
              <p:ext uri="{D42A27DB-BD31-4B8C-83A1-F6EECF244321}">
                <p14:modId xmlns:p14="http://schemas.microsoft.com/office/powerpoint/2010/main" val="2078753727"/>
              </p:ext>
            </p:extLst>
          </p:nvPr>
        </p:nvGraphicFramePr>
        <p:xfrm>
          <a:off x="465" y="2096852"/>
          <a:ext cx="5112112" cy="4064000"/>
        </p:xfrm>
        <a:graphic>
          <a:graphicData uri="http://schemas.openxmlformats.org/drawingml/2006/chart">
            <c:chart xmlns:c="http://schemas.openxmlformats.org/drawingml/2006/chart" xmlns:r="http://schemas.openxmlformats.org/officeDocument/2006/relationships" r:id="rId4"/>
          </a:graphicData>
        </a:graphic>
      </p:graphicFrame>
      <p:cxnSp>
        <p:nvCxnSpPr>
          <p:cNvPr id="9" name="Straight Connector 8"/>
          <p:cNvCxnSpPr/>
          <p:nvPr/>
        </p:nvCxnSpPr>
        <p:spPr>
          <a:xfrm flipV="1">
            <a:off x="611560" y="1628800"/>
            <a:ext cx="3456384" cy="8216"/>
          </a:xfrm>
          <a:prstGeom prst="line">
            <a:avLst/>
          </a:prstGeom>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719520" y="1814694"/>
            <a:ext cx="3384376" cy="504056"/>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sz="1200" i="0" dirty="0">
                <a:latin typeface="+mn-lt"/>
              </a:rPr>
              <a:t>What is the average CIQ clearance lead time?</a:t>
            </a:r>
          </a:p>
        </p:txBody>
      </p:sp>
      <p:sp>
        <p:nvSpPr>
          <p:cNvPr id="11" name="Title 1"/>
          <p:cNvSpPr>
            <a:spLocks noGrp="1"/>
          </p:cNvSpPr>
          <p:nvPr>
            <p:ph type="title"/>
          </p:nvPr>
        </p:nvSpPr>
        <p:spPr>
          <a:xfrm>
            <a:off x="533400" y="685800"/>
            <a:ext cx="8077200" cy="914400"/>
          </a:xfrm>
        </p:spPr>
        <p:txBody>
          <a:bodyPr/>
          <a:lstStyle/>
          <a:p>
            <a:r>
              <a:rPr lang="en-GB" dirty="0"/>
              <a:t>Non-tariff Measures</a:t>
            </a:r>
          </a:p>
        </p:txBody>
      </p:sp>
    </p:spTree>
    <p:extLst>
      <p:ext uri="{BB962C8B-B14F-4D97-AF65-F5344CB8AC3E}">
        <p14:creationId xmlns:p14="http://schemas.microsoft.com/office/powerpoint/2010/main" val="565513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642" y="687104"/>
            <a:ext cx="8077200" cy="914400"/>
          </a:xfrm>
        </p:spPr>
        <p:txBody>
          <a:bodyPr/>
          <a:lstStyle/>
          <a:p>
            <a:pPr indent="-274320">
              <a:spcAft>
                <a:spcPts val="900"/>
              </a:spcAft>
            </a:pPr>
            <a:r>
              <a:rPr lang="en-GB" dirty="0">
                <a:latin typeface="Georgia" pitchFamily="18" charset="0"/>
              </a:rPr>
              <a:t>Non-tariff Measures</a:t>
            </a:r>
          </a:p>
        </p:txBody>
      </p:sp>
      <p:sp>
        <p:nvSpPr>
          <p:cNvPr id="5" name="Slide Number Placeholder 4"/>
          <p:cNvSpPr>
            <a:spLocks noGrp="1"/>
          </p:cNvSpPr>
          <p:nvPr>
            <p:ph type="sldNum" sz="quarter" idx="4"/>
          </p:nvPr>
        </p:nvSpPr>
        <p:spPr/>
        <p:txBody>
          <a:bodyPr/>
          <a:lstStyle/>
          <a:p>
            <a:fld id="{9EBD5762-3BDC-484D-9503-7EA6D5A9A8CE}" type="slidenum">
              <a:rPr lang="en-GB" smtClean="0"/>
              <a:pPr/>
              <a:t>16</a:t>
            </a:fld>
            <a:endParaRPr lang="en-GB"/>
          </a:p>
        </p:txBody>
      </p:sp>
      <p:grpSp>
        <p:nvGrpSpPr>
          <p:cNvPr id="6" name="Group 5"/>
          <p:cNvGrpSpPr/>
          <p:nvPr/>
        </p:nvGrpSpPr>
        <p:grpSpPr>
          <a:xfrm>
            <a:off x="324295" y="1412777"/>
            <a:ext cx="3689126" cy="3419215"/>
            <a:chOff x="318076" y="1946363"/>
            <a:chExt cx="4037900" cy="4232354"/>
          </a:xfrm>
        </p:grpSpPr>
        <p:cxnSp>
          <p:nvCxnSpPr>
            <p:cNvPr id="7" name="Straight Connector 6"/>
            <p:cNvCxnSpPr/>
            <p:nvPr/>
          </p:nvCxnSpPr>
          <p:spPr>
            <a:xfrm>
              <a:off x="395536" y="1946363"/>
              <a:ext cx="396044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18076" y="2035494"/>
              <a:ext cx="3672408" cy="461665"/>
            </a:xfrm>
            <a:prstGeom prst="rect">
              <a:avLst/>
            </a:prstGeom>
          </p:spPr>
          <p:txBody>
            <a:bodyPr wrap="square">
              <a:spAutoFit/>
            </a:bodyPr>
            <a:lstStyle/>
            <a:p>
              <a:pPr indent="-274320" algn="ctr">
                <a:spcAft>
                  <a:spcPts val="900"/>
                </a:spcAft>
                <a:defRPr sz="1800" b="0" i="0" u="none" strike="noStrike" kern="1200" baseline="0">
                  <a:solidFill>
                    <a:srgbClr val="000000"/>
                  </a:solidFill>
                  <a:latin typeface="+mn-lt"/>
                  <a:ea typeface="+mn-ea"/>
                  <a:cs typeface="+mn-cs"/>
                </a:defRPr>
              </a:pPr>
              <a:r>
                <a:rPr lang="en-GB" sz="1200" b="1" dirty="0" smtClean="0">
                  <a:solidFill>
                    <a:srgbClr val="000000"/>
                  </a:solidFill>
                </a:rPr>
                <a:t>What is the current CIQ Credit Ranking of your company?</a:t>
              </a:r>
            </a:p>
          </p:txBody>
        </p:sp>
        <p:sp>
          <p:nvSpPr>
            <p:cNvPr id="9" name="Oval 8"/>
            <p:cNvSpPr>
              <a:spLocks noChangeAspect="1"/>
            </p:cNvSpPr>
            <p:nvPr/>
          </p:nvSpPr>
          <p:spPr bwMode="ltGray">
            <a:xfrm>
              <a:off x="539551" y="2894093"/>
              <a:ext cx="867676" cy="980349"/>
            </a:xfrm>
            <a:prstGeom prst="ellips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dirty="0" smtClean="0">
                  <a:solidFill>
                    <a:schemeClr val="bg1"/>
                  </a:solidFill>
                </a:rPr>
                <a:t>Rank  B</a:t>
              </a:r>
            </a:p>
            <a:p>
              <a:pPr algn="ctr"/>
              <a:r>
                <a:rPr lang="en-GB" sz="1200" dirty="0" smtClean="0">
                  <a:solidFill>
                    <a:schemeClr val="bg1"/>
                  </a:solidFill>
                </a:rPr>
                <a:t>20%</a:t>
              </a:r>
              <a:endParaRPr lang="en-US" sz="1200" dirty="0" err="1" smtClean="0">
                <a:solidFill>
                  <a:schemeClr val="bg1"/>
                </a:solidFill>
              </a:endParaRPr>
            </a:p>
          </p:txBody>
        </p:sp>
        <p:sp>
          <p:nvSpPr>
            <p:cNvPr id="10" name="Oval 9"/>
            <p:cNvSpPr/>
            <p:nvPr/>
          </p:nvSpPr>
          <p:spPr bwMode="ltGray">
            <a:xfrm>
              <a:off x="1237928" y="3717032"/>
              <a:ext cx="1440160" cy="1584176"/>
            </a:xfrm>
            <a:prstGeom prst="ellips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Rank  A</a:t>
              </a:r>
            </a:p>
            <a:p>
              <a:pPr algn="ctr"/>
              <a:r>
                <a:rPr lang="en-GB" sz="1200" dirty="0" smtClean="0">
                  <a:solidFill>
                    <a:schemeClr val="bg1"/>
                  </a:solidFill>
                </a:rPr>
                <a:t>42%</a:t>
              </a:r>
              <a:endParaRPr lang="en-US" sz="1200" dirty="0" err="1" smtClean="0">
                <a:solidFill>
                  <a:schemeClr val="bg1"/>
                </a:solidFill>
              </a:endParaRPr>
            </a:p>
          </p:txBody>
        </p:sp>
        <p:sp>
          <p:nvSpPr>
            <p:cNvPr id="11" name="Oval 10"/>
            <p:cNvSpPr/>
            <p:nvPr/>
          </p:nvSpPr>
          <p:spPr bwMode="ltGray">
            <a:xfrm>
              <a:off x="2524077" y="2748555"/>
              <a:ext cx="1017153" cy="1112494"/>
            </a:xfrm>
            <a:prstGeom prst="ellips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31%</a:t>
              </a:r>
              <a:endParaRPr lang="en-US" sz="1200" dirty="0" err="1" smtClean="0">
                <a:solidFill>
                  <a:schemeClr val="bg1"/>
                </a:solidFill>
              </a:endParaRPr>
            </a:p>
          </p:txBody>
        </p:sp>
        <p:sp>
          <p:nvSpPr>
            <p:cNvPr id="12" name="Oval 11"/>
            <p:cNvSpPr/>
            <p:nvPr/>
          </p:nvSpPr>
          <p:spPr bwMode="ltGray">
            <a:xfrm>
              <a:off x="539552" y="5203296"/>
              <a:ext cx="567410" cy="641419"/>
            </a:xfrm>
            <a:prstGeom prst="ellips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dirty="0">
                  <a:solidFill>
                    <a:schemeClr val="bg1"/>
                  </a:solidFill>
                </a:rPr>
                <a:t>7</a:t>
              </a:r>
              <a:r>
                <a:rPr lang="en-GB" sz="1200" dirty="0" smtClean="0">
                  <a:solidFill>
                    <a:schemeClr val="bg1"/>
                  </a:solidFill>
                </a:rPr>
                <a:t>%</a:t>
              </a:r>
              <a:endParaRPr lang="en-US" sz="1200" dirty="0" err="1" smtClean="0">
                <a:solidFill>
                  <a:schemeClr val="bg1"/>
                </a:solidFill>
              </a:endParaRPr>
            </a:p>
          </p:txBody>
        </p:sp>
        <p:sp>
          <p:nvSpPr>
            <p:cNvPr id="13" name="TextBox 12"/>
            <p:cNvSpPr txBox="1"/>
            <p:nvPr/>
          </p:nvSpPr>
          <p:spPr>
            <a:xfrm>
              <a:off x="1043608" y="5874071"/>
              <a:ext cx="914400" cy="304646"/>
            </a:xfrm>
            <a:prstGeom prst="rect">
              <a:avLst/>
            </a:prstGeom>
            <a:noFill/>
          </p:spPr>
          <p:txBody>
            <a:bodyPr wrap="none" lIns="0" tIns="0" rIns="0" bIns="0" rtlCol="0">
              <a:noAutofit/>
            </a:bodyPr>
            <a:lstStyle/>
            <a:p>
              <a:pPr indent="-274320">
                <a:spcAft>
                  <a:spcPts val="900"/>
                </a:spcAft>
              </a:pPr>
              <a:r>
                <a:rPr lang="en-GB" sz="1200" dirty="0" smtClean="0"/>
                <a:t>Rank  AA</a:t>
              </a:r>
              <a:endParaRPr lang="en-US" sz="1200" dirty="0" err="1" smtClean="0"/>
            </a:p>
          </p:txBody>
        </p:sp>
        <p:sp>
          <p:nvSpPr>
            <p:cNvPr id="14" name="TextBox 13"/>
            <p:cNvSpPr txBox="1"/>
            <p:nvPr/>
          </p:nvSpPr>
          <p:spPr>
            <a:xfrm>
              <a:off x="3278189" y="3771868"/>
              <a:ext cx="792088" cy="360039"/>
            </a:xfrm>
            <a:prstGeom prst="rect">
              <a:avLst/>
            </a:prstGeom>
            <a:noFill/>
          </p:spPr>
          <p:txBody>
            <a:bodyPr wrap="none" lIns="0" tIns="0" rIns="0" bIns="0" rtlCol="0">
              <a:noAutofit/>
            </a:bodyPr>
            <a:lstStyle/>
            <a:p>
              <a:pPr indent="-274320">
                <a:spcAft>
                  <a:spcPts val="900"/>
                </a:spcAft>
              </a:pPr>
              <a:r>
                <a:rPr lang="en-GB" sz="1200" dirty="0" smtClean="0"/>
                <a:t>Don’t Know</a:t>
              </a:r>
              <a:endParaRPr lang="en-US" sz="1200" dirty="0" err="1" smtClean="0"/>
            </a:p>
          </p:txBody>
        </p:sp>
        <p:sp>
          <p:nvSpPr>
            <p:cNvPr id="15" name="TextBox 14"/>
            <p:cNvSpPr txBox="1"/>
            <p:nvPr/>
          </p:nvSpPr>
          <p:spPr>
            <a:xfrm>
              <a:off x="2929162" y="5325253"/>
              <a:ext cx="1224136" cy="504055"/>
            </a:xfrm>
            <a:prstGeom prst="rect">
              <a:avLst/>
            </a:prstGeom>
            <a:noFill/>
          </p:spPr>
          <p:txBody>
            <a:bodyPr wrap="none" lIns="0" tIns="0" rIns="0" bIns="0" rtlCol="0">
              <a:noAutofit/>
            </a:bodyPr>
            <a:lstStyle/>
            <a:p>
              <a:pPr indent="-274320">
                <a:spcAft>
                  <a:spcPts val="900"/>
                </a:spcAft>
                <a:buFont typeface="Arial" pitchFamily="34" charset="0"/>
                <a:buChar char="•"/>
              </a:pPr>
              <a:r>
                <a:rPr lang="en-GB" sz="1200" dirty="0" smtClean="0"/>
                <a:t>0% Rank </a:t>
              </a:r>
              <a:r>
                <a:rPr lang="en-GB" sz="1200" dirty="0"/>
                <a:t>C</a:t>
              </a:r>
              <a:endParaRPr lang="en-GB" sz="1200" dirty="0" smtClean="0"/>
            </a:p>
            <a:p>
              <a:pPr indent="-274320">
                <a:spcAft>
                  <a:spcPts val="900"/>
                </a:spcAft>
                <a:buFont typeface="Arial" pitchFamily="34" charset="0"/>
                <a:buChar char="•"/>
              </a:pPr>
              <a:r>
                <a:rPr lang="en-GB" sz="1200" dirty="0" smtClean="0"/>
                <a:t>0% Rank </a:t>
              </a:r>
              <a:r>
                <a:rPr lang="en-GB" sz="1200" dirty="0"/>
                <a:t>D</a:t>
              </a:r>
              <a:endParaRPr lang="en-US" sz="1200" dirty="0" err="1" smtClean="0"/>
            </a:p>
          </p:txBody>
        </p:sp>
      </p:grpSp>
      <p:sp>
        <p:nvSpPr>
          <p:cNvPr id="16" name="TextBox 15"/>
          <p:cNvSpPr txBox="1"/>
          <p:nvPr/>
        </p:nvSpPr>
        <p:spPr>
          <a:xfrm>
            <a:off x="4355976" y="1397248"/>
            <a:ext cx="3888432" cy="1562357"/>
          </a:xfrm>
          <a:prstGeom prst="rect">
            <a:avLst/>
          </a:prstGeom>
          <a:noFill/>
        </p:spPr>
        <p:txBody>
          <a:bodyPr wrap="square" lIns="0" tIns="0" rIns="0" bIns="0" rtlCol="0">
            <a:noAutofit/>
          </a:bodyPr>
          <a:lstStyle/>
          <a:p>
            <a:r>
              <a:rPr lang="en-US" sz="1600" dirty="0" smtClean="0">
                <a:latin typeface="Georgia" pitchFamily="18" charset="0"/>
              </a:rPr>
              <a:t>AQSIQ has been rolling out a risk-based ‘credit ranking’ approach in order to enhance the supervision and control over companies. Qualification for Rank AA can help to improve efficiency in the import supply chain.</a:t>
            </a:r>
          </a:p>
          <a:p>
            <a:endParaRPr lang="en-US" sz="1600" dirty="0" smtClean="0">
              <a:latin typeface="Georgia" pitchFamily="18" charset="0"/>
            </a:endParaRPr>
          </a:p>
          <a:p>
            <a:endParaRPr lang="en-US" sz="1600" dirty="0" smtClean="0">
              <a:latin typeface="Georgia" pitchFamily="18" charset="0"/>
            </a:endParaRPr>
          </a:p>
          <a:p>
            <a:endParaRPr lang="en-US" sz="1600" dirty="0" smtClean="0">
              <a:latin typeface="Georgia" pitchFamily="18" charset="0"/>
            </a:endParaRPr>
          </a:p>
        </p:txBody>
      </p:sp>
      <p:sp>
        <p:nvSpPr>
          <p:cNvPr id="19" name="TextBox 18"/>
          <p:cNvSpPr txBox="1"/>
          <p:nvPr/>
        </p:nvSpPr>
        <p:spPr>
          <a:xfrm>
            <a:off x="526641" y="5157192"/>
            <a:ext cx="3486779" cy="931601"/>
          </a:xfrm>
          <a:prstGeom prst="rect">
            <a:avLst/>
          </a:prstGeom>
          <a:noFill/>
        </p:spPr>
        <p:txBody>
          <a:bodyPr wrap="square" lIns="0" tIns="0" rIns="0" bIns="0" rtlCol="0">
            <a:noAutofit/>
          </a:bodyPr>
          <a:lstStyle/>
          <a:p>
            <a:pPr indent="-274320">
              <a:spcAft>
                <a:spcPts val="900"/>
              </a:spcAft>
            </a:pPr>
            <a:r>
              <a:rPr lang="en-GB" sz="1600" dirty="0" smtClean="0">
                <a:latin typeface="Georgia" pitchFamily="18" charset="0"/>
              </a:rPr>
              <a:t>Companies are encouraged to participate in these pilot programs in order to reduce time and save cost when declaring and clearing goods into China.</a:t>
            </a:r>
          </a:p>
        </p:txBody>
      </p:sp>
      <p:graphicFrame>
        <p:nvGraphicFramePr>
          <p:cNvPr id="17" name="Chart 16"/>
          <p:cNvGraphicFramePr/>
          <p:nvPr>
            <p:extLst>
              <p:ext uri="{D42A27DB-BD31-4B8C-83A1-F6EECF244321}">
                <p14:modId xmlns:p14="http://schemas.microsoft.com/office/powerpoint/2010/main" val="2363322220"/>
              </p:ext>
            </p:extLst>
          </p:nvPr>
        </p:nvGraphicFramePr>
        <p:xfrm>
          <a:off x="4368620" y="3861475"/>
          <a:ext cx="4019803" cy="2838557"/>
        </p:xfrm>
        <a:graphic>
          <a:graphicData uri="http://schemas.openxmlformats.org/drawingml/2006/chart">
            <c:chart xmlns:c="http://schemas.openxmlformats.org/drawingml/2006/chart" xmlns:r="http://schemas.openxmlformats.org/officeDocument/2006/relationships" r:id="rId2"/>
          </a:graphicData>
        </a:graphic>
      </p:graphicFrame>
      <p:cxnSp>
        <p:nvCxnSpPr>
          <p:cNvPr id="20" name="Straight Connector 19"/>
          <p:cNvCxnSpPr/>
          <p:nvPr/>
        </p:nvCxnSpPr>
        <p:spPr>
          <a:xfrm>
            <a:off x="4426745" y="3140968"/>
            <a:ext cx="3961679"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4355976" y="3212976"/>
            <a:ext cx="4032448" cy="646331"/>
          </a:xfrm>
          <a:prstGeom prst="rect">
            <a:avLst/>
          </a:prstGeom>
        </p:spPr>
        <p:txBody>
          <a:bodyPr wrap="square">
            <a:spAutoFit/>
          </a:bodyPr>
          <a:lstStyle/>
          <a:p>
            <a:pPr indent="-274320" algn="ctr">
              <a:spcAft>
                <a:spcPts val="900"/>
              </a:spcAft>
              <a:defRPr sz="1800" b="0" i="0" u="none" strike="noStrike" kern="1200" baseline="0">
                <a:solidFill>
                  <a:srgbClr val="000000"/>
                </a:solidFill>
                <a:latin typeface="+mn-lt"/>
                <a:ea typeface="+mn-ea"/>
                <a:cs typeface="+mn-cs"/>
              </a:defRPr>
            </a:pPr>
            <a:r>
              <a:rPr lang="en-GB" sz="1200" b="1" dirty="0" smtClean="0">
                <a:solidFill>
                  <a:srgbClr val="000000"/>
                </a:solidFill>
              </a:rPr>
              <a:t>Has </a:t>
            </a:r>
            <a:r>
              <a:rPr lang="en-GB" sz="1200" b="1" dirty="0">
                <a:solidFill>
                  <a:srgbClr val="000000"/>
                </a:solidFill>
              </a:rPr>
              <a:t>your company benefited from the new “Three Ones” Policy (one </a:t>
            </a:r>
            <a:r>
              <a:rPr lang="en-GB" sz="1200" b="1" dirty="0" smtClean="0">
                <a:solidFill>
                  <a:srgbClr val="000000"/>
                </a:solidFill>
              </a:rPr>
              <a:t>declaration </a:t>
            </a:r>
            <a:r>
              <a:rPr lang="en-GB" sz="1200" b="1" dirty="0">
                <a:solidFill>
                  <a:srgbClr val="000000"/>
                </a:solidFill>
              </a:rPr>
              <a:t>– one inspection – one release)?</a:t>
            </a:r>
            <a:endParaRPr lang="en-GB" sz="1200" b="1" dirty="0" smtClean="0">
              <a:solidFill>
                <a:srgbClr val="000000"/>
              </a:solidFill>
            </a:endParaRPr>
          </a:p>
        </p:txBody>
      </p:sp>
    </p:spTree>
    <p:extLst>
      <p:ext uri="{BB962C8B-B14F-4D97-AF65-F5344CB8AC3E}">
        <p14:creationId xmlns:p14="http://schemas.microsoft.com/office/powerpoint/2010/main" val="400614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Customs Audit </a:t>
            </a:r>
            <a:r>
              <a:rPr lang="en-US" dirty="0" smtClean="0"/>
              <a:t>and Investigation</a:t>
            </a:r>
            <a:endParaRPr lang="en-US" i="1" dirty="0"/>
          </a:p>
        </p:txBody>
      </p:sp>
      <p:sp>
        <p:nvSpPr>
          <p:cNvPr id="8" name="TextBox 7"/>
          <p:cNvSpPr txBox="1"/>
          <p:nvPr/>
        </p:nvSpPr>
        <p:spPr>
          <a:xfrm>
            <a:off x="533400" y="2971800"/>
            <a:ext cx="3174504" cy="3200400"/>
          </a:xfrm>
          <a:prstGeom prst="rect">
            <a:avLst/>
          </a:prstGeom>
          <a:noFill/>
        </p:spPr>
        <p:txBody>
          <a:bodyPr wrap="none" lIns="0" tIns="0" rIns="0" bIns="0" rtlCol="0" anchor="b" anchorCtr="0">
            <a:noAutofit/>
          </a:bodyPr>
          <a:lstStyle/>
          <a:p>
            <a:pPr>
              <a:lnSpc>
                <a:spcPts val="20000"/>
              </a:lnSpc>
            </a:pPr>
            <a:r>
              <a:rPr lang="en-US" sz="24000" b="1" i="1" dirty="0">
                <a:solidFill>
                  <a:schemeClr val="bg1"/>
                </a:solidFill>
                <a:latin typeface="Georgia" pitchFamily="18" charset="0"/>
              </a:rPr>
              <a:t>4</a:t>
            </a:r>
            <a:endParaRPr lang="en-US" sz="24000" b="1" i="1" dirty="0" smtClean="0">
              <a:solidFill>
                <a:schemeClr val="bg1"/>
              </a:solidFill>
              <a:latin typeface="Georgia" pitchFamily="18" charset="0"/>
            </a:endParaRPr>
          </a:p>
        </p:txBody>
      </p:sp>
      <p:sp>
        <p:nvSpPr>
          <p:cNvPr id="9" name="Slide Number Placeholder 8"/>
          <p:cNvSpPr>
            <a:spLocks noGrp="1"/>
          </p:cNvSpPr>
          <p:nvPr>
            <p:ph type="sldNum" sz="quarter" idx="4"/>
          </p:nvPr>
        </p:nvSpPr>
        <p:spPr/>
        <p:txBody>
          <a:bodyPr/>
          <a:lstStyle/>
          <a:p>
            <a:fld id="{9EBD5762-3BDC-484D-9503-7EA6D5A9A8CE}" type="slidenum">
              <a:rPr lang="en-US" smtClean="0"/>
              <a:pPr/>
              <a:t>17</a:t>
            </a:fld>
            <a:endParaRPr lang="en-US"/>
          </a:p>
        </p:txBody>
      </p:sp>
    </p:spTree>
    <p:extLst>
      <p:ext uri="{BB962C8B-B14F-4D97-AF65-F5344CB8AC3E}">
        <p14:creationId xmlns:p14="http://schemas.microsoft.com/office/powerpoint/2010/main" val="351806795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077200" cy="914400"/>
          </a:xfrm>
        </p:spPr>
        <p:txBody>
          <a:bodyPr/>
          <a:lstStyle/>
          <a:p>
            <a:pPr indent="-274320">
              <a:spcAft>
                <a:spcPts val="900"/>
              </a:spcAft>
            </a:pPr>
            <a:r>
              <a:rPr lang="en-GB" dirty="0"/>
              <a:t>Customs Audit and Investigation</a:t>
            </a:r>
          </a:p>
        </p:txBody>
      </p:sp>
      <p:sp>
        <p:nvSpPr>
          <p:cNvPr id="5" name="Slide Number Placeholder 4"/>
          <p:cNvSpPr>
            <a:spLocks noGrp="1"/>
          </p:cNvSpPr>
          <p:nvPr>
            <p:ph type="sldNum" sz="quarter" idx="4"/>
          </p:nvPr>
        </p:nvSpPr>
        <p:spPr/>
        <p:txBody>
          <a:bodyPr/>
          <a:lstStyle/>
          <a:p>
            <a:fld id="{9EBD5762-3BDC-484D-9503-7EA6D5A9A8CE}" type="slidenum">
              <a:rPr lang="en-GB" smtClean="0"/>
              <a:pPr/>
              <a:t>18</a:t>
            </a:fld>
            <a:endParaRPr lang="en-GB"/>
          </a:p>
        </p:txBody>
      </p:sp>
      <p:graphicFrame>
        <p:nvGraphicFramePr>
          <p:cNvPr id="9" name="Chart 8"/>
          <p:cNvGraphicFramePr/>
          <p:nvPr>
            <p:extLst>
              <p:ext uri="{D42A27DB-BD31-4B8C-83A1-F6EECF244321}">
                <p14:modId xmlns:p14="http://schemas.microsoft.com/office/powerpoint/2010/main" val="3082781626"/>
              </p:ext>
            </p:extLst>
          </p:nvPr>
        </p:nvGraphicFramePr>
        <p:xfrm>
          <a:off x="2334055" y="4725144"/>
          <a:ext cx="6192688" cy="191997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5235127" y="1412776"/>
            <a:ext cx="3441329" cy="2664296"/>
          </a:xfrm>
          <a:prstGeom prst="rect">
            <a:avLst/>
          </a:prstGeom>
          <a:noFill/>
        </p:spPr>
        <p:txBody>
          <a:bodyPr wrap="square" lIns="0" tIns="0" rIns="0" bIns="0" rtlCol="0">
            <a:noAutofit/>
          </a:bodyPr>
          <a:lstStyle/>
          <a:p>
            <a:pPr indent="-274320">
              <a:spcAft>
                <a:spcPts val="900"/>
              </a:spcAft>
            </a:pPr>
            <a:r>
              <a:rPr lang="en-GB" sz="1600" dirty="0" smtClean="0">
                <a:latin typeface="Georgia" pitchFamily="18" charset="0"/>
              </a:rPr>
              <a:t>Post importation audit is best-practice for Customs authorities around the world and China has adopted this approach for over 15 years. Criminal investigations may also be initiated when the Importer is </a:t>
            </a:r>
            <a:r>
              <a:rPr lang="en-GB" sz="1600" dirty="0">
                <a:latin typeface="Georgia" pitchFamily="18" charset="0"/>
              </a:rPr>
              <a:t>suspected to have acted with intent </a:t>
            </a:r>
            <a:r>
              <a:rPr lang="en-GB" sz="1600" dirty="0" smtClean="0">
                <a:latin typeface="Georgia" pitchFamily="18" charset="0"/>
              </a:rPr>
              <a:t>to evade </a:t>
            </a:r>
            <a:r>
              <a:rPr lang="en-GB" sz="1600" dirty="0">
                <a:latin typeface="Georgia" pitchFamily="18" charset="0"/>
              </a:rPr>
              <a:t>the supervision and control </a:t>
            </a:r>
            <a:r>
              <a:rPr lang="en-GB" sz="1600" dirty="0" smtClean="0">
                <a:latin typeface="Georgia" pitchFamily="18" charset="0"/>
              </a:rPr>
              <a:t>of Customs.</a:t>
            </a:r>
          </a:p>
        </p:txBody>
      </p:sp>
      <p:grpSp>
        <p:nvGrpSpPr>
          <p:cNvPr id="6" name="Group 5"/>
          <p:cNvGrpSpPr/>
          <p:nvPr/>
        </p:nvGrpSpPr>
        <p:grpSpPr>
          <a:xfrm>
            <a:off x="631610" y="1412776"/>
            <a:ext cx="3724366" cy="3198443"/>
            <a:chOff x="289055" y="1412776"/>
            <a:chExt cx="3724366" cy="3198443"/>
          </a:xfrm>
        </p:grpSpPr>
        <p:grpSp>
          <p:nvGrpSpPr>
            <p:cNvPr id="7" name="Group 6"/>
            <p:cNvGrpSpPr/>
            <p:nvPr/>
          </p:nvGrpSpPr>
          <p:grpSpPr>
            <a:xfrm>
              <a:off x="324295" y="1412776"/>
              <a:ext cx="3689126" cy="3198443"/>
              <a:chOff x="318076" y="1946363"/>
              <a:chExt cx="4037900" cy="3959079"/>
            </a:xfrm>
          </p:grpSpPr>
          <p:cxnSp>
            <p:nvCxnSpPr>
              <p:cNvPr id="8" name="Straight Connector 7"/>
              <p:cNvCxnSpPr/>
              <p:nvPr/>
            </p:nvCxnSpPr>
            <p:spPr>
              <a:xfrm>
                <a:off x="395536" y="1946363"/>
                <a:ext cx="396044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18076" y="2035494"/>
                <a:ext cx="3672408" cy="571456"/>
              </a:xfrm>
              <a:prstGeom prst="rect">
                <a:avLst/>
              </a:prstGeom>
            </p:spPr>
            <p:txBody>
              <a:bodyPr wrap="square">
                <a:spAutoFit/>
              </a:bodyPr>
              <a:lstStyle/>
              <a:p>
                <a:pPr indent="-274320" algn="ctr">
                  <a:spcAft>
                    <a:spcPts val="900"/>
                  </a:spcAft>
                  <a:defRPr sz="1800" b="0" i="0" u="none" strike="noStrike" kern="1200" baseline="0">
                    <a:solidFill>
                      <a:srgbClr val="000000"/>
                    </a:solidFill>
                    <a:latin typeface="+mn-lt"/>
                    <a:ea typeface="+mn-ea"/>
                    <a:cs typeface="+mn-cs"/>
                  </a:defRPr>
                </a:pPr>
                <a:r>
                  <a:rPr lang="en-GB" sz="1200" b="1" dirty="0">
                    <a:solidFill>
                      <a:srgbClr val="000000"/>
                    </a:solidFill>
                  </a:rPr>
                  <a:t>In 2014, was your company audited by Customs for any of the following?</a:t>
                </a:r>
                <a:endParaRPr lang="en-GB" sz="1200" b="1" dirty="0" smtClean="0">
                  <a:solidFill>
                    <a:srgbClr val="000000"/>
                  </a:solidFill>
                </a:endParaRPr>
              </a:p>
            </p:txBody>
          </p:sp>
          <p:sp>
            <p:nvSpPr>
              <p:cNvPr id="12" name="Oval 11"/>
              <p:cNvSpPr/>
              <p:nvPr/>
            </p:nvSpPr>
            <p:spPr bwMode="ltGray">
              <a:xfrm>
                <a:off x="885439" y="2708919"/>
                <a:ext cx="1063894" cy="1203156"/>
              </a:xfrm>
              <a:prstGeom prst="ellips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33%</a:t>
                </a:r>
                <a:endParaRPr lang="en-US" sz="1200" dirty="0" err="1" smtClean="0">
                  <a:solidFill>
                    <a:schemeClr val="bg1"/>
                  </a:solidFill>
                </a:endParaRPr>
              </a:p>
            </p:txBody>
          </p:sp>
          <p:sp>
            <p:nvSpPr>
              <p:cNvPr id="13" name="Oval 12"/>
              <p:cNvSpPr/>
              <p:nvPr/>
            </p:nvSpPr>
            <p:spPr bwMode="ltGray">
              <a:xfrm>
                <a:off x="1635627" y="3749223"/>
                <a:ext cx="1440160" cy="1584176"/>
              </a:xfrm>
              <a:prstGeom prst="ellips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Dutiable value</a:t>
                </a:r>
              </a:p>
              <a:p>
                <a:pPr algn="ctr"/>
                <a:r>
                  <a:rPr lang="en-GB" sz="1200" dirty="0" smtClean="0">
                    <a:solidFill>
                      <a:schemeClr val="bg1"/>
                    </a:solidFill>
                  </a:rPr>
                  <a:t>48%</a:t>
                </a:r>
                <a:endParaRPr lang="en-US" sz="1200" dirty="0" err="1" smtClean="0">
                  <a:solidFill>
                    <a:schemeClr val="bg1"/>
                  </a:solidFill>
                </a:endParaRPr>
              </a:p>
            </p:txBody>
          </p:sp>
          <p:sp>
            <p:nvSpPr>
              <p:cNvPr id="14" name="Oval 13"/>
              <p:cNvSpPr/>
              <p:nvPr/>
            </p:nvSpPr>
            <p:spPr bwMode="ltGray">
              <a:xfrm>
                <a:off x="2659693" y="2837687"/>
                <a:ext cx="810172" cy="845096"/>
              </a:xfrm>
              <a:prstGeom prst="ellips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13%</a:t>
                </a:r>
                <a:endParaRPr lang="en-US" sz="1200" dirty="0" err="1" smtClean="0">
                  <a:solidFill>
                    <a:schemeClr val="bg1"/>
                  </a:solidFill>
                </a:endParaRPr>
              </a:p>
            </p:txBody>
          </p:sp>
          <p:sp>
            <p:nvSpPr>
              <p:cNvPr id="15" name="Oval 14"/>
              <p:cNvSpPr/>
              <p:nvPr/>
            </p:nvSpPr>
            <p:spPr bwMode="ltGray">
              <a:xfrm>
                <a:off x="947824" y="4977397"/>
                <a:ext cx="551649" cy="623859"/>
              </a:xfrm>
              <a:prstGeom prst="ellips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dirty="0" smtClean="0">
                    <a:solidFill>
                      <a:schemeClr val="bg1"/>
                    </a:solidFill>
                  </a:rPr>
                  <a:t>4%</a:t>
                </a:r>
                <a:endParaRPr lang="en-US" sz="1200" dirty="0" err="1" smtClean="0">
                  <a:solidFill>
                    <a:schemeClr val="bg1"/>
                  </a:solidFill>
                </a:endParaRPr>
              </a:p>
            </p:txBody>
          </p:sp>
          <p:sp>
            <p:nvSpPr>
              <p:cNvPr id="16" name="TextBox 15"/>
              <p:cNvSpPr txBox="1"/>
              <p:nvPr/>
            </p:nvSpPr>
            <p:spPr>
              <a:xfrm>
                <a:off x="550883" y="5600796"/>
                <a:ext cx="712142" cy="304646"/>
              </a:xfrm>
              <a:prstGeom prst="rect">
                <a:avLst/>
              </a:prstGeom>
              <a:noFill/>
            </p:spPr>
            <p:txBody>
              <a:bodyPr wrap="square" lIns="0" tIns="0" rIns="0" bIns="0" rtlCol="0">
                <a:noAutofit/>
              </a:bodyPr>
              <a:lstStyle/>
              <a:p>
                <a:pPr indent="-274320">
                  <a:spcAft>
                    <a:spcPts val="900"/>
                  </a:spcAft>
                </a:pPr>
                <a:r>
                  <a:rPr lang="en-GB" sz="1200" dirty="0" smtClean="0"/>
                  <a:t>Country of Origin</a:t>
                </a:r>
                <a:endParaRPr lang="en-US" sz="1200" dirty="0" err="1" smtClean="0"/>
              </a:p>
            </p:txBody>
          </p:sp>
          <p:sp>
            <p:nvSpPr>
              <p:cNvPr id="17" name="TextBox 16"/>
              <p:cNvSpPr txBox="1"/>
              <p:nvPr/>
            </p:nvSpPr>
            <p:spPr>
              <a:xfrm>
                <a:off x="3278189" y="3725504"/>
                <a:ext cx="792088" cy="360039"/>
              </a:xfrm>
              <a:prstGeom prst="rect">
                <a:avLst/>
              </a:prstGeom>
              <a:noFill/>
            </p:spPr>
            <p:txBody>
              <a:bodyPr wrap="none" lIns="0" tIns="0" rIns="0" bIns="0" rtlCol="0">
                <a:noAutofit/>
              </a:bodyPr>
              <a:lstStyle/>
              <a:p>
                <a:pPr indent="-274320">
                  <a:spcAft>
                    <a:spcPts val="900"/>
                  </a:spcAft>
                </a:pPr>
                <a:r>
                  <a:rPr lang="en-GB" sz="1200" dirty="0" smtClean="0"/>
                  <a:t>Handbook</a:t>
                </a:r>
                <a:endParaRPr lang="en-US" sz="1200" dirty="0" err="1" smtClean="0"/>
              </a:p>
            </p:txBody>
          </p:sp>
        </p:grpSp>
        <p:sp>
          <p:nvSpPr>
            <p:cNvPr id="4" name="Rectangle 3"/>
            <p:cNvSpPr/>
            <p:nvPr/>
          </p:nvSpPr>
          <p:spPr>
            <a:xfrm>
              <a:off x="289055" y="2895327"/>
              <a:ext cx="1158622" cy="461665"/>
            </a:xfrm>
            <a:prstGeom prst="rect">
              <a:avLst/>
            </a:prstGeom>
          </p:spPr>
          <p:txBody>
            <a:bodyPr wrap="square">
              <a:spAutoFit/>
            </a:bodyPr>
            <a:lstStyle/>
            <a:p>
              <a:pPr algn="ctr"/>
              <a:r>
                <a:rPr lang="en-GB" sz="1200" dirty="0"/>
                <a:t>Tariff Classification</a:t>
              </a:r>
            </a:p>
          </p:txBody>
        </p:sp>
        <p:sp>
          <p:nvSpPr>
            <p:cNvPr id="19" name="Oval 18"/>
            <p:cNvSpPr/>
            <p:nvPr/>
          </p:nvSpPr>
          <p:spPr bwMode="ltGray">
            <a:xfrm>
              <a:off x="2614874" y="4013875"/>
              <a:ext cx="360000" cy="360000"/>
            </a:xfrm>
            <a:prstGeom prst="ellips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dirty="0" smtClean="0">
                  <a:solidFill>
                    <a:schemeClr val="bg1"/>
                  </a:solidFill>
                </a:rPr>
                <a:t>2%</a:t>
              </a:r>
              <a:endParaRPr lang="en-US" sz="1200" dirty="0" err="1" smtClean="0">
                <a:solidFill>
                  <a:schemeClr val="bg1"/>
                </a:solidFill>
              </a:endParaRPr>
            </a:p>
          </p:txBody>
        </p:sp>
        <p:sp>
          <p:nvSpPr>
            <p:cNvPr id="20" name="TextBox 19"/>
            <p:cNvSpPr txBox="1"/>
            <p:nvPr/>
          </p:nvSpPr>
          <p:spPr>
            <a:xfrm>
              <a:off x="2987824" y="3974972"/>
              <a:ext cx="650631" cy="246116"/>
            </a:xfrm>
            <a:prstGeom prst="rect">
              <a:avLst/>
            </a:prstGeom>
            <a:noFill/>
          </p:spPr>
          <p:txBody>
            <a:bodyPr wrap="square" lIns="0" tIns="0" rIns="0" bIns="0" rtlCol="0">
              <a:noAutofit/>
            </a:bodyPr>
            <a:lstStyle/>
            <a:p>
              <a:pPr indent="-274320">
                <a:spcAft>
                  <a:spcPts val="900"/>
                </a:spcAft>
              </a:pPr>
              <a:r>
                <a:rPr lang="en-GB" sz="1200" dirty="0" smtClean="0"/>
                <a:t>Other</a:t>
              </a:r>
              <a:endParaRPr lang="en-US" sz="1200" dirty="0" err="1" smtClean="0"/>
            </a:p>
          </p:txBody>
        </p:sp>
      </p:grpSp>
      <p:sp>
        <p:nvSpPr>
          <p:cNvPr id="21" name="Rectangle 20"/>
          <p:cNvSpPr/>
          <p:nvPr/>
        </p:nvSpPr>
        <p:spPr>
          <a:xfrm>
            <a:off x="4499992" y="4335487"/>
            <a:ext cx="3816423" cy="461665"/>
          </a:xfrm>
          <a:prstGeom prst="rect">
            <a:avLst/>
          </a:prstGeom>
        </p:spPr>
        <p:txBody>
          <a:bodyPr wrap="square">
            <a:spAutoFit/>
          </a:bodyPr>
          <a:lstStyle/>
          <a:p>
            <a:r>
              <a:rPr lang="en-GB" sz="1200" b="1" dirty="0"/>
              <a:t>If challenged on the dutiable value (customs valuation), which area was </a:t>
            </a:r>
            <a:r>
              <a:rPr lang="en-GB" sz="1200" b="1" dirty="0" smtClean="0"/>
              <a:t>audited </a:t>
            </a:r>
            <a:r>
              <a:rPr lang="en-GB" sz="1200" b="1" dirty="0"/>
              <a:t>by Customs?</a:t>
            </a:r>
          </a:p>
        </p:txBody>
      </p:sp>
      <p:cxnSp>
        <p:nvCxnSpPr>
          <p:cNvPr id="22" name="Straight Connector 21"/>
          <p:cNvCxnSpPr/>
          <p:nvPr/>
        </p:nvCxnSpPr>
        <p:spPr>
          <a:xfrm>
            <a:off x="4508376" y="4221088"/>
            <a:ext cx="380803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65402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76" y="1844824"/>
            <a:ext cx="3603476" cy="648072"/>
          </a:xfrm>
        </p:spPr>
        <p:txBody>
          <a:bodyPr/>
          <a:lstStyle/>
          <a:p>
            <a:r>
              <a:rPr lang="en-GB" sz="1200" i="0" dirty="0">
                <a:latin typeface="+mn-lt"/>
              </a:rPr>
              <a:t>If challenged on the </a:t>
            </a:r>
            <a:r>
              <a:rPr lang="en-GB" sz="1200" i="0" dirty="0" smtClean="0">
                <a:latin typeface="+mn-lt"/>
              </a:rPr>
              <a:t>declared dutiable </a:t>
            </a:r>
            <a:r>
              <a:rPr lang="en-GB" sz="1200" i="0" dirty="0">
                <a:latin typeface="+mn-lt"/>
              </a:rPr>
              <a:t>value, did Customs ask </a:t>
            </a:r>
            <a:r>
              <a:rPr lang="en-GB" sz="1200" i="0" dirty="0" smtClean="0">
                <a:latin typeface="+mn-lt"/>
              </a:rPr>
              <a:t>your company </a:t>
            </a:r>
            <a:r>
              <a:rPr lang="en-GB" sz="1200" i="0" dirty="0">
                <a:latin typeface="+mn-lt"/>
              </a:rPr>
              <a:t>to provide Transfer </a:t>
            </a:r>
            <a:r>
              <a:rPr lang="en-GB" sz="1200" i="0" dirty="0" smtClean="0">
                <a:latin typeface="+mn-lt"/>
              </a:rPr>
              <a:t>Pricing Documentation </a:t>
            </a:r>
            <a:r>
              <a:rPr lang="en-GB" sz="1200" i="0" dirty="0">
                <a:latin typeface="+mn-lt"/>
              </a:rPr>
              <a:t>(TPD)?</a:t>
            </a:r>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2110304109"/>
              </p:ext>
            </p:extLst>
          </p:nvPr>
        </p:nvGraphicFramePr>
        <p:xfrm>
          <a:off x="251520" y="2006352"/>
          <a:ext cx="4320480" cy="4851648"/>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p:cNvSpPr>
            <a:spLocks noGrp="1"/>
          </p:cNvSpPr>
          <p:nvPr>
            <p:ph sz="quarter" idx="15"/>
          </p:nvPr>
        </p:nvSpPr>
        <p:spPr>
          <a:xfrm>
            <a:off x="4580827" y="1673177"/>
            <a:ext cx="3960440" cy="4412704"/>
          </a:xfrm>
        </p:spPr>
        <p:txBody>
          <a:bodyPr/>
          <a:lstStyle/>
          <a:p>
            <a:r>
              <a:rPr lang="en-GB" sz="1600" dirty="0"/>
              <a:t>Year-on-year we see an </a:t>
            </a:r>
            <a:r>
              <a:rPr lang="en-GB" sz="1600" dirty="0" smtClean="0"/>
              <a:t>increasing number </a:t>
            </a:r>
            <a:r>
              <a:rPr lang="en-GB" sz="1600" dirty="0"/>
              <a:t>of companies sharing a copy </a:t>
            </a:r>
            <a:r>
              <a:rPr lang="en-GB" sz="1600" dirty="0" smtClean="0"/>
              <a:t>of the </a:t>
            </a:r>
            <a:r>
              <a:rPr lang="en-GB" sz="1600" dirty="0"/>
              <a:t>TPD with Customs in order to </a:t>
            </a:r>
            <a:r>
              <a:rPr lang="en-GB" sz="1600" dirty="0" smtClean="0"/>
              <a:t>resolve an </a:t>
            </a:r>
            <a:r>
              <a:rPr lang="en-GB" sz="1600" dirty="0"/>
              <a:t>audit on arm’s length pricing. </a:t>
            </a:r>
            <a:endParaRPr lang="en-GB" sz="1600" dirty="0" smtClean="0"/>
          </a:p>
          <a:p>
            <a:r>
              <a:rPr lang="en-GB" sz="1600" dirty="0" smtClean="0"/>
              <a:t>TPD is prepared </a:t>
            </a:r>
            <a:r>
              <a:rPr lang="en-GB" sz="1600" dirty="0"/>
              <a:t>for income tax purposes </a:t>
            </a:r>
            <a:r>
              <a:rPr lang="en-GB" sz="1600" dirty="0" smtClean="0"/>
              <a:t>based on </a:t>
            </a:r>
            <a:r>
              <a:rPr lang="en-GB" sz="1600" dirty="0"/>
              <a:t>OECD transfer pricing standards. </a:t>
            </a:r>
            <a:r>
              <a:rPr lang="en-GB" sz="1600" dirty="0" smtClean="0"/>
              <a:t>The approach </a:t>
            </a:r>
            <a:r>
              <a:rPr lang="en-GB" sz="1600" dirty="0"/>
              <a:t>for demonstrating an </a:t>
            </a:r>
            <a:r>
              <a:rPr lang="en-GB" sz="1600" dirty="0" smtClean="0"/>
              <a:t>arm’s length </a:t>
            </a:r>
            <a:r>
              <a:rPr lang="en-GB" sz="1600" dirty="0"/>
              <a:t>transfer price for </a:t>
            </a:r>
            <a:r>
              <a:rPr lang="en-GB" sz="1600" dirty="0" smtClean="0"/>
              <a:t>Customs purposes </a:t>
            </a:r>
            <a:r>
              <a:rPr lang="en-GB" sz="1600" dirty="0"/>
              <a:t>is quite different. </a:t>
            </a:r>
            <a:endParaRPr lang="en-GB" sz="1600" dirty="0" smtClean="0"/>
          </a:p>
          <a:p>
            <a:r>
              <a:rPr lang="en-GB" sz="1600" dirty="0" smtClean="0"/>
              <a:t>For Customs purposes</a:t>
            </a:r>
            <a:r>
              <a:rPr lang="en-GB" sz="1600" dirty="0"/>
              <a:t>, we still see companies </a:t>
            </a:r>
            <a:r>
              <a:rPr lang="en-GB" sz="1600" dirty="0" smtClean="0"/>
              <a:t>using the </a:t>
            </a:r>
            <a:r>
              <a:rPr lang="en-GB" sz="1600" dirty="0"/>
              <a:t>Deductive Method to test for an </a:t>
            </a:r>
            <a:r>
              <a:rPr lang="en-GB" sz="1600" dirty="0" smtClean="0"/>
              <a:t>arm’s length </a:t>
            </a:r>
            <a:r>
              <a:rPr lang="en-GB" sz="1600" dirty="0"/>
              <a:t>import pricing at a </a:t>
            </a:r>
            <a:r>
              <a:rPr lang="en-GB" sz="1600" dirty="0" smtClean="0"/>
              <a:t>product specific </a:t>
            </a:r>
            <a:r>
              <a:rPr lang="en-GB" sz="1600" dirty="0"/>
              <a:t>level.</a:t>
            </a:r>
          </a:p>
        </p:txBody>
      </p:sp>
      <p:sp>
        <p:nvSpPr>
          <p:cNvPr id="5" name="Slide Number Placeholder 4"/>
          <p:cNvSpPr>
            <a:spLocks noGrp="1"/>
          </p:cNvSpPr>
          <p:nvPr>
            <p:ph type="sldNum" sz="quarter" idx="4"/>
          </p:nvPr>
        </p:nvSpPr>
        <p:spPr/>
        <p:txBody>
          <a:bodyPr/>
          <a:lstStyle/>
          <a:p>
            <a:fld id="{9EBD5762-3BDC-484D-9503-7EA6D5A9A8CE}" type="slidenum">
              <a:rPr lang="en-GB" smtClean="0"/>
              <a:pPr/>
              <a:t>19</a:t>
            </a:fld>
            <a:endParaRPr lang="en-GB"/>
          </a:p>
        </p:txBody>
      </p:sp>
      <p:cxnSp>
        <p:nvCxnSpPr>
          <p:cNvPr id="7" name="Straight Connector 6"/>
          <p:cNvCxnSpPr/>
          <p:nvPr/>
        </p:nvCxnSpPr>
        <p:spPr>
          <a:xfrm>
            <a:off x="395536" y="1700808"/>
            <a:ext cx="3744416"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539552" y="692696"/>
            <a:ext cx="8077200" cy="9144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indent="-274320">
              <a:spcAft>
                <a:spcPts val="900"/>
              </a:spcAft>
            </a:pPr>
            <a:r>
              <a:rPr lang="en-GB" dirty="0" smtClean="0"/>
              <a:t>Customs Audit and Investigation</a:t>
            </a:r>
            <a:endParaRPr lang="en-GB" dirty="0"/>
          </a:p>
        </p:txBody>
      </p:sp>
    </p:spTree>
    <p:extLst>
      <p:ext uri="{BB962C8B-B14F-4D97-AF65-F5344CB8AC3E}">
        <p14:creationId xmlns:p14="http://schemas.microsoft.com/office/powerpoint/2010/main" val="2938335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GB" dirty="0"/>
          </a:p>
        </p:txBody>
      </p:sp>
      <p:sp>
        <p:nvSpPr>
          <p:cNvPr id="3" name="Content Placeholder 2"/>
          <p:cNvSpPr>
            <a:spLocks noGrp="1"/>
          </p:cNvSpPr>
          <p:nvPr>
            <p:ph sz="quarter" idx="15"/>
          </p:nvPr>
        </p:nvSpPr>
        <p:spPr/>
        <p:txBody>
          <a:bodyPr/>
          <a:lstStyle/>
          <a:p>
            <a:pPr marL="182880" indent="-457200">
              <a:buFont typeface="+mj-lt"/>
              <a:buAutoNum type="arabicPeriod"/>
            </a:pPr>
            <a:r>
              <a:rPr lang="en-GB" dirty="0" smtClean="0"/>
              <a:t>Introduction</a:t>
            </a:r>
          </a:p>
          <a:p>
            <a:pPr marL="182880" indent="-457200">
              <a:buFont typeface="+mj-lt"/>
              <a:buAutoNum type="arabicPeriod"/>
            </a:pPr>
            <a:endParaRPr lang="en-GB" dirty="0"/>
          </a:p>
          <a:p>
            <a:pPr marL="182880" indent="-457200">
              <a:buFont typeface="+mj-lt"/>
              <a:buAutoNum type="arabicPeriod"/>
            </a:pPr>
            <a:r>
              <a:rPr lang="en-GB" dirty="0" smtClean="0"/>
              <a:t>PwC Customs &amp; Trade Benchmarking Survey</a:t>
            </a:r>
          </a:p>
          <a:p>
            <a:pPr marL="182880" indent="-457200">
              <a:buFont typeface="+mj-lt"/>
              <a:buAutoNum type="arabicPeriod"/>
            </a:pPr>
            <a:endParaRPr lang="en-GB" dirty="0" smtClean="0"/>
          </a:p>
          <a:p>
            <a:pPr marL="182880" indent="-457200">
              <a:buFont typeface="+mj-lt"/>
              <a:buAutoNum type="arabicPeriod"/>
            </a:pPr>
            <a:r>
              <a:rPr lang="en-GB" dirty="0"/>
              <a:t>Shanghai Customs Circular [2014] No.32 - Voluntary </a:t>
            </a:r>
            <a:r>
              <a:rPr lang="en-GB" dirty="0" smtClean="0"/>
              <a:t>Disclosure</a:t>
            </a:r>
            <a:endParaRPr lang="en-GB" dirty="0"/>
          </a:p>
        </p:txBody>
      </p:sp>
      <p:sp>
        <p:nvSpPr>
          <p:cNvPr id="4" name="Slide Number Placeholder 3"/>
          <p:cNvSpPr>
            <a:spLocks noGrp="1"/>
          </p:cNvSpPr>
          <p:nvPr>
            <p:ph type="sldNum" sz="quarter" idx="4"/>
          </p:nvPr>
        </p:nvSpPr>
        <p:spPr/>
        <p:txBody>
          <a:bodyPr/>
          <a:lstStyle/>
          <a:p>
            <a:fld id="{9EBD5762-3BDC-484D-9503-7EA6D5A9A8CE}" type="slidenum">
              <a:rPr lang="en-GB" smtClean="0"/>
              <a:pPr/>
              <a:t>2</a:t>
            </a:fld>
            <a:endParaRPr lang="en-GB" dirty="0"/>
          </a:p>
        </p:txBody>
      </p:sp>
    </p:spTree>
    <p:extLst>
      <p:ext uri="{BB962C8B-B14F-4D97-AF65-F5344CB8AC3E}">
        <p14:creationId xmlns:p14="http://schemas.microsoft.com/office/powerpoint/2010/main" val="10367695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152672"/>
            <a:ext cx="3744416" cy="720080"/>
          </a:xfrm>
        </p:spPr>
        <p:txBody>
          <a:bodyPr/>
          <a:lstStyle/>
          <a:p>
            <a:r>
              <a:rPr lang="en-GB" sz="1200" i="0" dirty="0">
                <a:latin typeface="+mn-lt"/>
              </a:rPr>
              <a:t>Did the outcome of the </a:t>
            </a:r>
            <a:r>
              <a:rPr lang="en-GB" sz="1200" i="0" dirty="0" smtClean="0">
                <a:latin typeface="+mn-lt"/>
              </a:rPr>
              <a:t>audit/investigation </a:t>
            </a:r>
            <a:r>
              <a:rPr lang="en-GB" sz="1200" i="0" dirty="0">
                <a:latin typeface="+mn-lt"/>
              </a:rPr>
              <a:t>result in an </a:t>
            </a:r>
            <a:r>
              <a:rPr lang="en-GB" sz="1200" i="0" dirty="0" smtClean="0">
                <a:latin typeface="+mn-lt"/>
              </a:rPr>
              <a:t>additional customs </a:t>
            </a:r>
            <a:r>
              <a:rPr lang="en-GB" sz="1200" i="0" dirty="0">
                <a:latin typeface="+mn-lt"/>
              </a:rPr>
              <a:t>duty/import VAT assessment?</a:t>
            </a:r>
          </a:p>
        </p:txBody>
      </p:sp>
      <p:sp>
        <p:nvSpPr>
          <p:cNvPr id="5" name="Slide Number Placeholder 4"/>
          <p:cNvSpPr>
            <a:spLocks noGrp="1"/>
          </p:cNvSpPr>
          <p:nvPr>
            <p:ph type="sldNum" sz="quarter" idx="4"/>
          </p:nvPr>
        </p:nvSpPr>
        <p:spPr/>
        <p:txBody>
          <a:bodyPr/>
          <a:lstStyle/>
          <a:p>
            <a:fld id="{9EBD5762-3BDC-484D-9503-7EA6D5A9A8CE}" type="slidenum">
              <a:rPr lang="en-GB" smtClean="0"/>
              <a:pPr/>
              <a:t>20</a:t>
            </a:fld>
            <a:endParaRPr lang="en-GB"/>
          </a:p>
        </p:txBody>
      </p:sp>
      <p:cxnSp>
        <p:nvCxnSpPr>
          <p:cNvPr id="9" name="Straight Connector 8"/>
          <p:cNvCxnSpPr/>
          <p:nvPr/>
        </p:nvCxnSpPr>
        <p:spPr>
          <a:xfrm>
            <a:off x="539552" y="1935633"/>
            <a:ext cx="3673808" cy="267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788608" y="1927895"/>
            <a:ext cx="3573206" cy="5038"/>
          </a:xfrm>
          <a:prstGeom prst="line">
            <a:avLst/>
          </a:prstGeom>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4761413" y="2135117"/>
            <a:ext cx="3600401" cy="3094083"/>
            <a:chOff x="4850532" y="4005064"/>
            <a:chExt cx="3600401" cy="3094083"/>
          </a:xfrm>
        </p:grpSpPr>
        <p:sp>
          <p:nvSpPr>
            <p:cNvPr id="13" name="Oval 12"/>
            <p:cNvSpPr/>
            <p:nvPr/>
          </p:nvSpPr>
          <p:spPr bwMode="ltGray">
            <a:xfrm>
              <a:off x="5321929" y="4597513"/>
              <a:ext cx="1872208" cy="1872208"/>
            </a:xfrm>
            <a:prstGeom prst="ellipse">
              <a:avLst/>
            </a:prstGeom>
            <a:solidFill>
              <a:schemeClr val="accent4"/>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smtClean="0">
                <a:solidFill>
                  <a:schemeClr val="bg1"/>
                </a:solidFill>
              </a:endParaRPr>
            </a:p>
          </p:txBody>
        </p:sp>
        <p:sp>
          <p:nvSpPr>
            <p:cNvPr id="14" name="TextBox 13"/>
            <p:cNvSpPr txBox="1"/>
            <p:nvPr/>
          </p:nvSpPr>
          <p:spPr>
            <a:xfrm>
              <a:off x="4850532" y="4005064"/>
              <a:ext cx="3600401" cy="504056"/>
            </a:xfrm>
            <a:prstGeom prst="rect">
              <a:avLst/>
            </a:prstGeom>
            <a:noFill/>
          </p:spPr>
          <p:txBody>
            <a:bodyPr wrap="square" lIns="0" tIns="0" rIns="0" bIns="0" rtlCol="0">
              <a:noAutofit/>
            </a:bodyPr>
            <a:lstStyle/>
            <a:p>
              <a:pPr indent="-274320">
                <a:spcAft>
                  <a:spcPts val="900"/>
                </a:spcAft>
              </a:pPr>
              <a:r>
                <a:rPr lang="en-GB" sz="1200" b="1" dirty="0"/>
                <a:t>Did the outcome of the audit/ investigation result in financial penalty?</a:t>
              </a:r>
            </a:p>
          </p:txBody>
        </p:sp>
        <p:sp>
          <p:nvSpPr>
            <p:cNvPr id="16" name="Oval 15"/>
            <p:cNvSpPr/>
            <p:nvPr/>
          </p:nvSpPr>
          <p:spPr bwMode="ltGray">
            <a:xfrm>
              <a:off x="6258033" y="5779865"/>
              <a:ext cx="838944" cy="908720"/>
            </a:xfrm>
            <a:prstGeom prst="ellipse">
              <a:avLst/>
            </a:prstGeom>
            <a:solidFill>
              <a:schemeClr val="accent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smtClean="0">
                <a:solidFill>
                  <a:schemeClr val="bg1"/>
                </a:solidFill>
              </a:endParaRPr>
            </a:p>
          </p:txBody>
        </p:sp>
        <p:sp>
          <p:nvSpPr>
            <p:cNvPr id="17" name="Oval 16"/>
            <p:cNvSpPr/>
            <p:nvPr/>
          </p:nvSpPr>
          <p:spPr bwMode="ltGray">
            <a:xfrm>
              <a:off x="5785284" y="5985108"/>
              <a:ext cx="612068" cy="648072"/>
            </a:xfrm>
            <a:prstGeom prst="ellipse">
              <a:avLst/>
            </a:prstGeom>
            <a:solidFill>
              <a:schemeClr val="accent3"/>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smtClean="0">
                <a:solidFill>
                  <a:schemeClr val="bg1"/>
                </a:solidFill>
              </a:endParaRPr>
            </a:p>
          </p:txBody>
        </p:sp>
        <p:sp>
          <p:nvSpPr>
            <p:cNvPr id="18" name="TextBox 17"/>
            <p:cNvSpPr txBox="1"/>
            <p:nvPr/>
          </p:nvSpPr>
          <p:spPr>
            <a:xfrm>
              <a:off x="6182577" y="5248064"/>
              <a:ext cx="914400" cy="914400"/>
            </a:xfrm>
            <a:prstGeom prst="rect">
              <a:avLst/>
            </a:prstGeom>
            <a:noFill/>
          </p:spPr>
          <p:txBody>
            <a:bodyPr wrap="none" lIns="0" tIns="0" rIns="0" bIns="0" rtlCol="0">
              <a:noAutofit/>
            </a:bodyPr>
            <a:lstStyle/>
            <a:p>
              <a:pPr indent="-274320">
                <a:spcAft>
                  <a:spcPts val="900"/>
                </a:spcAft>
              </a:pPr>
              <a:r>
                <a:rPr lang="en-GB" sz="1200" dirty="0" smtClean="0">
                  <a:solidFill>
                    <a:schemeClr val="bg1"/>
                  </a:solidFill>
                </a:rPr>
                <a:t>80%</a:t>
              </a:r>
              <a:endParaRPr lang="en-US" sz="1200" dirty="0" err="1" smtClean="0">
                <a:solidFill>
                  <a:schemeClr val="bg1"/>
                </a:solidFill>
              </a:endParaRPr>
            </a:p>
          </p:txBody>
        </p:sp>
        <p:sp>
          <p:nvSpPr>
            <p:cNvPr id="19" name="TextBox 18"/>
            <p:cNvSpPr txBox="1"/>
            <p:nvPr/>
          </p:nvSpPr>
          <p:spPr>
            <a:xfrm>
              <a:off x="6552220" y="6162464"/>
              <a:ext cx="914400" cy="914400"/>
            </a:xfrm>
            <a:prstGeom prst="rect">
              <a:avLst/>
            </a:prstGeom>
            <a:noFill/>
          </p:spPr>
          <p:txBody>
            <a:bodyPr wrap="none" lIns="0" tIns="0" rIns="0" bIns="0" rtlCol="0">
              <a:noAutofit/>
            </a:bodyPr>
            <a:lstStyle/>
            <a:p>
              <a:pPr indent="-274320">
                <a:spcAft>
                  <a:spcPts val="900"/>
                </a:spcAft>
              </a:pPr>
              <a:r>
                <a:rPr lang="en-GB" sz="1200" dirty="0" smtClean="0">
                  <a:solidFill>
                    <a:schemeClr val="bg1"/>
                  </a:solidFill>
                </a:rPr>
                <a:t>12%</a:t>
              </a:r>
              <a:endParaRPr lang="en-US" sz="1200" dirty="0" err="1" smtClean="0">
                <a:solidFill>
                  <a:schemeClr val="bg1"/>
                </a:solidFill>
              </a:endParaRPr>
            </a:p>
          </p:txBody>
        </p:sp>
        <p:sp>
          <p:nvSpPr>
            <p:cNvPr id="20" name="TextBox 19"/>
            <p:cNvSpPr txBox="1"/>
            <p:nvPr/>
          </p:nvSpPr>
          <p:spPr>
            <a:xfrm>
              <a:off x="6006252" y="6184747"/>
              <a:ext cx="914400" cy="914400"/>
            </a:xfrm>
            <a:prstGeom prst="rect">
              <a:avLst/>
            </a:prstGeom>
            <a:noFill/>
          </p:spPr>
          <p:txBody>
            <a:bodyPr wrap="none" lIns="0" tIns="0" rIns="0" bIns="0" rtlCol="0">
              <a:noAutofit/>
            </a:bodyPr>
            <a:lstStyle/>
            <a:p>
              <a:pPr indent="-274320">
                <a:spcAft>
                  <a:spcPts val="900"/>
                </a:spcAft>
              </a:pPr>
              <a:r>
                <a:rPr lang="en-GB" sz="1200" dirty="0">
                  <a:solidFill>
                    <a:schemeClr val="bg1"/>
                  </a:solidFill>
                </a:rPr>
                <a:t>8</a:t>
              </a:r>
              <a:r>
                <a:rPr lang="en-GB" sz="1200" dirty="0" smtClean="0">
                  <a:solidFill>
                    <a:schemeClr val="bg1"/>
                  </a:solidFill>
                </a:rPr>
                <a:t>%</a:t>
              </a:r>
              <a:endParaRPr lang="en-US" sz="1200" dirty="0" err="1" smtClean="0">
                <a:solidFill>
                  <a:schemeClr val="bg1"/>
                </a:solidFill>
              </a:endParaRPr>
            </a:p>
          </p:txBody>
        </p:sp>
        <p:sp>
          <p:nvSpPr>
            <p:cNvPr id="21" name="TextBox 20"/>
            <p:cNvSpPr txBox="1"/>
            <p:nvPr/>
          </p:nvSpPr>
          <p:spPr>
            <a:xfrm>
              <a:off x="6980962" y="4687981"/>
              <a:ext cx="914400" cy="457200"/>
            </a:xfrm>
            <a:prstGeom prst="rect">
              <a:avLst/>
            </a:prstGeom>
            <a:noFill/>
          </p:spPr>
          <p:txBody>
            <a:bodyPr wrap="none" lIns="0" tIns="0" rIns="0" bIns="0" rtlCol="0">
              <a:noAutofit/>
            </a:bodyPr>
            <a:lstStyle/>
            <a:p>
              <a:pPr indent="-274320">
                <a:spcAft>
                  <a:spcPts val="900"/>
                </a:spcAft>
              </a:pPr>
              <a:r>
                <a:rPr lang="en-GB" sz="1200" dirty="0" smtClean="0"/>
                <a:t>Yes, penalties</a:t>
              </a:r>
              <a:endParaRPr lang="en-US" sz="1200" dirty="0" err="1" smtClean="0"/>
            </a:p>
          </p:txBody>
        </p:sp>
        <p:sp>
          <p:nvSpPr>
            <p:cNvPr id="22" name="TextBox 21"/>
            <p:cNvSpPr txBox="1"/>
            <p:nvPr/>
          </p:nvSpPr>
          <p:spPr>
            <a:xfrm>
              <a:off x="7096977" y="6281978"/>
              <a:ext cx="914400" cy="437728"/>
            </a:xfrm>
            <a:prstGeom prst="rect">
              <a:avLst/>
            </a:prstGeom>
            <a:noFill/>
          </p:spPr>
          <p:txBody>
            <a:bodyPr wrap="none" lIns="0" tIns="0" rIns="0" bIns="0" rtlCol="0">
              <a:noAutofit/>
            </a:bodyPr>
            <a:lstStyle/>
            <a:p>
              <a:pPr indent="-274320">
                <a:spcAft>
                  <a:spcPts val="900"/>
                </a:spcAft>
              </a:pPr>
              <a:r>
                <a:rPr lang="en-US" sz="1200" dirty="0" smtClean="0"/>
                <a:t>Case is still open</a:t>
              </a:r>
            </a:p>
          </p:txBody>
        </p:sp>
        <p:sp>
          <p:nvSpPr>
            <p:cNvPr id="23" name="TextBox 22"/>
            <p:cNvSpPr txBox="1"/>
            <p:nvPr/>
          </p:nvSpPr>
          <p:spPr>
            <a:xfrm>
              <a:off x="5537967" y="6396915"/>
              <a:ext cx="331635" cy="236265"/>
            </a:xfrm>
            <a:prstGeom prst="rect">
              <a:avLst/>
            </a:prstGeom>
            <a:noFill/>
          </p:spPr>
          <p:txBody>
            <a:bodyPr wrap="none" lIns="0" tIns="0" rIns="0" bIns="0" rtlCol="0">
              <a:noAutofit/>
            </a:bodyPr>
            <a:lstStyle/>
            <a:p>
              <a:pPr indent="-274320">
                <a:spcAft>
                  <a:spcPts val="900"/>
                </a:spcAft>
              </a:pPr>
              <a:r>
                <a:rPr lang="en-GB" sz="1200" dirty="0" smtClean="0"/>
                <a:t>No</a:t>
              </a:r>
              <a:endParaRPr lang="en-US" sz="1200" dirty="0" err="1" smtClean="0"/>
            </a:p>
          </p:txBody>
        </p:sp>
      </p:grpSp>
      <p:grpSp>
        <p:nvGrpSpPr>
          <p:cNvPr id="4" name="Group 3"/>
          <p:cNvGrpSpPr/>
          <p:nvPr/>
        </p:nvGrpSpPr>
        <p:grpSpPr>
          <a:xfrm>
            <a:off x="899592" y="2820511"/>
            <a:ext cx="2819576" cy="2336681"/>
            <a:chOff x="911675" y="2780006"/>
            <a:chExt cx="2819576" cy="2120657"/>
          </a:xfrm>
        </p:grpSpPr>
        <p:sp>
          <p:nvSpPr>
            <p:cNvPr id="30" name="Oval 29"/>
            <p:cNvSpPr/>
            <p:nvPr/>
          </p:nvSpPr>
          <p:spPr bwMode="ltGray">
            <a:xfrm>
              <a:off x="911675" y="2848501"/>
              <a:ext cx="1639922" cy="1550034"/>
            </a:xfrm>
            <a:prstGeom prst="ellipse">
              <a:avLst/>
            </a:prstGeom>
            <a:solidFill>
              <a:schemeClr val="tx2"/>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45% </a:t>
              </a:r>
            </a:p>
            <a:p>
              <a:pPr algn="ctr"/>
              <a:r>
                <a:rPr lang="en-US" sz="1200" dirty="0" smtClean="0">
                  <a:solidFill>
                    <a:schemeClr val="bg1"/>
                  </a:solidFill>
                </a:rPr>
                <a:t>Yes, claw-back duty/VAT</a:t>
              </a:r>
            </a:p>
          </p:txBody>
        </p:sp>
        <p:sp>
          <p:nvSpPr>
            <p:cNvPr id="31" name="Oval 30"/>
            <p:cNvSpPr/>
            <p:nvPr/>
          </p:nvSpPr>
          <p:spPr bwMode="ltGray">
            <a:xfrm>
              <a:off x="2522234" y="2780006"/>
              <a:ext cx="902137" cy="793661"/>
            </a:xfrm>
            <a:prstGeom prst="ellipse">
              <a:avLst/>
            </a:prstGeom>
            <a:solidFill>
              <a:srgbClr val="FFC000"/>
            </a:solidFill>
            <a:ln w="31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14%</a:t>
              </a:r>
            </a:p>
            <a:p>
              <a:pPr algn="ctr"/>
              <a:r>
                <a:rPr lang="en-US" sz="1200" dirty="0" smtClean="0">
                  <a:solidFill>
                    <a:schemeClr val="bg1"/>
                  </a:solidFill>
                </a:rPr>
                <a:t>Case is still open</a:t>
              </a:r>
            </a:p>
          </p:txBody>
        </p:sp>
        <p:sp>
          <p:nvSpPr>
            <p:cNvPr id="32" name="Oval 31"/>
            <p:cNvSpPr/>
            <p:nvPr/>
          </p:nvSpPr>
          <p:spPr bwMode="ltGray">
            <a:xfrm>
              <a:off x="2215352" y="3631461"/>
              <a:ext cx="1515899" cy="1269202"/>
            </a:xfrm>
            <a:prstGeom prst="ellipse">
              <a:avLst/>
            </a:prstGeom>
            <a:solidFill>
              <a:schemeClr val="bg1">
                <a:lumMod val="50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41%</a:t>
              </a:r>
            </a:p>
            <a:p>
              <a:pPr algn="ctr"/>
              <a:r>
                <a:rPr lang="en-US" sz="1200" dirty="0" smtClean="0">
                  <a:solidFill>
                    <a:schemeClr val="bg1"/>
                  </a:solidFill>
                </a:rPr>
                <a:t>No</a:t>
              </a:r>
            </a:p>
          </p:txBody>
        </p:sp>
      </p:grpSp>
      <p:sp>
        <p:nvSpPr>
          <p:cNvPr id="24" name="Title 1"/>
          <p:cNvSpPr txBox="1">
            <a:spLocks/>
          </p:cNvSpPr>
          <p:nvPr/>
        </p:nvSpPr>
        <p:spPr>
          <a:xfrm>
            <a:off x="539552" y="692696"/>
            <a:ext cx="8077200" cy="9144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indent="-274320">
              <a:spcAft>
                <a:spcPts val="900"/>
              </a:spcAft>
            </a:pPr>
            <a:r>
              <a:rPr lang="en-GB" dirty="0" smtClean="0"/>
              <a:t>Customs Audit and Investigation</a:t>
            </a:r>
            <a:endParaRPr lang="en-GB" dirty="0"/>
          </a:p>
        </p:txBody>
      </p:sp>
    </p:spTree>
    <p:extLst>
      <p:ext uri="{BB962C8B-B14F-4D97-AF65-F5344CB8AC3E}">
        <p14:creationId xmlns:p14="http://schemas.microsoft.com/office/powerpoint/2010/main" val="394934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204864"/>
            <a:ext cx="5256584" cy="432048"/>
          </a:xfrm>
        </p:spPr>
        <p:txBody>
          <a:bodyPr/>
          <a:lstStyle/>
          <a:p>
            <a:r>
              <a:rPr lang="en-GB" sz="1200" i="0" dirty="0">
                <a:latin typeface="+mn-lt"/>
              </a:rPr>
              <a:t>How long did it take to resolve the  </a:t>
            </a:r>
            <a:r>
              <a:rPr lang="en-GB" sz="1200" i="0" dirty="0" smtClean="0">
                <a:latin typeface="+mn-lt"/>
              </a:rPr>
              <a:t>Customs </a:t>
            </a:r>
            <a:r>
              <a:rPr lang="en-GB" sz="1200" i="0" dirty="0">
                <a:latin typeface="+mn-lt"/>
              </a:rPr>
              <a:t>audit/investigation?</a:t>
            </a:r>
          </a:p>
        </p:txBody>
      </p:sp>
      <p:sp>
        <p:nvSpPr>
          <p:cNvPr id="5" name="Slide Number Placeholder 4"/>
          <p:cNvSpPr>
            <a:spLocks noGrp="1"/>
          </p:cNvSpPr>
          <p:nvPr>
            <p:ph type="sldNum" sz="quarter" idx="4"/>
          </p:nvPr>
        </p:nvSpPr>
        <p:spPr/>
        <p:txBody>
          <a:bodyPr/>
          <a:lstStyle/>
          <a:p>
            <a:fld id="{9EBD5762-3BDC-484D-9503-7EA6D5A9A8CE}" type="slidenum">
              <a:rPr lang="en-GB" smtClean="0"/>
              <a:pPr/>
              <a:t>21</a:t>
            </a:fld>
            <a:endParaRPr lang="en-GB"/>
          </a:p>
        </p:txBody>
      </p:sp>
      <p:sp>
        <p:nvSpPr>
          <p:cNvPr id="3" name="TextBox 2"/>
          <p:cNvSpPr txBox="1"/>
          <p:nvPr/>
        </p:nvSpPr>
        <p:spPr>
          <a:xfrm>
            <a:off x="539552" y="692696"/>
            <a:ext cx="6264696" cy="504056"/>
          </a:xfrm>
          <a:prstGeom prst="rect">
            <a:avLst/>
          </a:prstGeom>
          <a:noFill/>
        </p:spPr>
        <p:txBody>
          <a:bodyPr wrap="square" lIns="0" tIns="0" rIns="0" bIns="0" rtlCol="0">
            <a:noAutofit/>
          </a:bodyPr>
          <a:lstStyle/>
          <a:p>
            <a:pPr indent="-274320">
              <a:spcAft>
                <a:spcPts val="900"/>
              </a:spcAft>
            </a:pPr>
            <a:r>
              <a:rPr lang="en-GB" sz="2400" b="1" i="1" dirty="0">
                <a:latin typeface="+mj-lt"/>
              </a:rPr>
              <a:t>Customs Audit and Investigation</a:t>
            </a:r>
            <a:endParaRPr lang="en-GB" sz="2400" b="1" i="1" dirty="0" smtClean="0">
              <a:latin typeface="+mj-lt"/>
            </a:endParaRPr>
          </a:p>
        </p:txBody>
      </p:sp>
      <p:cxnSp>
        <p:nvCxnSpPr>
          <p:cNvPr id="7" name="Straight Connector 6"/>
          <p:cNvCxnSpPr/>
          <p:nvPr/>
        </p:nvCxnSpPr>
        <p:spPr>
          <a:xfrm>
            <a:off x="827584" y="2075922"/>
            <a:ext cx="5472608"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971600" y="2708920"/>
            <a:ext cx="5040560" cy="1368152"/>
            <a:chOff x="539552" y="1196752"/>
            <a:chExt cx="5040560" cy="1368152"/>
          </a:xfrm>
        </p:grpSpPr>
        <p:cxnSp>
          <p:nvCxnSpPr>
            <p:cNvPr id="9" name="Straight Connector 8"/>
            <p:cNvCxnSpPr/>
            <p:nvPr/>
          </p:nvCxnSpPr>
          <p:spPr>
            <a:xfrm>
              <a:off x="539552" y="2420888"/>
              <a:ext cx="5040560" cy="0"/>
            </a:xfrm>
            <a:prstGeom prst="line">
              <a:avLst/>
            </a:prstGeom>
            <a:ln w="76200"/>
          </p:spPr>
          <p:style>
            <a:lnRef idx="2">
              <a:schemeClr val="accent5"/>
            </a:lnRef>
            <a:fillRef idx="0">
              <a:schemeClr val="accent5"/>
            </a:fillRef>
            <a:effectRef idx="1">
              <a:schemeClr val="accent5"/>
            </a:effectRef>
            <a:fontRef idx="minor">
              <a:schemeClr val="tx1"/>
            </a:fontRef>
          </p:style>
        </p:cxnSp>
        <p:sp>
          <p:nvSpPr>
            <p:cNvPr id="10" name="Oval 9"/>
            <p:cNvSpPr/>
            <p:nvPr/>
          </p:nvSpPr>
          <p:spPr bwMode="ltGray">
            <a:xfrm>
              <a:off x="539552" y="2362948"/>
              <a:ext cx="144016" cy="144016"/>
            </a:xfrm>
            <a:prstGeom prst="ellipse">
              <a:avLst/>
            </a:prstGeom>
            <a:solidFill>
              <a:schemeClr val="bg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1" name="Oval 10"/>
            <p:cNvSpPr/>
            <p:nvPr/>
          </p:nvSpPr>
          <p:spPr bwMode="ltGray">
            <a:xfrm>
              <a:off x="2267744" y="2362948"/>
              <a:ext cx="144016" cy="144016"/>
            </a:xfrm>
            <a:prstGeom prst="ellipse">
              <a:avLst/>
            </a:prstGeom>
            <a:solidFill>
              <a:schemeClr val="bg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2" name="Oval 11"/>
            <p:cNvSpPr/>
            <p:nvPr/>
          </p:nvSpPr>
          <p:spPr bwMode="ltGray">
            <a:xfrm>
              <a:off x="3995936" y="2362948"/>
              <a:ext cx="144016" cy="144016"/>
            </a:xfrm>
            <a:prstGeom prst="ellipse">
              <a:avLst/>
            </a:prstGeom>
            <a:solidFill>
              <a:schemeClr val="bg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3" name="Oval 12"/>
            <p:cNvSpPr/>
            <p:nvPr/>
          </p:nvSpPr>
          <p:spPr bwMode="ltGray">
            <a:xfrm>
              <a:off x="1403648" y="1844824"/>
              <a:ext cx="720080" cy="720080"/>
            </a:xfrm>
            <a:prstGeom prst="ellipse">
              <a:avLst/>
            </a:prstGeom>
            <a:solidFill>
              <a:schemeClr val="accent6"/>
            </a:solidFill>
            <a:ln w="31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dirty="0" smtClean="0">
                  <a:solidFill>
                    <a:schemeClr val="bg1"/>
                  </a:solidFill>
                  <a:latin typeface="Georgia" pitchFamily="18" charset="0"/>
                </a:rPr>
                <a:t>31%</a:t>
              </a:r>
            </a:p>
          </p:txBody>
        </p:sp>
        <p:sp>
          <p:nvSpPr>
            <p:cNvPr id="14" name="Oval 13"/>
            <p:cNvSpPr/>
            <p:nvPr/>
          </p:nvSpPr>
          <p:spPr bwMode="ltGray">
            <a:xfrm>
              <a:off x="611560" y="1196752"/>
              <a:ext cx="1080120" cy="1022180"/>
            </a:xfrm>
            <a:prstGeom prst="ellipse">
              <a:avLst/>
            </a:prstGeom>
            <a:solidFill>
              <a:schemeClr val="accent6">
                <a:lumMod val="60000"/>
                <a:lumOff val="40000"/>
              </a:schemeClr>
            </a:solidFill>
            <a:ln w="31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400" dirty="0" smtClean="0">
                  <a:solidFill>
                    <a:schemeClr val="bg1"/>
                  </a:solidFill>
                  <a:latin typeface="Georgia" pitchFamily="18" charset="0"/>
                </a:rPr>
                <a:t>Less than 3 months</a:t>
              </a:r>
            </a:p>
          </p:txBody>
        </p:sp>
        <p:sp>
          <p:nvSpPr>
            <p:cNvPr id="15" name="Oval 14"/>
            <p:cNvSpPr/>
            <p:nvPr/>
          </p:nvSpPr>
          <p:spPr bwMode="ltGray">
            <a:xfrm>
              <a:off x="3131840" y="1844824"/>
              <a:ext cx="720080" cy="720080"/>
            </a:xfrm>
            <a:prstGeom prst="ellipse">
              <a:avLst/>
            </a:prstGeom>
            <a:solidFill>
              <a:schemeClr val="accent6"/>
            </a:solidFill>
            <a:ln w="31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dirty="0" smtClean="0">
                  <a:solidFill>
                    <a:schemeClr val="bg1"/>
                  </a:solidFill>
                  <a:latin typeface="Georgia" pitchFamily="18" charset="0"/>
                </a:rPr>
                <a:t>40%</a:t>
              </a:r>
            </a:p>
          </p:txBody>
        </p:sp>
        <p:sp>
          <p:nvSpPr>
            <p:cNvPr id="16" name="Oval 15"/>
            <p:cNvSpPr/>
            <p:nvPr/>
          </p:nvSpPr>
          <p:spPr bwMode="ltGray">
            <a:xfrm>
              <a:off x="2339752" y="1196752"/>
              <a:ext cx="1080120" cy="1022180"/>
            </a:xfrm>
            <a:prstGeom prst="ellipse">
              <a:avLst/>
            </a:prstGeom>
            <a:solidFill>
              <a:schemeClr val="accent6">
                <a:lumMod val="60000"/>
                <a:lumOff val="40000"/>
              </a:schemeClr>
            </a:solidFill>
            <a:ln w="31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400" dirty="0" smtClean="0">
                  <a:solidFill>
                    <a:schemeClr val="bg1"/>
                  </a:solidFill>
                  <a:latin typeface="Georgia" pitchFamily="18" charset="0"/>
                </a:rPr>
                <a:t>3 to 6 months</a:t>
              </a:r>
            </a:p>
          </p:txBody>
        </p:sp>
        <p:sp>
          <p:nvSpPr>
            <p:cNvPr id="17" name="Oval 16"/>
            <p:cNvSpPr/>
            <p:nvPr/>
          </p:nvSpPr>
          <p:spPr bwMode="ltGray">
            <a:xfrm>
              <a:off x="4716016" y="1844824"/>
              <a:ext cx="720080" cy="720080"/>
            </a:xfrm>
            <a:prstGeom prst="ellipse">
              <a:avLst/>
            </a:prstGeom>
            <a:solidFill>
              <a:schemeClr val="accent6"/>
            </a:solidFill>
            <a:ln w="31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dirty="0" smtClean="0">
                  <a:solidFill>
                    <a:schemeClr val="bg1"/>
                  </a:solidFill>
                  <a:latin typeface="Georgia" pitchFamily="18" charset="0"/>
                </a:rPr>
                <a:t>29%</a:t>
              </a:r>
            </a:p>
          </p:txBody>
        </p:sp>
        <p:sp>
          <p:nvSpPr>
            <p:cNvPr id="18" name="Oval 17"/>
            <p:cNvSpPr/>
            <p:nvPr/>
          </p:nvSpPr>
          <p:spPr bwMode="ltGray">
            <a:xfrm>
              <a:off x="3923928" y="1196752"/>
              <a:ext cx="1080120" cy="1022180"/>
            </a:xfrm>
            <a:prstGeom prst="ellipse">
              <a:avLst/>
            </a:prstGeom>
            <a:solidFill>
              <a:schemeClr val="accent6">
                <a:lumMod val="60000"/>
                <a:lumOff val="40000"/>
              </a:schemeClr>
            </a:solidFill>
            <a:ln w="31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400" dirty="0" smtClean="0">
                  <a:solidFill>
                    <a:schemeClr val="bg1"/>
                  </a:solidFill>
                  <a:latin typeface="Georgia" pitchFamily="18" charset="0"/>
                </a:rPr>
                <a:t>More than 6 months</a:t>
              </a:r>
            </a:p>
          </p:txBody>
        </p:sp>
      </p:grpSp>
    </p:spTree>
    <p:extLst>
      <p:ext uri="{BB962C8B-B14F-4D97-AF65-F5344CB8AC3E}">
        <p14:creationId xmlns:p14="http://schemas.microsoft.com/office/powerpoint/2010/main" val="24949581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Bonded </a:t>
            </a:r>
            <a:r>
              <a:rPr lang="en-US" dirty="0" smtClean="0"/>
              <a:t>Manufacturing Operations</a:t>
            </a:r>
            <a:endParaRPr lang="en-US" i="1" dirty="0"/>
          </a:p>
        </p:txBody>
      </p:sp>
      <p:sp>
        <p:nvSpPr>
          <p:cNvPr id="8" name="TextBox 7"/>
          <p:cNvSpPr txBox="1"/>
          <p:nvPr/>
        </p:nvSpPr>
        <p:spPr>
          <a:xfrm>
            <a:off x="533400" y="2971800"/>
            <a:ext cx="3174504" cy="3200400"/>
          </a:xfrm>
          <a:prstGeom prst="rect">
            <a:avLst/>
          </a:prstGeom>
          <a:noFill/>
        </p:spPr>
        <p:txBody>
          <a:bodyPr wrap="none" lIns="0" tIns="0" rIns="0" bIns="0" rtlCol="0" anchor="b" anchorCtr="0">
            <a:noAutofit/>
          </a:bodyPr>
          <a:lstStyle/>
          <a:p>
            <a:pPr>
              <a:lnSpc>
                <a:spcPts val="20000"/>
              </a:lnSpc>
            </a:pPr>
            <a:r>
              <a:rPr lang="en-US" sz="24000" b="1" i="1" dirty="0">
                <a:solidFill>
                  <a:schemeClr val="bg1"/>
                </a:solidFill>
                <a:latin typeface="Georgia" pitchFamily="18" charset="0"/>
              </a:rPr>
              <a:t>5</a:t>
            </a:r>
            <a:endParaRPr lang="en-US" sz="24000" b="1" i="1" dirty="0" smtClean="0">
              <a:solidFill>
                <a:schemeClr val="bg1"/>
              </a:solidFill>
              <a:latin typeface="Georgia" pitchFamily="18" charset="0"/>
            </a:endParaRPr>
          </a:p>
        </p:txBody>
      </p:sp>
      <p:sp>
        <p:nvSpPr>
          <p:cNvPr id="9" name="Slide Number Placeholder 8"/>
          <p:cNvSpPr>
            <a:spLocks noGrp="1"/>
          </p:cNvSpPr>
          <p:nvPr>
            <p:ph type="sldNum" sz="quarter" idx="4"/>
          </p:nvPr>
        </p:nvSpPr>
        <p:spPr/>
        <p:txBody>
          <a:bodyPr/>
          <a:lstStyle/>
          <a:p>
            <a:fld id="{9EBD5762-3BDC-484D-9503-7EA6D5A9A8CE}" type="slidenum">
              <a:rPr lang="en-US" smtClean="0"/>
              <a:pPr/>
              <a:t>22</a:t>
            </a:fld>
            <a:endParaRPr lang="en-US"/>
          </a:p>
        </p:txBody>
      </p:sp>
    </p:spTree>
    <p:extLst>
      <p:ext uri="{BB962C8B-B14F-4D97-AF65-F5344CB8AC3E}">
        <p14:creationId xmlns:p14="http://schemas.microsoft.com/office/powerpoint/2010/main" val="206745420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755576" y="1988841"/>
            <a:ext cx="4017250" cy="3312368"/>
          </a:xfrm>
        </p:spPr>
        <p:txBody>
          <a:bodyPr/>
          <a:lstStyle/>
          <a:p>
            <a:r>
              <a:rPr lang="en-GB" sz="1600" dirty="0"/>
              <a:t>Bonded manufacturing operations </a:t>
            </a:r>
            <a:r>
              <a:rPr lang="en-GB" sz="1600" dirty="0" smtClean="0"/>
              <a:t>or Processing </a:t>
            </a:r>
            <a:r>
              <a:rPr lang="en-GB" sz="1600" dirty="0"/>
              <a:t>Trade (PT) refers to a </a:t>
            </a:r>
            <a:r>
              <a:rPr lang="en-GB" sz="1600" dirty="0" smtClean="0"/>
              <a:t>special regime </a:t>
            </a:r>
            <a:r>
              <a:rPr lang="en-GB" sz="1600" dirty="0"/>
              <a:t>that was introduced </a:t>
            </a:r>
            <a:r>
              <a:rPr lang="en-GB" sz="1600" dirty="0" smtClean="0"/>
              <a:t>to encourage </a:t>
            </a:r>
            <a:r>
              <a:rPr lang="en-GB" sz="1600" dirty="0"/>
              <a:t>manufacturing for export</a:t>
            </a:r>
            <a:r>
              <a:rPr lang="en-GB" sz="1600" dirty="0" smtClean="0"/>
              <a:t>.</a:t>
            </a:r>
          </a:p>
          <a:p>
            <a:r>
              <a:rPr lang="en-GB" sz="1600" dirty="0" smtClean="0"/>
              <a:t>PT </a:t>
            </a:r>
            <a:r>
              <a:rPr lang="en-GB" sz="1600" dirty="0"/>
              <a:t>is the major duty relief scheme </a:t>
            </a:r>
            <a:r>
              <a:rPr lang="en-GB" sz="1600" dirty="0" smtClean="0"/>
              <a:t>for import export-orientated manufacturers to </a:t>
            </a:r>
            <a:r>
              <a:rPr lang="en-GB" sz="1600" dirty="0"/>
              <a:t>adopt</a:t>
            </a:r>
            <a:r>
              <a:rPr lang="en-GB" sz="1600" dirty="0" smtClean="0"/>
              <a:t>.</a:t>
            </a:r>
          </a:p>
          <a:p>
            <a:r>
              <a:rPr lang="en-GB" sz="1600" dirty="0" smtClean="0"/>
              <a:t>Customs</a:t>
            </a:r>
            <a:r>
              <a:rPr lang="en-GB" sz="1600" dirty="0"/>
              <a:t>’ still use the Handbook as </a:t>
            </a:r>
            <a:r>
              <a:rPr lang="en-GB" sz="1600" dirty="0" smtClean="0"/>
              <a:t>the primarily </a:t>
            </a:r>
            <a:r>
              <a:rPr lang="en-GB" sz="1600" dirty="0"/>
              <a:t>tool for supervision </a:t>
            </a:r>
            <a:r>
              <a:rPr lang="en-GB" sz="1600" dirty="0" smtClean="0"/>
              <a:t>and control </a:t>
            </a:r>
            <a:r>
              <a:rPr lang="en-GB" sz="1600" dirty="0"/>
              <a:t>of companies engaged in </a:t>
            </a:r>
            <a:r>
              <a:rPr lang="en-GB" sz="1600" dirty="0" smtClean="0"/>
              <a:t>PT. </a:t>
            </a:r>
          </a:p>
          <a:p>
            <a:r>
              <a:rPr lang="en-GB" sz="1600" dirty="0" smtClean="0"/>
              <a:t>Use </a:t>
            </a:r>
            <a:r>
              <a:rPr lang="en-GB" sz="1600" dirty="0"/>
              <a:t>of an </a:t>
            </a:r>
            <a:r>
              <a:rPr lang="en-GB" sz="1600" dirty="0" smtClean="0"/>
              <a:t>E-account </a:t>
            </a:r>
            <a:r>
              <a:rPr lang="en-GB" sz="1600" dirty="0"/>
              <a:t>is best-practice.</a:t>
            </a:r>
          </a:p>
        </p:txBody>
      </p:sp>
      <p:sp>
        <p:nvSpPr>
          <p:cNvPr id="4" name="Content Placeholder 3"/>
          <p:cNvSpPr>
            <a:spLocks noGrp="1"/>
          </p:cNvSpPr>
          <p:nvPr>
            <p:ph sz="quarter" idx="15"/>
          </p:nvPr>
        </p:nvSpPr>
        <p:spPr>
          <a:xfrm>
            <a:off x="5076056" y="3429000"/>
            <a:ext cx="3456874" cy="2664296"/>
          </a:xfrm>
        </p:spPr>
        <p:txBody>
          <a:bodyPr/>
          <a:lstStyle/>
          <a:p>
            <a:r>
              <a:rPr lang="en-GB" sz="1600" dirty="0"/>
              <a:t>83% of companies indicated that they are engaged </a:t>
            </a:r>
            <a:r>
              <a:rPr lang="en-GB" sz="1600" dirty="0" smtClean="0"/>
              <a:t>in buy-sell </a:t>
            </a:r>
            <a:r>
              <a:rPr lang="en-GB" sz="1600" dirty="0"/>
              <a:t>contract manufacturing whilst the </a:t>
            </a:r>
            <a:r>
              <a:rPr lang="en-GB" sz="1600" dirty="0" smtClean="0"/>
              <a:t>remaining 17</a:t>
            </a:r>
            <a:r>
              <a:rPr lang="en-GB" sz="1600" dirty="0"/>
              <a:t>% reported toll manufacturing with a processing </a:t>
            </a:r>
            <a:r>
              <a:rPr lang="en-GB" sz="1600" dirty="0" smtClean="0"/>
              <a:t>fee charged</a:t>
            </a:r>
            <a:r>
              <a:rPr lang="en-GB" sz="1600" dirty="0"/>
              <a:t>. This result is consistent with prior year Surveys</a:t>
            </a:r>
          </a:p>
        </p:txBody>
      </p:sp>
      <p:sp>
        <p:nvSpPr>
          <p:cNvPr id="5" name="Slide Number Placeholder 4"/>
          <p:cNvSpPr>
            <a:spLocks noGrp="1"/>
          </p:cNvSpPr>
          <p:nvPr>
            <p:ph type="sldNum" sz="quarter" idx="4"/>
          </p:nvPr>
        </p:nvSpPr>
        <p:spPr/>
        <p:txBody>
          <a:bodyPr/>
          <a:lstStyle/>
          <a:p>
            <a:fld id="{9EBD5762-3BDC-484D-9503-7EA6D5A9A8CE}" type="slidenum">
              <a:rPr lang="en-GB" smtClean="0"/>
              <a:pPr/>
              <a:t>23</a:t>
            </a:fld>
            <a:endParaRPr lang="en-GB"/>
          </a:p>
        </p:txBody>
      </p:sp>
      <p:grpSp>
        <p:nvGrpSpPr>
          <p:cNvPr id="2" name="Group 1"/>
          <p:cNvGrpSpPr/>
          <p:nvPr/>
        </p:nvGrpSpPr>
        <p:grpSpPr>
          <a:xfrm>
            <a:off x="5760132" y="1700808"/>
            <a:ext cx="2160240" cy="1368152"/>
            <a:chOff x="6156176" y="1340768"/>
            <a:chExt cx="2160240" cy="1368152"/>
          </a:xfrm>
        </p:grpSpPr>
        <p:sp>
          <p:nvSpPr>
            <p:cNvPr id="7" name="Oval 6"/>
            <p:cNvSpPr/>
            <p:nvPr/>
          </p:nvSpPr>
          <p:spPr bwMode="ltGray">
            <a:xfrm>
              <a:off x="6156176" y="1340768"/>
              <a:ext cx="1368152" cy="1296144"/>
            </a:xfrm>
            <a:prstGeom prst="ellipse">
              <a:avLst/>
            </a:prstGeom>
            <a:solidFill>
              <a:schemeClr val="accent3">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chemeClr val="bg1"/>
                  </a:solidFill>
                  <a:latin typeface="Georgia" pitchFamily="18" charset="0"/>
                </a:rPr>
                <a:t>83%</a:t>
              </a:r>
            </a:p>
          </p:txBody>
        </p:sp>
        <p:sp>
          <p:nvSpPr>
            <p:cNvPr id="8" name="Oval 7"/>
            <p:cNvSpPr/>
            <p:nvPr/>
          </p:nvSpPr>
          <p:spPr bwMode="ltGray">
            <a:xfrm>
              <a:off x="7380312" y="1844824"/>
              <a:ext cx="936104" cy="864096"/>
            </a:xfrm>
            <a:prstGeom prst="ellipse">
              <a:avLst/>
            </a:prstGeom>
            <a:solidFill>
              <a:schemeClr val="bg2">
                <a:lumMod val="65000"/>
              </a:schemeClr>
            </a:solidFill>
            <a:ln w="3175">
              <a:solidFill>
                <a:schemeClr val="bg2">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latin typeface="Georgia" pitchFamily="18" charset="0"/>
                </a:rPr>
                <a:t>17%</a:t>
              </a:r>
            </a:p>
          </p:txBody>
        </p:sp>
      </p:grpSp>
      <p:sp>
        <p:nvSpPr>
          <p:cNvPr id="10" name="Title 1"/>
          <p:cNvSpPr>
            <a:spLocks noGrp="1"/>
          </p:cNvSpPr>
          <p:nvPr>
            <p:ph type="title"/>
          </p:nvPr>
        </p:nvSpPr>
        <p:spPr>
          <a:xfrm>
            <a:off x="539552" y="692696"/>
            <a:ext cx="8077200" cy="914400"/>
          </a:xfrm>
        </p:spPr>
        <p:txBody>
          <a:bodyPr/>
          <a:lstStyle/>
          <a:p>
            <a:r>
              <a:rPr lang="en-GB" dirty="0"/>
              <a:t>Bonded Manufacturing Operations</a:t>
            </a:r>
          </a:p>
        </p:txBody>
      </p:sp>
    </p:spTree>
    <p:extLst>
      <p:ext uri="{BB962C8B-B14F-4D97-AF65-F5344CB8AC3E}">
        <p14:creationId xmlns:p14="http://schemas.microsoft.com/office/powerpoint/2010/main" val="8137071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077200" cy="914400"/>
          </a:xfrm>
        </p:spPr>
        <p:txBody>
          <a:bodyPr/>
          <a:lstStyle/>
          <a:p>
            <a:r>
              <a:rPr lang="en-GB" dirty="0"/>
              <a:t>Bonded Manufacturing Operations</a:t>
            </a:r>
          </a:p>
        </p:txBody>
      </p:sp>
      <p:sp>
        <p:nvSpPr>
          <p:cNvPr id="5" name="Slide Number Placeholder 4"/>
          <p:cNvSpPr>
            <a:spLocks noGrp="1"/>
          </p:cNvSpPr>
          <p:nvPr>
            <p:ph type="sldNum" sz="quarter" idx="4"/>
          </p:nvPr>
        </p:nvSpPr>
        <p:spPr/>
        <p:txBody>
          <a:bodyPr/>
          <a:lstStyle/>
          <a:p>
            <a:fld id="{9EBD5762-3BDC-484D-9503-7EA6D5A9A8CE}" type="slidenum">
              <a:rPr lang="en-GB" smtClean="0"/>
              <a:pPr/>
              <a:t>24</a:t>
            </a:fld>
            <a:endParaRPr lang="en-GB"/>
          </a:p>
        </p:txBody>
      </p:sp>
      <p:pic>
        <p:nvPicPr>
          <p:cNvPr id="14" name="Content Placeholder 7"/>
          <p:cNvPicPr>
            <a:picLocks noGrp="1" noChangeAspect="1"/>
          </p:cNvPicPr>
          <p:nvPr>
            <p:ph sz="quarter" idx="15"/>
          </p:nvPr>
        </p:nvPicPr>
        <p:blipFill>
          <a:blip r:embed="rId2">
            <a:extLst>
              <a:ext uri="{28A0092B-C50C-407E-A947-70E740481C1C}">
                <a14:useLocalDpi xmlns:a14="http://schemas.microsoft.com/office/drawing/2010/main" val="0"/>
              </a:ext>
            </a:extLst>
          </a:blip>
          <a:stretch>
            <a:fillRect/>
          </a:stretch>
        </p:blipFill>
        <p:spPr>
          <a:xfrm>
            <a:off x="3203848" y="2852936"/>
            <a:ext cx="5334000" cy="2653948"/>
          </a:xfrm>
        </p:spPr>
      </p:pic>
      <p:pic>
        <p:nvPicPr>
          <p:cNvPr id="15" name="Picture 14"/>
          <p:cNvPicPr>
            <a:picLocks noChangeAspect="1"/>
          </p:cNvPicPr>
          <p:nvPr/>
        </p:nvPicPr>
        <p:blipFill rotWithShape="1">
          <a:blip r:embed="rId3">
            <a:extLst>
              <a:ext uri="{28A0092B-C50C-407E-A947-70E740481C1C}">
                <a14:useLocalDpi xmlns:a14="http://schemas.microsoft.com/office/drawing/2010/main" val="0"/>
              </a:ext>
            </a:extLst>
          </a:blip>
          <a:srcRect t="6322"/>
          <a:stretch/>
        </p:blipFill>
        <p:spPr>
          <a:xfrm>
            <a:off x="539552" y="1772816"/>
            <a:ext cx="3372321" cy="1811588"/>
          </a:xfrm>
          <a:prstGeom prst="rect">
            <a:avLst/>
          </a:prstGeom>
        </p:spPr>
      </p:pic>
    </p:spTree>
    <p:extLst>
      <p:ext uri="{BB962C8B-B14F-4D97-AF65-F5344CB8AC3E}">
        <p14:creationId xmlns:p14="http://schemas.microsoft.com/office/powerpoint/2010/main" val="15792728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336" y="1844824"/>
            <a:ext cx="3208472" cy="576064"/>
          </a:xfrm>
        </p:spPr>
        <p:txBody>
          <a:bodyPr/>
          <a:lstStyle/>
          <a:p>
            <a:r>
              <a:rPr lang="en-GB" sz="1200" i="0" dirty="0">
                <a:latin typeface="+mn-lt"/>
              </a:rPr>
              <a:t>If your Handbook is audited </a:t>
            </a:r>
            <a:r>
              <a:rPr lang="en-GB" sz="1200" i="0" dirty="0" smtClean="0">
                <a:latin typeface="+mn-lt"/>
              </a:rPr>
              <a:t>by Customs </a:t>
            </a:r>
            <a:r>
              <a:rPr lang="en-GB" sz="1200" i="0" dirty="0">
                <a:latin typeface="+mn-lt"/>
              </a:rPr>
              <a:t>tomorrow, do you think </a:t>
            </a:r>
            <a:r>
              <a:rPr lang="en-GB" sz="1200" i="0" dirty="0" smtClean="0">
                <a:latin typeface="+mn-lt"/>
              </a:rPr>
              <a:t>it would </a:t>
            </a:r>
            <a:r>
              <a:rPr lang="en-GB" sz="1200" i="0" dirty="0">
                <a:latin typeface="+mn-lt"/>
              </a:rPr>
              <a:t>balance?</a:t>
            </a:r>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4143852261"/>
              </p:ext>
            </p:extLst>
          </p:nvPr>
        </p:nvGraphicFramePr>
        <p:xfrm>
          <a:off x="460364" y="1988840"/>
          <a:ext cx="3355103" cy="4032448"/>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p:cNvSpPr>
            <a:spLocks noGrp="1"/>
          </p:cNvSpPr>
          <p:nvPr>
            <p:ph sz="quarter" idx="15"/>
          </p:nvPr>
        </p:nvSpPr>
        <p:spPr>
          <a:xfrm>
            <a:off x="4211960" y="1635572"/>
            <a:ext cx="4392488" cy="4320480"/>
          </a:xfrm>
        </p:spPr>
        <p:txBody>
          <a:bodyPr/>
          <a:lstStyle/>
          <a:p>
            <a:r>
              <a:rPr lang="en-GB" sz="1600" dirty="0"/>
              <a:t>An efficient and effective </a:t>
            </a:r>
            <a:r>
              <a:rPr lang="en-GB" sz="1600" dirty="0" smtClean="0"/>
              <a:t>bonded management </a:t>
            </a:r>
            <a:r>
              <a:rPr lang="en-GB" sz="1600" dirty="0"/>
              <a:t>control system is </a:t>
            </a:r>
            <a:r>
              <a:rPr lang="en-GB" sz="1600" dirty="0" smtClean="0"/>
              <a:t>crucial for </a:t>
            </a:r>
            <a:r>
              <a:rPr lang="en-GB" sz="1600" dirty="0"/>
              <a:t>companies to enhance </a:t>
            </a:r>
            <a:r>
              <a:rPr lang="en-GB" sz="1600" dirty="0" smtClean="0"/>
              <a:t>compliance with </a:t>
            </a:r>
            <a:r>
              <a:rPr lang="en-GB" sz="1600" dirty="0"/>
              <a:t>the relevant supervision </a:t>
            </a:r>
            <a:r>
              <a:rPr lang="en-GB" sz="1600" dirty="0" smtClean="0"/>
              <a:t>control requirements </a:t>
            </a:r>
            <a:r>
              <a:rPr lang="en-GB" sz="1600" dirty="0"/>
              <a:t>and to mitigate </a:t>
            </a:r>
            <a:r>
              <a:rPr lang="en-GB" sz="1600" dirty="0" smtClean="0"/>
              <a:t>noncompliance risks.</a:t>
            </a:r>
          </a:p>
          <a:p>
            <a:r>
              <a:rPr lang="en-GB" sz="1600" dirty="0"/>
              <a:t>This result is an improvement on </a:t>
            </a:r>
            <a:r>
              <a:rPr lang="en-GB" sz="1600" dirty="0" smtClean="0"/>
              <a:t>prior year </a:t>
            </a:r>
            <a:r>
              <a:rPr lang="en-GB" sz="1600" dirty="0"/>
              <a:t>Surveys. The top reasons </a:t>
            </a:r>
            <a:r>
              <a:rPr lang="en-GB" sz="1600" dirty="0" smtClean="0"/>
              <a:t>for Handbook </a:t>
            </a:r>
            <a:r>
              <a:rPr lang="en-GB" sz="1600" dirty="0"/>
              <a:t>imbalance are </a:t>
            </a:r>
            <a:r>
              <a:rPr lang="en-GB" sz="1600" dirty="0" smtClean="0"/>
              <a:t>generally regarded </a:t>
            </a:r>
            <a:r>
              <a:rPr lang="en-GB" sz="1600" dirty="0"/>
              <a:t>to still consist of:</a:t>
            </a:r>
          </a:p>
          <a:p>
            <a:r>
              <a:rPr lang="en-GB" sz="1600" dirty="0"/>
              <a:t>• Difficulty in updating the Bill </a:t>
            </a:r>
            <a:r>
              <a:rPr lang="en-GB" sz="1600" dirty="0" smtClean="0"/>
              <a:t>of Materials </a:t>
            </a:r>
            <a:r>
              <a:rPr lang="en-GB" sz="1600" dirty="0"/>
              <a:t>(BoM) in a timely manner</a:t>
            </a:r>
          </a:p>
          <a:p>
            <a:r>
              <a:rPr lang="en-GB" sz="1600" dirty="0"/>
              <a:t>• Waste, scrap and defect disposal</a:t>
            </a:r>
          </a:p>
          <a:p>
            <a:r>
              <a:rPr lang="en-GB" sz="1600" dirty="0"/>
              <a:t>• Cross-over of bonded and </a:t>
            </a:r>
            <a:r>
              <a:rPr lang="en-GB" sz="1600" dirty="0" smtClean="0"/>
              <a:t>non-bonded materials</a:t>
            </a:r>
            <a:endParaRPr lang="en-GB" sz="1600" dirty="0"/>
          </a:p>
        </p:txBody>
      </p:sp>
      <p:sp>
        <p:nvSpPr>
          <p:cNvPr id="5" name="Slide Number Placeholder 4"/>
          <p:cNvSpPr>
            <a:spLocks noGrp="1"/>
          </p:cNvSpPr>
          <p:nvPr>
            <p:ph type="sldNum" sz="quarter" idx="4"/>
          </p:nvPr>
        </p:nvSpPr>
        <p:spPr/>
        <p:txBody>
          <a:bodyPr/>
          <a:lstStyle/>
          <a:p>
            <a:fld id="{9EBD5762-3BDC-484D-9503-7EA6D5A9A8CE}" type="slidenum">
              <a:rPr lang="en-GB" smtClean="0"/>
              <a:pPr/>
              <a:t>25</a:t>
            </a:fld>
            <a:endParaRPr lang="en-GB"/>
          </a:p>
        </p:txBody>
      </p:sp>
      <p:cxnSp>
        <p:nvCxnSpPr>
          <p:cNvPr id="7" name="Straight Connector 6"/>
          <p:cNvCxnSpPr/>
          <p:nvPr/>
        </p:nvCxnSpPr>
        <p:spPr>
          <a:xfrm>
            <a:off x="632636" y="1628800"/>
            <a:ext cx="31262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539552" y="692696"/>
            <a:ext cx="8077200" cy="9144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dirty="0" smtClean="0"/>
              <a:t>Bonded Manufacturing Operations</a:t>
            </a:r>
            <a:endParaRPr lang="en-GB" dirty="0"/>
          </a:p>
        </p:txBody>
      </p:sp>
    </p:spTree>
    <p:extLst>
      <p:ext uri="{BB962C8B-B14F-4D97-AF65-F5344CB8AC3E}">
        <p14:creationId xmlns:p14="http://schemas.microsoft.com/office/powerpoint/2010/main" val="41314245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657921" y="1728520"/>
            <a:ext cx="3033133" cy="3240360"/>
          </a:xfrm>
        </p:spPr>
        <p:txBody>
          <a:bodyPr/>
          <a:lstStyle/>
          <a:p>
            <a:r>
              <a:rPr lang="en-GB" sz="1600" dirty="0"/>
              <a:t>Customs are seeking ways to </a:t>
            </a:r>
            <a:r>
              <a:rPr lang="en-GB" sz="1600" dirty="0" smtClean="0"/>
              <a:t>further simplify </a:t>
            </a:r>
            <a:r>
              <a:rPr lang="en-GB" sz="1600" dirty="0"/>
              <a:t>reconciliation procedures </a:t>
            </a:r>
            <a:r>
              <a:rPr lang="en-GB" sz="1600" dirty="0" smtClean="0"/>
              <a:t>for network </a:t>
            </a:r>
            <a:r>
              <a:rPr lang="en-GB" sz="1600" dirty="0"/>
              <a:t>supervision enterprises. </a:t>
            </a:r>
            <a:r>
              <a:rPr lang="en-GB" sz="1600" dirty="0" smtClean="0"/>
              <a:t>For example</a:t>
            </a:r>
            <a:r>
              <a:rPr lang="en-GB" sz="1600" dirty="0"/>
              <a:t>, can the actual </a:t>
            </a:r>
            <a:r>
              <a:rPr lang="en-GB" sz="1600" dirty="0" smtClean="0"/>
              <a:t>production BoM </a:t>
            </a:r>
            <a:r>
              <a:rPr lang="en-GB" sz="1600" dirty="0"/>
              <a:t>be extracted directly from the </a:t>
            </a:r>
            <a:r>
              <a:rPr lang="en-GB" sz="1600" dirty="0" smtClean="0"/>
              <a:t>ERP system </a:t>
            </a:r>
            <a:r>
              <a:rPr lang="en-GB" sz="1600" dirty="0"/>
              <a:t>for Handbook </a:t>
            </a:r>
            <a:r>
              <a:rPr lang="en-GB" sz="1600" dirty="0" smtClean="0"/>
              <a:t>reconciliation purposes</a:t>
            </a:r>
            <a:r>
              <a:rPr lang="en-GB" sz="1600" dirty="0"/>
              <a:t>? We will see.</a:t>
            </a:r>
          </a:p>
        </p:txBody>
      </p:sp>
      <p:graphicFrame>
        <p:nvGraphicFramePr>
          <p:cNvPr id="8" name="Content Placeholder 7"/>
          <p:cNvGraphicFramePr>
            <a:graphicFrameLocks noGrp="1"/>
          </p:cNvGraphicFramePr>
          <p:nvPr>
            <p:ph sz="quarter" idx="15"/>
            <p:extLst>
              <p:ext uri="{D42A27DB-BD31-4B8C-83A1-F6EECF244321}">
                <p14:modId xmlns:p14="http://schemas.microsoft.com/office/powerpoint/2010/main" val="3966439862"/>
              </p:ext>
            </p:extLst>
          </p:nvPr>
        </p:nvGraphicFramePr>
        <p:xfrm>
          <a:off x="2309729" y="2038718"/>
          <a:ext cx="6726767" cy="4990681"/>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4"/>
          </p:nvPr>
        </p:nvSpPr>
        <p:spPr/>
        <p:txBody>
          <a:bodyPr/>
          <a:lstStyle/>
          <a:p>
            <a:fld id="{9EBD5762-3BDC-484D-9503-7EA6D5A9A8CE}" type="slidenum">
              <a:rPr lang="en-GB" smtClean="0"/>
              <a:pPr/>
              <a:t>26</a:t>
            </a:fld>
            <a:endParaRPr lang="en-GB"/>
          </a:p>
        </p:txBody>
      </p:sp>
      <p:sp>
        <p:nvSpPr>
          <p:cNvPr id="7" name="TextBox 6"/>
          <p:cNvSpPr txBox="1"/>
          <p:nvPr/>
        </p:nvSpPr>
        <p:spPr>
          <a:xfrm>
            <a:off x="4211960" y="1700276"/>
            <a:ext cx="4190420" cy="648072"/>
          </a:xfrm>
          <a:prstGeom prst="rect">
            <a:avLst/>
          </a:prstGeom>
          <a:noFill/>
        </p:spPr>
        <p:txBody>
          <a:bodyPr wrap="square" lIns="0" tIns="0" rIns="0" bIns="0" rtlCol="0">
            <a:noAutofit/>
          </a:bodyPr>
          <a:lstStyle/>
          <a:p>
            <a:pPr indent="-274320">
              <a:spcAft>
                <a:spcPts val="900"/>
              </a:spcAft>
            </a:pPr>
            <a:r>
              <a:rPr lang="en-GB" sz="1200" b="1" dirty="0">
                <a:latin typeface="Georgia" pitchFamily="18" charset="0"/>
              </a:rPr>
              <a:t>Which of the following measure(s) has your company adopted (if any) to </a:t>
            </a:r>
            <a:r>
              <a:rPr lang="en-GB" sz="1200" b="1" dirty="0" smtClean="0">
                <a:latin typeface="Georgia" pitchFamily="18" charset="0"/>
              </a:rPr>
              <a:t>improve your Handbook management</a:t>
            </a:r>
            <a:r>
              <a:rPr lang="en-GB" sz="1200" b="1" dirty="0">
                <a:latin typeface="Georgia" pitchFamily="18" charset="0"/>
              </a:rPr>
              <a:t>?</a:t>
            </a:r>
            <a:endParaRPr lang="en-GB" sz="1200" b="1" dirty="0" smtClean="0">
              <a:latin typeface="Georgia" pitchFamily="18" charset="0"/>
            </a:endParaRPr>
          </a:p>
        </p:txBody>
      </p:sp>
      <p:cxnSp>
        <p:nvCxnSpPr>
          <p:cNvPr id="9" name="Straight Connector 8"/>
          <p:cNvCxnSpPr/>
          <p:nvPr/>
        </p:nvCxnSpPr>
        <p:spPr>
          <a:xfrm>
            <a:off x="4009892" y="1556792"/>
            <a:ext cx="4464496"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539552" y="692696"/>
            <a:ext cx="8077200" cy="9144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dirty="0" smtClean="0"/>
              <a:t>Bonded Manufacturing Operations</a:t>
            </a:r>
            <a:endParaRPr lang="en-GB" dirty="0"/>
          </a:p>
        </p:txBody>
      </p:sp>
      <p:sp>
        <p:nvSpPr>
          <p:cNvPr id="4" name="Rectangle 3"/>
          <p:cNvSpPr/>
          <p:nvPr/>
        </p:nvSpPr>
        <p:spPr>
          <a:xfrm>
            <a:off x="539552" y="4725144"/>
            <a:ext cx="3470340" cy="461665"/>
          </a:xfrm>
          <a:prstGeom prst="rect">
            <a:avLst/>
          </a:prstGeom>
        </p:spPr>
        <p:txBody>
          <a:bodyPr wrap="square">
            <a:spAutoFit/>
          </a:bodyPr>
          <a:lstStyle/>
          <a:p>
            <a:pPr indent="-274320">
              <a:spcAft>
                <a:spcPts val="900"/>
              </a:spcAft>
            </a:pPr>
            <a:r>
              <a:rPr lang="en-GB" sz="1200" i="1" dirty="0">
                <a:latin typeface="Georgia" pitchFamily="18" charset="0"/>
              </a:rPr>
              <a:t>* (e.g. SAP-GTS, AmberRoad, Integration-Point etc.)</a:t>
            </a:r>
          </a:p>
        </p:txBody>
      </p:sp>
    </p:spTree>
    <p:extLst>
      <p:ext uri="{BB962C8B-B14F-4D97-AF65-F5344CB8AC3E}">
        <p14:creationId xmlns:p14="http://schemas.microsoft.com/office/powerpoint/2010/main" val="29709852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Trade Facilitation</a:t>
            </a:r>
            <a:endParaRPr lang="en-US" i="1" dirty="0"/>
          </a:p>
        </p:txBody>
      </p:sp>
      <p:sp>
        <p:nvSpPr>
          <p:cNvPr id="8" name="TextBox 7"/>
          <p:cNvSpPr txBox="1"/>
          <p:nvPr/>
        </p:nvSpPr>
        <p:spPr>
          <a:xfrm>
            <a:off x="533400" y="2971800"/>
            <a:ext cx="3174504" cy="3200400"/>
          </a:xfrm>
          <a:prstGeom prst="rect">
            <a:avLst/>
          </a:prstGeom>
          <a:noFill/>
        </p:spPr>
        <p:txBody>
          <a:bodyPr wrap="none" lIns="0" tIns="0" rIns="0" bIns="0" rtlCol="0" anchor="b" anchorCtr="0">
            <a:noAutofit/>
          </a:bodyPr>
          <a:lstStyle/>
          <a:p>
            <a:pPr>
              <a:lnSpc>
                <a:spcPts val="20000"/>
              </a:lnSpc>
            </a:pPr>
            <a:r>
              <a:rPr lang="en-US" sz="24000" b="1" i="1" dirty="0">
                <a:solidFill>
                  <a:schemeClr val="bg1"/>
                </a:solidFill>
                <a:latin typeface="Georgia" pitchFamily="18" charset="0"/>
              </a:rPr>
              <a:t>6</a:t>
            </a:r>
            <a:endParaRPr lang="en-US" sz="24000" b="1" i="1" dirty="0" smtClean="0">
              <a:solidFill>
                <a:schemeClr val="bg1"/>
              </a:solidFill>
              <a:latin typeface="Georgia" pitchFamily="18" charset="0"/>
            </a:endParaRPr>
          </a:p>
        </p:txBody>
      </p:sp>
      <p:sp>
        <p:nvSpPr>
          <p:cNvPr id="9" name="Slide Number Placeholder 8"/>
          <p:cNvSpPr>
            <a:spLocks noGrp="1"/>
          </p:cNvSpPr>
          <p:nvPr>
            <p:ph type="sldNum" sz="quarter" idx="4"/>
          </p:nvPr>
        </p:nvSpPr>
        <p:spPr/>
        <p:txBody>
          <a:bodyPr/>
          <a:lstStyle/>
          <a:p>
            <a:fld id="{9EBD5762-3BDC-484D-9503-7EA6D5A9A8CE}" type="slidenum">
              <a:rPr lang="en-US" smtClean="0"/>
              <a:pPr/>
              <a:t>27</a:t>
            </a:fld>
            <a:endParaRPr lang="en-US"/>
          </a:p>
        </p:txBody>
      </p:sp>
    </p:spTree>
    <p:extLst>
      <p:ext uri="{BB962C8B-B14F-4D97-AF65-F5344CB8AC3E}">
        <p14:creationId xmlns:p14="http://schemas.microsoft.com/office/powerpoint/2010/main" val="3919789553"/>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Trade Facilitation</a:t>
            </a:r>
          </a:p>
        </p:txBody>
      </p:sp>
      <p:sp>
        <p:nvSpPr>
          <p:cNvPr id="5" name="Slide Number Placeholder 4"/>
          <p:cNvSpPr>
            <a:spLocks noGrp="1"/>
          </p:cNvSpPr>
          <p:nvPr>
            <p:ph type="sldNum" sz="quarter" idx="4"/>
          </p:nvPr>
        </p:nvSpPr>
        <p:spPr/>
        <p:txBody>
          <a:bodyPr/>
          <a:lstStyle/>
          <a:p>
            <a:fld id="{9EBD5762-3BDC-484D-9503-7EA6D5A9A8CE}" type="slidenum">
              <a:rPr lang="en-GB" smtClean="0"/>
              <a:pPr/>
              <a:t>28</a:t>
            </a:fld>
            <a:endParaRPr lang="en-GB"/>
          </a:p>
        </p:txBody>
      </p:sp>
      <p:sp>
        <p:nvSpPr>
          <p:cNvPr id="7" name="Rectangle 6"/>
          <p:cNvSpPr/>
          <p:nvPr/>
        </p:nvSpPr>
        <p:spPr bwMode="ltGray">
          <a:xfrm>
            <a:off x="4910566" y="2330878"/>
            <a:ext cx="3393645" cy="2988332"/>
          </a:xfrm>
          <a:prstGeom prst="rect">
            <a:avLst/>
          </a:prstGeom>
          <a:solidFill>
            <a:schemeClr val="bg2">
              <a:lumMod val="65000"/>
            </a:schemeClr>
          </a:solidFill>
          <a:ln w="3175">
            <a:solidFill>
              <a:schemeClr val="bg2">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b="1" i="1" dirty="0">
                <a:solidFill>
                  <a:schemeClr val="bg1"/>
                </a:solidFill>
                <a:latin typeface="Georgia" pitchFamily="18" charset="0"/>
              </a:rPr>
              <a:t>20% </a:t>
            </a:r>
            <a:r>
              <a:rPr lang="en-GB" dirty="0">
                <a:solidFill>
                  <a:schemeClr val="bg1"/>
                </a:solidFill>
                <a:latin typeface="Georgia" pitchFamily="18" charset="0"/>
              </a:rPr>
              <a:t>of companies are </a:t>
            </a:r>
            <a:r>
              <a:rPr lang="en-GB" dirty="0" smtClean="0">
                <a:solidFill>
                  <a:schemeClr val="bg1"/>
                </a:solidFill>
                <a:latin typeface="Georgia" pitchFamily="18" charset="0"/>
              </a:rPr>
              <a:t>still engaging third </a:t>
            </a:r>
            <a:r>
              <a:rPr lang="en-GB" dirty="0">
                <a:solidFill>
                  <a:schemeClr val="bg1"/>
                </a:solidFill>
                <a:latin typeface="Georgia" pitchFamily="18" charset="0"/>
              </a:rPr>
              <a:t>party Import/Export Agents </a:t>
            </a:r>
            <a:r>
              <a:rPr lang="en-GB" dirty="0" smtClean="0">
                <a:solidFill>
                  <a:schemeClr val="bg1"/>
                </a:solidFill>
                <a:latin typeface="Georgia" pitchFamily="18" charset="0"/>
              </a:rPr>
              <a:t>to act </a:t>
            </a:r>
            <a:r>
              <a:rPr lang="en-GB" dirty="0">
                <a:solidFill>
                  <a:schemeClr val="bg1"/>
                </a:solidFill>
                <a:latin typeface="Georgia" pitchFamily="18" charset="0"/>
              </a:rPr>
              <a:t>as the </a:t>
            </a:r>
            <a:r>
              <a:rPr lang="en-GB" dirty="0" err="1">
                <a:solidFill>
                  <a:schemeClr val="bg1"/>
                </a:solidFill>
                <a:latin typeface="Georgia" pitchFamily="18" charset="0"/>
              </a:rPr>
              <a:t>IoR</a:t>
            </a:r>
            <a:r>
              <a:rPr lang="en-GB" dirty="0">
                <a:solidFill>
                  <a:schemeClr val="bg1"/>
                </a:solidFill>
                <a:latin typeface="Georgia" pitchFamily="18" charset="0"/>
              </a:rPr>
              <a:t>/</a:t>
            </a:r>
            <a:r>
              <a:rPr lang="en-GB" dirty="0" err="1">
                <a:solidFill>
                  <a:schemeClr val="bg1"/>
                </a:solidFill>
                <a:latin typeface="Georgia" pitchFamily="18" charset="0"/>
              </a:rPr>
              <a:t>EoR</a:t>
            </a:r>
            <a:r>
              <a:rPr lang="en-GB" dirty="0">
                <a:solidFill>
                  <a:schemeClr val="bg1"/>
                </a:solidFill>
                <a:latin typeface="Georgia" pitchFamily="18" charset="0"/>
              </a:rPr>
              <a:t>; this solution </a:t>
            </a:r>
            <a:r>
              <a:rPr lang="en-GB" dirty="0" smtClean="0">
                <a:solidFill>
                  <a:schemeClr val="bg1"/>
                </a:solidFill>
                <a:latin typeface="Georgia" pitchFamily="18" charset="0"/>
              </a:rPr>
              <a:t>is typically </a:t>
            </a:r>
            <a:r>
              <a:rPr lang="en-GB" dirty="0">
                <a:solidFill>
                  <a:schemeClr val="bg1"/>
                </a:solidFill>
                <a:latin typeface="Georgia" pitchFamily="18" charset="0"/>
              </a:rPr>
              <a:t>adopted by </a:t>
            </a:r>
            <a:r>
              <a:rPr lang="en-GB" dirty="0" smtClean="0">
                <a:solidFill>
                  <a:schemeClr val="bg1"/>
                </a:solidFill>
                <a:latin typeface="Georgia" pitchFamily="18" charset="0"/>
              </a:rPr>
              <a:t>foreign companies </a:t>
            </a:r>
            <a:r>
              <a:rPr lang="en-GB" dirty="0">
                <a:solidFill>
                  <a:schemeClr val="bg1"/>
                </a:solidFill>
                <a:latin typeface="Georgia" pitchFamily="18" charset="0"/>
              </a:rPr>
              <a:t>that are new to China </a:t>
            </a:r>
            <a:r>
              <a:rPr lang="en-GB" dirty="0" smtClean="0">
                <a:solidFill>
                  <a:schemeClr val="bg1"/>
                </a:solidFill>
                <a:latin typeface="Georgia" pitchFamily="18" charset="0"/>
              </a:rPr>
              <a:t>and/or </a:t>
            </a:r>
            <a:r>
              <a:rPr lang="en-GB" dirty="0">
                <a:solidFill>
                  <a:schemeClr val="bg1"/>
                </a:solidFill>
                <a:latin typeface="Georgia" pitchFamily="18" charset="0"/>
              </a:rPr>
              <a:t>who face significant NTM.</a:t>
            </a:r>
            <a:endParaRPr lang="en-GB" dirty="0" smtClean="0">
              <a:solidFill>
                <a:schemeClr val="bg1"/>
              </a:solidFill>
              <a:latin typeface="Georgia" pitchFamily="18" charset="0"/>
            </a:endParaRPr>
          </a:p>
        </p:txBody>
      </p:sp>
      <p:sp>
        <p:nvSpPr>
          <p:cNvPr id="6" name="Rectangle 5"/>
          <p:cNvSpPr/>
          <p:nvPr/>
        </p:nvSpPr>
        <p:spPr bwMode="ltGray">
          <a:xfrm>
            <a:off x="683568" y="1628800"/>
            <a:ext cx="4226998" cy="4392488"/>
          </a:xfrm>
          <a:prstGeom prst="rect">
            <a:avLst/>
          </a:prstGeom>
          <a:solidFill>
            <a:schemeClr val="accent4">
              <a:lumMod val="60000"/>
              <a:lumOff val="40000"/>
            </a:schemeClr>
          </a:solidFill>
          <a:ln w="31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b="1" i="1" dirty="0">
                <a:solidFill>
                  <a:schemeClr val="bg1"/>
                </a:solidFill>
                <a:latin typeface="Georgia" pitchFamily="18" charset="0"/>
              </a:rPr>
              <a:t>80% </a:t>
            </a:r>
            <a:r>
              <a:rPr lang="en-GB" dirty="0">
                <a:solidFill>
                  <a:schemeClr val="bg1"/>
                </a:solidFill>
                <a:latin typeface="Georgia" pitchFamily="18" charset="0"/>
              </a:rPr>
              <a:t>of companies are </a:t>
            </a:r>
            <a:r>
              <a:rPr lang="en-GB" dirty="0" smtClean="0">
                <a:solidFill>
                  <a:schemeClr val="bg1"/>
                </a:solidFill>
                <a:latin typeface="Georgia" pitchFamily="18" charset="0"/>
              </a:rPr>
              <a:t>directly acting </a:t>
            </a:r>
            <a:r>
              <a:rPr lang="en-GB" dirty="0">
                <a:solidFill>
                  <a:schemeClr val="bg1"/>
                </a:solidFill>
                <a:latin typeface="Georgia" pitchFamily="18" charset="0"/>
              </a:rPr>
              <a:t>as the legal </a:t>
            </a:r>
            <a:r>
              <a:rPr lang="en-GB" dirty="0" err="1">
                <a:solidFill>
                  <a:schemeClr val="bg1"/>
                </a:solidFill>
                <a:latin typeface="Georgia" pitchFamily="18" charset="0"/>
              </a:rPr>
              <a:t>IoR</a:t>
            </a:r>
            <a:r>
              <a:rPr lang="en-GB" dirty="0">
                <a:solidFill>
                  <a:schemeClr val="bg1"/>
                </a:solidFill>
                <a:latin typeface="Georgia" pitchFamily="18" charset="0"/>
              </a:rPr>
              <a:t>/</a:t>
            </a:r>
            <a:r>
              <a:rPr lang="en-GB" dirty="0" err="1">
                <a:solidFill>
                  <a:schemeClr val="bg1"/>
                </a:solidFill>
                <a:latin typeface="Georgia" pitchFamily="18" charset="0"/>
              </a:rPr>
              <a:t>EoR</a:t>
            </a:r>
            <a:r>
              <a:rPr lang="en-GB" dirty="0">
                <a:solidFill>
                  <a:schemeClr val="bg1"/>
                </a:solidFill>
                <a:latin typeface="Georgia" pitchFamily="18" charset="0"/>
              </a:rPr>
              <a:t>. </a:t>
            </a:r>
            <a:r>
              <a:rPr lang="en-GB" dirty="0" smtClean="0">
                <a:solidFill>
                  <a:schemeClr val="bg1"/>
                </a:solidFill>
                <a:latin typeface="Georgia" pitchFamily="18" charset="0"/>
              </a:rPr>
              <a:t>The reason </a:t>
            </a:r>
            <a:r>
              <a:rPr lang="en-GB" dirty="0">
                <a:solidFill>
                  <a:schemeClr val="bg1"/>
                </a:solidFill>
                <a:latin typeface="Georgia" pitchFamily="18" charset="0"/>
              </a:rPr>
              <a:t>for this is to tighten </a:t>
            </a:r>
            <a:r>
              <a:rPr lang="en-GB" dirty="0" smtClean="0">
                <a:solidFill>
                  <a:schemeClr val="bg1"/>
                </a:solidFill>
                <a:latin typeface="Georgia" pitchFamily="18" charset="0"/>
              </a:rPr>
              <a:t>control (including </a:t>
            </a:r>
            <a:r>
              <a:rPr lang="en-GB" dirty="0">
                <a:solidFill>
                  <a:schemeClr val="bg1"/>
                </a:solidFill>
                <a:latin typeface="Georgia" pitchFamily="18" charset="0"/>
              </a:rPr>
              <a:t>foreign </a:t>
            </a:r>
            <a:r>
              <a:rPr lang="en-GB" dirty="0" smtClean="0">
                <a:solidFill>
                  <a:schemeClr val="bg1"/>
                </a:solidFill>
                <a:latin typeface="Georgia" pitchFamily="18" charset="0"/>
              </a:rPr>
              <a:t>exchange remittance</a:t>
            </a:r>
            <a:r>
              <a:rPr lang="en-GB" dirty="0">
                <a:solidFill>
                  <a:schemeClr val="bg1"/>
                </a:solidFill>
                <a:latin typeface="Georgia" pitchFamily="18" charset="0"/>
              </a:rPr>
              <a:t>) and save service </a:t>
            </a:r>
            <a:r>
              <a:rPr lang="en-GB" dirty="0" smtClean="0">
                <a:solidFill>
                  <a:schemeClr val="bg1"/>
                </a:solidFill>
                <a:latin typeface="Georgia" pitchFamily="18" charset="0"/>
              </a:rPr>
              <a:t>provider costs by </a:t>
            </a:r>
            <a:r>
              <a:rPr lang="en-GB" dirty="0">
                <a:solidFill>
                  <a:schemeClr val="bg1"/>
                </a:solidFill>
                <a:latin typeface="Georgia" pitchFamily="18" charset="0"/>
              </a:rPr>
              <a:t>moving certain </a:t>
            </a:r>
            <a:r>
              <a:rPr lang="en-GB" dirty="0" smtClean="0">
                <a:solidFill>
                  <a:schemeClr val="bg1"/>
                </a:solidFill>
                <a:latin typeface="Georgia" pitchFamily="18" charset="0"/>
              </a:rPr>
              <a:t>functions in-house</a:t>
            </a:r>
            <a:r>
              <a:rPr lang="en-GB" dirty="0">
                <a:solidFill>
                  <a:schemeClr val="bg1"/>
                </a:solidFill>
                <a:latin typeface="Georgia" pitchFamily="18" charset="0"/>
              </a:rPr>
              <a:t>. Most companies are </a:t>
            </a:r>
            <a:r>
              <a:rPr lang="en-GB" dirty="0" smtClean="0">
                <a:solidFill>
                  <a:schemeClr val="bg1"/>
                </a:solidFill>
                <a:latin typeface="Georgia" pitchFamily="18" charset="0"/>
              </a:rPr>
              <a:t>ranked as </a:t>
            </a:r>
            <a:r>
              <a:rPr lang="en-GB" dirty="0">
                <a:solidFill>
                  <a:schemeClr val="bg1"/>
                </a:solidFill>
                <a:latin typeface="Georgia" pitchFamily="18" charset="0"/>
              </a:rPr>
              <a:t>“Certified Enterprises” </a:t>
            </a:r>
            <a:r>
              <a:rPr lang="en-GB" dirty="0" smtClean="0">
                <a:solidFill>
                  <a:schemeClr val="bg1"/>
                </a:solidFill>
                <a:latin typeface="Georgia" pitchFamily="18" charset="0"/>
              </a:rPr>
              <a:t>or “Advanced </a:t>
            </a:r>
            <a:r>
              <a:rPr lang="en-GB" dirty="0">
                <a:solidFill>
                  <a:schemeClr val="bg1"/>
                </a:solidFill>
                <a:latin typeface="Georgia" pitchFamily="18" charset="0"/>
              </a:rPr>
              <a:t>Certified Enterprises”. </a:t>
            </a:r>
            <a:r>
              <a:rPr lang="en-GB" dirty="0" smtClean="0">
                <a:solidFill>
                  <a:schemeClr val="bg1"/>
                </a:solidFill>
                <a:latin typeface="Georgia" pitchFamily="18" charset="0"/>
              </a:rPr>
              <a:t>This indicates </a:t>
            </a:r>
            <a:r>
              <a:rPr lang="en-GB" dirty="0">
                <a:solidFill>
                  <a:schemeClr val="bg1"/>
                </a:solidFill>
                <a:latin typeface="Georgia" pitchFamily="18" charset="0"/>
              </a:rPr>
              <a:t>that enterprises are </a:t>
            </a:r>
            <a:r>
              <a:rPr lang="en-GB" dirty="0" smtClean="0">
                <a:solidFill>
                  <a:schemeClr val="bg1"/>
                </a:solidFill>
                <a:latin typeface="Georgia" pitchFamily="18" charset="0"/>
              </a:rPr>
              <a:t>realizing economic benefits as </a:t>
            </a:r>
            <a:r>
              <a:rPr lang="en-GB" dirty="0">
                <a:solidFill>
                  <a:schemeClr val="bg1"/>
                </a:solidFill>
                <a:latin typeface="Georgia" pitchFamily="18" charset="0"/>
              </a:rPr>
              <a:t>a result of </a:t>
            </a:r>
            <a:r>
              <a:rPr lang="en-GB" dirty="0" smtClean="0">
                <a:solidFill>
                  <a:schemeClr val="bg1"/>
                </a:solidFill>
                <a:latin typeface="Georgia" pitchFamily="18" charset="0"/>
              </a:rPr>
              <a:t>having a </a:t>
            </a:r>
            <a:r>
              <a:rPr lang="en-GB" dirty="0">
                <a:solidFill>
                  <a:schemeClr val="bg1"/>
                </a:solidFill>
                <a:latin typeface="Georgia" pitchFamily="18" charset="0"/>
              </a:rPr>
              <a:t>high rating. The </a:t>
            </a:r>
            <a:r>
              <a:rPr lang="en-GB" dirty="0" smtClean="0">
                <a:solidFill>
                  <a:schemeClr val="bg1"/>
                </a:solidFill>
                <a:latin typeface="Georgia" pitchFamily="18" charset="0"/>
              </a:rPr>
              <a:t>remaining companies </a:t>
            </a:r>
            <a:r>
              <a:rPr lang="en-GB" dirty="0">
                <a:solidFill>
                  <a:schemeClr val="bg1"/>
                </a:solidFill>
                <a:latin typeface="Georgia" pitchFamily="18" charset="0"/>
              </a:rPr>
              <a:t>are planning to </a:t>
            </a:r>
            <a:r>
              <a:rPr lang="en-GB" dirty="0" smtClean="0">
                <a:solidFill>
                  <a:schemeClr val="bg1"/>
                </a:solidFill>
                <a:latin typeface="Georgia" pitchFamily="18" charset="0"/>
              </a:rPr>
              <a:t>upgrade their </a:t>
            </a:r>
            <a:r>
              <a:rPr lang="en-GB" dirty="0">
                <a:solidFill>
                  <a:schemeClr val="bg1"/>
                </a:solidFill>
                <a:latin typeface="Georgia" pitchFamily="18" charset="0"/>
              </a:rPr>
              <a:t>enterprise ranking in 2015.</a:t>
            </a:r>
          </a:p>
        </p:txBody>
      </p:sp>
    </p:spTree>
    <p:extLst>
      <p:ext uri="{BB962C8B-B14F-4D97-AF65-F5344CB8AC3E}">
        <p14:creationId xmlns:p14="http://schemas.microsoft.com/office/powerpoint/2010/main" val="12641332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077200" cy="914400"/>
          </a:xfrm>
        </p:spPr>
        <p:txBody>
          <a:bodyPr/>
          <a:lstStyle/>
          <a:p>
            <a:r>
              <a:rPr lang="en-GB" dirty="0"/>
              <a:t>What is the average import clearance time?</a:t>
            </a:r>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1032780238"/>
              </p:ext>
            </p:extLst>
          </p:nvPr>
        </p:nvGraphicFramePr>
        <p:xfrm>
          <a:off x="4314325" y="1745432"/>
          <a:ext cx="3960440" cy="51125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quarter" idx="15"/>
            <p:extLst>
              <p:ext uri="{D42A27DB-BD31-4B8C-83A1-F6EECF244321}">
                <p14:modId xmlns:p14="http://schemas.microsoft.com/office/powerpoint/2010/main" val="1535790675"/>
              </p:ext>
            </p:extLst>
          </p:nvPr>
        </p:nvGraphicFramePr>
        <p:xfrm>
          <a:off x="395536" y="1772816"/>
          <a:ext cx="3888432" cy="4536504"/>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4"/>
          </p:nvPr>
        </p:nvSpPr>
        <p:spPr/>
        <p:txBody>
          <a:bodyPr/>
          <a:lstStyle/>
          <a:p>
            <a:fld id="{9EBD5762-3BDC-484D-9503-7EA6D5A9A8CE}" type="slidenum">
              <a:rPr lang="en-GB" smtClean="0"/>
              <a:pPr/>
              <a:t>29</a:t>
            </a:fld>
            <a:endParaRPr lang="en-GB"/>
          </a:p>
        </p:txBody>
      </p:sp>
      <p:cxnSp>
        <p:nvCxnSpPr>
          <p:cNvPr id="7" name="Straight Connector 6"/>
          <p:cNvCxnSpPr/>
          <p:nvPr/>
        </p:nvCxnSpPr>
        <p:spPr>
          <a:xfrm>
            <a:off x="4932040" y="1958234"/>
            <a:ext cx="331236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444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Introduction</a:t>
            </a:r>
            <a:endParaRPr lang="en-US" dirty="0"/>
          </a:p>
        </p:txBody>
      </p:sp>
      <p:sp>
        <p:nvSpPr>
          <p:cNvPr id="6" name="Content Placeholder 5"/>
          <p:cNvSpPr>
            <a:spLocks noGrp="1"/>
          </p:cNvSpPr>
          <p:nvPr>
            <p:ph sz="quarter" idx="13"/>
          </p:nvPr>
        </p:nvSpPr>
        <p:spPr/>
        <p:txBody>
          <a:bodyPr/>
          <a:lstStyle/>
          <a:p>
            <a:r>
              <a:rPr lang="en-US" sz="24000" b="1" i="1" dirty="0" smtClean="0"/>
              <a:t>1</a:t>
            </a:r>
            <a:endParaRPr lang="en-US" sz="24000" b="1" i="1" dirty="0"/>
          </a:p>
        </p:txBody>
      </p:sp>
      <p:sp>
        <p:nvSpPr>
          <p:cNvPr id="5" name="Slide Number Placeholder 4"/>
          <p:cNvSpPr>
            <a:spLocks noGrp="1"/>
          </p:cNvSpPr>
          <p:nvPr>
            <p:ph type="sldNum" sz="quarter" idx="4"/>
          </p:nvPr>
        </p:nvSpPr>
        <p:spPr/>
        <p:txBody>
          <a:bodyPr/>
          <a:lstStyle/>
          <a:p>
            <a:fld id="{9EBD5762-3BDC-484D-9503-7EA6D5A9A8CE}" type="slidenum">
              <a:rPr lang="en-GB" smtClean="0"/>
              <a:pPr/>
              <a:t>3</a:t>
            </a:fld>
            <a:endParaRPr lang="en-GB" dirty="0"/>
          </a:p>
        </p:txBody>
      </p:sp>
    </p:spTree>
    <p:extLst>
      <p:ext uri="{BB962C8B-B14F-4D97-AF65-F5344CB8AC3E}">
        <p14:creationId xmlns:p14="http://schemas.microsoft.com/office/powerpoint/2010/main" val="35460133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extLst>
              <p:ext uri="{D42A27DB-BD31-4B8C-83A1-F6EECF244321}">
                <p14:modId xmlns:p14="http://schemas.microsoft.com/office/powerpoint/2010/main" val="3960024980"/>
              </p:ext>
            </p:extLst>
          </p:nvPr>
        </p:nvGraphicFramePr>
        <p:xfrm>
          <a:off x="1115615" y="4281127"/>
          <a:ext cx="7764196" cy="2166462"/>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p:cNvSpPr>
            <a:spLocks noGrp="1"/>
          </p:cNvSpPr>
          <p:nvPr>
            <p:ph type="title"/>
          </p:nvPr>
        </p:nvSpPr>
        <p:spPr/>
        <p:txBody>
          <a:bodyPr/>
          <a:lstStyle/>
          <a:p>
            <a:r>
              <a:rPr lang="en-GB" dirty="0"/>
              <a:t>Trade </a:t>
            </a:r>
            <a:r>
              <a:rPr lang="en-GB" dirty="0" smtClean="0"/>
              <a:t>Facilitation</a:t>
            </a:r>
            <a:endParaRPr lang="en-GB" dirty="0"/>
          </a:p>
        </p:txBody>
      </p:sp>
      <p:sp>
        <p:nvSpPr>
          <p:cNvPr id="5" name="Slide Number Placeholder 4"/>
          <p:cNvSpPr>
            <a:spLocks noGrp="1"/>
          </p:cNvSpPr>
          <p:nvPr>
            <p:ph type="sldNum" sz="quarter" idx="4"/>
          </p:nvPr>
        </p:nvSpPr>
        <p:spPr/>
        <p:txBody>
          <a:bodyPr/>
          <a:lstStyle/>
          <a:p>
            <a:fld id="{9EBD5762-3BDC-484D-9503-7EA6D5A9A8CE}" type="slidenum">
              <a:rPr lang="en-GB" smtClean="0"/>
              <a:pPr/>
              <a:t>30</a:t>
            </a:fld>
            <a:endParaRPr lang="en-GB"/>
          </a:p>
        </p:txBody>
      </p:sp>
      <p:cxnSp>
        <p:nvCxnSpPr>
          <p:cNvPr id="10" name="Straight Connector 9"/>
          <p:cNvCxnSpPr/>
          <p:nvPr/>
        </p:nvCxnSpPr>
        <p:spPr>
          <a:xfrm flipV="1">
            <a:off x="3640893" y="3933056"/>
            <a:ext cx="5035563" cy="13149"/>
          </a:xfrm>
          <a:prstGeom prst="line">
            <a:avLst/>
          </a:prstGeom>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a:xfrm>
            <a:off x="3856917" y="4041068"/>
            <a:ext cx="4747531" cy="252028"/>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sz="1200" i="0" dirty="0">
                <a:latin typeface="+mn-lt"/>
              </a:rPr>
              <a:t>What action did you take in 2014 to improve trade facilitation?</a:t>
            </a:r>
          </a:p>
        </p:txBody>
      </p:sp>
      <p:cxnSp>
        <p:nvCxnSpPr>
          <p:cNvPr id="11" name="Straight Connector 10"/>
          <p:cNvCxnSpPr/>
          <p:nvPr/>
        </p:nvCxnSpPr>
        <p:spPr>
          <a:xfrm>
            <a:off x="323528" y="1628800"/>
            <a:ext cx="396044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539551" y="1700808"/>
            <a:ext cx="3600401" cy="2592288"/>
            <a:chOff x="4850532" y="3941858"/>
            <a:chExt cx="3600401" cy="2592288"/>
          </a:xfrm>
        </p:grpSpPr>
        <p:sp>
          <p:nvSpPr>
            <p:cNvPr id="15" name="Oval 14"/>
            <p:cNvSpPr/>
            <p:nvPr/>
          </p:nvSpPr>
          <p:spPr bwMode="ltGray">
            <a:xfrm>
              <a:off x="5321929" y="4445914"/>
              <a:ext cx="1872208" cy="1872208"/>
            </a:xfrm>
            <a:prstGeom prst="ellipse">
              <a:avLst/>
            </a:prstGeom>
            <a:solidFill>
              <a:schemeClr val="accent4"/>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Only 1 port</a:t>
              </a:r>
            </a:p>
            <a:p>
              <a:pPr algn="ctr"/>
              <a:r>
                <a:rPr lang="en-US" sz="1200" dirty="0" smtClean="0">
                  <a:solidFill>
                    <a:schemeClr val="bg1"/>
                  </a:solidFill>
                </a:rPr>
                <a:t>49%</a:t>
              </a:r>
            </a:p>
            <a:p>
              <a:pPr algn="ctr"/>
              <a:endParaRPr lang="en-US" sz="1200" dirty="0">
                <a:solidFill>
                  <a:schemeClr val="bg1"/>
                </a:solidFill>
              </a:endParaRPr>
            </a:p>
            <a:p>
              <a:pPr algn="ctr"/>
              <a:endParaRPr lang="en-US" sz="1200" dirty="0" smtClean="0">
                <a:solidFill>
                  <a:schemeClr val="bg1"/>
                </a:solidFill>
              </a:endParaRPr>
            </a:p>
            <a:p>
              <a:pPr algn="ctr"/>
              <a:endParaRPr lang="en-US" sz="1200" dirty="0" smtClean="0">
                <a:solidFill>
                  <a:schemeClr val="bg1"/>
                </a:solidFill>
              </a:endParaRPr>
            </a:p>
          </p:txBody>
        </p:sp>
        <p:sp>
          <p:nvSpPr>
            <p:cNvPr id="16" name="TextBox 15"/>
            <p:cNvSpPr txBox="1"/>
            <p:nvPr/>
          </p:nvSpPr>
          <p:spPr>
            <a:xfrm>
              <a:off x="4850532" y="3941858"/>
              <a:ext cx="3600401" cy="504056"/>
            </a:xfrm>
            <a:prstGeom prst="rect">
              <a:avLst/>
            </a:prstGeom>
            <a:noFill/>
          </p:spPr>
          <p:txBody>
            <a:bodyPr wrap="square" lIns="0" tIns="0" rIns="0" bIns="0" rtlCol="0">
              <a:noAutofit/>
            </a:bodyPr>
            <a:lstStyle/>
            <a:p>
              <a:pPr indent="-274320">
                <a:spcAft>
                  <a:spcPts val="900"/>
                </a:spcAft>
              </a:pPr>
              <a:r>
                <a:rPr lang="en-GB" sz="1200" b="1" dirty="0"/>
                <a:t>How many gateway ports do you use for imports into China?</a:t>
              </a:r>
            </a:p>
          </p:txBody>
        </p:sp>
        <p:sp>
          <p:nvSpPr>
            <p:cNvPr id="17" name="Oval 16"/>
            <p:cNvSpPr/>
            <p:nvPr/>
          </p:nvSpPr>
          <p:spPr bwMode="ltGray">
            <a:xfrm>
              <a:off x="6218684" y="5382018"/>
              <a:ext cx="1080000" cy="1080000"/>
            </a:xfrm>
            <a:prstGeom prst="ellipse">
              <a:avLst/>
            </a:prstGeom>
            <a:solidFill>
              <a:schemeClr val="accent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solidFill>
                    <a:schemeClr val="bg1"/>
                  </a:solidFill>
                </a:rPr>
                <a:t>More than 3 ports</a:t>
              </a:r>
            </a:p>
            <a:p>
              <a:pPr algn="ctr"/>
              <a:r>
                <a:rPr lang="en-US" sz="1200" dirty="0" smtClean="0">
                  <a:solidFill>
                    <a:schemeClr val="bg1"/>
                  </a:solidFill>
                </a:rPr>
                <a:t>35%</a:t>
              </a:r>
            </a:p>
          </p:txBody>
        </p:sp>
        <p:sp>
          <p:nvSpPr>
            <p:cNvPr id="18" name="Oval 17"/>
            <p:cNvSpPr/>
            <p:nvPr/>
          </p:nvSpPr>
          <p:spPr bwMode="ltGray">
            <a:xfrm>
              <a:off x="5785284" y="5886074"/>
              <a:ext cx="612068" cy="648072"/>
            </a:xfrm>
            <a:prstGeom prst="ellipse">
              <a:avLst/>
            </a:prstGeom>
            <a:solidFill>
              <a:schemeClr val="accent3"/>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solidFill>
                    <a:schemeClr val="bg1"/>
                  </a:solidFill>
                </a:rPr>
                <a:t>16%</a:t>
              </a:r>
            </a:p>
          </p:txBody>
        </p:sp>
        <p:sp>
          <p:nvSpPr>
            <p:cNvPr id="24" name="TextBox 23"/>
            <p:cNvSpPr txBox="1"/>
            <p:nvPr/>
          </p:nvSpPr>
          <p:spPr>
            <a:xfrm>
              <a:off x="5138565" y="6246114"/>
              <a:ext cx="331635" cy="236265"/>
            </a:xfrm>
            <a:prstGeom prst="rect">
              <a:avLst/>
            </a:prstGeom>
            <a:noFill/>
          </p:spPr>
          <p:txBody>
            <a:bodyPr wrap="none" lIns="0" tIns="0" rIns="0" bIns="0" rtlCol="0">
              <a:noAutofit/>
            </a:bodyPr>
            <a:lstStyle/>
            <a:p>
              <a:pPr indent="-274320">
                <a:spcAft>
                  <a:spcPts val="900"/>
                </a:spcAft>
              </a:pPr>
              <a:r>
                <a:rPr lang="en-GB" sz="1200" dirty="0" smtClean="0"/>
                <a:t>2-3 ports</a:t>
              </a:r>
              <a:endParaRPr lang="en-US" sz="1200" dirty="0" err="1" smtClean="0"/>
            </a:p>
          </p:txBody>
        </p:sp>
      </p:grpSp>
    </p:spTree>
    <p:extLst>
      <p:ext uri="{BB962C8B-B14F-4D97-AF65-F5344CB8AC3E}">
        <p14:creationId xmlns:p14="http://schemas.microsoft.com/office/powerpoint/2010/main" val="2110729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700808"/>
            <a:ext cx="3312368" cy="432048"/>
          </a:xfrm>
        </p:spPr>
        <p:txBody>
          <a:bodyPr/>
          <a:lstStyle/>
          <a:p>
            <a:r>
              <a:rPr lang="en-GB" sz="1200" i="0" dirty="0">
                <a:latin typeface="+mn-lt"/>
              </a:rPr>
              <a:t>How many Customs Brokers are you typically using?</a:t>
            </a:r>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3065488497"/>
              </p:ext>
            </p:extLst>
          </p:nvPr>
        </p:nvGraphicFramePr>
        <p:xfrm>
          <a:off x="547749" y="2060848"/>
          <a:ext cx="3384376" cy="3888432"/>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p:cNvSpPr>
            <a:spLocks noGrp="1"/>
          </p:cNvSpPr>
          <p:nvPr>
            <p:ph sz="quarter" idx="15"/>
          </p:nvPr>
        </p:nvSpPr>
        <p:spPr>
          <a:xfrm>
            <a:off x="4499992" y="1484784"/>
            <a:ext cx="3888432" cy="2448272"/>
          </a:xfrm>
        </p:spPr>
        <p:txBody>
          <a:bodyPr/>
          <a:lstStyle/>
          <a:p>
            <a:r>
              <a:rPr lang="en-GB" sz="1600" dirty="0"/>
              <a:t>Foreign invested enterprises that are </a:t>
            </a:r>
            <a:r>
              <a:rPr lang="en-GB" sz="1600" dirty="0" smtClean="0"/>
              <a:t>well established </a:t>
            </a:r>
            <a:r>
              <a:rPr lang="en-GB" sz="1600" dirty="0"/>
              <a:t>in China tend to use a Customs </a:t>
            </a:r>
            <a:r>
              <a:rPr lang="en-GB" sz="1600" dirty="0" smtClean="0"/>
              <a:t>Broker to </a:t>
            </a:r>
            <a:r>
              <a:rPr lang="en-GB" sz="1600" dirty="0"/>
              <a:t>support </a:t>
            </a:r>
            <a:r>
              <a:rPr lang="en-GB" sz="1600" dirty="0" smtClean="0"/>
              <a:t>in completing </a:t>
            </a:r>
            <a:r>
              <a:rPr lang="en-GB" sz="1600" dirty="0"/>
              <a:t>the declaration and </a:t>
            </a:r>
            <a:r>
              <a:rPr lang="en-GB" sz="1600" dirty="0" smtClean="0"/>
              <a:t>have their </a:t>
            </a:r>
            <a:r>
              <a:rPr lang="en-GB" sz="1600" dirty="0"/>
              <a:t>own legal entity acting as the </a:t>
            </a:r>
            <a:r>
              <a:rPr lang="en-GB" sz="1600" dirty="0" err="1" smtClean="0"/>
              <a:t>IoR</a:t>
            </a:r>
            <a:r>
              <a:rPr lang="en-GB" sz="1600" dirty="0" smtClean="0"/>
              <a:t>/</a:t>
            </a:r>
            <a:r>
              <a:rPr lang="en-GB" sz="1600" dirty="0" err="1" smtClean="0"/>
              <a:t>EoR</a:t>
            </a:r>
            <a:r>
              <a:rPr lang="en-GB" sz="1600" dirty="0" smtClean="0"/>
              <a:t> </a:t>
            </a:r>
          </a:p>
          <a:p>
            <a:r>
              <a:rPr lang="en-GB" sz="1600" dirty="0" smtClean="0"/>
              <a:t>Over </a:t>
            </a:r>
            <a:r>
              <a:rPr lang="en-GB" sz="1600" dirty="0"/>
              <a:t>14 reform measures have been rolled out </a:t>
            </a:r>
            <a:r>
              <a:rPr lang="en-GB" sz="1600" dirty="0" smtClean="0"/>
              <a:t>by Shanghai </a:t>
            </a:r>
            <a:r>
              <a:rPr lang="en-GB" sz="1600" dirty="0"/>
              <a:t>Customs as well as </a:t>
            </a:r>
            <a:r>
              <a:rPr lang="en-GB" sz="1600" dirty="0" smtClean="0"/>
              <a:t>additional inspection and </a:t>
            </a:r>
            <a:r>
              <a:rPr lang="en-GB" sz="1600" dirty="0"/>
              <a:t>quarantine related measures by Shanghai CIQ.</a:t>
            </a:r>
          </a:p>
        </p:txBody>
      </p:sp>
      <p:sp>
        <p:nvSpPr>
          <p:cNvPr id="5" name="Slide Number Placeholder 4"/>
          <p:cNvSpPr>
            <a:spLocks noGrp="1"/>
          </p:cNvSpPr>
          <p:nvPr>
            <p:ph type="sldNum" sz="quarter" idx="4"/>
          </p:nvPr>
        </p:nvSpPr>
        <p:spPr/>
        <p:txBody>
          <a:bodyPr/>
          <a:lstStyle/>
          <a:p>
            <a:fld id="{9EBD5762-3BDC-484D-9503-7EA6D5A9A8CE}" type="slidenum">
              <a:rPr lang="en-GB" smtClean="0"/>
              <a:pPr/>
              <a:t>31</a:t>
            </a:fld>
            <a:endParaRPr lang="en-GB"/>
          </a:p>
        </p:txBody>
      </p:sp>
      <p:cxnSp>
        <p:nvCxnSpPr>
          <p:cNvPr id="7" name="Straight Connector 6"/>
          <p:cNvCxnSpPr/>
          <p:nvPr/>
        </p:nvCxnSpPr>
        <p:spPr>
          <a:xfrm>
            <a:off x="683568" y="155679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0" y="4005064"/>
            <a:ext cx="3312368"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380426" y="4137929"/>
            <a:ext cx="4752527" cy="720080"/>
          </a:xfrm>
          <a:prstGeom prst="rect">
            <a:avLst/>
          </a:prstGeom>
          <a:noFill/>
        </p:spPr>
        <p:txBody>
          <a:bodyPr wrap="square" lIns="0" tIns="0" rIns="0" bIns="0" rtlCol="0">
            <a:noAutofit/>
          </a:bodyPr>
          <a:lstStyle/>
          <a:p>
            <a:pPr indent="-274320">
              <a:spcAft>
                <a:spcPts val="900"/>
              </a:spcAft>
            </a:pPr>
            <a:r>
              <a:rPr lang="en-GB" sz="1200" b="1" dirty="0"/>
              <a:t>Which new SPFTZ policy is most important </a:t>
            </a:r>
            <a:r>
              <a:rPr lang="en-GB" sz="1200" b="1" dirty="0" smtClean="0"/>
              <a:t>to your business</a:t>
            </a:r>
            <a:r>
              <a:rPr lang="en-GB" sz="1200" b="1" dirty="0"/>
              <a:t>?</a:t>
            </a:r>
          </a:p>
          <a:p>
            <a:pPr indent="-274320">
              <a:spcAft>
                <a:spcPts val="900"/>
              </a:spcAft>
            </a:pPr>
            <a:endParaRPr lang="en-GB" sz="1200" b="1" dirty="0" err="1" smtClean="0"/>
          </a:p>
        </p:txBody>
      </p:sp>
      <p:graphicFrame>
        <p:nvGraphicFramePr>
          <p:cNvPr id="13" name="Chart 12"/>
          <p:cNvGraphicFramePr/>
          <p:nvPr>
            <p:extLst>
              <p:ext uri="{D42A27DB-BD31-4B8C-83A1-F6EECF244321}">
                <p14:modId xmlns:p14="http://schemas.microsoft.com/office/powerpoint/2010/main" val="932697641"/>
              </p:ext>
            </p:extLst>
          </p:nvPr>
        </p:nvGraphicFramePr>
        <p:xfrm>
          <a:off x="1475656" y="2636912"/>
          <a:ext cx="8064896" cy="4968552"/>
        </p:xfrm>
        <a:graphic>
          <a:graphicData uri="http://schemas.openxmlformats.org/drawingml/2006/chart">
            <c:chart xmlns:c="http://schemas.openxmlformats.org/drawingml/2006/chart" xmlns:r="http://schemas.openxmlformats.org/officeDocument/2006/relationships" r:id="rId3"/>
          </a:graphicData>
        </a:graphic>
      </p:graphicFrame>
      <p:sp>
        <p:nvSpPr>
          <p:cNvPr id="14" name="Title 3"/>
          <p:cNvSpPr txBox="1">
            <a:spLocks/>
          </p:cNvSpPr>
          <p:nvPr/>
        </p:nvSpPr>
        <p:spPr>
          <a:xfrm>
            <a:off x="533400" y="685800"/>
            <a:ext cx="8077200" cy="9144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smtClean="0"/>
              <a:t>Trade Facilitation</a:t>
            </a:r>
            <a:endParaRPr lang="en-GB" dirty="0"/>
          </a:p>
        </p:txBody>
      </p:sp>
    </p:spTree>
    <p:extLst>
      <p:ext uri="{BB962C8B-B14F-4D97-AF65-F5344CB8AC3E}">
        <p14:creationId xmlns:p14="http://schemas.microsoft.com/office/powerpoint/2010/main" val="36143327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9196" y="692696"/>
            <a:ext cx="8077200" cy="1066800"/>
          </a:xfrm>
        </p:spPr>
        <p:txBody>
          <a:bodyPr/>
          <a:lstStyle/>
          <a:p>
            <a:r>
              <a:rPr lang="pt-BR" smtClean="0"/>
              <a:t>Shanghai </a:t>
            </a:r>
            <a:r>
              <a:rPr lang="pt-BR" dirty="0"/>
              <a:t>Customs Circular [2014] </a:t>
            </a:r>
            <a:r>
              <a:rPr lang="pt-BR" dirty="0" smtClean="0"/>
              <a:t>No.32 - </a:t>
            </a:r>
            <a:r>
              <a:rPr lang="en-US" dirty="0" smtClean="0"/>
              <a:t>Voluntary Disclosure</a:t>
            </a:r>
            <a:endParaRPr lang="en-US" i="1" dirty="0"/>
          </a:p>
        </p:txBody>
      </p:sp>
      <p:sp>
        <p:nvSpPr>
          <p:cNvPr id="8" name="TextBox 7"/>
          <p:cNvSpPr txBox="1"/>
          <p:nvPr/>
        </p:nvSpPr>
        <p:spPr>
          <a:xfrm>
            <a:off x="533400" y="2971800"/>
            <a:ext cx="3174504" cy="3200400"/>
          </a:xfrm>
          <a:prstGeom prst="rect">
            <a:avLst/>
          </a:prstGeom>
          <a:noFill/>
        </p:spPr>
        <p:txBody>
          <a:bodyPr wrap="none" lIns="0" tIns="0" rIns="0" bIns="0" rtlCol="0" anchor="b" anchorCtr="0">
            <a:noAutofit/>
          </a:bodyPr>
          <a:lstStyle/>
          <a:p>
            <a:pPr>
              <a:lnSpc>
                <a:spcPts val="20000"/>
              </a:lnSpc>
            </a:pPr>
            <a:r>
              <a:rPr lang="en-US" sz="24000" b="1" i="1" dirty="0">
                <a:solidFill>
                  <a:schemeClr val="bg1"/>
                </a:solidFill>
                <a:latin typeface="Georgia" pitchFamily="18" charset="0"/>
              </a:rPr>
              <a:t>7</a:t>
            </a:r>
            <a:endParaRPr lang="en-US" sz="24000" b="1" i="1" dirty="0" smtClean="0">
              <a:solidFill>
                <a:schemeClr val="bg1"/>
              </a:solidFill>
              <a:latin typeface="Georgia" pitchFamily="18" charset="0"/>
            </a:endParaRPr>
          </a:p>
        </p:txBody>
      </p:sp>
      <p:sp>
        <p:nvSpPr>
          <p:cNvPr id="9" name="Slide Number Placeholder 8"/>
          <p:cNvSpPr>
            <a:spLocks noGrp="1"/>
          </p:cNvSpPr>
          <p:nvPr>
            <p:ph type="sldNum" sz="quarter" idx="4"/>
          </p:nvPr>
        </p:nvSpPr>
        <p:spPr/>
        <p:txBody>
          <a:bodyPr/>
          <a:lstStyle/>
          <a:p>
            <a:fld id="{9EBD5762-3BDC-484D-9503-7EA6D5A9A8CE}" type="slidenum">
              <a:rPr lang="en-US" smtClean="0"/>
              <a:pPr/>
              <a:t>32</a:t>
            </a:fld>
            <a:endParaRPr lang="en-US"/>
          </a:p>
        </p:txBody>
      </p:sp>
    </p:spTree>
    <p:extLst>
      <p:ext uri="{BB962C8B-B14F-4D97-AF65-F5344CB8AC3E}">
        <p14:creationId xmlns:p14="http://schemas.microsoft.com/office/powerpoint/2010/main" val="1058986960"/>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7086600" y="6477000"/>
            <a:ext cx="1527048" cy="152400"/>
          </a:xfrm>
          <a:prstGeom prst="rect">
            <a:avLst/>
          </a:prstGeom>
        </p:spPr>
        <p:txBody>
          <a:bodyPr/>
          <a:lstStyle/>
          <a:p>
            <a:fld id="{9EBD5762-3BDC-484D-9503-7EA6D5A9A8CE}" type="slidenum">
              <a:rPr lang="en-US" smtClean="0"/>
              <a:pPr/>
              <a:t>33</a:t>
            </a:fld>
            <a:endParaRPr lang="en-US" dirty="0"/>
          </a:p>
        </p:txBody>
      </p:sp>
      <p:sp>
        <p:nvSpPr>
          <p:cNvPr id="3" name="Title 2"/>
          <p:cNvSpPr>
            <a:spLocks noGrp="1"/>
          </p:cNvSpPr>
          <p:nvPr>
            <p:ph type="title"/>
          </p:nvPr>
        </p:nvSpPr>
        <p:spPr/>
        <p:txBody>
          <a:bodyPr/>
          <a:lstStyle/>
          <a:p>
            <a:r>
              <a:rPr lang="en-GB" dirty="0" smtClean="0">
                <a:latin typeface="+mj-lt"/>
              </a:rPr>
              <a:t>Enterprise self-disclosure </a:t>
            </a:r>
            <a:r>
              <a:rPr lang="en-GB" dirty="0"/>
              <a:t>m</a:t>
            </a:r>
            <a:r>
              <a:rPr lang="en-GB" dirty="0" smtClean="0">
                <a:latin typeface="+mj-lt"/>
              </a:rPr>
              <a:t>anagement</a:t>
            </a:r>
            <a:endParaRPr lang="en-GB" b="0" dirty="0">
              <a:latin typeface="+mj-lt"/>
            </a:endParaRPr>
          </a:p>
        </p:txBody>
      </p:sp>
      <p:sp>
        <p:nvSpPr>
          <p:cNvPr id="8" name="Rectangle 7"/>
          <p:cNvSpPr/>
          <p:nvPr/>
        </p:nvSpPr>
        <p:spPr bwMode="ltGray">
          <a:xfrm>
            <a:off x="539552" y="1772816"/>
            <a:ext cx="2808312" cy="3459984"/>
          </a:xfrm>
          <a:prstGeom prst="rect">
            <a:avLst/>
          </a:prstGeom>
          <a:solidFill>
            <a:schemeClr val="tx2">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pt-BR" sz="1400" b="1" dirty="0">
                <a:solidFill>
                  <a:schemeClr val="tx1"/>
                </a:solidFill>
                <a:latin typeface="Georgia" panose="02040502050405020303" pitchFamily="18" charset="0"/>
                <a:cs typeface="Arial" panose="020B0604020202020204" pitchFamily="34" charset="0"/>
              </a:rPr>
              <a:t>Shanghai Customs Circular [2014] </a:t>
            </a:r>
            <a:r>
              <a:rPr lang="pt-BR" sz="1400" b="1" dirty="0" smtClean="0">
                <a:solidFill>
                  <a:schemeClr val="tx1"/>
                </a:solidFill>
                <a:latin typeface="Georgia" panose="02040502050405020303" pitchFamily="18" charset="0"/>
                <a:cs typeface="Arial" panose="020B0604020202020204" pitchFamily="34" charset="0"/>
              </a:rPr>
              <a:t>No.32</a:t>
            </a:r>
          </a:p>
          <a:p>
            <a:pPr>
              <a:spcAft>
                <a:spcPts val="1200"/>
              </a:spcAft>
            </a:pPr>
            <a:r>
              <a:rPr lang="en-US" sz="1400" u="sng" dirty="0" smtClean="0">
                <a:solidFill>
                  <a:schemeClr val="tx1"/>
                </a:solidFill>
                <a:latin typeface="Georgia" panose="02040502050405020303" pitchFamily="18" charset="0"/>
                <a:cs typeface="Arial" panose="020B0604020202020204" pitchFamily="34" charset="0"/>
              </a:rPr>
              <a:t>Self-disclosure areas (PFTZ only):</a:t>
            </a:r>
          </a:p>
          <a:p>
            <a:pPr marL="285750" indent="-285750">
              <a:spcAft>
                <a:spcPts val="1200"/>
              </a:spcAft>
              <a:buFont typeface="Arial" panose="020B0604020202020204" pitchFamily="34" charset="0"/>
              <a:buChar char="•"/>
            </a:pPr>
            <a:r>
              <a:rPr lang="en-US" sz="1400" dirty="0" smtClean="0">
                <a:solidFill>
                  <a:schemeClr val="tx1"/>
                </a:solidFill>
                <a:latin typeface="Georgia" panose="02040502050405020303" pitchFamily="18" charset="0"/>
                <a:cs typeface="Arial" panose="020B0604020202020204" pitchFamily="34" charset="0"/>
              </a:rPr>
              <a:t>Non-compliance </a:t>
            </a:r>
            <a:r>
              <a:rPr lang="en-US" sz="1400" dirty="0">
                <a:solidFill>
                  <a:schemeClr val="tx1"/>
                </a:solidFill>
                <a:latin typeface="Georgia" panose="02040502050405020303" pitchFamily="18" charset="0"/>
                <a:cs typeface="Arial" panose="020B0604020202020204" pitchFamily="34" charset="0"/>
              </a:rPr>
              <a:t>issues against Customs regulations </a:t>
            </a:r>
            <a:r>
              <a:rPr lang="en-US" sz="1400" b="1" dirty="0" smtClean="0">
                <a:solidFill>
                  <a:schemeClr val="tx1"/>
                </a:solidFill>
                <a:latin typeface="Georgia" panose="02040502050405020303" pitchFamily="18" charset="0"/>
                <a:cs typeface="Arial" panose="020B0604020202020204" pitchFamily="34" charset="0"/>
              </a:rPr>
              <a:t>encountered in daily operations</a:t>
            </a:r>
          </a:p>
          <a:p>
            <a:pPr marL="285750" indent="-285750">
              <a:spcAft>
                <a:spcPts val="1200"/>
              </a:spcAft>
              <a:buFont typeface="Arial" panose="020B0604020202020204" pitchFamily="34" charset="0"/>
              <a:buChar char="•"/>
            </a:pPr>
            <a:r>
              <a:rPr lang="en-US" sz="1400" dirty="0" smtClean="0">
                <a:solidFill>
                  <a:schemeClr val="tx1"/>
                </a:solidFill>
                <a:latin typeface="Georgia" panose="02040502050405020303" pitchFamily="18" charset="0"/>
                <a:cs typeface="Arial" panose="020B0604020202020204" pitchFamily="34" charset="0"/>
              </a:rPr>
              <a:t>Non-compliance </a:t>
            </a:r>
            <a:r>
              <a:rPr lang="en-US" sz="1400" dirty="0">
                <a:solidFill>
                  <a:schemeClr val="tx1"/>
                </a:solidFill>
                <a:latin typeface="Georgia" panose="02040502050405020303" pitchFamily="18" charset="0"/>
                <a:cs typeface="Arial" panose="020B0604020202020204" pitchFamily="34" charset="0"/>
              </a:rPr>
              <a:t>issues against Customs r</a:t>
            </a:r>
            <a:r>
              <a:rPr lang="en-US" sz="1400" dirty="0" smtClean="0">
                <a:solidFill>
                  <a:schemeClr val="tx1"/>
                </a:solidFill>
                <a:latin typeface="Georgia" panose="02040502050405020303" pitchFamily="18" charset="0"/>
                <a:cs typeface="Arial" panose="020B0604020202020204" pitchFamily="34" charset="0"/>
              </a:rPr>
              <a:t>egulations </a:t>
            </a:r>
            <a:r>
              <a:rPr lang="en-US" sz="1400" b="1" dirty="0">
                <a:solidFill>
                  <a:schemeClr val="tx1"/>
                </a:solidFill>
                <a:latin typeface="Georgia" panose="02040502050405020303" pitchFamily="18" charset="0"/>
                <a:cs typeface="Arial" panose="020B0604020202020204" pitchFamily="34" charset="0"/>
              </a:rPr>
              <a:t>beyond the scope</a:t>
            </a:r>
            <a:r>
              <a:rPr lang="en-US" sz="1400" dirty="0">
                <a:solidFill>
                  <a:schemeClr val="tx1"/>
                </a:solidFill>
                <a:latin typeface="Georgia" panose="02040502050405020303" pitchFamily="18" charset="0"/>
                <a:cs typeface="Arial" panose="020B0604020202020204" pitchFamily="34" charset="0"/>
              </a:rPr>
              <a:t> of </a:t>
            </a:r>
            <a:r>
              <a:rPr lang="en-US" sz="1400" dirty="0" smtClean="0">
                <a:solidFill>
                  <a:schemeClr val="tx1"/>
                </a:solidFill>
                <a:latin typeface="Georgia" panose="02040502050405020303" pitchFamily="18" charset="0"/>
                <a:cs typeface="Arial" panose="020B0604020202020204" pitchFamily="34" charset="0"/>
              </a:rPr>
              <a:t>a typical Customs Audit</a:t>
            </a:r>
            <a:endParaRPr lang="zh-CN" altLang="en-US" sz="1400" dirty="0" err="1" smtClean="0">
              <a:solidFill>
                <a:schemeClr val="bg1"/>
              </a:solidFill>
              <a:latin typeface="Georgia" panose="02040502050405020303" pitchFamily="18" charset="0"/>
              <a:cs typeface="Arial" panose="020B0604020202020204" pitchFamily="34" charset="0"/>
            </a:endParaRPr>
          </a:p>
        </p:txBody>
      </p:sp>
      <p:graphicFrame>
        <p:nvGraphicFramePr>
          <p:cNvPr id="9" name="Diagram 8"/>
          <p:cNvGraphicFramePr/>
          <p:nvPr>
            <p:extLst>
              <p:ext uri="{D42A27DB-BD31-4B8C-83A1-F6EECF244321}">
                <p14:modId xmlns:p14="http://schemas.microsoft.com/office/powerpoint/2010/main" val="3552150548"/>
              </p:ext>
            </p:extLst>
          </p:nvPr>
        </p:nvGraphicFramePr>
        <p:xfrm>
          <a:off x="3337681" y="1481185"/>
          <a:ext cx="5482792" cy="40360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3604832" y="1844824"/>
            <a:ext cx="457200" cy="576064"/>
          </a:xfrm>
          <a:prstGeom prst="rect">
            <a:avLst/>
          </a:prstGeom>
          <a:noFill/>
        </p:spPr>
        <p:txBody>
          <a:bodyPr wrap="none" lIns="0" tIns="0" rIns="0" bIns="0" rtlCol="0">
            <a:noAutofit/>
          </a:bodyPr>
          <a:lstStyle/>
          <a:p>
            <a:pPr algn="ctr">
              <a:spcAft>
                <a:spcPts val="900"/>
              </a:spcAft>
            </a:pPr>
            <a:r>
              <a:rPr lang="en-US" altLang="zh-CN" sz="3600" dirty="0" smtClean="0">
                <a:latin typeface="Georgia" pitchFamily="18" charset="0"/>
              </a:rPr>
              <a:t>1</a:t>
            </a:r>
            <a:endParaRPr lang="zh-CN" altLang="en-US" sz="3600" dirty="0" err="1" smtClean="0">
              <a:latin typeface="Georgia" pitchFamily="18" charset="0"/>
            </a:endParaRPr>
          </a:p>
        </p:txBody>
      </p:sp>
      <p:sp>
        <p:nvSpPr>
          <p:cNvPr id="11" name="TextBox 10"/>
          <p:cNvSpPr txBox="1"/>
          <p:nvPr/>
        </p:nvSpPr>
        <p:spPr>
          <a:xfrm>
            <a:off x="3923928" y="2780929"/>
            <a:ext cx="457200" cy="720080"/>
          </a:xfrm>
          <a:prstGeom prst="rect">
            <a:avLst/>
          </a:prstGeom>
          <a:noFill/>
        </p:spPr>
        <p:txBody>
          <a:bodyPr wrap="none" lIns="0" tIns="0" rIns="0" bIns="0" rtlCol="0">
            <a:noAutofit/>
          </a:bodyPr>
          <a:lstStyle/>
          <a:p>
            <a:pPr algn="ctr">
              <a:spcAft>
                <a:spcPts val="900"/>
              </a:spcAft>
            </a:pPr>
            <a:r>
              <a:rPr lang="en-US" altLang="zh-CN" sz="3600" dirty="0">
                <a:latin typeface="Georgia" pitchFamily="18" charset="0"/>
              </a:rPr>
              <a:t>2</a:t>
            </a:r>
            <a:endParaRPr lang="zh-CN" altLang="en-US" sz="3600" dirty="0" err="1" smtClean="0">
              <a:latin typeface="Georgia" pitchFamily="18" charset="0"/>
            </a:endParaRPr>
          </a:p>
        </p:txBody>
      </p:sp>
      <p:sp>
        <p:nvSpPr>
          <p:cNvPr id="12" name="TextBox 11"/>
          <p:cNvSpPr txBox="1"/>
          <p:nvPr/>
        </p:nvSpPr>
        <p:spPr>
          <a:xfrm>
            <a:off x="3970784" y="3717032"/>
            <a:ext cx="457200" cy="583265"/>
          </a:xfrm>
          <a:prstGeom prst="rect">
            <a:avLst/>
          </a:prstGeom>
          <a:noFill/>
        </p:spPr>
        <p:txBody>
          <a:bodyPr wrap="none" lIns="0" tIns="0" rIns="0" bIns="0" rtlCol="0">
            <a:noAutofit/>
          </a:bodyPr>
          <a:lstStyle/>
          <a:p>
            <a:pPr algn="ctr">
              <a:spcAft>
                <a:spcPts val="900"/>
              </a:spcAft>
            </a:pPr>
            <a:r>
              <a:rPr lang="en-US" altLang="zh-CN" sz="3600" dirty="0" smtClean="0">
                <a:latin typeface="Georgia" pitchFamily="18" charset="0"/>
              </a:rPr>
              <a:t>3</a:t>
            </a:r>
            <a:endParaRPr lang="zh-CN" altLang="en-US" sz="3600" dirty="0" err="1" smtClean="0">
              <a:latin typeface="Georgia" pitchFamily="18" charset="0"/>
            </a:endParaRPr>
          </a:p>
        </p:txBody>
      </p:sp>
      <p:sp>
        <p:nvSpPr>
          <p:cNvPr id="13" name="TextBox 12"/>
          <p:cNvSpPr txBox="1"/>
          <p:nvPr/>
        </p:nvSpPr>
        <p:spPr>
          <a:xfrm>
            <a:off x="3563888" y="4714343"/>
            <a:ext cx="457200" cy="586865"/>
          </a:xfrm>
          <a:prstGeom prst="rect">
            <a:avLst/>
          </a:prstGeom>
          <a:noFill/>
        </p:spPr>
        <p:txBody>
          <a:bodyPr wrap="none" lIns="0" tIns="0" rIns="0" bIns="0" rtlCol="0">
            <a:noAutofit/>
          </a:bodyPr>
          <a:lstStyle/>
          <a:p>
            <a:pPr algn="ctr">
              <a:spcAft>
                <a:spcPts val="900"/>
              </a:spcAft>
            </a:pPr>
            <a:r>
              <a:rPr lang="en-US" altLang="zh-CN" sz="3600" dirty="0" smtClean="0">
                <a:latin typeface="Georgia" pitchFamily="18" charset="0"/>
              </a:rPr>
              <a:t>4</a:t>
            </a:r>
            <a:endParaRPr lang="zh-CN" altLang="en-US" sz="3600" dirty="0" err="1" smtClean="0">
              <a:latin typeface="Georgia" pitchFamily="18" charset="0"/>
            </a:endParaRPr>
          </a:p>
        </p:txBody>
      </p:sp>
      <p:sp>
        <p:nvSpPr>
          <p:cNvPr id="14" name="TextBox 13"/>
          <p:cNvSpPr txBox="1"/>
          <p:nvPr/>
        </p:nvSpPr>
        <p:spPr>
          <a:xfrm>
            <a:off x="3923928" y="1412776"/>
            <a:ext cx="4114800" cy="356440"/>
          </a:xfrm>
          <a:prstGeom prst="rect">
            <a:avLst/>
          </a:prstGeom>
          <a:noFill/>
        </p:spPr>
        <p:txBody>
          <a:bodyPr wrap="square" lIns="0" tIns="0" rIns="0" bIns="0" rtlCol="0">
            <a:noAutofit/>
          </a:bodyPr>
          <a:lstStyle/>
          <a:p>
            <a:pPr lvl="0">
              <a:spcAft>
                <a:spcPts val="1200"/>
              </a:spcAft>
            </a:pPr>
            <a:r>
              <a:rPr lang="en-GB" b="1" u="sng" dirty="0" smtClean="0">
                <a:latin typeface="Georgia" panose="02040502050405020303" pitchFamily="18" charset="0"/>
                <a:cs typeface="Arial" panose="020B0604020202020204" pitchFamily="34" charset="0"/>
              </a:rPr>
              <a:t>Ways to self-disclose</a:t>
            </a:r>
            <a:r>
              <a:rPr lang="en-GB" dirty="0" smtClean="0">
                <a:latin typeface="Georgia" panose="02040502050405020303" pitchFamily="18" charset="0"/>
                <a:cs typeface="Arial" panose="020B0604020202020204" pitchFamily="34" charset="0"/>
              </a:rPr>
              <a:t>:</a:t>
            </a:r>
          </a:p>
        </p:txBody>
      </p:sp>
      <p:graphicFrame>
        <p:nvGraphicFramePr>
          <p:cNvPr id="16" name="Diagram 15"/>
          <p:cNvGraphicFramePr/>
          <p:nvPr>
            <p:extLst>
              <p:ext uri="{D42A27DB-BD31-4B8C-83A1-F6EECF244321}">
                <p14:modId xmlns:p14="http://schemas.microsoft.com/office/powerpoint/2010/main" val="3945757901"/>
              </p:ext>
            </p:extLst>
          </p:nvPr>
        </p:nvGraphicFramePr>
        <p:xfrm>
          <a:off x="1524000" y="5589240"/>
          <a:ext cx="6096000" cy="6480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8867854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7086600" y="6477000"/>
            <a:ext cx="1527048" cy="152400"/>
          </a:xfrm>
          <a:prstGeom prst="rect">
            <a:avLst/>
          </a:prstGeom>
        </p:spPr>
        <p:txBody>
          <a:bodyPr/>
          <a:lstStyle/>
          <a:p>
            <a:fld id="{9EBD5762-3BDC-484D-9503-7EA6D5A9A8CE}" type="slidenum">
              <a:rPr lang="en-US" smtClean="0"/>
              <a:pPr/>
              <a:t>34</a:t>
            </a:fld>
            <a:endParaRPr lang="en-US" dirty="0"/>
          </a:p>
        </p:txBody>
      </p:sp>
      <p:sp>
        <p:nvSpPr>
          <p:cNvPr id="3" name="Title 2"/>
          <p:cNvSpPr>
            <a:spLocks noGrp="1"/>
          </p:cNvSpPr>
          <p:nvPr>
            <p:ph type="title"/>
          </p:nvPr>
        </p:nvSpPr>
        <p:spPr/>
        <p:txBody>
          <a:bodyPr/>
          <a:lstStyle/>
          <a:p>
            <a:r>
              <a:rPr lang="en-GB" dirty="0" smtClean="0">
                <a:latin typeface="+mj-lt"/>
              </a:rPr>
              <a:t>Enterprise self-disclosure </a:t>
            </a:r>
            <a:r>
              <a:rPr lang="en-GB" dirty="0" smtClean="0"/>
              <a:t>m</a:t>
            </a:r>
            <a:r>
              <a:rPr lang="en-GB" dirty="0" smtClean="0">
                <a:latin typeface="+mj-lt"/>
              </a:rPr>
              <a:t>anagement (cont’d)</a:t>
            </a:r>
            <a:endParaRPr lang="en-GB" b="0" dirty="0">
              <a:latin typeface="+mj-lt"/>
            </a:endParaRPr>
          </a:p>
        </p:txBody>
      </p:sp>
      <p:sp>
        <p:nvSpPr>
          <p:cNvPr id="11" name="Rectangle 10"/>
          <p:cNvSpPr/>
          <p:nvPr/>
        </p:nvSpPr>
        <p:spPr bwMode="ltGray">
          <a:xfrm>
            <a:off x="539552" y="1772816"/>
            <a:ext cx="4114800" cy="365760"/>
          </a:xfrm>
          <a:prstGeom prst="rect">
            <a:avLst/>
          </a:prstGeom>
          <a:solidFill>
            <a:schemeClr val="accent3">
              <a:lumMod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bg1"/>
                </a:solidFill>
                <a:latin typeface="Georgia" pitchFamily="18" charset="0"/>
              </a:rPr>
              <a:t>Primary </a:t>
            </a:r>
            <a:r>
              <a:rPr lang="en-US" altLang="zh-CN" b="1" dirty="0">
                <a:solidFill>
                  <a:schemeClr val="bg1"/>
                </a:solidFill>
                <a:latin typeface="Georgia" pitchFamily="18" charset="0"/>
              </a:rPr>
              <a:t>risk areas</a:t>
            </a:r>
            <a:endParaRPr lang="en-GB" b="1" dirty="0">
              <a:solidFill>
                <a:schemeClr val="bg1"/>
              </a:solidFill>
              <a:latin typeface="Georgia" pitchFamily="18" charset="0"/>
            </a:endParaRPr>
          </a:p>
        </p:txBody>
      </p:sp>
      <p:sp>
        <p:nvSpPr>
          <p:cNvPr id="12" name="TextBox 11"/>
          <p:cNvSpPr txBox="1"/>
          <p:nvPr/>
        </p:nvSpPr>
        <p:spPr>
          <a:xfrm>
            <a:off x="539552" y="2276872"/>
            <a:ext cx="4114800" cy="3456384"/>
          </a:xfrm>
          <a:prstGeom prst="rect">
            <a:avLst/>
          </a:prstGeom>
          <a:noFill/>
        </p:spPr>
        <p:txBody>
          <a:bodyPr wrap="square" lIns="0" tIns="0" rIns="0" bIns="0" rtlCol="0">
            <a:noAutofit/>
          </a:bodyPr>
          <a:lstStyle/>
          <a:p>
            <a:pPr marL="342900" lvl="0" indent="-342900">
              <a:spcAft>
                <a:spcPts val="600"/>
              </a:spcAft>
              <a:buFont typeface="Arial" panose="020B0604020202020204" pitchFamily="34" charset="0"/>
              <a:buChar char="•"/>
            </a:pPr>
            <a:r>
              <a:rPr lang="en-GB" sz="1400" i="1" u="sng" dirty="0">
                <a:latin typeface="+mj-lt"/>
              </a:rPr>
              <a:t>Bonded </a:t>
            </a:r>
            <a:r>
              <a:rPr lang="en-GB" sz="1400" i="1" u="sng" dirty="0" smtClean="0">
                <a:latin typeface="+mj-lt"/>
              </a:rPr>
              <a:t>manufacturing</a:t>
            </a:r>
            <a:r>
              <a:rPr lang="en-GB" sz="1400" dirty="0">
                <a:latin typeface="+mj-lt"/>
              </a:rPr>
              <a:t>: Handbook </a:t>
            </a:r>
            <a:r>
              <a:rPr lang="en-GB" sz="1400" dirty="0" smtClean="0">
                <a:latin typeface="+mj-lt"/>
              </a:rPr>
              <a:t>balance, registration accuracy, BOM /UoC update, </a:t>
            </a:r>
            <a:r>
              <a:rPr lang="en-GB" sz="1400" dirty="0">
                <a:latin typeface="+mj-lt"/>
              </a:rPr>
              <a:t>cross-over, </a:t>
            </a:r>
            <a:r>
              <a:rPr lang="en-GB" sz="1400" dirty="0" smtClean="0">
                <a:latin typeface="+mj-lt"/>
              </a:rPr>
              <a:t>outsourcing, scrap/waste/defect </a:t>
            </a:r>
            <a:r>
              <a:rPr lang="en-GB" sz="1400" dirty="0">
                <a:latin typeface="+mj-lt"/>
              </a:rPr>
              <a:t>disposal</a:t>
            </a:r>
            <a:r>
              <a:rPr lang="en-GB" sz="1400" dirty="0" smtClean="0">
                <a:latin typeface="+mj-lt"/>
              </a:rPr>
              <a:t>.</a:t>
            </a:r>
          </a:p>
          <a:p>
            <a:pPr marL="342900" lvl="0" indent="-342900">
              <a:spcAft>
                <a:spcPts val="600"/>
              </a:spcAft>
              <a:buFont typeface="Arial" panose="020B0604020202020204" pitchFamily="34" charset="0"/>
              <a:buChar char="•"/>
            </a:pPr>
            <a:r>
              <a:rPr lang="en-GB" sz="1400" i="1" u="sng" dirty="0" smtClean="0">
                <a:latin typeface="+mj-lt"/>
              </a:rPr>
              <a:t>Customs valuation</a:t>
            </a:r>
            <a:r>
              <a:rPr lang="en-GB" sz="1400" dirty="0" smtClean="0">
                <a:latin typeface="+mj-lt"/>
              </a:rPr>
              <a:t>: Related party transactions, transfer pricing adjustments, royalty/license fee, warranty, non-trade remittances, etc.</a:t>
            </a:r>
          </a:p>
          <a:p>
            <a:pPr marL="342900" lvl="0" indent="-342900">
              <a:spcAft>
                <a:spcPts val="600"/>
              </a:spcAft>
              <a:buFont typeface="Arial" panose="020B0604020202020204" pitchFamily="34" charset="0"/>
              <a:buChar char="•"/>
            </a:pPr>
            <a:r>
              <a:rPr lang="en-GB" sz="1400" i="1" u="sng" dirty="0" smtClean="0">
                <a:latin typeface="+mj-lt"/>
              </a:rPr>
              <a:t>Tariff classification</a:t>
            </a:r>
            <a:r>
              <a:rPr lang="en-GB" sz="1400" dirty="0" smtClean="0">
                <a:latin typeface="+mj-lt"/>
              </a:rPr>
              <a:t>: Duty, non-tariff measures, pre-classification, classification grouping, etc.</a:t>
            </a:r>
          </a:p>
          <a:p>
            <a:pPr marL="342900" lvl="0" indent="-342900">
              <a:spcAft>
                <a:spcPts val="600"/>
              </a:spcAft>
              <a:buFont typeface="Arial" panose="020B0604020202020204" pitchFamily="34" charset="0"/>
              <a:buChar char="•"/>
            </a:pPr>
            <a:r>
              <a:rPr lang="en-GB" sz="1400" i="1" u="sng" dirty="0">
                <a:latin typeface="+mj-lt"/>
              </a:rPr>
              <a:t>Duty </a:t>
            </a:r>
            <a:r>
              <a:rPr lang="en-GB" sz="1400" i="1" u="sng" dirty="0" smtClean="0">
                <a:latin typeface="+mj-lt"/>
              </a:rPr>
              <a:t>exempted </a:t>
            </a:r>
            <a:r>
              <a:rPr lang="en-GB" sz="1400" i="1" u="sng" dirty="0">
                <a:latin typeface="+mj-lt"/>
              </a:rPr>
              <a:t>e</a:t>
            </a:r>
            <a:r>
              <a:rPr lang="en-GB" sz="1400" i="1" u="sng" dirty="0" smtClean="0">
                <a:latin typeface="+mj-lt"/>
              </a:rPr>
              <a:t>quipment</a:t>
            </a:r>
            <a:r>
              <a:rPr lang="en-GB" sz="1400" dirty="0">
                <a:latin typeface="+mj-lt"/>
              </a:rPr>
              <a:t>: </a:t>
            </a:r>
            <a:r>
              <a:rPr lang="en-GB" sz="1400" dirty="0" smtClean="0">
                <a:latin typeface="+mj-lt"/>
              </a:rPr>
              <a:t>Disposal, 5-year </a:t>
            </a:r>
            <a:r>
              <a:rPr lang="en-GB" sz="1400" dirty="0">
                <a:latin typeface="+mj-lt"/>
              </a:rPr>
              <a:t>customs supervision period, duty free quota.</a:t>
            </a:r>
          </a:p>
          <a:p>
            <a:pPr marL="342900" lvl="0" indent="-342900">
              <a:spcAft>
                <a:spcPts val="600"/>
              </a:spcAft>
              <a:buFont typeface="Arial" panose="020B0604020202020204" pitchFamily="34" charset="0"/>
              <a:buChar char="•"/>
            </a:pPr>
            <a:r>
              <a:rPr lang="en-GB" sz="1400" i="1" u="sng" dirty="0" smtClean="0">
                <a:latin typeface="+mj-lt"/>
              </a:rPr>
              <a:t>Quantity</a:t>
            </a:r>
            <a:r>
              <a:rPr lang="en-US" sz="1400" dirty="0" smtClean="0">
                <a:latin typeface="+mj-lt"/>
              </a:rPr>
              <a:t>: </a:t>
            </a:r>
            <a:r>
              <a:rPr lang="en-US" altLang="zh-CN" sz="1400" dirty="0" smtClean="0">
                <a:latin typeface="+mj-lt"/>
              </a:rPr>
              <a:t>Under/over shipment discrepancies, mis-shipments due to errors by the shipper, etc.</a:t>
            </a:r>
          </a:p>
          <a:p>
            <a:pPr marL="342900" lvl="0" indent="-342900">
              <a:spcAft>
                <a:spcPts val="600"/>
              </a:spcAft>
              <a:buFont typeface="Arial" panose="020B0604020202020204" pitchFamily="34" charset="0"/>
              <a:buChar char="•"/>
            </a:pPr>
            <a:r>
              <a:rPr lang="en-US" sz="1400" i="1" u="sng" dirty="0" smtClean="0">
                <a:latin typeface="+mj-lt"/>
              </a:rPr>
              <a:t>Bonded goods</a:t>
            </a:r>
            <a:r>
              <a:rPr lang="en-US" sz="1400" dirty="0" smtClean="0">
                <a:latin typeface="+mj-lt"/>
              </a:rPr>
              <a:t>: Inbound/outbound procedures, dutiable nature of bonded cost, etc.</a:t>
            </a:r>
          </a:p>
          <a:p>
            <a:pPr marL="342900" lvl="0" indent="-342900">
              <a:spcAft>
                <a:spcPts val="600"/>
              </a:spcAft>
              <a:buFont typeface="Arial" panose="020B0604020202020204" pitchFamily="34" charset="0"/>
              <a:buChar char="•"/>
            </a:pPr>
            <a:r>
              <a:rPr lang="en-US" sz="1400" i="1" u="sng" dirty="0" smtClean="0">
                <a:latin typeface="+mj-lt"/>
              </a:rPr>
              <a:t>Other issues</a:t>
            </a:r>
            <a:r>
              <a:rPr lang="en-US" sz="1400" dirty="0" smtClean="0">
                <a:latin typeface="+mj-lt"/>
              </a:rPr>
              <a:t>: Goods description, origin, etc.</a:t>
            </a:r>
            <a:endParaRPr lang="en-GB" sz="1400" dirty="0" smtClean="0">
              <a:latin typeface="Georgia" pitchFamily="18" charset="0"/>
            </a:endParaRPr>
          </a:p>
        </p:txBody>
      </p:sp>
      <p:sp>
        <p:nvSpPr>
          <p:cNvPr id="8" name="Rectangle 7"/>
          <p:cNvSpPr/>
          <p:nvPr/>
        </p:nvSpPr>
        <p:spPr bwMode="ltGray">
          <a:xfrm>
            <a:off x="5148064" y="1772816"/>
            <a:ext cx="3310128" cy="36576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bg1"/>
                </a:solidFill>
                <a:latin typeface="Georgia" pitchFamily="18" charset="0"/>
              </a:rPr>
              <a:t>Potential benefits</a:t>
            </a:r>
            <a:endParaRPr lang="en-GB" b="1" dirty="0">
              <a:solidFill>
                <a:schemeClr val="bg1"/>
              </a:solidFill>
              <a:latin typeface="Georgia" pitchFamily="18" charset="0"/>
            </a:endParaRPr>
          </a:p>
        </p:txBody>
      </p:sp>
      <p:graphicFrame>
        <p:nvGraphicFramePr>
          <p:cNvPr id="9" name="Diagram 8"/>
          <p:cNvGraphicFramePr/>
          <p:nvPr>
            <p:extLst>
              <p:ext uri="{D42A27DB-BD31-4B8C-83A1-F6EECF244321}">
                <p14:modId xmlns:p14="http://schemas.microsoft.com/office/powerpoint/2010/main" val="3236110166"/>
              </p:ext>
            </p:extLst>
          </p:nvPr>
        </p:nvGraphicFramePr>
        <p:xfrm>
          <a:off x="5148064" y="2312876"/>
          <a:ext cx="3312368" cy="35643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2357875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0000"/>
                </a:solidFill>
              </a:rPr>
              <a:t>Customs Enterprise Credit Management</a:t>
            </a:r>
            <a:endParaRPr lang="en-US" b="0" i="0"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35</a:t>
            </a:fld>
            <a:endParaRPr lang="en-US" dirty="0"/>
          </a:p>
        </p:txBody>
      </p:sp>
      <p:grpSp>
        <p:nvGrpSpPr>
          <p:cNvPr id="13" name="Group 12"/>
          <p:cNvGrpSpPr/>
          <p:nvPr/>
        </p:nvGrpSpPr>
        <p:grpSpPr>
          <a:xfrm>
            <a:off x="2555776" y="1717096"/>
            <a:ext cx="5688632" cy="3764131"/>
            <a:chOff x="2699792" y="1861112"/>
            <a:chExt cx="5904656" cy="4160176"/>
          </a:xfrm>
        </p:grpSpPr>
        <p:sp>
          <p:nvSpPr>
            <p:cNvPr id="20" name="L-Shape 19"/>
            <p:cNvSpPr/>
            <p:nvPr/>
          </p:nvSpPr>
          <p:spPr>
            <a:xfrm rot="5400000">
              <a:off x="6768714" y="945194"/>
              <a:ext cx="919816" cy="2751651"/>
            </a:xfrm>
            <a:prstGeom prst="corner">
              <a:avLst>
                <a:gd name="adj1" fmla="val 16120"/>
                <a:gd name="adj2" fmla="val 1611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L-Shape 22"/>
            <p:cNvSpPr/>
            <p:nvPr/>
          </p:nvSpPr>
          <p:spPr>
            <a:xfrm rot="5400000">
              <a:off x="6336666" y="2025314"/>
              <a:ext cx="919816" cy="2751651"/>
            </a:xfrm>
            <a:prstGeom prst="corner">
              <a:avLst>
                <a:gd name="adj1" fmla="val 16120"/>
                <a:gd name="adj2" fmla="val 1611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L-Shape 23"/>
            <p:cNvSpPr/>
            <p:nvPr/>
          </p:nvSpPr>
          <p:spPr>
            <a:xfrm rot="5400000">
              <a:off x="5847958" y="3105434"/>
              <a:ext cx="919816" cy="2751651"/>
            </a:xfrm>
            <a:prstGeom prst="corner">
              <a:avLst>
                <a:gd name="adj1" fmla="val 16120"/>
                <a:gd name="adj2" fmla="val 1611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L-Shape 24"/>
            <p:cNvSpPr/>
            <p:nvPr/>
          </p:nvSpPr>
          <p:spPr>
            <a:xfrm rot="5400000">
              <a:off x="5271894" y="4185554"/>
              <a:ext cx="919816" cy="2751651"/>
            </a:xfrm>
            <a:prstGeom prst="corner">
              <a:avLst>
                <a:gd name="adj1" fmla="val 16120"/>
                <a:gd name="adj2" fmla="val 1611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26" name="Group 25"/>
            <p:cNvGrpSpPr/>
            <p:nvPr/>
          </p:nvGrpSpPr>
          <p:grpSpPr>
            <a:xfrm>
              <a:off x="6012160" y="1988841"/>
              <a:ext cx="2592288" cy="792087"/>
              <a:chOff x="153532" y="1113077"/>
              <a:chExt cx="1381795" cy="1211225"/>
            </a:xfrm>
          </p:grpSpPr>
          <p:sp>
            <p:nvSpPr>
              <p:cNvPr id="27" name="Rectangle 26"/>
              <p:cNvSpPr/>
              <p:nvPr/>
            </p:nvSpPr>
            <p:spPr>
              <a:xfrm>
                <a:off x="153532" y="1113077"/>
                <a:ext cx="1381795" cy="121122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tangle 27"/>
              <p:cNvSpPr/>
              <p:nvPr/>
            </p:nvSpPr>
            <p:spPr>
              <a:xfrm>
                <a:off x="153532" y="1113077"/>
                <a:ext cx="1381795" cy="121122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GB" sz="2000" kern="1200" dirty="0" smtClean="0">
                    <a:latin typeface="+mj-lt"/>
                  </a:rPr>
                  <a:t>Advanced Certified Enterprises</a:t>
                </a:r>
              </a:p>
              <a:p>
                <a:pPr lvl="0" algn="l" defTabSz="711200">
                  <a:lnSpc>
                    <a:spcPct val="90000"/>
                  </a:lnSpc>
                  <a:spcBef>
                    <a:spcPct val="0"/>
                  </a:spcBef>
                  <a:spcAft>
                    <a:spcPct val="35000"/>
                  </a:spcAft>
                </a:pPr>
                <a:r>
                  <a:rPr lang="en-GB" sz="1600" kern="1200" dirty="0" smtClean="0">
                    <a:latin typeface="+mj-lt"/>
                  </a:rPr>
                  <a:t> </a:t>
                </a:r>
                <a:endParaRPr lang="en-GB" sz="1600" kern="1200" dirty="0"/>
              </a:p>
            </p:txBody>
          </p:sp>
        </p:grpSp>
        <p:sp>
          <p:nvSpPr>
            <p:cNvPr id="29" name="Rectangle 28"/>
            <p:cNvSpPr/>
            <p:nvPr/>
          </p:nvSpPr>
          <p:spPr>
            <a:xfrm>
              <a:off x="5580112" y="3068960"/>
              <a:ext cx="2592288" cy="79208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2000" dirty="0" smtClean="0">
                  <a:latin typeface="+mj-lt"/>
                </a:rPr>
                <a:t>General Certified Enterprises</a:t>
              </a:r>
              <a:endParaRPr lang="en-GB" sz="2000" kern="1200" dirty="0" smtClean="0">
                <a:latin typeface="+mj-lt"/>
              </a:endParaRPr>
            </a:p>
            <a:p>
              <a:pPr lvl="0" algn="l" defTabSz="711200">
                <a:lnSpc>
                  <a:spcPct val="90000"/>
                </a:lnSpc>
                <a:spcBef>
                  <a:spcPct val="0"/>
                </a:spcBef>
                <a:spcAft>
                  <a:spcPct val="35000"/>
                </a:spcAft>
              </a:pPr>
              <a:r>
                <a:rPr lang="en-GB" sz="1600" kern="1200" dirty="0" smtClean="0">
                  <a:latin typeface="+mj-lt"/>
                </a:rPr>
                <a:t> </a:t>
              </a:r>
              <a:endParaRPr lang="en-GB" sz="1600" kern="1200" dirty="0"/>
            </a:p>
          </p:txBody>
        </p:sp>
        <p:sp>
          <p:nvSpPr>
            <p:cNvPr id="30" name="Rectangle 29"/>
            <p:cNvSpPr/>
            <p:nvPr/>
          </p:nvSpPr>
          <p:spPr>
            <a:xfrm>
              <a:off x="5076056" y="4221089"/>
              <a:ext cx="2592288" cy="79208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2000" dirty="0" smtClean="0">
                  <a:latin typeface="+mj-lt"/>
                </a:rPr>
                <a:t>General Credit Enterprises</a:t>
              </a:r>
              <a:endParaRPr lang="en-GB" sz="2000" kern="1200" dirty="0" smtClean="0">
                <a:latin typeface="+mj-lt"/>
              </a:endParaRPr>
            </a:p>
            <a:p>
              <a:pPr lvl="0" algn="l" defTabSz="711200">
                <a:lnSpc>
                  <a:spcPct val="90000"/>
                </a:lnSpc>
                <a:spcBef>
                  <a:spcPct val="0"/>
                </a:spcBef>
                <a:spcAft>
                  <a:spcPct val="35000"/>
                </a:spcAft>
              </a:pPr>
              <a:r>
                <a:rPr lang="en-GB" sz="1600" kern="1200" dirty="0" smtClean="0">
                  <a:latin typeface="+mj-lt"/>
                </a:rPr>
                <a:t> </a:t>
              </a:r>
              <a:endParaRPr lang="en-GB" sz="1600" kern="1200" dirty="0"/>
            </a:p>
          </p:txBody>
        </p:sp>
        <p:sp>
          <p:nvSpPr>
            <p:cNvPr id="31" name="Rectangle 30"/>
            <p:cNvSpPr/>
            <p:nvPr/>
          </p:nvSpPr>
          <p:spPr>
            <a:xfrm>
              <a:off x="4499992" y="5229200"/>
              <a:ext cx="2592288" cy="79208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2000" kern="1200" dirty="0" smtClean="0">
                  <a:latin typeface="+mj-lt"/>
                </a:rPr>
                <a:t>Re-categorised by Customs</a:t>
              </a:r>
              <a:endParaRPr lang="en-GB" sz="2000" kern="1200" dirty="0" smtClean="0">
                <a:latin typeface="+mj-lt"/>
              </a:endParaRPr>
            </a:p>
            <a:p>
              <a:pPr lvl="0" algn="l" defTabSz="711200">
                <a:lnSpc>
                  <a:spcPct val="90000"/>
                </a:lnSpc>
                <a:spcBef>
                  <a:spcPct val="0"/>
                </a:spcBef>
                <a:spcAft>
                  <a:spcPct val="35000"/>
                </a:spcAft>
              </a:pPr>
              <a:r>
                <a:rPr lang="en-GB" sz="1600" kern="1200" dirty="0" smtClean="0">
                  <a:latin typeface="+mj-lt"/>
                </a:rPr>
                <a:t> </a:t>
              </a:r>
              <a:endParaRPr lang="en-GB" sz="1600" kern="1200" dirty="0"/>
            </a:p>
          </p:txBody>
        </p:sp>
        <p:sp>
          <p:nvSpPr>
            <p:cNvPr id="9" name="Right Arrow 8"/>
            <p:cNvSpPr/>
            <p:nvPr/>
          </p:nvSpPr>
          <p:spPr bwMode="ltGray">
            <a:xfrm>
              <a:off x="2699792" y="2145799"/>
              <a:ext cx="2844000" cy="175220"/>
            </a:xfrm>
            <a:prstGeom prst="rightArrow">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bg1"/>
                </a:solidFill>
                <a:latin typeface="Georgia" pitchFamily="18" charset="0"/>
              </a:endParaRPr>
            </a:p>
          </p:txBody>
        </p:sp>
        <p:sp>
          <p:nvSpPr>
            <p:cNvPr id="34" name="Right Arrow 33"/>
            <p:cNvSpPr/>
            <p:nvPr/>
          </p:nvSpPr>
          <p:spPr bwMode="ltGray">
            <a:xfrm>
              <a:off x="2699792" y="3325788"/>
              <a:ext cx="2232000" cy="175220"/>
            </a:xfrm>
            <a:prstGeom prst="rightArrow">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bg1"/>
                </a:solidFill>
                <a:latin typeface="Georgia" pitchFamily="18" charset="0"/>
              </a:endParaRPr>
            </a:p>
          </p:txBody>
        </p:sp>
        <p:sp>
          <p:nvSpPr>
            <p:cNvPr id="35" name="Right Arrow 34"/>
            <p:cNvSpPr/>
            <p:nvPr/>
          </p:nvSpPr>
          <p:spPr bwMode="ltGray">
            <a:xfrm>
              <a:off x="2699792" y="4333900"/>
              <a:ext cx="1728000" cy="175220"/>
            </a:xfrm>
            <a:prstGeom prst="rightArrow">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bg1"/>
                </a:solidFill>
                <a:latin typeface="Georgia" pitchFamily="18" charset="0"/>
              </a:endParaRPr>
            </a:p>
          </p:txBody>
        </p:sp>
        <p:sp>
          <p:nvSpPr>
            <p:cNvPr id="36" name="Right Arrow 35"/>
            <p:cNvSpPr/>
            <p:nvPr/>
          </p:nvSpPr>
          <p:spPr bwMode="ltGray">
            <a:xfrm>
              <a:off x="2699792" y="5414020"/>
              <a:ext cx="1152000" cy="175220"/>
            </a:xfrm>
            <a:prstGeom prst="rightArrow">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bg1"/>
                </a:solidFill>
                <a:latin typeface="Georgia" pitchFamily="18" charset="0"/>
              </a:endParaRPr>
            </a:p>
          </p:txBody>
        </p:sp>
        <p:sp>
          <p:nvSpPr>
            <p:cNvPr id="37" name="Isosceles Triangle 36"/>
            <p:cNvSpPr/>
            <p:nvPr/>
          </p:nvSpPr>
          <p:spPr>
            <a:xfrm>
              <a:off x="5508104" y="2492896"/>
              <a:ext cx="260716" cy="260716"/>
            </a:xfrm>
            <a:prstGeom prst="triangle">
              <a:avLst>
                <a:gd name="adj" fmla="val 10000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8" name="Isosceles Triangle 37"/>
            <p:cNvSpPr/>
            <p:nvPr/>
          </p:nvSpPr>
          <p:spPr>
            <a:xfrm>
              <a:off x="5076056" y="3600332"/>
              <a:ext cx="260716" cy="260716"/>
            </a:xfrm>
            <a:prstGeom prst="triangle">
              <a:avLst>
                <a:gd name="adj" fmla="val 10000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9" name="Isosceles Triangle 38"/>
            <p:cNvSpPr/>
            <p:nvPr/>
          </p:nvSpPr>
          <p:spPr>
            <a:xfrm>
              <a:off x="4599316" y="4653136"/>
              <a:ext cx="260716" cy="260716"/>
            </a:xfrm>
            <a:prstGeom prst="triangle">
              <a:avLst>
                <a:gd name="adj" fmla="val 10000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grpSp>
        <p:nvGrpSpPr>
          <p:cNvPr id="44" name="Group 43"/>
          <p:cNvGrpSpPr/>
          <p:nvPr/>
        </p:nvGrpSpPr>
        <p:grpSpPr>
          <a:xfrm>
            <a:off x="827584" y="1628800"/>
            <a:ext cx="1090658" cy="3909174"/>
            <a:chOff x="-396552" y="1772816"/>
            <a:chExt cx="1296144" cy="4320480"/>
          </a:xfrm>
        </p:grpSpPr>
        <p:sp>
          <p:nvSpPr>
            <p:cNvPr id="40" name="Rectangle 39"/>
            <p:cNvSpPr/>
            <p:nvPr/>
          </p:nvSpPr>
          <p:spPr bwMode="ltGray">
            <a:xfrm>
              <a:off x="-396552" y="1772816"/>
              <a:ext cx="1296144" cy="108012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latin typeface="Georgia" pitchFamily="18" charset="0"/>
                </a:rPr>
                <a:t>AA</a:t>
              </a:r>
              <a:endParaRPr lang="en-GB" sz="2800" b="1" dirty="0" smtClean="0">
                <a:solidFill>
                  <a:schemeClr val="bg1"/>
                </a:solidFill>
                <a:latin typeface="Georgia" pitchFamily="18" charset="0"/>
              </a:endParaRPr>
            </a:p>
          </p:txBody>
        </p:sp>
        <p:sp>
          <p:nvSpPr>
            <p:cNvPr id="41" name="Rectangle 40"/>
            <p:cNvSpPr/>
            <p:nvPr/>
          </p:nvSpPr>
          <p:spPr bwMode="ltGray">
            <a:xfrm>
              <a:off x="-396552" y="2852936"/>
              <a:ext cx="1296144" cy="1080120"/>
            </a:xfrm>
            <a:prstGeom prst="rect">
              <a:avLst/>
            </a:prstGeom>
            <a:solidFill>
              <a:schemeClr val="tx2">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latin typeface="Georgia" pitchFamily="18" charset="0"/>
                </a:rPr>
                <a:t>A</a:t>
              </a:r>
              <a:endParaRPr lang="en-GB" sz="2800" b="1" dirty="0" smtClean="0">
                <a:solidFill>
                  <a:schemeClr val="bg1"/>
                </a:solidFill>
                <a:latin typeface="Georgia" pitchFamily="18" charset="0"/>
              </a:endParaRPr>
            </a:p>
          </p:txBody>
        </p:sp>
        <p:sp>
          <p:nvSpPr>
            <p:cNvPr id="42" name="Rectangle 41"/>
            <p:cNvSpPr/>
            <p:nvPr/>
          </p:nvSpPr>
          <p:spPr bwMode="ltGray">
            <a:xfrm>
              <a:off x="-396552" y="3933056"/>
              <a:ext cx="1296144" cy="1080120"/>
            </a:xfrm>
            <a:prstGeom prst="rect">
              <a:avLst/>
            </a:prstGeom>
            <a:solidFill>
              <a:schemeClr val="tx2">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latin typeface="Georgia" pitchFamily="18" charset="0"/>
                </a:rPr>
                <a:t>B</a:t>
              </a:r>
              <a:endParaRPr lang="en-GB" b="1" dirty="0" smtClean="0">
                <a:solidFill>
                  <a:schemeClr val="bg1"/>
                </a:solidFill>
                <a:latin typeface="Georgia" pitchFamily="18" charset="0"/>
              </a:endParaRPr>
            </a:p>
          </p:txBody>
        </p:sp>
        <p:sp>
          <p:nvSpPr>
            <p:cNvPr id="43" name="Rectangle 42"/>
            <p:cNvSpPr/>
            <p:nvPr/>
          </p:nvSpPr>
          <p:spPr bwMode="ltGray">
            <a:xfrm>
              <a:off x="-396552" y="5013176"/>
              <a:ext cx="1296144" cy="1080120"/>
            </a:xfrm>
            <a:prstGeom prst="rect">
              <a:avLst/>
            </a:prstGeom>
            <a:solidFill>
              <a:schemeClr val="tx2">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latin typeface="Georgia" pitchFamily="18" charset="0"/>
                </a:rPr>
                <a:t>C/D</a:t>
              </a:r>
              <a:endParaRPr lang="en-GB" dirty="0" smtClean="0">
                <a:solidFill>
                  <a:schemeClr val="bg1"/>
                </a:solidFill>
                <a:latin typeface="Georgia" pitchFamily="18" charset="0"/>
              </a:endParaRPr>
            </a:p>
          </p:txBody>
        </p:sp>
      </p:grpSp>
      <p:sp>
        <p:nvSpPr>
          <p:cNvPr id="3" name="Rectangle 2"/>
          <p:cNvSpPr/>
          <p:nvPr/>
        </p:nvSpPr>
        <p:spPr>
          <a:xfrm>
            <a:off x="689344" y="5733256"/>
            <a:ext cx="7843095" cy="523220"/>
          </a:xfrm>
          <a:prstGeom prst="rect">
            <a:avLst/>
          </a:prstGeom>
        </p:spPr>
        <p:txBody>
          <a:bodyPr wrap="square">
            <a:spAutoFit/>
          </a:bodyPr>
          <a:lstStyle/>
          <a:p>
            <a:r>
              <a:rPr lang="en-GB" sz="1400" dirty="0">
                <a:latin typeface="+mj-lt"/>
              </a:rPr>
              <a:t>No </a:t>
            </a:r>
            <a:r>
              <a:rPr lang="en-GB" sz="1400" dirty="0" smtClean="0">
                <a:latin typeface="+mj-lt"/>
              </a:rPr>
              <a:t>more constraints </a:t>
            </a:r>
            <a:r>
              <a:rPr lang="en-GB" sz="1400" dirty="0">
                <a:latin typeface="+mj-lt"/>
              </a:rPr>
              <a:t>on I/E volume </a:t>
            </a:r>
            <a:r>
              <a:rPr lang="en-GB" sz="1400" dirty="0" smtClean="0">
                <a:latin typeface="+mj-lt"/>
              </a:rPr>
              <a:t>or </a:t>
            </a:r>
            <a:r>
              <a:rPr lang="en-GB" sz="1400" dirty="0">
                <a:latin typeface="+mj-lt"/>
              </a:rPr>
              <a:t>threshold for the </a:t>
            </a:r>
            <a:r>
              <a:rPr lang="en-GB" sz="1400" dirty="0" smtClean="0">
                <a:latin typeface="+mj-lt"/>
              </a:rPr>
              <a:t>establishment/operation time, </a:t>
            </a:r>
            <a:r>
              <a:rPr lang="en-GB" sz="1400" dirty="0">
                <a:latin typeface="+mj-lt"/>
              </a:rPr>
              <a:t>so a newly established enterprise may directly apply for the Advanced Certified Enterprises </a:t>
            </a:r>
            <a:endParaRPr lang="en-GB" sz="2000" dirty="0">
              <a:latin typeface="+mj-lt"/>
            </a:endParaRPr>
          </a:p>
        </p:txBody>
      </p:sp>
    </p:spTree>
    <p:extLst>
      <p:ext uri="{BB962C8B-B14F-4D97-AF65-F5344CB8AC3E}">
        <p14:creationId xmlns:p14="http://schemas.microsoft.com/office/powerpoint/2010/main" val="7425149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4427984" y="3519082"/>
            <a:ext cx="4427924" cy="3078270"/>
            <a:chOff x="3400449" y="878568"/>
            <a:chExt cx="4514902" cy="1291756"/>
          </a:xfrm>
        </p:grpSpPr>
        <p:sp>
          <p:nvSpPr>
            <p:cNvPr id="16" name="Rectangle 15"/>
            <p:cNvSpPr/>
            <p:nvPr/>
          </p:nvSpPr>
          <p:spPr bwMode="ltGray">
            <a:xfrm>
              <a:off x="3677055" y="878568"/>
              <a:ext cx="4238296" cy="1224136"/>
            </a:xfrm>
            <a:prstGeom prst="rect">
              <a:avLst/>
            </a:prstGeom>
            <a:solidFill>
              <a:srgbClr val="E0301E"/>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91408" bIns="45704" rtlCol="0" anchor="t" anchorCtr="0"/>
            <a:lstStyle/>
            <a:p>
              <a:r>
                <a:rPr lang="en-GB" sz="1400" b="1" i="1" u="sng" dirty="0" smtClean="0">
                  <a:latin typeface="+mj-lt"/>
                </a:rPr>
                <a:t>Adjustment</a:t>
              </a:r>
              <a:r>
                <a:rPr lang="en-GB" sz="1400" b="1" u="sng" dirty="0" smtClean="0"/>
                <a:t> </a:t>
              </a:r>
              <a:r>
                <a:rPr lang="en-GB" sz="1400" b="1" i="1" u="sng" dirty="0" smtClean="0">
                  <a:latin typeface="+mj-lt"/>
                </a:rPr>
                <a:t>to </a:t>
              </a:r>
              <a:r>
                <a:rPr lang="en-GB" sz="1400" b="1" i="1" u="sng" dirty="0">
                  <a:latin typeface="+mj-lt"/>
                </a:rPr>
                <a:t>the Category </a:t>
              </a:r>
              <a:endParaRPr lang="en-GB" sz="1400" b="1" i="1" u="sng" dirty="0" smtClean="0">
                <a:latin typeface="+mj-lt"/>
              </a:endParaRPr>
            </a:p>
            <a:p>
              <a:endParaRPr lang="en-GB" sz="1400" dirty="0"/>
            </a:p>
            <a:p>
              <a:pPr marL="285750" indent="-285750">
                <a:buFont typeface="Arial" panose="020B0604020202020204" pitchFamily="34" charset="0"/>
                <a:buChar char="•"/>
              </a:pPr>
              <a:r>
                <a:rPr lang="en-GB" sz="1400" i="1" dirty="0" smtClean="0">
                  <a:latin typeface="+mj-lt"/>
                </a:rPr>
                <a:t>Dynamic </a:t>
              </a:r>
              <a:r>
                <a:rPr lang="en-GB" sz="1400" i="1" dirty="0">
                  <a:latin typeface="+mj-lt"/>
                </a:rPr>
                <a:t>monitoring and adjustments to the validation </a:t>
              </a:r>
              <a:r>
                <a:rPr lang="en-GB" sz="1400" i="1" dirty="0" smtClean="0">
                  <a:latin typeface="+mj-lt"/>
                </a:rPr>
                <a:t>of </a:t>
              </a:r>
              <a:r>
                <a:rPr lang="en-GB" sz="1400" i="1" dirty="0">
                  <a:latin typeface="+mj-lt"/>
                </a:rPr>
                <a:t>enterprise credit </a:t>
              </a:r>
              <a:r>
                <a:rPr lang="en-GB" sz="1400" i="1" dirty="0" smtClean="0">
                  <a:latin typeface="+mj-lt"/>
                </a:rPr>
                <a:t>standings</a:t>
              </a:r>
              <a:r>
                <a:rPr lang="en-GB" sz="1400" i="1" dirty="0">
                  <a:latin typeface="+mj-lt"/>
                </a:rPr>
                <a:t>. The validation </a:t>
              </a:r>
              <a:r>
                <a:rPr lang="en-GB" sz="1400" i="1" dirty="0" smtClean="0">
                  <a:latin typeface="+mj-lt"/>
                </a:rPr>
                <a:t>for </a:t>
              </a:r>
              <a:r>
                <a:rPr lang="en-GB" sz="1400" i="1" dirty="0">
                  <a:latin typeface="+mj-lt"/>
                </a:rPr>
                <a:t>Advanced </a:t>
              </a:r>
              <a:r>
                <a:rPr lang="en-GB" sz="1400" i="1" dirty="0" smtClean="0">
                  <a:latin typeface="+mj-lt"/>
                </a:rPr>
                <a:t>Authorised </a:t>
              </a:r>
              <a:r>
                <a:rPr lang="en-GB" sz="1400" i="1" dirty="0">
                  <a:latin typeface="+mj-lt"/>
                </a:rPr>
                <a:t>Enterprises shall be revisited every 3 years, while </a:t>
              </a:r>
              <a:r>
                <a:rPr lang="en-GB" sz="1400" i="1" dirty="0" smtClean="0">
                  <a:latin typeface="+mj-lt"/>
                </a:rPr>
                <a:t>that for </a:t>
              </a:r>
              <a:r>
                <a:rPr lang="en-GB" sz="1400" i="1" dirty="0">
                  <a:latin typeface="+mj-lt"/>
                </a:rPr>
                <a:t>General </a:t>
              </a:r>
              <a:r>
                <a:rPr lang="en-GB" sz="1400" i="1" dirty="0" smtClean="0">
                  <a:latin typeface="+mj-lt"/>
                </a:rPr>
                <a:t>Authorised </a:t>
              </a:r>
              <a:r>
                <a:rPr lang="en-GB" sz="1400" i="1" dirty="0">
                  <a:latin typeface="+mj-lt"/>
                </a:rPr>
                <a:t>Enterprises shall be revisited </a:t>
              </a:r>
              <a:r>
                <a:rPr lang="en-GB" sz="1400" i="1" dirty="0" smtClean="0">
                  <a:latin typeface="+mj-lt"/>
                </a:rPr>
                <a:t>randomly</a:t>
              </a:r>
            </a:p>
            <a:p>
              <a:r>
                <a:rPr lang="en-GB" sz="1400" i="1" dirty="0" smtClean="0">
                  <a:latin typeface="+mj-lt"/>
                </a:rPr>
                <a:t> </a:t>
              </a:r>
            </a:p>
            <a:p>
              <a:pPr marL="285750" indent="-285750">
                <a:buFont typeface="Arial" panose="020B0604020202020204" pitchFamily="34" charset="0"/>
                <a:buChar char="•"/>
              </a:pPr>
              <a:r>
                <a:rPr lang="en-GB" sz="1400" i="1" dirty="0">
                  <a:latin typeface="+mj-lt"/>
                </a:rPr>
                <a:t>Where a discredited enterprise meets the </a:t>
              </a:r>
              <a:r>
                <a:rPr lang="en-GB" sz="1400" i="1" dirty="0" smtClean="0">
                  <a:latin typeface="+mj-lt"/>
                </a:rPr>
                <a:t>criteria </a:t>
              </a:r>
              <a:r>
                <a:rPr lang="en-GB" sz="1400" i="1" dirty="0">
                  <a:latin typeface="+mj-lt"/>
                </a:rPr>
                <a:t>for a higher grading, Customs may adjust it to a General Credit Enterprise </a:t>
              </a:r>
            </a:p>
            <a:p>
              <a:r>
                <a:rPr lang="en-GB" sz="1400" dirty="0"/>
                <a:t>	</a:t>
              </a:r>
            </a:p>
            <a:p>
              <a:endParaRPr lang="en-GB" sz="1400" i="1" dirty="0">
                <a:latin typeface="+mj-lt"/>
              </a:endParaRPr>
            </a:p>
          </p:txBody>
        </p:sp>
        <p:sp>
          <p:nvSpPr>
            <p:cNvPr id="17" name="Rectangle 37"/>
            <p:cNvSpPr>
              <a:spLocks noChangeArrowheads="1"/>
            </p:cNvSpPr>
            <p:nvPr/>
          </p:nvSpPr>
          <p:spPr bwMode="black">
            <a:xfrm>
              <a:off x="3400449" y="2102704"/>
              <a:ext cx="276606" cy="67620"/>
            </a:xfrm>
            <a:prstGeom prst="rect">
              <a:avLst/>
            </a:prstGeom>
            <a:solidFill>
              <a:srgbClr val="E0301E"/>
            </a:solidFill>
            <a:ln w="0">
              <a:noFill/>
              <a:prstDash val="solid"/>
              <a:miter lim="800000"/>
              <a:headEnd/>
              <a:tailEnd/>
            </a:ln>
          </p:spPr>
          <p:txBody>
            <a:bodyPr vert="horz" wrap="square" lIns="91408" tIns="45704" rIns="91408" bIns="45704" numCol="1" anchor="t" anchorCtr="0" compatLnSpc="1">
              <a:prstTxWarp prst="textNoShape">
                <a:avLst/>
              </a:prstTxWarp>
            </a:bodyPr>
            <a:lstStyle/>
            <a:p>
              <a:endParaRPr lang="en-GB" dirty="0">
                <a:solidFill>
                  <a:srgbClr val="000000"/>
                </a:solidFill>
                <a:latin typeface="+mj-lt"/>
              </a:endParaRPr>
            </a:p>
          </p:txBody>
        </p:sp>
      </p:grpSp>
      <p:sp>
        <p:nvSpPr>
          <p:cNvPr id="2" name="Title 1"/>
          <p:cNvSpPr>
            <a:spLocks noGrp="1"/>
          </p:cNvSpPr>
          <p:nvPr>
            <p:ph type="title"/>
          </p:nvPr>
        </p:nvSpPr>
        <p:spPr/>
        <p:txBody>
          <a:bodyPr/>
          <a:lstStyle/>
          <a:p>
            <a:r>
              <a:rPr lang="en-GB" dirty="0">
                <a:solidFill>
                  <a:srgbClr val="000000"/>
                </a:solidFill>
              </a:rPr>
              <a:t>Customs Enterprise Credit </a:t>
            </a:r>
            <a:r>
              <a:rPr lang="en-GB" dirty="0" smtClean="0">
                <a:solidFill>
                  <a:srgbClr val="000000"/>
                </a:solidFill>
              </a:rPr>
              <a:t>Management (cont’d)</a:t>
            </a:r>
            <a:endParaRPr lang="en-US" b="0" i="0"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36</a:t>
            </a:fld>
            <a:endParaRPr lang="en-US" dirty="0"/>
          </a:p>
        </p:txBody>
      </p:sp>
      <p:grpSp>
        <p:nvGrpSpPr>
          <p:cNvPr id="18" name="Group 20"/>
          <p:cNvGrpSpPr/>
          <p:nvPr/>
        </p:nvGrpSpPr>
        <p:grpSpPr>
          <a:xfrm>
            <a:off x="288654" y="3645024"/>
            <a:ext cx="3995314" cy="2696331"/>
            <a:chOff x="5437856" y="1544921"/>
            <a:chExt cx="4490305" cy="1929520"/>
          </a:xfrm>
        </p:grpSpPr>
        <p:sp>
          <p:nvSpPr>
            <p:cNvPr id="19" name="Rectangle 18"/>
            <p:cNvSpPr/>
            <p:nvPr/>
          </p:nvSpPr>
          <p:spPr bwMode="ltGray">
            <a:xfrm>
              <a:off x="5771981" y="1544921"/>
              <a:ext cx="4156180" cy="1840729"/>
            </a:xfrm>
            <a:prstGeom prst="rect">
              <a:avLst/>
            </a:prstGeom>
            <a:solidFill>
              <a:schemeClr val="accent4"/>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91408" bIns="45704" rtlCol="0" anchor="t" anchorCtr="0"/>
            <a:lstStyle/>
            <a:p>
              <a:r>
                <a:rPr lang="en-GB" sz="1400" b="1" i="1" u="sng" dirty="0" smtClean="0">
                  <a:solidFill>
                    <a:schemeClr val="bg2"/>
                  </a:solidFill>
                  <a:latin typeface="+mj-lt"/>
                </a:rPr>
                <a:t>Mutual </a:t>
              </a:r>
              <a:r>
                <a:rPr lang="en-GB" sz="1400" b="1" i="1" u="sng" dirty="0">
                  <a:solidFill>
                    <a:schemeClr val="bg2"/>
                  </a:solidFill>
                  <a:latin typeface="+mj-lt"/>
                </a:rPr>
                <a:t>Recognition of AEO </a:t>
              </a:r>
              <a:endParaRPr lang="en-GB" sz="1400" b="1" i="1" u="sng" dirty="0" smtClean="0">
                <a:solidFill>
                  <a:schemeClr val="bg2"/>
                </a:solidFill>
                <a:latin typeface="+mj-lt"/>
              </a:endParaRPr>
            </a:p>
            <a:p>
              <a:endParaRPr lang="en-GB" sz="1400" dirty="0"/>
            </a:p>
            <a:p>
              <a:pPr marL="285750" lvl="0" indent="-285750">
                <a:buFont typeface="Arial" panose="020B0604020202020204" pitchFamily="34" charset="0"/>
                <a:buChar char="•"/>
              </a:pPr>
              <a:r>
                <a:rPr lang="en-GB" sz="1400" i="1" dirty="0">
                  <a:latin typeface="+mj-lt"/>
                </a:rPr>
                <a:t>Officially state that Certified Enterprises are the </a:t>
              </a:r>
              <a:r>
                <a:rPr lang="en-GB" sz="1400" i="1" dirty="0" smtClean="0">
                  <a:latin typeface="+mj-lt"/>
                </a:rPr>
                <a:t>Authorised </a:t>
              </a:r>
              <a:r>
                <a:rPr lang="en-GB" sz="1400" i="1" dirty="0">
                  <a:latin typeface="+mj-lt"/>
                </a:rPr>
                <a:t>Economic Operators (AEO) in China</a:t>
              </a:r>
              <a:r>
                <a:rPr lang="en-GB" sz="1400" i="1" dirty="0" smtClean="0">
                  <a:latin typeface="+mj-lt"/>
                </a:rPr>
                <a:t>.</a:t>
              </a:r>
            </a:p>
            <a:p>
              <a:pPr lvl="0"/>
              <a:r>
                <a:rPr lang="en-GB" sz="1400" i="1" dirty="0" smtClean="0">
                  <a:latin typeface="+mj-lt"/>
                </a:rPr>
                <a:t> </a:t>
              </a:r>
              <a:endParaRPr lang="en-GB" sz="1400" i="1" dirty="0">
                <a:latin typeface="+mj-lt"/>
              </a:endParaRPr>
            </a:p>
            <a:p>
              <a:pPr marL="285750" lvl="0" indent="-285750">
                <a:buFont typeface="Arial" panose="020B0604020202020204" pitchFamily="34" charset="0"/>
                <a:buChar char="•"/>
              </a:pPr>
              <a:r>
                <a:rPr lang="en-GB" sz="1400" i="1" dirty="0">
                  <a:latin typeface="+mj-lt"/>
                </a:rPr>
                <a:t>Advanced </a:t>
              </a:r>
              <a:r>
                <a:rPr lang="en-GB" sz="1400" i="1" dirty="0" smtClean="0">
                  <a:latin typeface="+mj-lt"/>
                </a:rPr>
                <a:t>Authorised </a:t>
              </a:r>
              <a:r>
                <a:rPr lang="en-GB" sz="1400" i="1" dirty="0">
                  <a:latin typeface="+mj-lt"/>
                </a:rPr>
                <a:t>Enterprises are entitled to trade facilitations programs offered by the contracting party under mutual recognition of AEO (i.e. Singapore, Korea and Hong Kong)</a:t>
              </a:r>
            </a:p>
            <a:p>
              <a:endParaRPr lang="en-GB" sz="1400" i="1" dirty="0">
                <a:latin typeface="+mj-lt"/>
              </a:endParaRPr>
            </a:p>
            <a:p>
              <a:r>
                <a:rPr lang="en-GB" sz="1400" i="1" dirty="0">
                  <a:latin typeface="+mj-lt"/>
                </a:rPr>
                <a:t>	</a:t>
              </a:r>
            </a:p>
          </p:txBody>
        </p:sp>
        <p:sp>
          <p:nvSpPr>
            <p:cNvPr id="20" name="Rectangle 37"/>
            <p:cNvSpPr>
              <a:spLocks noChangeArrowheads="1"/>
            </p:cNvSpPr>
            <p:nvPr/>
          </p:nvSpPr>
          <p:spPr bwMode="black">
            <a:xfrm>
              <a:off x="5437856" y="3385650"/>
              <a:ext cx="276607" cy="88791"/>
            </a:xfrm>
            <a:prstGeom prst="rect">
              <a:avLst/>
            </a:prstGeom>
            <a:solidFill>
              <a:schemeClr val="accent4"/>
            </a:solidFill>
            <a:ln w="0">
              <a:noFill/>
              <a:prstDash val="solid"/>
              <a:miter lim="800000"/>
              <a:headEnd/>
              <a:tailEnd/>
            </a:ln>
          </p:spPr>
          <p:txBody>
            <a:bodyPr vert="horz" wrap="square" lIns="144000" tIns="144000" rIns="91408" bIns="45704" numCol="1" anchor="t" anchorCtr="0" compatLnSpc="1">
              <a:prstTxWarp prst="textNoShape">
                <a:avLst/>
              </a:prstTxWarp>
            </a:bodyPr>
            <a:lstStyle/>
            <a:p>
              <a:endParaRPr lang="en-GB" dirty="0">
                <a:solidFill>
                  <a:srgbClr val="000000"/>
                </a:solidFill>
                <a:latin typeface="+mj-lt"/>
              </a:endParaRPr>
            </a:p>
          </p:txBody>
        </p:sp>
      </p:grpSp>
      <p:grpSp>
        <p:nvGrpSpPr>
          <p:cNvPr id="3" name="Group 2"/>
          <p:cNvGrpSpPr/>
          <p:nvPr/>
        </p:nvGrpSpPr>
        <p:grpSpPr>
          <a:xfrm>
            <a:off x="395536" y="1556792"/>
            <a:ext cx="4111146" cy="1857430"/>
            <a:chOff x="404398" y="1582230"/>
            <a:chExt cx="4111146" cy="1857430"/>
          </a:xfrm>
        </p:grpSpPr>
        <p:sp>
          <p:nvSpPr>
            <p:cNvPr id="24" name="Rectangle 23"/>
            <p:cNvSpPr/>
            <p:nvPr/>
          </p:nvSpPr>
          <p:spPr bwMode="ltGray">
            <a:xfrm>
              <a:off x="683568" y="1582230"/>
              <a:ext cx="3831976" cy="1802022"/>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08" tIns="45704" rIns="91408" bIns="45704" rtlCol="0" anchor="ctr"/>
            <a:lstStyle/>
            <a:p>
              <a:r>
                <a:rPr lang="en-GB" sz="1400" b="1" i="1" u="sng" dirty="0" smtClean="0">
                  <a:latin typeface="+mj-lt"/>
                </a:rPr>
                <a:t>3</a:t>
              </a:r>
              <a:r>
                <a:rPr lang="en-GB" sz="1400" b="1" i="1" u="sng" baseline="30000" dirty="0" smtClean="0">
                  <a:latin typeface="+mj-lt"/>
                </a:rPr>
                <a:t>rd</a:t>
              </a:r>
              <a:r>
                <a:rPr lang="en-GB" sz="1400" b="1" i="1" u="sng" dirty="0" smtClean="0">
                  <a:latin typeface="+mj-lt"/>
                </a:rPr>
                <a:t> Party </a:t>
              </a:r>
              <a:r>
                <a:rPr lang="en-GB" sz="1400" b="1" i="1" u="sng" dirty="0">
                  <a:latin typeface="+mj-lt"/>
                </a:rPr>
                <a:t>Validation </a:t>
              </a:r>
              <a:r>
                <a:rPr lang="en-GB" sz="1400" dirty="0"/>
                <a:t>	</a:t>
              </a:r>
            </a:p>
            <a:p>
              <a:endParaRPr lang="en-GB" sz="1400" i="1" dirty="0" smtClean="0">
                <a:latin typeface="+mj-lt"/>
              </a:endParaRPr>
            </a:p>
            <a:p>
              <a:r>
                <a:rPr lang="en-GB" sz="1400" i="1" dirty="0" smtClean="0">
                  <a:latin typeface="+mj-lt"/>
                </a:rPr>
                <a:t>Customs </a:t>
              </a:r>
              <a:r>
                <a:rPr lang="en-GB" sz="1400" i="1" dirty="0">
                  <a:latin typeface="+mj-lt"/>
                </a:rPr>
                <a:t>or the applicant may entrust an authorised agency to perform the validation assessment, the result of which could be referred to by Customs for appraisal of the applicant’s credit standing </a:t>
              </a:r>
              <a:endParaRPr lang="en-GB" sz="1400" dirty="0"/>
            </a:p>
          </p:txBody>
        </p:sp>
        <p:sp>
          <p:nvSpPr>
            <p:cNvPr id="25" name="Rectangle 37"/>
            <p:cNvSpPr>
              <a:spLocks noChangeArrowheads="1"/>
            </p:cNvSpPr>
            <p:nvPr/>
          </p:nvSpPr>
          <p:spPr bwMode="black">
            <a:xfrm>
              <a:off x="404398" y="3367660"/>
              <a:ext cx="279169" cy="72000"/>
            </a:xfrm>
            <a:prstGeom prst="rect">
              <a:avLst/>
            </a:prstGeom>
            <a:solidFill>
              <a:schemeClr val="accent3"/>
            </a:solidFill>
            <a:ln w="0">
              <a:noFill/>
              <a:prstDash val="solid"/>
              <a:miter lim="800000"/>
              <a:headEnd/>
              <a:tailEnd/>
            </a:ln>
          </p:spPr>
          <p:txBody>
            <a:bodyPr vert="horz" wrap="square" lIns="91408" tIns="45704" rIns="91408" bIns="45704" numCol="1" anchor="t" anchorCtr="0" compatLnSpc="1">
              <a:prstTxWarp prst="textNoShape">
                <a:avLst/>
              </a:prstTxWarp>
            </a:bodyPr>
            <a:lstStyle/>
            <a:p>
              <a:endParaRPr lang="en-GB" b="1" i="1" dirty="0">
                <a:solidFill>
                  <a:srgbClr val="000000"/>
                </a:solidFill>
                <a:latin typeface="+mj-lt"/>
              </a:endParaRPr>
            </a:p>
          </p:txBody>
        </p:sp>
      </p:grpSp>
      <p:grpSp>
        <p:nvGrpSpPr>
          <p:cNvPr id="26" name="Group 17"/>
          <p:cNvGrpSpPr/>
          <p:nvPr/>
        </p:nvGrpSpPr>
        <p:grpSpPr>
          <a:xfrm>
            <a:off x="4699260" y="1268399"/>
            <a:ext cx="3905187" cy="2016224"/>
            <a:chOff x="5203112" y="5610735"/>
            <a:chExt cx="2401609" cy="820842"/>
          </a:xfrm>
        </p:grpSpPr>
        <p:sp>
          <p:nvSpPr>
            <p:cNvPr id="27" name="Rectangle 26"/>
            <p:cNvSpPr/>
            <p:nvPr/>
          </p:nvSpPr>
          <p:spPr bwMode="ltGray">
            <a:xfrm>
              <a:off x="5364089" y="5610735"/>
              <a:ext cx="2240632" cy="770594"/>
            </a:xfrm>
            <a:prstGeom prst="rect">
              <a:avLst/>
            </a:pr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08" tIns="45704" rIns="91408" bIns="45704" rtlCol="0" anchor="ctr"/>
            <a:lstStyle/>
            <a:p>
              <a:endParaRPr lang="en-GB" sz="1400" dirty="0"/>
            </a:p>
            <a:p>
              <a:r>
                <a:rPr lang="en-GB" sz="1400" b="1" i="1" u="sng" dirty="0" smtClean="0">
                  <a:latin typeface="+mj-lt"/>
                </a:rPr>
                <a:t>Publication </a:t>
              </a:r>
              <a:r>
                <a:rPr lang="en-GB" sz="1400" b="1" i="1" u="sng" dirty="0">
                  <a:latin typeface="+mj-lt"/>
                </a:rPr>
                <a:t>of Enterprise Credit Information </a:t>
              </a:r>
              <a:r>
                <a:rPr lang="en-GB" sz="1400" dirty="0"/>
                <a:t>	</a:t>
              </a:r>
            </a:p>
            <a:p>
              <a:endParaRPr lang="en-GB" sz="1400" dirty="0"/>
            </a:p>
            <a:p>
              <a:r>
                <a:rPr lang="en-GB" sz="1400" i="1" dirty="0" smtClean="0">
                  <a:latin typeface="+mj-lt"/>
                </a:rPr>
                <a:t>Customs </a:t>
              </a:r>
              <a:r>
                <a:rPr lang="en-GB" sz="1400" i="1" dirty="0">
                  <a:latin typeface="+mj-lt"/>
                </a:rPr>
                <a:t>shall publish the credit information of enterprises. In particular, the period for publicity of administrative penalties imposed on enterprises by Customs is </a:t>
              </a:r>
              <a:r>
                <a:rPr lang="en-GB" sz="1400" b="1" i="1" dirty="0">
                  <a:latin typeface="+mj-lt"/>
                </a:rPr>
                <a:t>5 years </a:t>
              </a:r>
            </a:p>
            <a:p>
              <a:r>
                <a:rPr lang="en-GB" sz="1400" dirty="0"/>
                <a:t>	</a:t>
              </a:r>
            </a:p>
          </p:txBody>
        </p:sp>
        <p:sp>
          <p:nvSpPr>
            <p:cNvPr id="28" name="Rectangle 37"/>
            <p:cNvSpPr>
              <a:spLocks noChangeArrowheads="1"/>
            </p:cNvSpPr>
            <p:nvPr/>
          </p:nvSpPr>
          <p:spPr bwMode="black">
            <a:xfrm>
              <a:off x="5203112" y="6381328"/>
              <a:ext cx="181505" cy="50249"/>
            </a:xfrm>
            <a:prstGeom prst="rect">
              <a:avLst/>
            </a:prstGeom>
            <a:solidFill>
              <a:schemeClr val="accent6"/>
            </a:solidFill>
            <a:ln w="0">
              <a:noFill/>
              <a:prstDash val="solid"/>
              <a:miter lim="800000"/>
              <a:headEnd/>
              <a:tailEnd/>
            </a:ln>
          </p:spPr>
          <p:txBody>
            <a:bodyPr vert="horz" wrap="square" lIns="91408" tIns="45704" rIns="91408" bIns="45704" numCol="1" anchor="t" anchorCtr="0" compatLnSpc="1">
              <a:prstTxWarp prst="textNoShape">
                <a:avLst/>
              </a:prstTxWarp>
            </a:bodyPr>
            <a:lstStyle/>
            <a:p>
              <a:endParaRPr lang="en-GB" b="1" i="1" dirty="0">
                <a:solidFill>
                  <a:srgbClr val="000000"/>
                </a:solidFill>
                <a:latin typeface="+mj-lt"/>
              </a:endParaRPr>
            </a:p>
          </p:txBody>
        </p:sp>
      </p:grpSp>
    </p:spTree>
    <p:extLst>
      <p:ext uri="{BB962C8B-B14F-4D97-AF65-F5344CB8AC3E}">
        <p14:creationId xmlns:p14="http://schemas.microsoft.com/office/powerpoint/2010/main" val="12875428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9196" y="692696"/>
            <a:ext cx="8077200" cy="1066800"/>
          </a:xfrm>
        </p:spPr>
        <p:txBody>
          <a:bodyPr/>
          <a:lstStyle/>
          <a:p>
            <a:r>
              <a:rPr lang="en-US" dirty="0" smtClean="0"/>
              <a:t>Case Study</a:t>
            </a:r>
            <a:endParaRPr lang="en-US" i="1" dirty="0"/>
          </a:p>
        </p:txBody>
      </p:sp>
      <p:sp>
        <p:nvSpPr>
          <p:cNvPr id="8" name="TextBox 7"/>
          <p:cNvSpPr txBox="1"/>
          <p:nvPr/>
        </p:nvSpPr>
        <p:spPr>
          <a:xfrm>
            <a:off x="533400" y="2971800"/>
            <a:ext cx="3174504" cy="3200400"/>
          </a:xfrm>
          <a:prstGeom prst="rect">
            <a:avLst/>
          </a:prstGeom>
          <a:noFill/>
        </p:spPr>
        <p:txBody>
          <a:bodyPr wrap="none" lIns="0" tIns="0" rIns="0" bIns="0" rtlCol="0" anchor="b" anchorCtr="0">
            <a:noAutofit/>
          </a:bodyPr>
          <a:lstStyle/>
          <a:p>
            <a:pPr>
              <a:lnSpc>
                <a:spcPts val="20000"/>
              </a:lnSpc>
            </a:pPr>
            <a:r>
              <a:rPr lang="en-US" sz="24000" b="1" i="1" dirty="0">
                <a:solidFill>
                  <a:schemeClr val="bg1"/>
                </a:solidFill>
                <a:latin typeface="Georgia" pitchFamily="18" charset="0"/>
              </a:rPr>
              <a:t>8</a:t>
            </a:r>
            <a:endParaRPr lang="en-US" sz="24000" b="1" i="1" dirty="0" smtClean="0">
              <a:solidFill>
                <a:schemeClr val="bg1"/>
              </a:solidFill>
              <a:latin typeface="Georgia" pitchFamily="18" charset="0"/>
            </a:endParaRPr>
          </a:p>
        </p:txBody>
      </p:sp>
      <p:sp>
        <p:nvSpPr>
          <p:cNvPr id="9" name="Slide Number Placeholder 8"/>
          <p:cNvSpPr>
            <a:spLocks noGrp="1"/>
          </p:cNvSpPr>
          <p:nvPr>
            <p:ph type="sldNum" sz="quarter" idx="4"/>
          </p:nvPr>
        </p:nvSpPr>
        <p:spPr/>
        <p:txBody>
          <a:bodyPr/>
          <a:lstStyle/>
          <a:p>
            <a:fld id="{9EBD5762-3BDC-484D-9503-7EA6D5A9A8CE}" type="slidenum">
              <a:rPr lang="en-US" smtClean="0"/>
              <a:pPr/>
              <a:t>37</a:t>
            </a:fld>
            <a:endParaRPr lang="en-US"/>
          </a:p>
        </p:txBody>
      </p:sp>
    </p:spTree>
    <p:extLst>
      <p:ext uri="{BB962C8B-B14F-4D97-AF65-F5344CB8AC3E}">
        <p14:creationId xmlns:p14="http://schemas.microsoft.com/office/powerpoint/2010/main" val="2070994122"/>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Slide Number Placeholder 8"/>
          <p:cNvSpPr>
            <a:spLocks noGrp="1"/>
          </p:cNvSpPr>
          <p:nvPr>
            <p:ph type="sldNum" sz="quarter" idx="4"/>
          </p:nvPr>
        </p:nvSpPr>
        <p:spPr bwMode="auto">
          <a:xfrm>
            <a:off x="14287401" y="6608952"/>
            <a:ext cx="1527048" cy="152400"/>
          </a:xfrm>
          <a:prstGeom prst="rect">
            <a:avLst/>
          </a:prstGeom>
          <a:noFill/>
          <a:ln>
            <a:miter lim="800000"/>
            <a:headEnd/>
            <a:tailEnd/>
          </a:ln>
        </p:spPr>
        <p:txBody>
          <a:bodyPr vert="horz" wrap="square" numCol="1" compatLnSpc="1">
            <a:prstTxWarp prst="textNoShape">
              <a:avLst/>
            </a:prstTxWarp>
          </a:bodyPr>
          <a:lstStyle/>
          <a:p>
            <a:r>
              <a:rPr lang="en-US" dirty="0" smtClean="0">
                <a:latin typeface="Arial" charset="0"/>
                <a:cs typeface="Arial" charset="0"/>
              </a:rPr>
              <a:t>Slide </a:t>
            </a:r>
            <a:fld id="{32909DE8-1703-4DB2-AEE5-833DEAC91F1B}" type="slidenum">
              <a:rPr lang="en-US" smtClean="0">
                <a:latin typeface="Arial" charset="0"/>
                <a:cs typeface="Arial" charset="0"/>
              </a:rPr>
              <a:pPr/>
              <a:t>38</a:t>
            </a:fld>
            <a:endParaRPr lang="en-US" dirty="0" smtClean="0">
              <a:latin typeface="Arial" charset="0"/>
              <a:cs typeface="Arial" charset="0"/>
            </a:endParaRPr>
          </a:p>
        </p:txBody>
      </p:sp>
      <p:sp>
        <p:nvSpPr>
          <p:cNvPr id="29" name="Slide Number Placeholder 8"/>
          <p:cNvSpPr txBox="1">
            <a:spLocks/>
          </p:cNvSpPr>
          <p:nvPr/>
        </p:nvSpPr>
        <p:spPr bwMode="auto">
          <a:xfrm>
            <a:off x="7144533" y="6324600"/>
            <a:ext cx="1527048" cy="152400"/>
          </a:xfrm>
          <a:prstGeom prst="rect">
            <a:avLst/>
          </a:prstGeom>
          <a:noFill/>
          <a:ln>
            <a:miter lim="800000"/>
            <a:headEnd/>
            <a:tailEnd/>
          </a:ln>
        </p:spPr>
        <p:txBody>
          <a:bodyPr vert="horz" wrap="square" lIns="0" tIns="0" rIns="0" bIns="0" numCol="1" anchor="t" anchorCtr="0" compatLnSpc="1">
            <a:prstTxWarp prst="textNoShape">
              <a:avLst/>
            </a:prstTxWarp>
            <a:noAutofit/>
          </a:bodyPr>
          <a:lstStyle/>
          <a:p>
            <a:pPr algn="r">
              <a:defRPr/>
            </a:pPr>
            <a:r>
              <a:rPr lang="en-US" sz="1000" dirty="0">
                <a:latin typeface="Arial" charset="0"/>
                <a:cs typeface="Arial" charset="0"/>
              </a:rPr>
              <a:t>Slide </a:t>
            </a:r>
            <a:fld id="{32909DE8-1703-4DB2-AEE5-833DEAC91F1B}" type="slidenum">
              <a:rPr lang="en-US" sz="1000">
                <a:latin typeface="Arial" charset="0"/>
                <a:cs typeface="Arial" charset="0"/>
              </a:rPr>
              <a:pPr algn="r">
                <a:defRPr/>
              </a:pPr>
              <a:t>38</a:t>
            </a:fld>
            <a:endParaRPr lang="en-US" sz="1000" dirty="0">
              <a:latin typeface="Arial" charset="0"/>
              <a:cs typeface="Arial" charset="0"/>
            </a:endParaRPr>
          </a:p>
        </p:txBody>
      </p:sp>
      <p:sp>
        <p:nvSpPr>
          <p:cNvPr id="43" name="Title 42"/>
          <p:cNvSpPr>
            <a:spLocks noGrp="1"/>
          </p:cNvSpPr>
          <p:nvPr>
            <p:ph type="title"/>
          </p:nvPr>
        </p:nvSpPr>
        <p:spPr>
          <a:xfrm>
            <a:off x="461818" y="793377"/>
            <a:ext cx="8174182" cy="806824"/>
          </a:xfrm>
        </p:spPr>
        <p:txBody>
          <a:bodyPr/>
          <a:lstStyle/>
          <a:p>
            <a:r>
              <a:rPr lang="en-SG" sz="2200" dirty="0" smtClean="0"/>
              <a:t>1. Inventory Management</a:t>
            </a:r>
            <a:endParaRPr lang="zh-CN" altLang="en-US" sz="2200" dirty="0"/>
          </a:p>
        </p:txBody>
      </p:sp>
      <p:sp>
        <p:nvSpPr>
          <p:cNvPr id="2" name="Flowchart: Magnetic Disk 1"/>
          <p:cNvSpPr/>
          <p:nvPr/>
        </p:nvSpPr>
        <p:spPr bwMode="ltGray">
          <a:xfrm>
            <a:off x="3995936" y="1700808"/>
            <a:ext cx="1728192" cy="1368152"/>
          </a:xfrm>
          <a:prstGeom prst="flowChartMagneticDisk">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path path="circle">
              <a:fillToRect l="50000" t="50000" r="50000" b="50000"/>
            </a:path>
            <a:tileRect/>
          </a:gra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latin typeface="Georgia" pitchFamily="18" charset="0"/>
              </a:rPr>
              <a:t>Customs System</a:t>
            </a:r>
          </a:p>
        </p:txBody>
      </p:sp>
      <p:sp>
        <p:nvSpPr>
          <p:cNvPr id="30" name="Flowchart: Magnetic Disk 29"/>
          <p:cNvSpPr/>
          <p:nvPr/>
        </p:nvSpPr>
        <p:spPr bwMode="ltGray">
          <a:xfrm>
            <a:off x="4067944" y="4221088"/>
            <a:ext cx="1728192" cy="1368152"/>
          </a:xfrm>
          <a:prstGeom prst="flowChartMagneticDisk">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path path="circle">
              <a:fillToRect l="50000" t="50000" r="50000" b="50000"/>
            </a:path>
            <a:tileRect/>
          </a:gra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latin typeface="Georgia" pitchFamily="18" charset="0"/>
              </a:rPr>
              <a:t>ERP</a:t>
            </a:r>
          </a:p>
        </p:txBody>
      </p:sp>
      <p:sp>
        <p:nvSpPr>
          <p:cNvPr id="3" name="Right Arrow 2"/>
          <p:cNvSpPr/>
          <p:nvPr/>
        </p:nvSpPr>
        <p:spPr bwMode="ltGray">
          <a:xfrm>
            <a:off x="683568" y="1988840"/>
            <a:ext cx="576064" cy="720080"/>
          </a:xfrm>
          <a:prstGeom prst="rightArrow">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0800000" scaled="1"/>
            <a:tileRect/>
          </a:gra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4" name="TextBox 3"/>
          <p:cNvSpPr txBox="1"/>
          <p:nvPr/>
        </p:nvSpPr>
        <p:spPr>
          <a:xfrm>
            <a:off x="1331640" y="1484784"/>
            <a:ext cx="2520280" cy="1728192"/>
          </a:xfrm>
          <a:prstGeom prst="rect">
            <a:avLst/>
          </a:prstGeom>
          <a:noFill/>
          <a:ln>
            <a:solidFill>
              <a:schemeClr val="tx2"/>
            </a:solidFill>
          </a:ln>
        </p:spPr>
        <p:txBody>
          <a:bodyPr wrap="square" lIns="0" tIns="0" rIns="0" bIns="0" rtlCol="0">
            <a:noAutofit/>
          </a:bodyPr>
          <a:lstStyle/>
          <a:p>
            <a:pPr marL="173038" indent="-173038">
              <a:buFont typeface="Arial" panose="020B0604020202020204" pitchFamily="34" charset="0"/>
              <a:buChar char="•"/>
            </a:pPr>
            <a:r>
              <a:rPr lang="en-GB" sz="1600" dirty="0" smtClean="0">
                <a:latin typeface="Georgia" pitchFamily="18" charset="0"/>
              </a:rPr>
              <a:t>HS Code</a:t>
            </a:r>
          </a:p>
          <a:p>
            <a:pPr marL="173038" indent="-173038">
              <a:buFont typeface="Arial" panose="020B0604020202020204" pitchFamily="34" charset="0"/>
              <a:buChar char="•"/>
            </a:pPr>
            <a:r>
              <a:rPr lang="en-GB" sz="1600" dirty="0" smtClean="0">
                <a:latin typeface="Georgia" pitchFamily="18" charset="0"/>
              </a:rPr>
              <a:t>Customs Description</a:t>
            </a:r>
            <a:endParaRPr lang="en-GB" sz="1600" dirty="0">
              <a:latin typeface="Georgia" pitchFamily="18" charset="0"/>
            </a:endParaRPr>
          </a:p>
          <a:p>
            <a:pPr marL="173038" indent="-173038">
              <a:buFont typeface="Arial" panose="020B0604020202020204" pitchFamily="34" charset="0"/>
              <a:buChar char="•"/>
            </a:pPr>
            <a:r>
              <a:rPr lang="en-GB" sz="1600" dirty="0" smtClean="0">
                <a:latin typeface="Georgia" pitchFamily="18" charset="0"/>
              </a:rPr>
              <a:t>Customs Unit of Measure</a:t>
            </a:r>
          </a:p>
          <a:p>
            <a:pPr marL="173038" indent="-173038">
              <a:buFont typeface="Arial" panose="020B0604020202020204" pitchFamily="34" charset="0"/>
              <a:buChar char="•"/>
            </a:pPr>
            <a:r>
              <a:rPr lang="en-GB" sz="1600" dirty="0" smtClean="0">
                <a:latin typeface="Georgia" pitchFamily="18" charset="0"/>
              </a:rPr>
              <a:t>Quantity on Documentation</a:t>
            </a:r>
          </a:p>
          <a:p>
            <a:pPr marL="173038" indent="-173038">
              <a:buFont typeface="Arial" panose="020B0604020202020204" pitchFamily="34" charset="0"/>
              <a:buChar char="•"/>
            </a:pPr>
            <a:r>
              <a:rPr lang="en-GB" sz="1600" dirty="0" smtClean="0">
                <a:latin typeface="Georgia" pitchFamily="18" charset="0"/>
              </a:rPr>
              <a:t>Registered Customs Value</a:t>
            </a:r>
          </a:p>
        </p:txBody>
      </p:sp>
      <p:sp>
        <p:nvSpPr>
          <p:cNvPr id="33" name="Right Arrow 32"/>
          <p:cNvSpPr/>
          <p:nvPr/>
        </p:nvSpPr>
        <p:spPr bwMode="ltGray">
          <a:xfrm>
            <a:off x="683568" y="4653136"/>
            <a:ext cx="576064" cy="720080"/>
          </a:xfrm>
          <a:prstGeom prst="rightArrow">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0800000" scaled="1"/>
            <a:tileRect/>
          </a:gra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35" name="TextBox 34"/>
          <p:cNvSpPr txBox="1"/>
          <p:nvPr/>
        </p:nvSpPr>
        <p:spPr>
          <a:xfrm>
            <a:off x="1331640" y="4365104"/>
            <a:ext cx="2520280" cy="1296144"/>
          </a:xfrm>
          <a:prstGeom prst="rect">
            <a:avLst/>
          </a:prstGeom>
          <a:noFill/>
          <a:ln>
            <a:solidFill>
              <a:schemeClr val="tx2"/>
            </a:solidFill>
          </a:ln>
        </p:spPr>
        <p:txBody>
          <a:bodyPr wrap="square" lIns="0" tIns="0" rIns="0" bIns="0" rtlCol="0">
            <a:noAutofit/>
          </a:bodyPr>
          <a:lstStyle/>
          <a:p>
            <a:pPr marL="173038" indent="-173038">
              <a:buFont typeface="Arial" panose="020B0604020202020204" pitchFamily="34" charset="0"/>
              <a:buChar char="•"/>
            </a:pPr>
            <a:r>
              <a:rPr lang="en-GB" sz="1600" dirty="0" smtClean="0">
                <a:latin typeface="Georgia" pitchFamily="18" charset="0"/>
              </a:rPr>
              <a:t>SKU#</a:t>
            </a:r>
            <a:endParaRPr lang="en-GB" sz="1600" dirty="0">
              <a:latin typeface="Georgia" pitchFamily="18" charset="0"/>
            </a:endParaRPr>
          </a:p>
          <a:p>
            <a:pPr marL="173038" indent="-173038">
              <a:buFont typeface="Arial" panose="020B0604020202020204" pitchFamily="34" charset="0"/>
              <a:buChar char="•"/>
            </a:pPr>
            <a:r>
              <a:rPr lang="en-GB" sz="1600" dirty="0" smtClean="0">
                <a:latin typeface="Georgia" pitchFamily="18" charset="0"/>
              </a:rPr>
              <a:t>ERP Unit of Measure</a:t>
            </a:r>
          </a:p>
          <a:p>
            <a:pPr marL="173038" indent="-173038">
              <a:buFont typeface="Arial" panose="020B0604020202020204" pitchFamily="34" charset="0"/>
              <a:buChar char="•"/>
            </a:pPr>
            <a:r>
              <a:rPr lang="en-GB" sz="1600" dirty="0" smtClean="0">
                <a:latin typeface="Georgia" pitchFamily="18" charset="0"/>
              </a:rPr>
              <a:t>Actual Quantity</a:t>
            </a:r>
          </a:p>
          <a:p>
            <a:pPr marL="173038" indent="-173038">
              <a:buFont typeface="Arial" panose="020B0604020202020204" pitchFamily="34" charset="0"/>
              <a:buChar char="•"/>
            </a:pPr>
            <a:r>
              <a:rPr lang="en-GB" sz="1600" dirty="0" smtClean="0">
                <a:latin typeface="Georgia" pitchFamily="18" charset="0"/>
              </a:rPr>
              <a:t>Value Based on Accounting</a:t>
            </a:r>
          </a:p>
        </p:txBody>
      </p:sp>
      <p:sp>
        <p:nvSpPr>
          <p:cNvPr id="36" name="TextBox 35"/>
          <p:cNvSpPr txBox="1"/>
          <p:nvPr/>
        </p:nvSpPr>
        <p:spPr>
          <a:xfrm>
            <a:off x="6660232" y="2096852"/>
            <a:ext cx="2088232" cy="504056"/>
          </a:xfrm>
          <a:prstGeom prst="rect">
            <a:avLst/>
          </a:prstGeom>
          <a:noFill/>
          <a:ln>
            <a:solidFill>
              <a:schemeClr val="tx2"/>
            </a:solidFill>
          </a:ln>
        </p:spPr>
        <p:txBody>
          <a:bodyPr wrap="square" lIns="0" tIns="0" rIns="0" bIns="0" rtlCol="0">
            <a:noAutofit/>
          </a:bodyPr>
          <a:lstStyle/>
          <a:p>
            <a:r>
              <a:rPr lang="en-GB" sz="1600" dirty="0" smtClean="0">
                <a:latin typeface="Georgia" pitchFamily="18" charset="0"/>
              </a:rPr>
              <a:t>Customs System Inventory Balance</a:t>
            </a:r>
          </a:p>
        </p:txBody>
      </p:sp>
      <p:sp>
        <p:nvSpPr>
          <p:cNvPr id="37" name="TextBox 36"/>
          <p:cNvSpPr txBox="1"/>
          <p:nvPr/>
        </p:nvSpPr>
        <p:spPr>
          <a:xfrm>
            <a:off x="6660232" y="4743146"/>
            <a:ext cx="2088232" cy="540060"/>
          </a:xfrm>
          <a:prstGeom prst="rect">
            <a:avLst/>
          </a:prstGeom>
          <a:noFill/>
          <a:ln>
            <a:solidFill>
              <a:schemeClr val="tx2"/>
            </a:solidFill>
          </a:ln>
        </p:spPr>
        <p:txBody>
          <a:bodyPr wrap="square" lIns="0" tIns="0" rIns="0" bIns="0" rtlCol="0">
            <a:noAutofit/>
          </a:bodyPr>
          <a:lstStyle/>
          <a:p>
            <a:r>
              <a:rPr lang="en-GB" sz="1600" dirty="0" smtClean="0">
                <a:latin typeface="Georgia" pitchFamily="18" charset="0"/>
              </a:rPr>
              <a:t>Actual</a:t>
            </a:r>
          </a:p>
          <a:p>
            <a:r>
              <a:rPr lang="en-GB" sz="1600" dirty="0" smtClean="0">
                <a:latin typeface="Georgia" pitchFamily="18" charset="0"/>
              </a:rPr>
              <a:t>Inventory Balance </a:t>
            </a:r>
          </a:p>
        </p:txBody>
      </p:sp>
      <p:sp>
        <p:nvSpPr>
          <p:cNvPr id="38" name="Right Arrow 37"/>
          <p:cNvSpPr/>
          <p:nvPr/>
        </p:nvSpPr>
        <p:spPr bwMode="ltGray">
          <a:xfrm>
            <a:off x="5940152" y="1988840"/>
            <a:ext cx="576064" cy="720080"/>
          </a:xfrm>
          <a:prstGeom prst="rightArrow">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0800000" scaled="1"/>
            <a:tileRect/>
          </a:gra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39" name="Right Arrow 38"/>
          <p:cNvSpPr/>
          <p:nvPr/>
        </p:nvSpPr>
        <p:spPr bwMode="ltGray">
          <a:xfrm>
            <a:off x="5940152" y="4653136"/>
            <a:ext cx="576064" cy="720080"/>
          </a:xfrm>
          <a:prstGeom prst="rightArrow">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0800000" scaled="1"/>
            <a:tileRect/>
          </a:gra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5" name="Up-Down Arrow 4"/>
          <p:cNvSpPr/>
          <p:nvPr/>
        </p:nvSpPr>
        <p:spPr bwMode="ltGray">
          <a:xfrm>
            <a:off x="7092280" y="2924944"/>
            <a:ext cx="1224136" cy="1296144"/>
          </a:xfrm>
          <a:prstGeom prst="upDownArrow">
            <a:avLst>
              <a:gd name="adj1" fmla="val 50000"/>
              <a:gd name="adj2" fmla="val 27307"/>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path path="circle">
              <a:fillToRect l="50000" t="50000" r="50000" b="50000"/>
            </a:path>
            <a:tileRect/>
          </a:gra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Tree>
    <p:extLst>
      <p:ext uri="{BB962C8B-B14F-4D97-AF65-F5344CB8AC3E}">
        <p14:creationId xmlns:p14="http://schemas.microsoft.com/office/powerpoint/2010/main" val="4190697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FEBD7F86-1881-4698-8703-FB80B0800997}" type="slidenum">
              <a:rPr lang="en-US" smtClean="0"/>
              <a:pPr/>
              <a:t>39</a:t>
            </a:fld>
            <a:endParaRPr lang="en-US" dirty="0"/>
          </a:p>
        </p:txBody>
      </p:sp>
      <p:sp>
        <p:nvSpPr>
          <p:cNvPr id="5" name="Title 1"/>
          <p:cNvSpPr txBox="1">
            <a:spLocks/>
          </p:cNvSpPr>
          <p:nvPr/>
        </p:nvSpPr>
        <p:spPr>
          <a:xfrm>
            <a:off x="484910" y="824005"/>
            <a:ext cx="8174182" cy="806824"/>
          </a:xfrm>
          <a:prstGeom prst="rect">
            <a:avLst/>
          </a:prstGeom>
        </p:spPr>
        <p:txBody>
          <a:bodyPr vert="horz" lIns="0" tIns="0" rIns="0" bIns="0" rtlCol="0" anchor="t" anchorCtr="0">
            <a:noAutofit/>
          </a:bodyPr>
          <a:lstStyle/>
          <a:p>
            <a:pPr defTabSz="906737">
              <a:spcBef>
                <a:spcPct val="0"/>
              </a:spcBef>
              <a:defRPr/>
            </a:pPr>
            <a:r>
              <a:rPr lang="en-US" sz="2200" b="1" i="1" dirty="0" smtClean="0">
                <a:latin typeface="+mj-lt"/>
                <a:ea typeface="+mj-ea"/>
                <a:cs typeface="+mj-cs"/>
              </a:rPr>
              <a:t>1. Compliance Areas</a:t>
            </a:r>
            <a:endParaRPr lang="en-US" sz="2200" b="1" i="1" dirty="0">
              <a:latin typeface="+mj-lt"/>
              <a:ea typeface="+mj-ea"/>
              <a:cs typeface="+mj-cs"/>
            </a:endParaRPr>
          </a:p>
        </p:txBody>
      </p:sp>
      <p:graphicFrame>
        <p:nvGraphicFramePr>
          <p:cNvPr id="6" name="Content Placeholder 6"/>
          <p:cNvGraphicFramePr>
            <a:graphicFrameLocks noGrp="1"/>
          </p:cNvGraphicFramePr>
          <p:nvPr>
            <p:ph sz="quarter" idx="4294967295"/>
            <p:extLst>
              <p:ext uri="{D42A27DB-BD31-4B8C-83A1-F6EECF244321}">
                <p14:modId xmlns:p14="http://schemas.microsoft.com/office/powerpoint/2010/main" val="2676876532"/>
              </p:ext>
            </p:extLst>
          </p:nvPr>
        </p:nvGraphicFramePr>
        <p:xfrm>
          <a:off x="251520" y="1395833"/>
          <a:ext cx="8568952" cy="49915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2270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9EBD5762-3BDC-484D-9503-7EA6D5A9A8CE}" type="slidenum">
              <a:rPr lang="en-GB" smtClean="0"/>
              <a:pPr/>
              <a:t>4</a:t>
            </a:fld>
            <a:endParaRPr lang="en-GB"/>
          </a:p>
        </p:txBody>
      </p:sp>
      <p:sp>
        <p:nvSpPr>
          <p:cNvPr id="7" name="TextBox 6"/>
          <p:cNvSpPr txBox="1"/>
          <p:nvPr/>
        </p:nvSpPr>
        <p:spPr>
          <a:xfrm>
            <a:off x="611560" y="1556792"/>
            <a:ext cx="3251408" cy="1481336"/>
          </a:xfrm>
          <a:prstGeom prst="rect">
            <a:avLst/>
          </a:prstGeom>
          <a:noFill/>
        </p:spPr>
        <p:txBody>
          <a:bodyPr wrap="square" lIns="0" tIns="0" rIns="0" bIns="0" rtlCol="0">
            <a:noAutofit/>
          </a:bodyPr>
          <a:lstStyle/>
          <a:p>
            <a:pPr indent="-274320">
              <a:spcAft>
                <a:spcPts val="900"/>
              </a:spcAft>
            </a:pPr>
            <a:r>
              <a:rPr lang="en-GB" sz="1400" b="1" i="1" u="sng" dirty="0" smtClean="0">
                <a:latin typeface="Georgia" pitchFamily="18" charset="0"/>
              </a:rPr>
              <a:t>Participants</a:t>
            </a:r>
          </a:p>
          <a:p>
            <a:pPr indent="-274320">
              <a:spcAft>
                <a:spcPts val="900"/>
              </a:spcAft>
            </a:pPr>
            <a:r>
              <a:rPr lang="en-GB" sz="1400" dirty="0" smtClean="0">
                <a:latin typeface="Georgia" pitchFamily="18" charset="0"/>
              </a:rPr>
              <a:t>42% of companies have manufacturing operations. 26% of companies have Import/Export Trading operations. 32% of companies operate both of them.</a:t>
            </a:r>
          </a:p>
          <a:p>
            <a:pPr indent="-274320">
              <a:spcAft>
                <a:spcPts val="900"/>
              </a:spcAft>
            </a:pPr>
            <a:r>
              <a:rPr lang="en-GB" sz="1400" dirty="0" smtClean="0">
                <a:latin typeface="Georgia" pitchFamily="18" charset="0"/>
              </a:rPr>
              <a:t>Participants came from the following industries:</a:t>
            </a:r>
          </a:p>
        </p:txBody>
      </p:sp>
      <p:sp>
        <p:nvSpPr>
          <p:cNvPr id="11" name="TextBox 10"/>
          <p:cNvSpPr txBox="1"/>
          <p:nvPr/>
        </p:nvSpPr>
        <p:spPr>
          <a:xfrm>
            <a:off x="4908260" y="1556792"/>
            <a:ext cx="3251408" cy="1520830"/>
          </a:xfrm>
          <a:prstGeom prst="rect">
            <a:avLst/>
          </a:prstGeom>
          <a:noFill/>
        </p:spPr>
        <p:txBody>
          <a:bodyPr wrap="square" lIns="0" tIns="0" rIns="0" bIns="0" rtlCol="0">
            <a:noAutofit/>
          </a:bodyPr>
          <a:lstStyle/>
          <a:p>
            <a:pPr indent="-274320">
              <a:spcAft>
                <a:spcPts val="900"/>
              </a:spcAft>
            </a:pPr>
            <a:r>
              <a:rPr lang="en-GB" sz="1400" b="1" i="1" u="sng" dirty="0" smtClean="0">
                <a:latin typeface="Georgia" pitchFamily="18" charset="0"/>
              </a:rPr>
              <a:t>Data Source</a:t>
            </a:r>
          </a:p>
          <a:p>
            <a:pPr indent="-274320">
              <a:spcAft>
                <a:spcPts val="900"/>
              </a:spcAft>
            </a:pPr>
            <a:r>
              <a:rPr lang="en-GB" sz="1400" dirty="0" smtClean="0">
                <a:latin typeface="Georgia" pitchFamily="18" charset="0"/>
              </a:rPr>
              <a:t>From over 500 companies who joined PwC Q1 workshop “Innovation in China Customs and International Trade in 2015”  around China during Jan and Feb 2015.</a:t>
            </a:r>
          </a:p>
          <a:p>
            <a:pPr indent="-274320">
              <a:spcAft>
                <a:spcPts val="900"/>
              </a:spcAft>
            </a:pPr>
            <a:endParaRPr lang="en-GB" sz="1400" dirty="0" smtClean="0">
              <a:latin typeface="Georgia" pitchFamily="18" charset="0"/>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8702"/>
          <a:stretch/>
        </p:blipFill>
        <p:spPr>
          <a:xfrm>
            <a:off x="3419872" y="3291451"/>
            <a:ext cx="5220072" cy="3089877"/>
          </a:xfrm>
          <a:prstGeom prst="rect">
            <a:avLst/>
          </a:prstGeom>
        </p:spPr>
      </p:pic>
      <p:sp>
        <p:nvSpPr>
          <p:cNvPr id="4" name="Title 3"/>
          <p:cNvSpPr>
            <a:spLocks noGrp="1"/>
          </p:cNvSpPr>
          <p:nvPr>
            <p:ph type="title"/>
          </p:nvPr>
        </p:nvSpPr>
        <p:spPr/>
        <p:txBody>
          <a:bodyPr/>
          <a:lstStyle/>
          <a:p>
            <a:r>
              <a:rPr lang="en-GB" dirty="0" smtClean="0"/>
              <a:t>Introduction</a:t>
            </a:r>
            <a:endParaRPr lang="en-GB" dirty="0"/>
          </a:p>
        </p:txBody>
      </p:sp>
    </p:spTree>
    <p:extLst>
      <p:ext uri="{BB962C8B-B14F-4D97-AF65-F5344CB8AC3E}">
        <p14:creationId xmlns:p14="http://schemas.microsoft.com/office/powerpoint/2010/main" val="17039530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7086600" y="6477000"/>
            <a:ext cx="1527048" cy="152400"/>
          </a:xfrm>
          <a:prstGeom prst="rect">
            <a:avLst/>
          </a:prstGeom>
        </p:spPr>
        <p:txBody>
          <a:bodyPr/>
          <a:lstStyle/>
          <a:p>
            <a:fld id="{9EBD5762-3BDC-484D-9503-7EA6D5A9A8CE}" type="slidenum">
              <a:rPr lang="en-US" smtClean="0"/>
              <a:pPr/>
              <a:t>40</a:t>
            </a:fld>
            <a:endParaRPr lang="en-US" dirty="0"/>
          </a:p>
        </p:txBody>
      </p:sp>
      <p:sp>
        <p:nvSpPr>
          <p:cNvPr id="3" name="Title 2"/>
          <p:cNvSpPr>
            <a:spLocks noGrp="1"/>
          </p:cNvSpPr>
          <p:nvPr>
            <p:ph type="title"/>
          </p:nvPr>
        </p:nvSpPr>
        <p:spPr/>
        <p:txBody>
          <a:bodyPr/>
          <a:lstStyle/>
          <a:p>
            <a:r>
              <a:rPr lang="en-GB" dirty="0" smtClean="0">
                <a:latin typeface="+mj-lt"/>
              </a:rPr>
              <a:t>Enterprise self-disclosure </a:t>
            </a:r>
            <a:r>
              <a:rPr lang="en-GB" dirty="0" smtClean="0"/>
              <a:t>m</a:t>
            </a:r>
            <a:r>
              <a:rPr lang="en-GB" dirty="0" smtClean="0">
                <a:latin typeface="+mj-lt"/>
              </a:rPr>
              <a:t>anagement</a:t>
            </a:r>
            <a:endParaRPr lang="en-GB" b="0" dirty="0">
              <a:latin typeface="+mj-lt"/>
            </a:endParaRPr>
          </a:p>
        </p:txBody>
      </p:sp>
      <p:sp>
        <p:nvSpPr>
          <p:cNvPr id="2" name="TextBox 1"/>
          <p:cNvSpPr txBox="1"/>
          <p:nvPr/>
        </p:nvSpPr>
        <p:spPr>
          <a:xfrm>
            <a:off x="611560" y="2060848"/>
            <a:ext cx="7920880" cy="4032448"/>
          </a:xfrm>
          <a:prstGeom prst="rect">
            <a:avLst/>
          </a:prstGeom>
          <a:noFill/>
        </p:spPr>
        <p:txBody>
          <a:bodyPr wrap="square" lIns="0" tIns="0" rIns="0" bIns="0" rtlCol="0">
            <a:noAutofit/>
          </a:bodyPr>
          <a:lstStyle/>
          <a:p>
            <a:pPr marL="361950" indent="-361950">
              <a:buFont typeface="Arial" panose="020B0604020202020204" pitchFamily="34" charset="0"/>
              <a:buChar char="•"/>
            </a:pPr>
            <a:r>
              <a:rPr lang="en-GB" sz="2000" dirty="0" smtClean="0">
                <a:latin typeface="Georgia" pitchFamily="18" charset="0"/>
              </a:rPr>
              <a:t>Leniency does not mean no thorough review by Customs</a:t>
            </a:r>
          </a:p>
          <a:p>
            <a:pPr marL="361950" indent="-361950">
              <a:buFont typeface="Arial" panose="020B0604020202020204" pitchFamily="34" charset="0"/>
              <a:buChar char="•"/>
            </a:pPr>
            <a:endParaRPr lang="en-GB" sz="2000" dirty="0" smtClean="0">
              <a:latin typeface="Georgia" pitchFamily="18" charset="0"/>
            </a:endParaRPr>
          </a:p>
          <a:p>
            <a:pPr marL="361950" indent="-361950">
              <a:buFont typeface="Arial" panose="020B0604020202020204" pitchFamily="34" charset="0"/>
              <a:buChar char="•"/>
            </a:pPr>
            <a:r>
              <a:rPr lang="en-GB" sz="2000" dirty="0" smtClean="0">
                <a:latin typeface="Georgia" pitchFamily="18" charset="0"/>
              </a:rPr>
              <a:t>Understanding Customs’ practices and treatment for the specific case beforehand important</a:t>
            </a:r>
          </a:p>
          <a:p>
            <a:pPr marL="361950" indent="-361950">
              <a:buFont typeface="Arial" panose="020B0604020202020204" pitchFamily="34" charset="0"/>
              <a:buChar char="•"/>
            </a:pPr>
            <a:endParaRPr lang="en-GB" sz="2000" dirty="0">
              <a:latin typeface="Georgia" pitchFamily="18" charset="0"/>
            </a:endParaRPr>
          </a:p>
          <a:p>
            <a:pPr marL="361950" indent="-361950">
              <a:buFont typeface="Arial" panose="020B0604020202020204" pitchFamily="34" charset="0"/>
              <a:buChar char="•"/>
            </a:pPr>
            <a:r>
              <a:rPr lang="en-GB" sz="2000" dirty="0" smtClean="0">
                <a:latin typeface="Georgia" pitchFamily="18" charset="0"/>
              </a:rPr>
              <a:t>Preparation, strategy and approach still key to success</a:t>
            </a:r>
          </a:p>
          <a:p>
            <a:pPr marL="361950" indent="-361950">
              <a:buFont typeface="Arial" panose="020B0604020202020204" pitchFamily="34" charset="0"/>
              <a:buChar char="•"/>
            </a:pPr>
            <a:endParaRPr lang="en-GB" sz="2000" dirty="0">
              <a:latin typeface="Georgia" pitchFamily="18" charset="0"/>
            </a:endParaRPr>
          </a:p>
          <a:p>
            <a:pPr marL="361950" indent="-361950">
              <a:buFont typeface="Arial" panose="020B0604020202020204" pitchFamily="34" charset="0"/>
              <a:buChar char="•"/>
            </a:pPr>
            <a:endParaRPr lang="en-GB" sz="2000" dirty="0" err="1" smtClean="0">
              <a:latin typeface="Georgia" pitchFamily="18" charset="0"/>
            </a:endParaRPr>
          </a:p>
        </p:txBody>
      </p:sp>
    </p:spTree>
    <p:custDataLst>
      <p:tags r:id="rId1"/>
    </p:custDataLst>
    <p:extLst>
      <p:ext uri="{BB962C8B-B14F-4D97-AF65-F5344CB8AC3E}">
        <p14:creationId xmlns:p14="http://schemas.microsoft.com/office/powerpoint/2010/main" val="22909162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9196" y="692696"/>
            <a:ext cx="8077200" cy="1066800"/>
          </a:xfrm>
        </p:spPr>
        <p:txBody>
          <a:bodyPr/>
          <a:lstStyle/>
          <a:p>
            <a:r>
              <a:rPr lang="en-US" dirty="0"/>
              <a:t>Summary</a:t>
            </a:r>
            <a:endParaRPr lang="en-US" i="1" dirty="0"/>
          </a:p>
        </p:txBody>
      </p:sp>
      <p:sp>
        <p:nvSpPr>
          <p:cNvPr id="8" name="TextBox 7"/>
          <p:cNvSpPr txBox="1"/>
          <p:nvPr/>
        </p:nvSpPr>
        <p:spPr>
          <a:xfrm>
            <a:off x="533400" y="2971800"/>
            <a:ext cx="3174504" cy="3200400"/>
          </a:xfrm>
          <a:prstGeom prst="rect">
            <a:avLst/>
          </a:prstGeom>
          <a:noFill/>
        </p:spPr>
        <p:txBody>
          <a:bodyPr wrap="none" lIns="0" tIns="0" rIns="0" bIns="0" rtlCol="0" anchor="b" anchorCtr="0">
            <a:noAutofit/>
          </a:bodyPr>
          <a:lstStyle/>
          <a:p>
            <a:pPr>
              <a:lnSpc>
                <a:spcPts val="20000"/>
              </a:lnSpc>
            </a:pPr>
            <a:r>
              <a:rPr lang="en-US" sz="24000" b="1" i="1" dirty="0" smtClean="0">
                <a:solidFill>
                  <a:schemeClr val="bg1"/>
                </a:solidFill>
                <a:latin typeface="Georgia" pitchFamily="18" charset="0"/>
              </a:rPr>
              <a:t>9</a:t>
            </a:r>
          </a:p>
        </p:txBody>
      </p:sp>
      <p:sp>
        <p:nvSpPr>
          <p:cNvPr id="9" name="Slide Number Placeholder 8"/>
          <p:cNvSpPr>
            <a:spLocks noGrp="1"/>
          </p:cNvSpPr>
          <p:nvPr>
            <p:ph type="sldNum" sz="quarter" idx="4"/>
          </p:nvPr>
        </p:nvSpPr>
        <p:spPr/>
        <p:txBody>
          <a:bodyPr/>
          <a:lstStyle/>
          <a:p>
            <a:fld id="{9EBD5762-3BDC-484D-9503-7EA6D5A9A8CE}" type="slidenum">
              <a:rPr lang="en-US" smtClean="0"/>
              <a:pPr/>
              <a:t>41</a:t>
            </a:fld>
            <a:endParaRPr lang="en-US"/>
          </a:p>
        </p:txBody>
      </p:sp>
    </p:spTree>
    <p:extLst>
      <p:ext uri="{BB962C8B-B14F-4D97-AF65-F5344CB8AC3E}">
        <p14:creationId xmlns:p14="http://schemas.microsoft.com/office/powerpoint/2010/main" val="2262058883"/>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5" name="Slide Number Placeholder 4"/>
          <p:cNvSpPr>
            <a:spLocks noGrp="1"/>
          </p:cNvSpPr>
          <p:nvPr>
            <p:ph type="sldNum" sz="quarter" idx="4"/>
          </p:nvPr>
        </p:nvSpPr>
        <p:spPr/>
        <p:txBody>
          <a:bodyPr/>
          <a:lstStyle/>
          <a:p>
            <a:fld id="{9EBD5762-3BDC-484D-9503-7EA6D5A9A8CE}" type="slidenum">
              <a:rPr lang="en-GB" smtClean="0"/>
              <a:pPr/>
              <a:t>42</a:t>
            </a:fld>
            <a:endParaRPr lang="en-GB"/>
          </a:p>
        </p:txBody>
      </p:sp>
      <p:grpSp>
        <p:nvGrpSpPr>
          <p:cNvPr id="9" name="Group 12"/>
          <p:cNvGrpSpPr/>
          <p:nvPr/>
        </p:nvGrpSpPr>
        <p:grpSpPr>
          <a:xfrm>
            <a:off x="755576" y="1628802"/>
            <a:ext cx="3960440" cy="1922636"/>
            <a:chOff x="1202561" y="5213832"/>
            <a:chExt cx="3012249" cy="963831"/>
          </a:xfrm>
        </p:grpSpPr>
        <p:sp>
          <p:nvSpPr>
            <p:cNvPr id="10" name="Rectangle 9"/>
            <p:cNvSpPr/>
            <p:nvPr/>
          </p:nvSpPr>
          <p:spPr bwMode="ltGray">
            <a:xfrm>
              <a:off x="1421633" y="5213832"/>
              <a:ext cx="2793177" cy="929812"/>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08" tIns="45704" rIns="91408" bIns="45704" rtlCol="0" anchor="ctr"/>
            <a:lstStyle/>
            <a:p>
              <a:r>
                <a:rPr lang="en-GB" sz="1400" b="1" i="1" dirty="0">
                  <a:solidFill>
                    <a:schemeClr val="bg1"/>
                  </a:solidFill>
                </a:rPr>
                <a:t>Whatever your goals </a:t>
              </a:r>
              <a:r>
                <a:rPr lang="en-GB" sz="1400" b="1" i="1" dirty="0" smtClean="0">
                  <a:solidFill>
                    <a:schemeClr val="bg1"/>
                  </a:solidFill>
                </a:rPr>
                <a:t>are, </a:t>
              </a:r>
              <a:r>
                <a:rPr lang="en-GB" sz="1400" b="1" i="1" dirty="0">
                  <a:solidFill>
                    <a:schemeClr val="bg1"/>
                  </a:solidFill>
                </a:rPr>
                <a:t>we hope that this benchmarking survey report has provided you with an overall picture that can help you measure performance, develop strategies, and attain best practice in your cross-border operations</a:t>
              </a:r>
              <a:r>
                <a:rPr lang="en-GB" sz="1400" b="1" i="1" dirty="0" smtClean="0">
                  <a:solidFill>
                    <a:schemeClr val="bg1"/>
                  </a:solidFill>
                </a:rPr>
                <a:t>.</a:t>
              </a:r>
              <a:endParaRPr lang="en-GB" sz="1400" b="1" i="1" dirty="0">
                <a:solidFill>
                  <a:schemeClr val="bg1"/>
                </a:solidFill>
              </a:endParaRPr>
            </a:p>
          </p:txBody>
        </p:sp>
        <p:sp>
          <p:nvSpPr>
            <p:cNvPr id="11" name="Rectangle 37"/>
            <p:cNvSpPr>
              <a:spLocks noChangeArrowheads="1"/>
            </p:cNvSpPr>
            <p:nvPr/>
          </p:nvSpPr>
          <p:spPr bwMode="black">
            <a:xfrm>
              <a:off x="1202561" y="6139448"/>
              <a:ext cx="219073" cy="38215"/>
            </a:xfrm>
            <a:prstGeom prst="rect">
              <a:avLst/>
            </a:prstGeom>
            <a:solidFill>
              <a:schemeClr val="accent1"/>
            </a:solidFill>
            <a:ln w="0">
              <a:noFill/>
              <a:prstDash val="solid"/>
              <a:miter lim="800000"/>
              <a:headEnd/>
              <a:tailEnd/>
            </a:ln>
          </p:spPr>
          <p:txBody>
            <a:bodyPr vert="horz" wrap="square" lIns="91408" tIns="45704" rIns="91408" bIns="45704" numCol="1" anchor="t" anchorCtr="0" compatLnSpc="1">
              <a:prstTxWarp prst="textNoShape">
                <a:avLst/>
              </a:prstTxWarp>
            </a:bodyPr>
            <a:lstStyle/>
            <a:p>
              <a:endParaRPr lang="en-GB" b="1" i="1">
                <a:solidFill>
                  <a:srgbClr val="000000"/>
                </a:solidFill>
                <a:latin typeface="+mj-lt"/>
              </a:endParaRPr>
            </a:p>
          </p:txBody>
        </p:sp>
      </p:grpSp>
      <p:grpSp>
        <p:nvGrpSpPr>
          <p:cNvPr id="12" name="Group 21"/>
          <p:cNvGrpSpPr/>
          <p:nvPr/>
        </p:nvGrpSpPr>
        <p:grpSpPr>
          <a:xfrm>
            <a:off x="5076056" y="2478763"/>
            <a:ext cx="3273867" cy="1552582"/>
            <a:chOff x="5432629" y="5887486"/>
            <a:chExt cx="2172091" cy="520830"/>
          </a:xfrm>
        </p:grpSpPr>
        <p:sp>
          <p:nvSpPr>
            <p:cNvPr id="13" name="Rectangle 12"/>
            <p:cNvSpPr/>
            <p:nvPr/>
          </p:nvSpPr>
          <p:spPr bwMode="ltGray">
            <a:xfrm>
              <a:off x="5623725" y="5887486"/>
              <a:ext cx="1980995" cy="493843"/>
            </a:xfrm>
            <a:prstGeom prst="rect">
              <a:avLst/>
            </a:prstGeom>
            <a:solidFill>
              <a:schemeClr val="bg1">
                <a:lumMod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08" tIns="45704" rIns="91408" bIns="45704" rtlCol="0" anchor="ctr"/>
            <a:lstStyle/>
            <a:p>
              <a:r>
                <a:rPr lang="en-GB" sz="1400" b="1" i="1" dirty="0">
                  <a:solidFill>
                    <a:schemeClr val="bg1"/>
                  </a:solidFill>
                </a:rPr>
                <a:t>Continue to create value within your own organization whist still retaining the highest levels of trade compliance</a:t>
              </a:r>
              <a:r>
                <a:rPr lang="en-GB" sz="1400" b="1" i="1" dirty="0" smtClean="0">
                  <a:solidFill>
                    <a:schemeClr val="bg1"/>
                  </a:solidFill>
                </a:rPr>
                <a:t>.</a:t>
              </a:r>
              <a:endParaRPr lang="en-GB" sz="1400" b="1" i="1" dirty="0">
                <a:solidFill>
                  <a:schemeClr val="bg1"/>
                </a:solidFill>
              </a:endParaRPr>
            </a:p>
          </p:txBody>
        </p:sp>
        <p:sp>
          <p:nvSpPr>
            <p:cNvPr id="14" name="Rectangle 37"/>
            <p:cNvSpPr>
              <a:spLocks noChangeArrowheads="1"/>
            </p:cNvSpPr>
            <p:nvPr/>
          </p:nvSpPr>
          <p:spPr bwMode="black">
            <a:xfrm>
              <a:off x="5432629" y="6381329"/>
              <a:ext cx="191099" cy="26987"/>
            </a:xfrm>
            <a:prstGeom prst="rect">
              <a:avLst/>
            </a:prstGeom>
            <a:solidFill>
              <a:schemeClr val="bg1">
                <a:lumMod val="65000"/>
              </a:schemeClr>
            </a:solidFill>
            <a:ln w="0">
              <a:noFill/>
              <a:prstDash val="solid"/>
              <a:miter lim="800000"/>
              <a:headEnd/>
              <a:tailEnd/>
            </a:ln>
          </p:spPr>
          <p:txBody>
            <a:bodyPr vert="horz" wrap="square" lIns="91408" tIns="45704" rIns="91408" bIns="45704" numCol="1" anchor="t" anchorCtr="0" compatLnSpc="1">
              <a:prstTxWarp prst="textNoShape">
                <a:avLst/>
              </a:prstTxWarp>
            </a:bodyPr>
            <a:lstStyle/>
            <a:p>
              <a:endParaRPr lang="en-GB" b="1" i="1">
                <a:solidFill>
                  <a:srgbClr val="000000"/>
                </a:solidFill>
                <a:latin typeface="+mj-lt"/>
              </a:endParaRPr>
            </a:p>
          </p:txBody>
        </p:sp>
      </p:grpSp>
      <p:grpSp>
        <p:nvGrpSpPr>
          <p:cNvPr id="15" name="Group 17"/>
          <p:cNvGrpSpPr/>
          <p:nvPr/>
        </p:nvGrpSpPr>
        <p:grpSpPr>
          <a:xfrm>
            <a:off x="2091897" y="4365104"/>
            <a:ext cx="3888434" cy="2022113"/>
            <a:chOff x="5238430" y="5692818"/>
            <a:chExt cx="1907161" cy="713634"/>
          </a:xfrm>
        </p:grpSpPr>
        <p:sp>
          <p:nvSpPr>
            <p:cNvPr id="16" name="Rectangle 15"/>
            <p:cNvSpPr/>
            <p:nvPr/>
          </p:nvSpPr>
          <p:spPr bwMode="ltGray">
            <a:xfrm>
              <a:off x="5364089" y="5692818"/>
              <a:ext cx="1781502" cy="688511"/>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08" tIns="45704" rIns="91408" bIns="45704" rtlCol="0" anchor="ctr"/>
            <a:lstStyle/>
            <a:p>
              <a:r>
                <a:rPr lang="en-GB" sz="1400" b="1" i="1" dirty="0">
                  <a:solidFill>
                    <a:schemeClr val="bg2"/>
                  </a:solidFill>
                </a:rPr>
                <a:t>Growing foreign trade and meeting the set targets are going to be high priorities for the General Administration of </a:t>
              </a:r>
              <a:r>
                <a:rPr lang="en-GB" sz="1400" b="1" i="1" dirty="0" smtClean="0">
                  <a:solidFill>
                    <a:schemeClr val="bg2"/>
                  </a:solidFill>
                </a:rPr>
                <a:t>Customs. </a:t>
              </a:r>
              <a:r>
                <a:rPr lang="en-GB" sz="1400" b="1" i="1" dirty="0">
                  <a:solidFill>
                    <a:schemeClr val="bg2"/>
                  </a:solidFill>
                </a:rPr>
                <a:t>You can take advantage of new trade facilitation programs that are available in order to enhance your performance.</a:t>
              </a:r>
            </a:p>
          </p:txBody>
        </p:sp>
        <p:sp>
          <p:nvSpPr>
            <p:cNvPr id="17" name="Rectangle 37"/>
            <p:cNvSpPr>
              <a:spLocks noChangeArrowheads="1"/>
            </p:cNvSpPr>
            <p:nvPr/>
          </p:nvSpPr>
          <p:spPr bwMode="black">
            <a:xfrm>
              <a:off x="5238430" y="6381328"/>
              <a:ext cx="125659" cy="25124"/>
            </a:xfrm>
            <a:prstGeom prst="rect">
              <a:avLst/>
            </a:prstGeom>
            <a:solidFill>
              <a:srgbClr val="FFC000"/>
            </a:solidFill>
            <a:ln w="0">
              <a:noFill/>
              <a:prstDash val="solid"/>
              <a:miter lim="800000"/>
              <a:headEnd/>
              <a:tailEnd/>
            </a:ln>
          </p:spPr>
          <p:txBody>
            <a:bodyPr vert="horz" wrap="square" lIns="91408" tIns="45704" rIns="91408" bIns="45704" numCol="1" anchor="t" anchorCtr="0" compatLnSpc="1">
              <a:prstTxWarp prst="textNoShape">
                <a:avLst/>
              </a:prstTxWarp>
            </a:bodyPr>
            <a:lstStyle/>
            <a:p>
              <a:endParaRPr lang="en-GB" b="1" i="1">
                <a:solidFill>
                  <a:srgbClr val="000000"/>
                </a:solidFill>
                <a:latin typeface="+mj-lt"/>
              </a:endParaRPr>
            </a:p>
          </p:txBody>
        </p:sp>
      </p:grpSp>
    </p:spTree>
    <p:extLst>
      <p:ext uri="{BB962C8B-B14F-4D97-AF65-F5344CB8AC3E}">
        <p14:creationId xmlns:p14="http://schemas.microsoft.com/office/powerpoint/2010/main" val="1143465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right)">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up)">
                                      <p:cBhvr>
                                        <p:cTn id="1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Text Placeholder 2"/>
          <p:cNvSpPr>
            <a:spLocks noGrp="1"/>
          </p:cNvSpPr>
          <p:nvPr>
            <p:ph type="body" sz="quarter" idx="10"/>
          </p:nvPr>
        </p:nvSpPr>
        <p:spPr>
          <a:xfrm>
            <a:off x="533400" y="4581128"/>
            <a:ext cx="4800600" cy="2048272"/>
          </a:xfrm>
        </p:spPr>
        <p:txBody>
          <a:bodyPr/>
          <a:lstStyle/>
          <a:p>
            <a:r>
              <a:rPr lang="en-US" dirty="0" smtClean="0"/>
              <a:t>© 2015 PricewaterhouseCoopers </a:t>
            </a:r>
            <a:r>
              <a:rPr lang="en-US" dirty="0" err="1" smtClean="0"/>
              <a:t>Worldtrade</a:t>
            </a:r>
            <a:r>
              <a:rPr lang="en-US" dirty="0" smtClean="0"/>
              <a:t> Management Service (Shanghai) Co., Ltd. All rights reserved. In this document, “PwC” refers to PricewaterhouseCoopers </a:t>
            </a:r>
            <a:r>
              <a:rPr lang="en-US" dirty="0" err="1" smtClean="0"/>
              <a:t>Worldtrade</a:t>
            </a:r>
            <a:r>
              <a:rPr lang="en-US" dirty="0" smtClean="0"/>
              <a:t> Management Service (Shanghai) Co., Ltd., which is a member firm of PricewaterhouseCoopers International Limited, each member firm of which is a separate legal entity. </a:t>
            </a:r>
            <a:br>
              <a:rPr lang="en-US" dirty="0" smtClean="0"/>
            </a:br>
            <a:r>
              <a:rPr lang="zh-CN" altLang="en-US" dirty="0" smtClean="0"/>
              <a:t/>
            </a:r>
            <a:br>
              <a:rPr lang="zh-CN" altLang="en-US" dirty="0" smtClean="0"/>
            </a:br>
            <a:r>
              <a:rPr lang="en-US" dirty="0" smtClean="0"/>
              <a:t>The information contained in this presentation is of a general nature only. It is not meant to be comprehensive and does not constitute the rendering of legal, tax or other professional advice or service by "PwC”. PwC has no obligation to update the information as law and practices change. The application and impact of laws can vary widely based on the specific facts involved. Before taking any action, please ensure that you obtain advice specific to your circumstances from your usual PwC client service team or your other advisers. </a:t>
            </a:r>
          </a:p>
          <a:p>
            <a:r>
              <a:rPr lang="en-US" dirty="0" smtClean="0"/>
              <a:t>The materials contained in this presentation were assembled on </a:t>
            </a:r>
            <a:fld id="{3F8348B0-5B42-4131-808F-ECF383D6BF4A}" type="datetime3">
              <a:rPr lang="en-US" smtClean="0"/>
              <a:pPr/>
              <a:t>12 November 2015</a:t>
            </a:fld>
            <a:r>
              <a:rPr lang="en-US" dirty="0" smtClean="0"/>
              <a:t> and were based on the law enforceable and information available at that time.</a:t>
            </a:r>
            <a:endParaRPr lang="en-US" dirty="0"/>
          </a:p>
        </p:txBody>
      </p:sp>
      <p:sp>
        <p:nvSpPr>
          <p:cNvPr id="4" name="Slide Number Placeholder 5"/>
          <p:cNvSpPr txBox="1">
            <a:spLocks/>
          </p:cNvSpPr>
          <p:nvPr/>
        </p:nvSpPr>
        <p:spPr>
          <a:xfrm>
            <a:off x="7086600" y="6477000"/>
            <a:ext cx="1527048" cy="152400"/>
          </a:xfrm>
          <a:prstGeom prst="rect">
            <a:avLst/>
          </a:prstGeom>
        </p:spPr>
        <p:txBody>
          <a:bodyPr lIns="0" tIns="0" rIns="0" bIns="0" anchor="t"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F515EB-E82B-49E4-A8A6-4C95C6F3DB4B}" type="slidenum">
              <a:rPr kumimoji="0" lang="en-US" sz="1000" b="0" i="0" u="none" strike="noStrike" kern="1200" cap="none" spc="0" normalizeH="0" baseline="0" noProof="0" smtClean="0">
                <a:ln>
                  <a:noFill/>
                </a:ln>
                <a:solidFill>
                  <a:schemeClr val="tx1"/>
                </a:solidFill>
                <a:effectLst/>
                <a:uLnTx/>
                <a:uFillTx/>
                <a:latin typeface="Arial"/>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000" b="0" i="0" u="none" strike="noStrike" kern="1200" cap="none" spc="0" normalizeH="0" baseline="0" noProof="0" dirty="0">
              <a:ln>
                <a:noFill/>
              </a:ln>
              <a:solidFill>
                <a:schemeClr val="tx1"/>
              </a:solidFill>
              <a:effectLst/>
              <a:uLnTx/>
              <a:uFillTx/>
              <a:latin typeface="Arial"/>
              <a:ea typeface="+mn-ea"/>
              <a:cs typeface="Arial" pitchFamily="34" charset="0"/>
            </a:endParaRPr>
          </a:p>
        </p:txBody>
      </p:sp>
      <p:sp>
        <p:nvSpPr>
          <p:cNvPr id="5" name="TextBox 4"/>
          <p:cNvSpPr txBox="1"/>
          <p:nvPr/>
        </p:nvSpPr>
        <p:spPr>
          <a:xfrm>
            <a:off x="611560" y="1916832"/>
            <a:ext cx="7920880" cy="4176464"/>
          </a:xfrm>
          <a:prstGeom prst="rect">
            <a:avLst/>
          </a:prstGeom>
          <a:noFill/>
        </p:spPr>
        <p:txBody>
          <a:bodyPr wrap="square" lIns="0" tIns="0" rIns="0" bIns="0" rtlCol="0">
            <a:noAutofit/>
          </a:bodyPr>
          <a:lstStyle/>
          <a:p>
            <a:r>
              <a:rPr lang="en-GB" sz="2000" dirty="0" smtClean="0">
                <a:latin typeface="Georgia" pitchFamily="18" charset="0"/>
              </a:rPr>
              <a:t>Derek Lee</a:t>
            </a:r>
          </a:p>
          <a:p>
            <a:r>
              <a:rPr lang="en-GB" sz="2000" dirty="0" smtClean="0">
                <a:latin typeface="Georgia" pitchFamily="18" charset="0"/>
              </a:rPr>
              <a:t>Partner, </a:t>
            </a:r>
            <a:r>
              <a:rPr lang="en-GB" sz="2000" dirty="0" err="1" smtClean="0">
                <a:latin typeface="Georgia" pitchFamily="18" charset="0"/>
              </a:rPr>
              <a:t>Worldtrade</a:t>
            </a:r>
            <a:r>
              <a:rPr lang="en-GB" sz="2000" dirty="0" smtClean="0">
                <a:latin typeface="Georgia" pitchFamily="18" charset="0"/>
              </a:rPr>
              <a:t> Management Services Shanghai &amp; Hong Kong</a:t>
            </a:r>
          </a:p>
          <a:p>
            <a:r>
              <a:rPr lang="en-GB" sz="2000" dirty="0" smtClean="0">
                <a:latin typeface="Georgia" pitchFamily="18" charset="0"/>
              </a:rPr>
              <a:t>Tel:	(86) 21 2323 7733</a:t>
            </a:r>
          </a:p>
          <a:p>
            <a:r>
              <a:rPr lang="en-GB" sz="2000" dirty="0" smtClean="0">
                <a:latin typeface="Georgia" pitchFamily="18" charset="0"/>
              </a:rPr>
              <a:t>Email:	derek.wc.lee@cn.pwc.com</a:t>
            </a:r>
            <a:endParaRPr lang="en-GB" sz="2000" dirty="0">
              <a:latin typeface="Georgia" pitchFamily="18" charset="0"/>
            </a:endParaRPr>
          </a:p>
          <a:p>
            <a:pPr marL="361950" indent="-361950">
              <a:buFont typeface="Arial" panose="020B0604020202020204" pitchFamily="34" charset="0"/>
              <a:buChar char="•"/>
            </a:pPr>
            <a:endParaRPr lang="en-GB" sz="2000" dirty="0" err="1" smtClean="0">
              <a:latin typeface="Georgia"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i="1" dirty="0"/>
          </a:p>
        </p:txBody>
      </p:sp>
      <p:sp>
        <p:nvSpPr>
          <p:cNvPr id="9" name="Slide Number Placeholder 8"/>
          <p:cNvSpPr>
            <a:spLocks noGrp="1"/>
          </p:cNvSpPr>
          <p:nvPr>
            <p:ph type="sldNum" sz="quarter" idx="4"/>
          </p:nvPr>
        </p:nvSpPr>
        <p:spPr/>
        <p:txBody>
          <a:bodyPr/>
          <a:lstStyle/>
          <a:p>
            <a:fld id="{9EBD5762-3BDC-484D-9503-7EA6D5A9A8CE}" type="slidenum">
              <a:rPr lang="en-US" smtClean="0"/>
              <a:pPr/>
              <a:t>5</a:t>
            </a:fld>
            <a:endParaRPr lang="en-US"/>
          </a:p>
        </p:txBody>
      </p:sp>
      <p:grpSp>
        <p:nvGrpSpPr>
          <p:cNvPr id="20" name="Group 19"/>
          <p:cNvGrpSpPr/>
          <p:nvPr/>
        </p:nvGrpSpPr>
        <p:grpSpPr>
          <a:xfrm>
            <a:off x="3563888" y="1556792"/>
            <a:ext cx="5040560" cy="1368152"/>
            <a:chOff x="539552" y="1196752"/>
            <a:chExt cx="5040560" cy="1368152"/>
          </a:xfrm>
        </p:grpSpPr>
        <p:cxnSp>
          <p:nvCxnSpPr>
            <p:cNvPr id="8" name="Straight Connector 7"/>
            <p:cNvCxnSpPr/>
            <p:nvPr/>
          </p:nvCxnSpPr>
          <p:spPr>
            <a:xfrm>
              <a:off x="539552" y="2420888"/>
              <a:ext cx="5040560" cy="0"/>
            </a:xfrm>
            <a:prstGeom prst="line">
              <a:avLst/>
            </a:prstGeom>
            <a:ln w="76200"/>
          </p:spPr>
          <p:style>
            <a:lnRef idx="2">
              <a:schemeClr val="accent5"/>
            </a:lnRef>
            <a:fillRef idx="0">
              <a:schemeClr val="accent5"/>
            </a:fillRef>
            <a:effectRef idx="1">
              <a:schemeClr val="accent5"/>
            </a:effectRef>
            <a:fontRef idx="minor">
              <a:schemeClr val="tx1"/>
            </a:fontRef>
          </p:style>
        </p:cxnSp>
        <p:sp>
          <p:nvSpPr>
            <p:cNvPr id="11" name="Oval 10"/>
            <p:cNvSpPr/>
            <p:nvPr/>
          </p:nvSpPr>
          <p:spPr bwMode="ltGray">
            <a:xfrm>
              <a:off x="539552" y="2362948"/>
              <a:ext cx="144016" cy="144016"/>
            </a:xfrm>
            <a:prstGeom prst="ellipse">
              <a:avLst/>
            </a:prstGeom>
            <a:solidFill>
              <a:schemeClr val="bg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2" name="Oval 11"/>
            <p:cNvSpPr/>
            <p:nvPr/>
          </p:nvSpPr>
          <p:spPr bwMode="ltGray">
            <a:xfrm>
              <a:off x="2267744" y="2362948"/>
              <a:ext cx="144016" cy="144016"/>
            </a:xfrm>
            <a:prstGeom prst="ellipse">
              <a:avLst/>
            </a:prstGeom>
            <a:solidFill>
              <a:schemeClr val="bg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3" name="Oval 12"/>
            <p:cNvSpPr/>
            <p:nvPr/>
          </p:nvSpPr>
          <p:spPr bwMode="ltGray">
            <a:xfrm>
              <a:off x="3995936" y="2362948"/>
              <a:ext cx="144016" cy="144016"/>
            </a:xfrm>
            <a:prstGeom prst="ellipse">
              <a:avLst/>
            </a:prstGeom>
            <a:solidFill>
              <a:schemeClr val="bg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4" name="Oval 13"/>
            <p:cNvSpPr/>
            <p:nvPr/>
          </p:nvSpPr>
          <p:spPr bwMode="ltGray">
            <a:xfrm>
              <a:off x="1403648" y="1844824"/>
              <a:ext cx="720080" cy="720080"/>
            </a:xfrm>
            <a:prstGeom prst="ellipse">
              <a:avLst/>
            </a:prstGeom>
            <a:solidFill>
              <a:schemeClr val="accent6"/>
            </a:solidFill>
            <a:ln w="31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dirty="0" smtClean="0">
                  <a:solidFill>
                    <a:schemeClr val="bg1"/>
                  </a:solidFill>
                  <a:latin typeface="Georgia" pitchFamily="18" charset="0"/>
                </a:rPr>
                <a:t>28%</a:t>
              </a:r>
            </a:p>
          </p:txBody>
        </p:sp>
        <p:sp>
          <p:nvSpPr>
            <p:cNvPr id="15" name="Oval 14"/>
            <p:cNvSpPr/>
            <p:nvPr/>
          </p:nvSpPr>
          <p:spPr bwMode="ltGray">
            <a:xfrm>
              <a:off x="611560" y="1196752"/>
              <a:ext cx="1080120" cy="1022180"/>
            </a:xfrm>
            <a:prstGeom prst="ellipse">
              <a:avLst/>
            </a:prstGeom>
            <a:solidFill>
              <a:schemeClr val="accent6">
                <a:lumMod val="60000"/>
                <a:lumOff val="40000"/>
              </a:schemeClr>
            </a:solidFill>
            <a:ln w="31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400" dirty="0" smtClean="0">
                  <a:solidFill>
                    <a:schemeClr val="bg1"/>
                  </a:solidFill>
                  <a:latin typeface="Georgia" pitchFamily="18" charset="0"/>
                </a:rPr>
                <a:t>Less than 5 years</a:t>
              </a:r>
            </a:p>
          </p:txBody>
        </p:sp>
        <p:sp>
          <p:nvSpPr>
            <p:cNvPr id="16" name="Oval 15"/>
            <p:cNvSpPr/>
            <p:nvPr/>
          </p:nvSpPr>
          <p:spPr bwMode="ltGray">
            <a:xfrm>
              <a:off x="3131840" y="1844824"/>
              <a:ext cx="720080" cy="720080"/>
            </a:xfrm>
            <a:prstGeom prst="ellipse">
              <a:avLst/>
            </a:prstGeom>
            <a:solidFill>
              <a:schemeClr val="accent6"/>
            </a:solidFill>
            <a:ln w="31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dirty="0" smtClean="0">
                  <a:solidFill>
                    <a:schemeClr val="bg1"/>
                  </a:solidFill>
                  <a:latin typeface="Georgia" pitchFamily="18" charset="0"/>
                </a:rPr>
                <a:t>34%</a:t>
              </a:r>
            </a:p>
          </p:txBody>
        </p:sp>
        <p:sp>
          <p:nvSpPr>
            <p:cNvPr id="17" name="Oval 16"/>
            <p:cNvSpPr/>
            <p:nvPr/>
          </p:nvSpPr>
          <p:spPr bwMode="ltGray">
            <a:xfrm>
              <a:off x="2339752" y="1196752"/>
              <a:ext cx="1080120" cy="1022180"/>
            </a:xfrm>
            <a:prstGeom prst="ellipse">
              <a:avLst/>
            </a:prstGeom>
            <a:solidFill>
              <a:schemeClr val="accent6">
                <a:lumMod val="60000"/>
                <a:lumOff val="40000"/>
              </a:schemeClr>
            </a:solidFill>
            <a:ln w="31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400" dirty="0" smtClean="0">
                  <a:solidFill>
                    <a:schemeClr val="bg1"/>
                  </a:solidFill>
                  <a:latin typeface="Georgia" pitchFamily="18" charset="0"/>
                </a:rPr>
                <a:t>Between 5-10 years</a:t>
              </a:r>
            </a:p>
          </p:txBody>
        </p:sp>
        <p:sp>
          <p:nvSpPr>
            <p:cNvPr id="18" name="Oval 17"/>
            <p:cNvSpPr/>
            <p:nvPr/>
          </p:nvSpPr>
          <p:spPr bwMode="ltGray">
            <a:xfrm>
              <a:off x="4716016" y="1844824"/>
              <a:ext cx="720080" cy="720080"/>
            </a:xfrm>
            <a:prstGeom prst="ellipse">
              <a:avLst/>
            </a:prstGeom>
            <a:solidFill>
              <a:schemeClr val="accent6"/>
            </a:solidFill>
            <a:ln w="31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dirty="0" smtClean="0">
                  <a:solidFill>
                    <a:schemeClr val="bg1"/>
                  </a:solidFill>
                  <a:latin typeface="Georgia" pitchFamily="18" charset="0"/>
                </a:rPr>
                <a:t>38%</a:t>
              </a:r>
            </a:p>
          </p:txBody>
        </p:sp>
        <p:sp>
          <p:nvSpPr>
            <p:cNvPr id="19" name="Oval 18"/>
            <p:cNvSpPr/>
            <p:nvPr/>
          </p:nvSpPr>
          <p:spPr bwMode="ltGray">
            <a:xfrm>
              <a:off x="3923928" y="1196752"/>
              <a:ext cx="1080120" cy="1022180"/>
            </a:xfrm>
            <a:prstGeom prst="ellipse">
              <a:avLst/>
            </a:prstGeom>
            <a:solidFill>
              <a:schemeClr val="accent6">
                <a:lumMod val="60000"/>
                <a:lumOff val="40000"/>
              </a:schemeClr>
            </a:solidFill>
            <a:ln w="31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400" dirty="0" smtClean="0">
                  <a:solidFill>
                    <a:schemeClr val="bg1"/>
                  </a:solidFill>
                  <a:latin typeface="Georgia" pitchFamily="18" charset="0"/>
                </a:rPr>
                <a:t>More than 10 years</a:t>
              </a:r>
            </a:p>
          </p:txBody>
        </p:sp>
      </p:grpSp>
      <p:sp>
        <p:nvSpPr>
          <p:cNvPr id="21" name="Rectangle 20"/>
          <p:cNvSpPr/>
          <p:nvPr/>
        </p:nvSpPr>
        <p:spPr>
          <a:xfrm>
            <a:off x="432048" y="1772816"/>
            <a:ext cx="2627784" cy="954107"/>
          </a:xfrm>
          <a:prstGeom prst="rect">
            <a:avLst/>
          </a:prstGeom>
        </p:spPr>
        <p:txBody>
          <a:bodyPr wrap="square">
            <a:spAutoFit/>
          </a:bodyPr>
          <a:lstStyle/>
          <a:p>
            <a:r>
              <a:rPr lang="en-GB" sz="1400" dirty="0">
                <a:latin typeface="+mj-lt"/>
              </a:rPr>
              <a:t>Participants reported the following levels of experience in customs and international trade: </a:t>
            </a:r>
          </a:p>
        </p:txBody>
      </p:sp>
      <p:graphicFrame>
        <p:nvGraphicFramePr>
          <p:cNvPr id="23" name="Chart 22"/>
          <p:cNvGraphicFramePr>
            <a:graphicFrameLocks/>
          </p:cNvGraphicFramePr>
          <p:nvPr>
            <p:extLst>
              <p:ext uri="{D42A27DB-BD31-4B8C-83A1-F6EECF244321}">
                <p14:modId xmlns:p14="http://schemas.microsoft.com/office/powerpoint/2010/main" val="1691605907"/>
              </p:ext>
            </p:extLst>
          </p:nvPr>
        </p:nvGraphicFramePr>
        <p:xfrm>
          <a:off x="3779912" y="3140968"/>
          <a:ext cx="4752000" cy="3204000"/>
        </p:xfrm>
        <a:graphic>
          <a:graphicData uri="http://schemas.openxmlformats.org/drawingml/2006/chart">
            <c:chart xmlns:c="http://schemas.openxmlformats.org/drawingml/2006/chart" xmlns:r="http://schemas.openxmlformats.org/officeDocument/2006/relationships" r:id="rId3"/>
          </a:graphicData>
        </a:graphic>
      </p:graphicFrame>
      <p:sp>
        <p:nvSpPr>
          <p:cNvPr id="24" name="Rectangle 23"/>
          <p:cNvSpPr/>
          <p:nvPr/>
        </p:nvSpPr>
        <p:spPr>
          <a:xfrm>
            <a:off x="432048" y="4077072"/>
            <a:ext cx="2627784" cy="738664"/>
          </a:xfrm>
          <a:prstGeom prst="rect">
            <a:avLst/>
          </a:prstGeom>
        </p:spPr>
        <p:txBody>
          <a:bodyPr wrap="square">
            <a:spAutoFit/>
          </a:bodyPr>
          <a:lstStyle/>
          <a:p>
            <a:r>
              <a:rPr lang="en-GB" sz="1400" dirty="0">
                <a:latin typeface="+mj-lt"/>
              </a:rPr>
              <a:t>Participants reported to the following functional teams </a:t>
            </a:r>
            <a:r>
              <a:rPr lang="en-GB" sz="1400" dirty="0" smtClean="0">
                <a:latin typeface="+mj-lt"/>
              </a:rPr>
              <a:t>within </a:t>
            </a:r>
            <a:r>
              <a:rPr lang="en-GB" sz="1400" dirty="0">
                <a:latin typeface="+mj-lt"/>
              </a:rPr>
              <a:t>their organisations: </a:t>
            </a:r>
          </a:p>
        </p:txBody>
      </p:sp>
    </p:spTree>
    <p:extLst>
      <p:ext uri="{BB962C8B-B14F-4D97-AF65-F5344CB8AC3E}">
        <p14:creationId xmlns:p14="http://schemas.microsoft.com/office/powerpoint/2010/main" val="22933016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Benchmarking your priorities in </a:t>
            </a:r>
            <a:r>
              <a:rPr lang="en-GB" dirty="0" smtClean="0"/>
              <a:t>2015</a:t>
            </a:r>
            <a:endParaRPr lang="en-GB" dirty="0"/>
          </a:p>
        </p:txBody>
      </p:sp>
      <p:sp>
        <p:nvSpPr>
          <p:cNvPr id="4" name="Slide Number Placeholder 3"/>
          <p:cNvSpPr>
            <a:spLocks noGrp="1"/>
          </p:cNvSpPr>
          <p:nvPr>
            <p:ph type="sldNum" sz="quarter" idx="4"/>
          </p:nvPr>
        </p:nvSpPr>
        <p:spPr/>
        <p:txBody>
          <a:bodyPr/>
          <a:lstStyle/>
          <a:p>
            <a:fld id="{9EBD5762-3BDC-484D-9503-7EA6D5A9A8CE}" type="slidenum">
              <a:rPr lang="en-GB" smtClean="0"/>
              <a:pPr/>
              <a:t>6</a:t>
            </a:fld>
            <a:endParaRPr lang="en-GB" dirty="0"/>
          </a:p>
        </p:txBody>
      </p:sp>
      <p:sp>
        <p:nvSpPr>
          <p:cNvPr id="6" name="Freeform 4"/>
          <p:cNvSpPr>
            <a:spLocks/>
          </p:cNvSpPr>
          <p:nvPr/>
        </p:nvSpPr>
        <p:spPr bwMode="auto">
          <a:xfrm>
            <a:off x="2771800" y="1628801"/>
            <a:ext cx="5426226" cy="1550622"/>
          </a:xfrm>
          <a:custGeom>
            <a:avLst/>
            <a:gdLst/>
            <a:ahLst/>
            <a:cxnLst>
              <a:cxn ang="0">
                <a:pos x="0" y="3968"/>
              </a:cxn>
              <a:cxn ang="0">
                <a:pos x="6213" y="3968"/>
              </a:cxn>
              <a:cxn ang="0">
                <a:pos x="6213" y="0"/>
              </a:cxn>
              <a:cxn ang="0">
                <a:pos x="0" y="0"/>
              </a:cxn>
              <a:cxn ang="0">
                <a:pos x="0" y="3968"/>
              </a:cxn>
            </a:cxnLst>
            <a:rect l="0" t="0" r="r" b="b"/>
            <a:pathLst>
              <a:path w="6213" h="3968">
                <a:moveTo>
                  <a:pt x="0" y="3968"/>
                </a:moveTo>
                <a:lnTo>
                  <a:pt x="6213" y="3968"/>
                </a:lnTo>
                <a:lnTo>
                  <a:pt x="6213" y="0"/>
                </a:lnTo>
                <a:lnTo>
                  <a:pt x="0" y="0"/>
                </a:lnTo>
                <a:lnTo>
                  <a:pt x="0" y="3968"/>
                </a:lnTo>
              </a:path>
            </a:pathLst>
          </a:custGeom>
          <a:solidFill>
            <a:schemeClr val="tx2"/>
          </a:solidFill>
          <a:ln w="9525">
            <a:noFill/>
            <a:round/>
            <a:headEnd/>
            <a:tailEnd/>
          </a:ln>
        </p:spPr>
        <p:txBody>
          <a:bodyPr vert="horz" wrap="square" lIns="91440" tIns="45720" rIns="252000" bIns="45720" numCol="1" anchor="t" anchorCtr="0" compatLnSpc="1">
            <a:prstTxWarp prst="textNoShape">
              <a:avLst/>
            </a:prstTxWarp>
          </a:bodyPr>
          <a:lstStyle/>
          <a:p>
            <a:pPr marL="0" lvl="1"/>
            <a:r>
              <a:rPr lang="en-US" u="sng" dirty="0" smtClean="0">
                <a:solidFill>
                  <a:schemeClr val="bg2"/>
                </a:solidFill>
                <a:latin typeface="Georgia" pitchFamily="18" charset="0"/>
              </a:rPr>
              <a:t>Cost Saving</a:t>
            </a:r>
          </a:p>
          <a:p>
            <a:pPr marL="0" lvl="1">
              <a:buFont typeface="Arial" pitchFamily="34" charset="0"/>
              <a:buChar char="•"/>
            </a:pPr>
            <a:r>
              <a:rPr lang="en-US" sz="1400" dirty="0" smtClean="0">
                <a:solidFill>
                  <a:schemeClr val="bg2"/>
                </a:solidFill>
                <a:latin typeface="Georgia" pitchFamily="18" charset="0"/>
              </a:rPr>
              <a:t> 25% will use Free Trade Agreement</a:t>
            </a:r>
          </a:p>
          <a:p>
            <a:pPr marL="0" lvl="1">
              <a:buFont typeface="Arial" pitchFamily="34" charset="0"/>
              <a:buChar char="•"/>
            </a:pPr>
            <a:r>
              <a:rPr lang="en-US" sz="1400" dirty="0" smtClean="0">
                <a:solidFill>
                  <a:schemeClr val="bg2"/>
                </a:solidFill>
                <a:latin typeface="Georgia" pitchFamily="18" charset="0"/>
              </a:rPr>
              <a:t> 25% will reduce customs clearance lead time</a:t>
            </a:r>
          </a:p>
          <a:p>
            <a:pPr marL="0" lvl="1">
              <a:buFont typeface="Arial" pitchFamily="34" charset="0"/>
              <a:buChar char="•"/>
            </a:pPr>
            <a:r>
              <a:rPr lang="en-US" sz="1400" dirty="0" smtClean="0">
                <a:solidFill>
                  <a:schemeClr val="bg2"/>
                </a:solidFill>
                <a:latin typeface="Georgia" pitchFamily="18" charset="0"/>
              </a:rPr>
              <a:t> 21% will reduce CIQ clearance time</a:t>
            </a:r>
          </a:p>
          <a:p>
            <a:pPr marL="0" lvl="1">
              <a:buFont typeface="Arial" pitchFamily="34" charset="0"/>
              <a:buChar char="•"/>
            </a:pPr>
            <a:r>
              <a:rPr lang="en-US" sz="1400" dirty="0" smtClean="0">
                <a:solidFill>
                  <a:schemeClr val="bg2"/>
                </a:solidFill>
                <a:latin typeface="Georgia" pitchFamily="18" charset="0"/>
              </a:rPr>
              <a:t> 19% will use bonded zones </a:t>
            </a:r>
          </a:p>
          <a:p>
            <a:pPr marL="0" lvl="1">
              <a:buFont typeface="Arial" pitchFamily="34" charset="0"/>
              <a:buChar char="•"/>
            </a:pPr>
            <a:r>
              <a:rPr lang="en-US" sz="1400" dirty="0" smtClean="0">
                <a:solidFill>
                  <a:schemeClr val="bg2"/>
                </a:solidFill>
                <a:latin typeface="Georgia" pitchFamily="18" charset="0"/>
              </a:rPr>
              <a:t> 10% will use bonded manufacturing / bonded repair</a:t>
            </a:r>
          </a:p>
        </p:txBody>
      </p:sp>
      <p:sp>
        <p:nvSpPr>
          <p:cNvPr id="9" name="Freeform 6"/>
          <p:cNvSpPr>
            <a:spLocks/>
          </p:cNvSpPr>
          <p:nvPr/>
        </p:nvSpPr>
        <p:spPr bwMode="auto">
          <a:xfrm>
            <a:off x="539552" y="3318539"/>
            <a:ext cx="5400600" cy="1550622"/>
          </a:xfrm>
          <a:custGeom>
            <a:avLst/>
            <a:gdLst/>
            <a:ahLst/>
            <a:cxnLst>
              <a:cxn ang="0">
                <a:pos x="0" y="3473"/>
              </a:cxn>
              <a:cxn ang="0">
                <a:pos x="6019" y="3473"/>
              </a:cxn>
              <a:cxn ang="0">
                <a:pos x="6019" y="0"/>
              </a:cxn>
              <a:cxn ang="0">
                <a:pos x="0" y="0"/>
              </a:cxn>
              <a:cxn ang="0">
                <a:pos x="0" y="3473"/>
              </a:cxn>
            </a:cxnLst>
            <a:rect l="0" t="0" r="r" b="b"/>
            <a:pathLst>
              <a:path w="6019" h="3472">
                <a:moveTo>
                  <a:pt x="0" y="3473"/>
                </a:moveTo>
                <a:lnTo>
                  <a:pt x="6019" y="3473"/>
                </a:lnTo>
                <a:lnTo>
                  <a:pt x="6019" y="0"/>
                </a:lnTo>
                <a:lnTo>
                  <a:pt x="0" y="0"/>
                </a:lnTo>
                <a:lnTo>
                  <a:pt x="0" y="3473"/>
                </a:lnTo>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pPr marL="0" lvl="1"/>
            <a:r>
              <a:rPr lang="en-US" u="sng" dirty="0" smtClean="0">
                <a:solidFill>
                  <a:schemeClr val="bg2"/>
                </a:solidFill>
                <a:latin typeface="Georgia" pitchFamily="18" charset="0"/>
              </a:rPr>
              <a:t>Compliance Management</a:t>
            </a:r>
          </a:p>
          <a:p>
            <a:pPr marL="0" lvl="1">
              <a:buFont typeface="Arial" pitchFamily="34" charset="0"/>
              <a:buChar char="•"/>
            </a:pPr>
            <a:r>
              <a:rPr lang="en-US" sz="1400" dirty="0" smtClean="0">
                <a:solidFill>
                  <a:schemeClr val="bg2"/>
                </a:solidFill>
                <a:latin typeface="Georgia" pitchFamily="18" charset="0"/>
              </a:rPr>
              <a:t> 32% will conduct compliance self-assessments/ health-checks</a:t>
            </a:r>
          </a:p>
          <a:p>
            <a:pPr marL="0" lvl="1">
              <a:buFont typeface="Arial" pitchFamily="34" charset="0"/>
              <a:buChar char="•"/>
            </a:pPr>
            <a:r>
              <a:rPr lang="en-US" sz="1400" dirty="0" smtClean="0">
                <a:solidFill>
                  <a:schemeClr val="bg2"/>
                </a:solidFill>
                <a:latin typeface="Georgia" pitchFamily="18" charset="0"/>
              </a:rPr>
              <a:t> 25% will deliver training to relevant management/ staffs</a:t>
            </a:r>
          </a:p>
          <a:p>
            <a:pPr marL="0" lvl="1">
              <a:buFont typeface="Arial" pitchFamily="34" charset="0"/>
              <a:buChar char="•"/>
            </a:pPr>
            <a:r>
              <a:rPr lang="en-US" sz="1400" dirty="0" smtClean="0">
                <a:solidFill>
                  <a:schemeClr val="bg2"/>
                </a:solidFill>
                <a:latin typeface="Georgia" pitchFamily="18" charset="0"/>
              </a:rPr>
              <a:t> 20% will implement new procedures and processes</a:t>
            </a:r>
          </a:p>
          <a:p>
            <a:pPr marL="0" lvl="1">
              <a:buFont typeface="Arial" pitchFamily="34" charset="0"/>
              <a:buChar char="•"/>
            </a:pPr>
            <a:r>
              <a:rPr lang="en-US" sz="1400" dirty="0" smtClean="0">
                <a:solidFill>
                  <a:schemeClr val="bg2"/>
                </a:solidFill>
                <a:latin typeface="Georgia" pitchFamily="18" charset="0"/>
              </a:rPr>
              <a:t> 15% will strengthen relationships with Customs/CIQ</a:t>
            </a:r>
          </a:p>
          <a:p>
            <a:pPr marL="0" lvl="1">
              <a:buFont typeface="Arial" pitchFamily="34" charset="0"/>
              <a:buChar char="•"/>
            </a:pPr>
            <a:r>
              <a:rPr lang="en-US" sz="1400" dirty="0">
                <a:solidFill>
                  <a:schemeClr val="bg2"/>
                </a:solidFill>
                <a:latin typeface="Georgia" pitchFamily="18" charset="0"/>
              </a:rPr>
              <a:t> </a:t>
            </a:r>
            <a:r>
              <a:rPr lang="en-US" sz="1400" dirty="0" smtClean="0">
                <a:solidFill>
                  <a:schemeClr val="bg2"/>
                </a:solidFill>
                <a:latin typeface="Georgia" pitchFamily="18" charset="0"/>
              </a:rPr>
              <a:t>8% will secure written rulings from Customs</a:t>
            </a:r>
          </a:p>
          <a:p>
            <a:pPr marL="0" lvl="1">
              <a:buFont typeface="Arial" pitchFamily="34" charset="0"/>
              <a:buChar char="•"/>
            </a:pPr>
            <a:endParaRPr lang="en-US" dirty="0" smtClean="0">
              <a:solidFill>
                <a:schemeClr val="bg2"/>
              </a:solidFill>
              <a:latin typeface="Georgia" pitchFamily="18" charset="0"/>
            </a:endParaRPr>
          </a:p>
          <a:p>
            <a:pPr marL="0" lvl="1"/>
            <a:endParaRPr lang="en-US" u="sng" dirty="0" smtClean="0">
              <a:solidFill>
                <a:schemeClr val="bg2"/>
              </a:solidFill>
              <a:latin typeface="Georgia" pitchFamily="18" charset="0"/>
            </a:endParaRPr>
          </a:p>
          <a:p>
            <a:endParaRPr lang="en-US" u="sng" dirty="0"/>
          </a:p>
        </p:txBody>
      </p:sp>
      <p:sp>
        <p:nvSpPr>
          <p:cNvPr id="12" name="Freeform 18"/>
          <p:cNvSpPr>
            <a:spLocks/>
          </p:cNvSpPr>
          <p:nvPr/>
        </p:nvSpPr>
        <p:spPr bwMode="auto">
          <a:xfrm>
            <a:off x="2627784" y="5046731"/>
            <a:ext cx="5760640" cy="1550622"/>
          </a:xfrm>
          <a:custGeom>
            <a:avLst/>
            <a:gdLst/>
            <a:ahLst/>
            <a:cxnLst>
              <a:cxn ang="0">
                <a:pos x="0" y="3892"/>
              </a:cxn>
              <a:cxn ang="0">
                <a:pos x="4880" y="3892"/>
              </a:cxn>
              <a:cxn ang="0">
                <a:pos x="4880" y="0"/>
              </a:cxn>
              <a:cxn ang="0">
                <a:pos x="0" y="0"/>
              </a:cxn>
              <a:cxn ang="0">
                <a:pos x="0" y="3892"/>
              </a:cxn>
            </a:cxnLst>
            <a:rect l="0" t="0" r="r" b="b"/>
            <a:pathLst>
              <a:path w="4880" h="3892">
                <a:moveTo>
                  <a:pt x="0" y="3892"/>
                </a:moveTo>
                <a:lnTo>
                  <a:pt x="4880" y="3892"/>
                </a:lnTo>
                <a:lnTo>
                  <a:pt x="4880" y="0"/>
                </a:lnTo>
                <a:lnTo>
                  <a:pt x="0" y="0"/>
                </a:lnTo>
                <a:lnTo>
                  <a:pt x="0" y="3892"/>
                </a:lnTo>
              </a:path>
            </a:pathLst>
          </a:custGeom>
          <a:solidFill>
            <a:schemeClr val="accent5"/>
          </a:solidFill>
          <a:ln w="9525">
            <a:noFill/>
            <a:round/>
            <a:headEnd/>
            <a:tailEnd/>
          </a:ln>
        </p:spPr>
        <p:txBody>
          <a:bodyPr vert="horz" wrap="square" lIns="91440" tIns="45720" rIns="360000" bIns="45720" numCol="1" anchor="t" anchorCtr="0" compatLnSpc="1">
            <a:prstTxWarp prst="textNoShape">
              <a:avLst/>
            </a:prstTxWarp>
          </a:bodyPr>
          <a:lstStyle/>
          <a:p>
            <a:pPr marL="0" lvl="1"/>
            <a:r>
              <a:rPr lang="en-US" u="sng" dirty="0" smtClean="0">
                <a:solidFill>
                  <a:schemeClr val="bg2"/>
                </a:solidFill>
                <a:latin typeface="Georgia" pitchFamily="18" charset="0"/>
              </a:rPr>
              <a:t>Technology and Automation</a:t>
            </a:r>
            <a:r>
              <a:rPr lang="en-US" sz="1400" dirty="0" smtClean="0">
                <a:solidFill>
                  <a:schemeClr val="bg2"/>
                </a:solidFill>
                <a:latin typeface="Georgia" pitchFamily="18" charset="0"/>
              </a:rPr>
              <a:t> </a:t>
            </a:r>
          </a:p>
          <a:p>
            <a:pPr marL="0" lvl="1">
              <a:buFont typeface="Arial" pitchFamily="34" charset="0"/>
              <a:buChar char="•"/>
            </a:pPr>
            <a:r>
              <a:rPr lang="en-US" sz="1400" dirty="0" smtClean="0">
                <a:solidFill>
                  <a:schemeClr val="bg2"/>
                </a:solidFill>
                <a:latin typeface="Georgia" pitchFamily="18" charset="0"/>
              </a:rPr>
              <a:t> 44% will implement e-Clearance ( paperless declaration )</a:t>
            </a:r>
          </a:p>
          <a:p>
            <a:pPr marL="0" lvl="1">
              <a:buFont typeface="Arial" pitchFamily="34" charset="0"/>
              <a:buChar char="•"/>
            </a:pPr>
            <a:r>
              <a:rPr lang="en-US" sz="1400" dirty="0" smtClean="0">
                <a:solidFill>
                  <a:schemeClr val="bg2"/>
                </a:solidFill>
                <a:latin typeface="Georgia" pitchFamily="18" charset="0"/>
              </a:rPr>
              <a:t> 25% will deploy Global Trade Management (GTM) such as SAP-GTS, AmberRoad, </a:t>
            </a:r>
            <a:r>
              <a:rPr lang="en-US" sz="1400" dirty="0" err="1" smtClean="0">
                <a:solidFill>
                  <a:schemeClr val="bg2"/>
                </a:solidFill>
                <a:latin typeface="Georgia" pitchFamily="18" charset="0"/>
              </a:rPr>
              <a:t>IntegrationPolint</a:t>
            </a:r>
            <a:r>
              <a:rPr lang="en-US" sz="1400" dirty="0" smtClean="0">
                <a:solidFill>
                  <a:schemeClr val="bg2"/>
                </a:solidFill>
                <a:latin typeface="Georgia" pitchFamily="18" charset="0"/>
              </a:rPr>
              <a:t>, etc.</a:t>
            </a:r>
          </a:p>
          <a:p>
            <a:pPr marL="0" lvl="1">
              <a:buFont typeface="Arial" pitchFamily="34" charset="0"/>
              <a:buChar char="•"/>
            </a:pPr>
            <a:r>
              <a:rPr lang="en-US" sz="1400" dirty="0" smtClean="0">
                <a:solidFill>
                  <a:schemeClr val="bg2"/>
                </a:solidFill>
                <a:latin typeface="Georgia" pitchFamily="18" charset="0"/>
              </a:rPr>
              <a:t> 19% will implement EDI self-filling of Import/Export Declaration</a:t>
            </a:r>
          </a:p>
          <a:p>
            <a:pPr marL="0" lvl="1">
              <a:buFont typeface="Arial" pitchFamily="34" charset="0"/>
              <a:buChar char="•"/>
            </a:pPr>
            <a:r>
              <a:rPr lang="en-US" sz="1400" dirty="0" smtClean="0">
                <a:solidFill>
                  <a:schemeClr val="bg2"/>
                </a:solidFill>
                <a:latin typeface="Georgia" pitchFamily="18" charset="0"/>
              </a:rPr>
              <a:t> 12% have no automation plan in 2015</a:t>
            </a:r>
          </a:p>
        </p:txBody>
      </p:sp>
    </p:spTree>
    <p:extLst>
      <p:ext uri="{BB962C8B-B14F-4D97-AF65-F5344CB8AC3E}">
        <p14:creationId xmlns:p14="http://schemas.microsoft.com/office/powerpoint/2010/main" val="3648684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Tariff </a:t>
            </a:r>
            <a:r>
              <a:rPr lang="en-GB" dirty="0"/>
              <a:t>Measures</a:t>
            </a:r>
          </a:p>
        </p:txBody>
      </p:sp>
      <p:sp>
        <p:nvSpPr>
          <p:cNvPr id="3" name="Content Placeholder 2"/>
          <p:cNvSpPr>
            <a:spLocks noGrp="1"/>
          </p:cNvSpPr>
          <p:nvPr>
            <p:ph sz="quarter" idx="13"/>
          </p:nvPr>
        </p:nvSpPr>
        <p:spPr/>
        <p:txBody>
          <a:bodyPr/>
          <a:lstStyle/>
          <a:p>
            <a:r>
              <a:rPr lang="en-GB" sz="24000" b="1" i="1" dirty="0"/>
              <a:t>2</a:t>
            </a:r>
          </a:p>
        </p:txBody>
      </p:sp>
      <p:sp>
        <p:nvSpPr>
          <p:cNvPr id="5" name="Slide Number Placeholder 4"/>
          <p:cNvSpPr>
            <a:spLocks noGrp="1"/>
          </p:cNvSpPr>
          <p:nvPr>
            <p:ph type="sldNum" sz="quarter" idx="4"/>
          </p:nvPr>
        </p:nvSpPr>
        <p:spPr/>
        <p:txBody>
          <a:bodyPr/>
          <a:lstStyle/>
          <a:p>
            <a:fld id="{9EBD5762-3BDC-484D-9503-7EA6D5A9A8CE}" type="slidenum">
              <a:rPr lang="en-GB" smtClean="0"/>
              <a:pPr/>
              <a:t>7</a:t>
            </a:fld>
            <a:endParaRPr lang="en-GB"/>
          </a:p>
        </p:txBody>
      </p:sp>
    </p:spTree>
    <p:extLst>
      <p:ext uri="{BB962C8B-B14F-4D97-AF65-F5344CB8AC3E}">
        <p14:creationId xmlns:p14="http://schemas.microsoft.com/office/powerpoint/2010/main" val="4098857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EBD5762-3BDC-484D-9503-7EA6D5A9A8CE}" type="slidenum">
              <a:rPr lang="en-GB" smtClean="0"/>
              <a:pPr/>
              <a:t>8</a:t>
            </a:fld>
            <a:endParaRPr lang="en-GB" dirty="0"/>
          </a:p>
        </p:txBody>
      </p:sp>
      <p:sp>
        <p:nvSpPr>
          <p:cNvPr id="9" name="Content Placeholder 2"/>
          <p:cNvSpPr txBox="1">
            <a:spLocks/>
          </p:cNvSpPr>
          <p:nvPr/>
        </p:nvSpPr>
        <p:spPr>
          <a:xfrm>
            <a:off x="539553" y="4797152"/>
            <a:ext cx="7992888" cy="1439932"/>
          </a:xfrm>
          <a:prstGeom prst="rect">
            <a:avLst/>
          </a:prstGeom>
        </p:spPr>
        <p:txBody>
          <a:bodyPr vert="horz" lIns="0" tIns="0" rIns="0" bIns="0" rtlCol="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n-GB" sz="1600" dirty="0" smtClean="0"/>
              <a:t>Importers/exporters are required to make a complete and accurate declaration, including the Harmonised System (HS) code. The HS code determines duty rates, general import/export prohibitions &amp; quantitative restrictions, regulatory and licensing requirements, commodity inspection, and the like. The Customs authority is actively reviewing importers/exporters – either at the time of goods declaration or post-importation during audit – to ensure that the correct HS code is declared.</a:t>
            </a:r>
            <a:endParaRPr lang="en-GB" sz="1400" dirty="0"/>
          </a:p>
        </p:txBody>
      </p:sp>
      <p:graphicFrame>
        <p:nvGraphicFramePr>
          <p:cNvPr id="8" name="Chart 7"/>
          <p:cNvGraphicFramePr/>
          <p:nvPr>
            <p:extLst>
              <p:ext uri="{D42A27DB-BD31-4B8C-83A1-F6EECF244321}">
                <p14:modId xmlns:p14="http://schemas.microsoft.com/office/powerpoint/2010/main" val="2197067931"/>
              </p:ext>
            </p:extLst>
          </p:nvPr>
        </p:nvGraphicFramePr>
        <p:xfrm>
          <a:off x="899592" y="2204864"/>
          <a:ext cx="7056784" cy="2520280"/>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p:cNvSpPr>
            <a:spLocks noGrp="1"/>
          </p:cNvSpPr>
          <p:nvPr>
            <p:ph type="title"/>
          </p:nvPr>
        </p:nvSpPr>
        <p:spPr>
          <a:xfrm>
            <a:off x="620252" y="1916832"/>
            <a:ext cx="7912188" cy="432048"/>
          </a:xfrm>
        </p:spPr>
        <p:txBody>
          <a:bodyPr/>
          <a:lstStyle/>
          <a:p>
            <a:pPr algn="ctr"/>
            <a:r>
              <a:rPr lang="en-GB" sz="1200" i="0" dirty="0">
                <a:latin typeface="+mn-lt"/>
              </a:rPr>
              <a:t>Who determines the HS Code of your products?</a:t>
            </a:r>
          </a:p>
        </p:txBody>
      </p:sp>
      <p:cxnSp>
        <p:nvCxnSpPr>
          <p:cNvPr id="7" name="Straight Connector 6"/>
          <p:cNvCxnSpPr/>
          <p:nvPr/>
        </p:nvCxnSpPr>
        <p:spPr>
          <a:xfrm>
            <a:off x="2555776" y="1772816"/>
            <a:ext cx="4104456"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513491" y="692696"/>
            <a:ext cx="8077200" cy="9144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dirty="0" smtClean="0"/>
              <a:t>Tariff Measures</a:t>
            </a:r>
            <a:endParaRPr lang="en-GB" dirty="0"/>
          </a:p>
        </p:txBody>
      </p:sp>
    </p:spTree>
    <p:extLst>
      <p:ext uri="{BB962C8B-B14F-4D97-AF65-F5344CB8AC3E}">
        <p14:creationId xmlns:p14="http://schemas.microsoft.com/office/powerpoint/2010/main" val="3408221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252" y="1916832"/>
            <a:ext cx="3636404" cy="792088"/>
          </a:xfrm>
        </p:spPr>
        <p:txBody>
          <a:bodyPr/>
          <a:lstStyle/>
          <a:p>
            <a:r>
              <a:rPr lang="en-GB" sz="1200" i="0" dirty="0">
                <a:latin typeface="+mn-lt"/>
              </a:rPr>
              <a:t>Have you experienced different interpretations of the HS code </a:t>
            </a:r>
            <a:r>
              <a:rPr lang="en-GB" sz="1200" i="0" dirty="0" smtClean="0">
                <a:latin typeface="+mn-lt"/>
              </a:rPr>
              <a:t>by Customs </a:t>
            </a:r>
            <a:r>
              <a:rPr lang="en-GB" sz="1200" i="0" dirty="0">
                <a:latin typeface="+mn-lt"/>
              </a:rPr>
              <a:t>depending on the Port of entry/exit?</a:t>
            </a:r>
          </a:p>
        </p:txBody>
      </p:sp>
      <p:sp>
        <p:nvSpPr>
          <p:cNvPr id="4" name="Slide Number Placeholder 3"/>
          <p:cNvSpPr>
            <a:spLocks noGrp="1"/>
          </p:cNvSpPr>
          <p:nvPr>
            <p:ph type="sldNum" sz="quarter" idx="4"/>
          </p:nvPr>
        </p:nvSpPr>
        <p:spPr/>
        <p:txBody>
          <a:bodyPr/>
          <a:lstStyle/>
          <a:p>
            <a:fld id="{9EBD5762-3BDC-484D-9503-7EA6D5A9A8CE}" type="slidenum">
              <a:rPr lang="en-GB" smtClean="0"/>
              <a:pPr/>
              <a:t>9</a:t>
            </a:fld>
            <a:endParaRPr lang="en-GB" dirty="0"/>
          </a:p>
        </p:txBody>
      </p:sp>
      <p:sp>
        <p:nvSpPr>
          <p:cNvPr id="6" name="Rectangle 5"/>
          <p:cNvSpPr/>
          <p:nvPr/>
        </p:nvSpPr>
        <p:spPr bwMode="ltGray">
          <a:xfrm>
            <a:off x="4716015" y="1646733"/>
            <a:ext cx="3857229" cy="3960440"/>
          </a:xfrm>
          <a:prstGeom prst="rect">
            <a:avLst/>
          </a:prstGeom>
          <a:solidFill>
            <a:schemeClr val="bg2"/>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solidFill>
                  <a:schemeClr val="tx1"/>
                </a:solidFill>
                <a:latin typeface="Georgia" pitchFamily="18" charset="0"/>
              </a:rPr>
              <a:t>Based on prior year Survey’s </a:t>
            </a:r>
            <a:r>
              <a:rPr lang="en-GB" sz="1600" dirty="0" smtClean="0">
                <a:solidFill>
                  <a:schemeClr val="tx1"/>
                </a:solidFill>
                <a:latin typeface="Georgia" pitchFamily="18" charset="0"/>
              </a:rPr>
              <a:t>several companies are working with pre-approved intermediary agencies to complete </a:t>
            </a:r>
            <a:r>
              <a:rPr lang="en-GB" sz="1600" dirty="0">
                <a:solidFill>
                  <a:schemeClr val="tx1"/>
                </a:solidFill>
                <a:latin typeface="Georgia" pitchFamily="18" charset="0"/>
              </a:rPr>
              <a:t>‘pre-classification’ in order </a:t>
            </a:r>
            <a:r>
              <a:rPr lang="en-GB" sz="1600" dirty="0" smtClean="0">
                <a:solidFill>
                  <a:schemeClr val="tx1"/>
                </a:solidFill>
                <a:latin typeface="Georgia" pitchFamily="18" charset="0"/>
              </a:rPr>
              <a:t>to attain </a:t>
            </a:r>
            <a:r>
              <a:rPr lang="en-GB" sz="1600" dirty="0">
                <a:solidFill>
                  <a:schemeClr val="tx1"/>
                </a:solidFill>
                <a:latin typeface="Georgia" pitchFamily="18" charset="0"/>
              </a:rPr>
              <a:t>compliance and mitigate the </a:t>
            </a:r>
            <a:r>
              <a:rPr lang="en-GB" sz="1600" dirty="0" smtClean="0">
                <a:solidFill>
                  <a:schemeClr val="tx1"/>
                </a:solidFill>
                <a:latin typeface="Georgia" pitchFamily="18" charset="0"/>
              </a:rPr>
              <a:t>risk of </a:t>
            </a:r>
            <a:r>
              <a:rPr lang="en-GB" sz="1600" dirty="0">
                <a:solidFill>
                  <a:schemeClr val="tx1"/>
                </a:solidFill>
                <a:latin typeface="Georgia" pitchFamily="18" charset="0"/>
              </a:rPr>
              <a:t>delays in goods clearance. In </a:t>
            </a:r>
            <a:r>
              <a:rPr lang="en-GB" sz="1600" dirty="0" smtClean="0">
                <a:solidFill>
                  <a:schemeClr val="tx1"/>
                </a:solidFill>
                <a:latin typeface="Georgia" pitchFamily="18" charset="0"/>
              </a:rPr>
              <a:t>the future </a:t>
            </a:r>
            <a:r>
              <a:rPr lang="en-GB" sz="1600" dirty="0">
                <a:solidFill>
                  <a:schemeClr val="tx1"/>
                </a:solidFill>
                <a:latin typeface="Georgia" pitchFamily="18" charset="0"/>
              </a:rPr>
              <a:t>so-called ‘</a:t>
            </a:r>
            <a:r>
              <a:rPr lang="en-GB" sz="1600" dirty="0" smtClean="0">
                <a:solidFill>
                  <a:schemeClr val="tx1"/>
                </a:solidFill>
                <a:latin typeface="Georgia" pitchFamily="18" charset="0"/>
              </a:rPr>
              <a:t>pre-classification opinions</a:t>
            </a:r>
            <a:r>
              <a:rPr lang="en-GB" sz="1600" dirty="0">
                <a:solidFill>
                  <a:schemeClr val="tx1"/>
                </a:solidFill>
                <a:latin typeface="Georgia" pitchFamily="18" charset="0"/>
              </a:rPr>
              <a:t>’ may become </a:t>
            </a:r>
            <a:r>
              <a:rPr lang="en-GB" sz="1600" dirty="0" smtClean="0">
                <a:solidFill>
                  <a:schemeClr val="tx1"/>
                </a:solidFill>
                <a:latin typeface="Georgia" pitchFamily="18" charset="0"/>
              </a:rPr>
              <a:t>effective nation-wide </a:t>
            </a:r>
            <a:r>
              <a:rPr lang="en-GB" sz="1600" dirty="0">
                <a:solidFill>
                  <a:schemeClr val="tx1"/>
                </a:solidFill>
                <a:latin typeface="Georgia" pitchFamily="18" charset="0"/>
              </a:rPr>
              <a:t>so that greater </a:t>
            </a:r>
            <a:r>
              <a:rPr lang="en-GB" sz="1600" dirty="0" smtClean="0">
                <a:solidFill>
                  <a:schemeClr val="tx1"/>
                </a:solidFill>
                <a:latin typeface="Georgia" pitchFamily="18" charset="0"/>
              </a:rPr>
              <a:t>consistency is </a:t>
            </a:r>
            <a:r>
              <a:rPr lang="en-GB" sz="1600" dirty="0">
                <a:solidFill>
                  <a:schemeClr val="tx1"/>
                </a:solidFill>
                <a:latin typeface="Georgia" pitchFamily="18" charset="0"/>
              </a:rPr>
              <a:t>experienced across multiple Ports </a:t>
            </a:r>
            <a:r>
              <a:rPr lang="en-GB" sz="1600" dirty="0" smtClean="0">
                <a:solidFill>
                  <a:schemeClr val="tx1"/>
                </a:solidFill>
                <a:latin typeface="Georgia" pitchFamily="18" charset="0"/>
              </a:rPr>
              <a:t>of entry/exit</a:t>
            </a:r>
            <a:r>
              <a:rPr lang="en-GB" sz="1600" dirty="0">
                <a:solidFill>
                  <a:schemeClr val="tx1"/>
                </a:solidFill>
                <a:latin typeface="Georgia" pitchFamily="18" charset="0"/>
              </a:rPr>
              <a:t>.</a:t>
            </a:r>
            <a:endParaRPr lang="en-GB" sz="1600" dirty="0" smtClean="0">
              <a:solidFill>
                <a:schemeClr val="tx1"/>
              </a:solidFill>
              <a:latin typeface="Georgia" pitchFamily="18" charset="0"/>
            </a:endParaRPr>
          </a:p>
        </p:txBody>
      </p:sp>
      <p:cxnSp>
        <p:nvCxnSpPr>
          <p:cNvPr id="7" name="Straight Connector 6"/>
          <p:cNvCxnSpPr/>
          <p:nvPr/>
        </p:nvCxnSpPr>
        <p:spPr>
          <a:xfrm>
            <a:off x="620252" y="1772816"/>
            <a:ext cx="374441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611560" y="2862249"/>
            <a:ext cx="3384376" cy="2573661"/>
            <a:chOff x="107504" y="2727547"/>
            <a:chExt cx="3384376" cy="2573661"/>
          </a:xfrm>
        </p:grpSpPr>
        <p:sp>
          <p:nvSpPr>
            <p:cNvPr id="14" name="Oval 13"/>
            <p:cNvSpPr/>
            <p:nvPr/>
          </p:nvSpPr>
          <p:spPr bwMode="ltGray">
            <a:xfrm>
              <a:off x="791580" y="2727547"/>
              <a:ext cx="1080120" cy="1080120"/>
            </a:xfrm>
            <a:prstGeom prst="ellips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20%</a:t>
              </a:r>
              <a:endParaRPr lang="en-US" sz="1200" dirty="0" err="1" smtClean="0">
                <a:solidFill>
                  <a:schemeClr val="bg1"/>
                </a:solidFill>
              </a:endParaRPr>
            </a:p>
          </p:txBody>
        </p:sp>
        <p:sp>
          <p:nvSpPr>
            <p:cNvPr id="15" name="Oval 14"/>
            <p:cNvSpPr/>
            <p:nvPr/>
          </p:nvSpPr>
          <p:spPr bwMode="ltGray">
            <a:xfrm>
              <a:off x="1331640" y="3717032"/>
              <a:ext cx="1656184" cy="1584176"/>
            </a:xfrm>
            <a:prstGeom prst="ellips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Yes</a:t>
              </a:r>
            </a:p>
            <a:p>
              <a:pPr algn="ctr"/>
              <a:r>
                <a:rPr lang="en-GB" sz="1200" dirty="0" smtClean="0">
                  <a:solidFill>
                    <a:schemeClr val="bg1"/>
                  </a:solidFill>
                </a:rPr>
                <a:t>70%</a:t>
              </a:r>
              <a:endParaRPr lang="en-US" sz="1200" dirty="0" err="1" smtClean="0">
                <a:solidFill>
                  <a:schemeClr val="bg1"/>
                </a:solidFill>
              </a:endParaRPr>
            </a:p>
          </p:txBody>
        </p:sp>
        <p:sp>
          <p:nvSpPr>
            <p:cNvPr id="16" name="Oval 15"/>
            <p:cNvSpPr/>
            <p:nvPr/>
          </p:nvSpPr>
          <p:spPr bwMode="ltGray">
            <a:xfrm>
              <a:off x="2771800" y="3140968"/>
              <a:ext cx="720080" cy="720080"/>
            </a:xfrm>
            <a:prstGeom prst="ellips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No</a:t>
              </a:r>
            </a:p>
            <a:p>
              <a:pPr algn="ctr"/>
              <a:r>
                <a:rPr lang="en-GB" sz="1200" dirty="0" smtClean="0">
                  <a:solidFill>
                    <a:schemeClr val="bg1"/>
                  </a:solidFill>
                </a:rPr>
                <a:t>10%</a:t>
              </a:r>
              <a:endParaRPr lang="en-US" sz="1200" dirty="0" err="1" smtClean="0">
                <a:solidFill>
                  <a:schemeClr val="bg1"/>
                </a:solidFill>
              </a:endParaRPr>
            </a:p>
          </p:txBody>
        </p:sp>
        <p:sp>
          <p:nvSpPr>
            <p:cNvPr id="19" name="TextBox 18"/>
            <p:cNvSpPr txBox="1"/>
            <p:nvPr/>
          </p:nvSpPr>
          <p:spPr>
            <a:xfrm>
              <a:off x="107504" y="3726346"/>
              <a:ext cx="1008112" cy="180020"/>
            </a:xfrm>
            <a:prstGeom prst="rect">
              <a:avLst/>
            </a:prstGeom>
            <a:noFill/>
          </p:spPr>
          <p:txBody>
            <a:bodyPr wrap="none" lIns="0" tIns="0" rIns="0" bIns="0" rtlCol="0">
              <a:noAutofit/>
            </a:bodyPr>
            <a:lstStyle/>
            <a:p>
              <a:pPr indent="-274320"/>
              <a:r>
                <a:rPr lang="en-GB" sz="1200" dirty="0" smtClean="0"/>
                <a:t>Don’t Know/ </a:t>
              </a:r>
            </a:p>
            <a:p>
              <a:pPr indent="-274320"/>
              <a:r>
                <a:rPr lang="en-GB" sz="1200" dirty="0" smtClean="0"/>
                <a:t>Not applicable</a:t>
              </a:r>
              <a:endParaRPr lang="en-US" sz="1200" dirty="0" err="1" smtClean="0"/>
            </a:p>
          </p:txBody>
        </p:sp>
      </p:grpSp>
      <p:sp>
        <p:nvSpPr>
          <p:cNvPr id="12" name="Title 1"/>
          <p:cNvSpPr txBox="1">
            <a:spLocks/>
          </p:cNvSpPr>
          <p:nvPr/>
        </p:nvSpPr>
        <p:spPr>
          <a:xfrm>
            <a:off x="513491" y="692696"/>
            <a:ext cx="8077200" cy="9144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dirty="0" smtClean="0"/>
              <a:t>Tariff Measures</a:t>
            </a:r>
            <a:endParaRPr lang="en-GB" dirty="0"/>
          </a:p>
        </p:txBody>
      </p:sp>
    </p:spTree>
    <p:extLst>
      <p:ext uri="{BB962C8B-B14F-4D97-AF65-F5344CB8AC3E}">
        <p14:creationId xmlns:p14="http://schemas.microsoft.com/office/powerpoint/2010/main" val="146503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LASTMODE" val="&lt;?xml version=&quot;1.0&quot; encoding=&quot;utf-8&quot;?&gt;&lt;int&gt;0&lt;/int&gt;"/>
</p:tagLst>
</file>

<file path=ppt/tags/tag2.xml><?xml version="1.0" encoding="utf-8"?>
<p:tagLst xmlns:a="http://schemas.openxmlformats.org/drawingml/2006/main" xmlns:r="http://schemas.openxmlformats.org/officeDocument/2006/relationships" xmlns:p="http://schemas.openxmlformats.org/presentationml/2006/main">
  <p:tag name="LASTMODE" val="&lt;?xml version=&quot;1.0&quot; encoding=&quot;utf-8&quot;?&gt;&lt;int&gt;0&lt;/int&gt;"/>
</p:tagLst>
</file>

<file path=ppt/theme/theme1.xml><?xml version="1.0" encoding="utf-8"?>
<a:theme xmlns:a="http://schemas.openxmlformats.org/drawingml/2006/main" name="PwC Presentation">
  <a:themeElements>
    <a:clrScheme name="PwC Red">
      <a:dk1>
        <a:srgbClr val="000000"/>
      </a:dk1>
      <a:lt1>
        <a:srgbClr val="FFFFFF"/>
      </a:lt1>
      <a:dk2>
        <a:srgbClr val="E0301E"/>
      </a:dk2>
      <a:lt2>
        <a:srgbClr val="FFFFFF"/>
      </a:lt2>
      <a:accent1>
        <a:srgbClr val="E0301E"/>
      </a:accent1>
      <a:accent2>
        <a:srgbClr val="A32020"/>
      </a:accent2>
      <a:accent3>
        <a:srgbClr val="DB536A"/>
      </a:accent3>
      <a:accent4>
        <a:srgbClr val="602320"/>
      </a:accent4>
      <a:accent5>
        <a:srgbClr val="FFB600"/>
      </a:accent5>
      <a:accent6>
        <a:srgbClr val="DC6900"/>
      </a:accent6>
      <a:hlink>
        <a:srgbClr val="E0301E"/>
      </a:hlink>
      <a:folHlink>
        <a:srgbClr val="E0301E"/>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PwC Onscreen - Burgundy</Template>
  <TotalTime>4800</TotalTime>
  <Words>2627</Words>
  <Application>Microsoft Office PowerPoint</Application>
  <PresentationFormat>On-screen Show (4:3)</PresentationFormat>
  <Paragraphs>382</Paragraphs>
  <Slides>43</Slides>
  <Notes>19</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PwC Presentation</vt:lpstr>
      <vt:lpstr>China Customs &amp; Trade Benchmarking and Experience Sharing on Voluntary Disclosure</vt:lpstr>
      <vt:lpstr>Agenda</vt:lpstr>
      <vt:lpstr>Introduction</vt:lpstr>
      <vt:lpstr>Introduction</vt:lpstr>
      <vt:lpstr>Introduction</vt:lpstr>
      <vt:lpstr>Benchmarking your priorities in 2015</vt:lpstr>
      <vt:lpstr>Tariff Measures</vt:lpstr>
      <vt:lpstr>Who determines the HS Code of your products?</vt:lpstr>
      <vt:lpstr>Have you experienced different interpretations of the HS code by Customs depending on the Port of entry/exit?</vt:lpstr>
      <vt:lpstr>PowerPoint Presentation</vt:lpstr>
      <vt:lpstr>Country of Origin</vt:lpstr>
      <vt:lpstr>Which of the following practical challenges has your company experienced when utilizing FTA(s)?</vt:lpstr>
      <vt:lpstr>Non-tariff Measures</vt:lpstr>
      <vt:lpstr>Non-tariff Measures</vt:lpstr>
      <vt:lpstr>Non-tariff Measures</vt:lpstr>
      <vt:lpstr>Non-tariff Measures</vt:lpstr>
      <vt:lpstr>Customs Audit and Investigation</vt:lpstr>
      <vt:lpstr>Customs Audit and Investigation</vt:lpstr>
      <vt:lpstr>If challenged on the declared dutiable value, did Customs ask your company to provide Transfer Pricing Documentation (TPD)?</vt:lpstr>
      <vt:lpstr>Did the outcome of the audit/investigation result in an additional customs duty/import VAT assessment?</vt:lpstr>
      <vt:lpstr>How long did it take to resolve the  Customs audit/investigation?</vt:lpstr>
      <vt:lpstr>Bonded Manufacturing Operations</vt:lpstr>
      <vt:lpstr>Bonded Manufacturing Operations</vt:lpstr>
      <vt:lpstr>Bonded Manufacturing Operations</vt:lpstr>
      <vt:lpstr>If your Handbook is audited by Customs tomorrow, do you think it would balance?</vt:lpstr>
      <vt:lpstr>PowerPoint Presentation</vt:lpstr>
      <vt:lpstr>Trade Facilitation</vt:lpstr>
      <vt:lpstr>Trade Facilitation</vt:lpstr>
      <vt:lpstr>What is the average import clearance time?</vt:lpstr>
      <vt:lpstr>Trade Facilitation</vt:lpstr>
      <vt:lpstr>How many Customs Brokers are you typically using?</vt:lpstr>
      <vt:lpstr>Shanghai Customs Circular [2014] No.32 - Voluntary Disclosure</vt:lpstr>
      <vt:lpstr>Enterprise self-disclosure management</vt:lpstr>
      <vt:lpstr>Enterprise self-disclosure management (cont’d)</vt:lpstr>
      <vt:lpstr>Customs Enterprise Credit Management</vt:lpstr>
      <vt:lpstr>Customs Enterprise Credit Management (cont’d)</vt:lpstr>
      <vt:lpstr>Case Study</vt:lpstr>
      <vt:lpstr>1. Inventory Management</vt:lpstr>
      <vt:lpstr>PowerPoint Presentation</vt:lpstr>
      <vt:lpstr>Enterprise self-disclosure management</vt:lpstr>
      <vt:lpstr>Summary</vt:lpstr>
      <vt:lpstr>Summary</vt:lpstr>
      <vt:lpstr>Thank you!</vt:lpstr>
    </vt:vector>
  </TitlesOfParts>
  <Company>PricewaterhouseCoopers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Customs’ Revenue by the numbers</dc:title>
  <dc:creator>Heather Pelaez</dc:creator>
  <cp:lastModifiedBy>derek wc lee</cp:lastModifiedBy>
  <cp:revision>457</cp:revision>
  <dcterms:created xsi:type="dcterms:W3CDTF">2013-04-08T02:58:23Z</dcterms:created>
  <dcterms:modified xsi:type="dcterms:W3CDTF">2015-11-12T12:35:45Z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i4>6</vt:i4>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ies>
</file>