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805" r:id="rId1"/>
  </p:sldMasterIdLst>
  <p:notesMasterIdLst>
    <p:notesMasterId r:id="rId18"/>
  </p:notesMasterIdLst>
  <p:handoutMasterIdLst>
    <p:handoutMasterId r:id="rId19"/>
  </p:handoutMasterIdLst>
  <p:sldIdLst>
    <p:sldId id="271" r:id="rId2"/>
    <p:sldId id="272" r:id="rId3"/>
    <p:sldId id="281" r:id="rId4"/>
    <p:sldId id="273" r:id="rId5"/>
    <p:sldId id="274" r:id="rId6"/>
    <p:sldId id="265" r:id="rId7"/>
    <p:sldId id="266" r:id="rId8"/>
    <p:sldId id="277" r:id="rId9"/>
    <p:sldId id="278" r:id="rId10"/>
    <p:sldId id="279" r:id="rId11"/>
    <p:sldId id="285" r:id="rId12"/>
    <p:sldId id="283" r:id="rId13"/>
    <p:sldId id="275" r:id="rId14"/>
    <p:sldId id="269" r:id="rId15"/>
    <p:sldId id="284" r:id="rId16"/>
    <p:sldId id="276" r:id="rId17"/>
  </p:sldIdLst>
  <p:sldSz cx="9144000" cy="6858000" type="letter"/>
  <p:notesSz cx="7010400" cy="92964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A70B"/>
    <a:srgbClr val="000000"/>
    <a:srgbClr val="F2F2F2"/>
    <a:srgbClr val="009CBD"/>
    <a:srgbClr val="C4D79B"/>
    <a:srgbClr val="353535"/>
    <a:srgbClr val="D9D9D6"/>
    <a:srgbClr val="E1C8B0"/>
    <a:srgbClr val="C2A48C"/>
    <a:srgbClr val="83B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4" autoAdjust="0"/>
    <p:restoredTop sz="74858" autoAdjust="0"/>
  </p:normalViewPr>
  <p:slideViewPr>
    <p:cSldViewPr snapToObjects="1">
      <p:cViewPr varScale="1">
        <p:scale>
          <a:sx n="84" d="100"/>
          <a:sy n="84" d="100"/>
        </p:scale>
        <p:origin x="2820" y="96"/>
      </p:cViewPr>
      <p:guideLst>
        <p:guide orient="horz" pos="3168"/>
        <p:guide pos="2880"/>
        <p:guide orient="horz" pos="2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295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D53DB6-B2D6-9A4F-A06C-9DE9EA6F7DD3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6FAFC7-4558-764F-A640-6BC3F2A65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07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0B4C64-571D-D748-AC2B-636E97AE73BE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19A758-BB6D-C145-9DB7-2653BC3D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15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2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 part of the broker audit</a:t>
            </a:r>
          </a:p>
          <a:p>
            <a:r>
              <a:rPr lang="en-US" dirty="0" smtClean="0"/>
              <a:t>Mistakes or oversights in</a:t>
            </a:r>
            <a:r>
              <a:rPr lang="en-US" baseline="0" dirty="0" smtClean="0"/>
              <a:t> any of these areas will indicate a </a:t>
            </a:r>
            <a:r>
              <a:rPr lang="en-US" baseline="0" smtClean="0"/>
              <a:t>potential risk </a:t>
            </a:r>
            <a:r>
              <a:rPr lang="en-US" baseline="0" dirty="0" smtClean="0"/>
              <a:t>of impending government audit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 smtClean="0"/>
              <a:t>Audit Types</a:t>
            </a:r>
          </a:p>
          <a:p>
            <a:r>
              <a:rPr lang="en-US" sz="1000" dirty="0" smtClean="0"/>
              <a:t>-	Normal Inspection: focus more on small and mid-size importer/exporter or broker,  scheduled or random selections</a:t>
            </a:r>
          </a:p>
          <a:p>
            <a:r>
              <a:rPr lang="en-US" sz="1000" dirty="0" smtClean="0"/>
              <a:t>-	Special Inspection:  high-risk enterprises or industry</a:t>
            </a:r>
          </a:p>
          <a:p>
            <a:r>
              <a:rPr lang="en-US" sz="1000" dirty="0" smtClean="0"/>
              <a:t>Audit Period</a:t>
            </a:r>
          </a:p>
          <a:p>
            <a:r>
              <a:rPr lang="en-US" sz="1000" dirty="0" smtClean="0"/>
              <a:t>-	general import or export goods, up to 3 years after release</a:t>
            </a:r>
          </a:p>
          <a:p>
            <a:r>
              <a:rPr lang="en-US" sz="1000" dirty="0" smtClean="0"/>
              <a:t>-	bonded, special D&amp;T exempted program and temp import/export goods, inclusive supervision period and afterward 3 years.</a:t>
            </a:r>
          </a:p>
          <a:p>
            <a:endParaRPr lang="en-US" sz="1000" dirty="0" smtClean="0"/>
          </a:p>
          <a:p>
            <a:r>
              <a:rPr lang="en-US" sz="1000" dirty="0" smtClean="0"/>
              <a:t>Audit Scope</a:t>
            </a:r>
          </a:p>
          <a:p>
            <a:r>
              <a:rPr lang="en-US" sz="1000" dirty="0" smtClean="0"/>
              <a:t>Audit Importer or Exporter, Bonded Entity, Broker, etc. on below items</a:t>
            </a:r>
          </a:p>
          <a:p>
            <a:r>
              <a:rPr lang="en-US" sz="1000" dirty="0" smtClean="0"/>
              <a:t>-	accounting records</a:t>
            </a:r>
          </a:p>
          <a:p>
            <a:r>
              <a:rPr lang="en-US" sz="1000" dirty="0" smtClean="0"/>
              <a:t>-	CDF and related documents </a:t>
            </a:r>
          </a:p>
          <a:p>
            <a:r>
              <a:rPr lang="en-US" sz="1000" dirty="0" smtClean="0"/>
              <a:t>-	Related import &amp; export goods.</a:t>
            </a:r>
          </a:p>
          <a:p>
            <a:r>
              <a:rPr lang="en-US" sz="1000" dirty="0" smtClean="0"/>
              <a:t>-	D&amp;T payment</a:t>
            </a:r>
          </a:p>
          <a:p>
            <a:r>
              <a:rPr lang="en-US" sz="1000" dirty="0" smtClean="0"/>
              <a:t>-	License and permit</a:t>
            </a:r>
          </a:p>
          <a:p>
            <a:r>
              <a:rPr lang="en-US" sz="1000" dirty="0" smtClean="0"/>
              <a:t>-	Etc.</a:t>
            </a:r>
          </a:p>
          <a:p>
            <a:r>
              <a:rPr lang="en-US" sz="1000" dirty="0" smtClean="0"/>
              <a:t>Liability – CN </a:t>
            </a:r>
          </a:p>
          <a:p>
            <a:r>
              <a:rPr lang="en-US" sz="1000" dirty="0" smtClean="0"/>
              <a:t>Penalty on exporter/importer or possible penalty on direct exporter/importer supervision staff for following scenario but not limit to.</a:t>
            </a:r>
          </a:p>
          <a:p>
            <a:r>
              <a:rPr lang="en-US" sz="1000" dirty="0" smtClean="0"/>
              <a:t>-	incorrect data provided or hold back some facts, or</a:t>
            </a:r>
          </a:p>
          <a:p>
            <a:r>
              <a:rPr lang="en-US" sz="1000" dirty="0" smtClean="0"/>
              <a:t>-	reject/delay to provide records, documents, etc., or </a:t>
            </a:r>
          </a:p>
          <a:p>
            <a:r>
              <a:rPr lang="en-US" sz="1000" dirty="0" smtClean="0"/>
              <a:t>-	transfer, revise, destroy records or related docs.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5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they do to what’s recommended on the prior 3 slides</a:t>
            </a:r>
          </a:p>
          <a:p>
            <a:endParaRPr lang="en-US" dirty="0" smtClean="0"/>
          </a:p>
          <a:p>
            <a:r>
              <a:rPr lang="en-US" dirty="0" smtClean="0"/>
              <a:t>Audit</a:t>
            </a:r>
            <a:r>
              <a:rPr lang="en-US" baseline="0" dirty="0" smtClean="0"/>
              <a:t> yourself</a:t>
            </a:r>
          </a:p>
          <a:p>
            <a:r>
              <a:rPr lang="en-US" baseline="0" dirty="0" smtClean="0"/>
              <a:t>Make sure that you have your process in place</a:t>
            </a:r>
          </a:p>
          <a:p>
            <a:r>
              <a:rPr lang="en-US" baseline="0" dirty="0" smtClean="0"/>
              <a:t>Check how frequently you make mistakes</a:t>
            </a:r>
          </a:p>
          <a:p>
            <a:r>
              <a:rPr lang="en-US" baseline="0" dirty="0" smtClean="0"/>
              <a:t>Post Entry Challenge</a:t>
            </a:r>
          </a:p>
          <a:p>
            <a:r>
              <a:rPr lang="en-US" baseline="0" dirty="0" smtClean="0"/>
              <a:t>How frequently is there a problem for you?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71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"/>
              </a:rPr>
              <a:t>There are options to </a:t>
            </a:r>
            <a:r>
              <a:rPr lang="en-US" dirty="0" smtClean="0">
                <a:latin typeface="Gill Sans"/>
              </a:rPr>
              <a:t>address </a:t>
            </a:r>
            <a:r>
              <a:rPr lang="en-US" dirty="0" smtClean="0">
                <a:latin typeface="Gill Sans"/>
              </a:rPr>
              <a:t>the post </a:t>
            </a:r>
            <a:r>
              <a:rPr lang="en-US" dirty="0" smtClean="0">
                <a:latin typeface="Gill Sans"/>
              </a:rPr>
              <a:t>entry </a:t>
            </a:r>
            <a:r>
              <a:rPr lang="en-US" dirty="0" smtClean="0">
                <a:latin typeface="Gill Sans"/>
              </a:rPr>
              <a:t>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"/>
              </a:rPr>
              <a:t>They are complementary </a:t>
            </a:r>
            <a:r>
              <a:rPr lang="en-US" dirty="0" smtClean="0">
                <a:latin typeface="Gill Sans"/>
              </a:rPr>
              <a:t>meaning </a:t>
            </a:r>
            <a:r>
              <a:rPr lang="en-US" dirty="0" smtClean="0">
                <a:latin typeface="Gill Sans"/>
              </a:rPr>
              <a:t>that you can use </a:t>
            </a:r>
            <a:r>
              <a:rPr lang="en-US" dirty="0" smtClean="0">
                <a:latin typeface="Gill Sans"/>
              </a:rPr>
              <a:t>one or more of</a:t>
            </a:r>
            <a:r>
              <a:rPr lang="en-US" baseline="0" dirty="0" smtClean="0">
                <a:latin typeface="Gill Sans"/>
              </a:rPr>
              <a:t> </a:t>
            </a:r>
            <a:r>
              <a:rPr lang="en-US" baseline="0" dirty="0" smtClean="0">
                <a:latin typeface="Gill Sans"/>
              </a:rPr>
              <a:t>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>
                <a:latin typeface="Gill Sans"/>
              </a:rPr>
              <a:t>The you use the </a:t>
            </a:r>
            <a:r>
              <a:rPr lang="en-US" baseline="0" dirty="0" smtClean="0">
                <a:latin typeface="Gill Sans"/>
              </a:rPr>
              <a:t>tighter </a:t>
            </a:r>
            <a:r>
              <a:rPr lang="en-US" baseline="0" dirty="0" smtClean="0">
                <a:latin typeface="Gill Sans"/>
              </a:rPr>
              <a:t>your </a:t>
            </a:r>
            <a:r>
              <a:rPr lang="en-US" baseline="0" dirty="0" smtClean="0">
                <a:latin typeface="Gill Sans"/>
              </a:rPr>
              <a:t>process </a:t>
            </a:r>
            <a:r>
              <a:rPr lang="en-US" baseline="0" dirty="0" smtClean="0">
                <a:latin typeface="Gill Sans"/>
              </a:rPr>
              <a:t>will 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>
                <a:latin typeface="Gill Sans"/>
              </a:rPr>
              <a:t>You weigh cost of the added compliance to the risk and cost</a:t>
            </a:r>
            <a:endParaRPr lang="en-US" dirty="0" smtClean="0">
              <a:latin typeface="Gill San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5248" y="4079824"/>
          <a:ext cx="8605907" cy="445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5159"/>
                <a:gridCol w="2244104"/>
                <a:gridCol w="1397828"/>
                <a:gridCol w="1330463"/>
                <a:gridCol w="1448352"/>
              </a:tblGrid>
              <a:tr h="17238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Global Freight Forwarding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Value Range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 Entries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TOTAL Rev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Exp</a:t>
                      </a:r>
                      <a:r>
                        <a:rPr lang="en-US" sz="800" dirty="0">
                          <a:effectLst/>
                        </a:rPr>
                        <a:t> Savings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"Net" Impact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$200.01 - $800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       72,755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    680,167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    642,848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        37,319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05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back and </a:t>
            </a:r>
            <a:r>
              <a:rPr lang="en-US" dirty="0" smtClean="0"/>
              <a:t>evaluate </a:t>
            </a:r>
            <a:r>
              <a:rPr lang="en-US" dirty="0" smtClean="0"/>
              <a:t>your </a:t>
            </a:r>
            <a:r>
              <a:rPr lang="en-US" dirty="0" smtClean="0"/>
              <a:t>broker</a:t>
            </a: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dirty="0" smtClean="0"/>
              <a:t>yourself and your internal </a:t>
            </a:r>
            <a:r>
              <a:rPr lang="en-US" dirty="0" smtClean="0"/>
              <a:t>procedures</a:t>
            </a:r>
            <a:endParaRPr lang="en-US" dirty="0" smtClean="0"/>
          </a:p>
          <a:p>
            <a:r>
              <a:rPr lang="en-US" dirty="0" smtClean="0"/>
              <a:t>Determine </a:t>
            </a:r>
            <a:r>
              <a:rPr lang="en-US" dirty="0" smtClean="0"/>
              <a:t>the amount of risk pertaining to the Post Entry Challenge and respond accordingly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38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9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to through the various types of audits but our goal</a:t>
            </a:r>
            <a:r>
              <a:rPr lang="en-US" baseline="0" dirty="0" smtClean="0"/>
              <a:t> is to explain the intrinsic importance of broker audits in keeping you, the importer/exporter, compliant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4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dictionary definition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Accounts and records</a:t>
            </a:r>
          </a:p>
          <a:p>
            <a:r>
              <a:rPr lang="en-US" dirty="0" smtClean="0"/>
              <a:t>Within</a:t>
            </a:r>
            <a:r>
              <a:rPr lang="en-US" baseline="0" dirty="0" smtClean="0"/>
              <a:t> the context of customs brokerage clearance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Also add </a:t>
            </a:r>
            <a:r>
              <a:rPr lang="en-US" b="1" i="1" baseline="0" dirty="0" smtClean="0"/>
              <a:t>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baseline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baseline="0" dirty="0" smtClean="0"/>
              <a:t>Broker audits tie back to the responsibilities tied to authority given to them by local Customs in order to conduct customs brokerage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04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Standard</a:t>
            </a:r>
            <a:r>
              <a:rPr lang="en-US" baseline="0" dirty="0" smtClean="0"/>
              <a:t> Types of Audits</a:t>
            </a:r>
          </a:p>
          <a:p>
            <a:r>
              <a:rPr lang="en-US" baseline="0" dirty="0" smtClean="0"/>
              <a:t>Broker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What they do and what they broker does for their </a:t>
            </a:r>
            <a:r>
              <a:rPr lang="en-US" baseline="0" dirty="0" smtClean="0"/>
              <a:t>customers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Ensuring to manage with responsible care and supervision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Direct reflection on how we’re managing our customers</a:t>
            </a:r>
            <a:endParaRPr lang="en-US" baseline="0" dirty="0" smtClean="0"/>
          </a:p>
          <a:p>
            <a:r>
              <a:rPr lang="en-US" baseline="0" dirty="0" smtClean="0"/>
              <a:t>Importer/Exporter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What you do for yourself in remaining </a:t>
            </a:r>
            <a:r>
              <a:rPr lang="en-US" baseline="0" dirty="0" smtClean="0"/>
              <a:t>compliant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Evaluation of the entry packets post entry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Importer audits the entry packet to the commercial documents  submitted to customs</a:t>
            </a:r>
          </a:p>
          <a:p>
            <a:pPr marL="1504920" lvl="2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Part of due diligence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Maintain documentation for the required time period</a:t>
            </a:r>
            <a:endParaRPr lang="en-US" baseline="0" dirty="0" smtClean="0"/>
          </a:p>
          <a:p>
            <a:r>
              <a:rPr lang="en-US" baseline="0" dirty="0" smtClean="0"/>
              <a:t>Gov’t </a:t>
            </a:r>
            <a:r>
              <a:rPr lang="en-US" baseline="0" dirty="0" smtClean="0"/>
              <a:t>Audits</a:t>
            </a:r>
            <a:endParaRPr lang="en-US" baseline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Customs – target audit the broker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Usually </a:t>
            </a:r>
            <a:r>
              <a:rPr lang="en-US" baseline="0" dirty="0" smtClean="0"/>
              <a:t>in response to something that triggered the gov’t to audit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High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Regulated </a:t>
            </a:r>
            <a:r>
              <a:rPr lang="en-US" baseline="0" dirty="0" smtClean="0"/>
              <a:t>goods </a:t>
            </a:r>
            <a:endParaRPr lang="en-US" baseline="0" dirty="0" smtClean="0"/>
          </a:p>
          <a:p>
            <a:pPr marL="285750" marR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Apparent irregular </a:t>
            </a:r>
            <a:r>
              <a:rPr lang="en-US" baseline="0" dirty="0" smtClean="0"/>
              <a:t>activity: post entry amendments, frequent examinations, quantity discrepancies, frequent free trade agreement; related parties, dumping/countervailing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OGA – specific to their procedures (health ministry is the most prevalent)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Proper certificates and licenses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180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Alignment</a:t>
            </a:r>
            <a:r>
              <a:rPr lang="en-US" baseline="0" dirty="0" smtClean="0"/>
              <a:t> </a:t>
            </a:r>
            <a:r>
              <a:rPr lang="en-US" baseline="0" dirty="0" smtClean="0"/>
              <a:t>from importer/exporter to broker to </a:t>
            </a:r>
            <a:r>
              <a:rPr lang="en-US" baseline="0" dirty="0" smtClean="0"/>
              <a:t>Customs</a:t>
            </a:r>
          </a:p>
          <a:p>
            <a:pPr marL="342900" indent="-342900">
              <a:buAutoNum type="arabicPeriod"/>
            </a:pPr>
            <a:r>
              <a:rPr lang="en-US" dirty="0" smtClean="0"/>
              <a:t>Consistency</a:t>
            </a:r>
          </a:p>
          <a:p>
            <a:pPr marL="952485" lvl="1" indent="-342900">
              <a:buAutoNum type="arabicPeriod"/>
            </a:pPr>
            <a:r>
              <a:rPr lang="en-US" dirty="0" smtClean="0"/>
              <a:t>Objective to avoid </a:t>
            </a:r>
            <a:r>
              <a:rPr lang="en-US" dirty="0" err="1" smtClean="0"/>
              <a:t>rec’ving</a:t>
            </a:r>
            <a:r>
              <a:rPr lang="en-US" dirty="0" smtClean="0"/>
              <a:t> audits</a:t>
            </a:r>
          </a:p>
          <a:p>
            <a:pPr marL="952485" lvl="1" indent="-342900">
              <a:buAutoNum type="arabicPeriod"/>
            </a:pPr>
            <a:endParaRPr lang="en-US" baseline="0" dirty="0" smtClean="0"/>
          </a:p>
          <a:p>
            <a:pPr marL="342900" lvl="0" indent="-342900">
              <a:buAutoNum type="arabicPeriod"/>
            </a:pPr>
            <a:r>
              <a:rPr lang="en-US" baseline="0" dirty="0" smtClean="0"/>
              <a:t>Detect, fix and eliminate any problems in the process</a:t>
            </a:r>
          </a:p>
          <a:p>
            <a:pPr marL="952485" lvl="1" indent="-342900">
              <a:buAutoNum type="arabicPeriod"/>
            </a:pPr>
            <a:r>
              <a:rPr lang="en-US" baseline="0" dirty="0" smtClean="0"/>
              <a:t>Importer/Exporter’s environment is constantly changing</a:t>
            </a:r>
          </a:p>
          <a:p>
            <a:pPr marL="952485" lvl="1" indent="-342900">
              <a:buAutoNum type="arabicPeriod"/>
            </a:pPr>
            <a:r>
              <a:rPr lang="en-US" baseline="0" dirty="0" smtClean="0"/>
              <a:t>New products / new lanes / new regulations</a:t>
            </a:r>
          </a:p>
          <a:p>
            <a:pPr marL="952485" lvl="1" indent="-342900">
              <a:buAutoNum type="arabicPeriod"/>
            </a:pPr>
            <a:r>
              <a:rPr lang="en-US" baseline="0" dirty="0" smtClean="0"/>
              <a:t>Staying current with those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4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"/>
              </a:rPr>
              <a:t>What happens when Customs</a:t>
            </a:r>
            <a:r>
              <a:rPr lang="en-US" baseline="0" dirty="0" smtClean="0">
                <a:latin typeface="Gill Sans"/>
              </a:rPr>
              <a:t> has only exceptional mechanisms for providing corrections?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baseline="0" dirty="0" smtClean="0">
                <a:latin typeface="Gill Sans"/>
              </a:rPr>
              <a:t>Only under “extenuating” circumstances will you be able to make an adjustment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en-US" baseline="0" dirty="0" smtClean="0">
                <a:latin typeface="Gill Sans"/>
              </a:rPr>
              <a:t>Avoiding mistakes (that can’t be adjusted) much more critical in this sort of scenario</a:t>
            </a:r>
          </a:p>
        </p:txBody>
      </p:sp>
    </p:spTree>
    <p:extLst>
      <p:ext uri="{BB962C8B-B14F-4D97-AF65-F5344CB8AC3E}">
        <p14:creationId xmlns:p14="http://schemas.microsoft.com/office/powerpoint/2010/main" val="64068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"/>
              </a:rPr>
              <a:t>These are the implications for not being compliant</a:t>
            </a:r>
            <a:r>
              <a:rPr lang="en-US" baseline="0" dirty="0" smtClean="0">
                <a:latin typeface="Gill Sans"/>
              </a:rPr>
              <a:t> and with the Post Entry Challenge having these type of penalties “fester”</a:t>
            </a:r>
            <a:endParaRPr lang="en-US" dirty="0" smtClean="0">
              <a:latin typeface="Gill San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45248" y="4079824"/>
          <a:ext cx="8605907" cy="445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5159"/>
                <a:gridCol w="2244104"/>
                <a:gridCol w="1397828"/>
                <a:gridCol w="1330463"/>
                <a:gridCol w="1448352"/>
              </a:tblGrid>
              <a:tr h="17238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Global Freight Forwarding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Value Range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 Entries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TOTAL Rev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Exp</a:t>
                      </a:r>
                      <a:r>
                        <a:rPr lang="en-US" sz="800" dirty="0">
                          <a:effectLst/>
                        </a:rPr>
                        <a:t> Savings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"Net" Impact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</a:tr>
              <a:tr h="136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$200.01 - $800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           72,755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    680,167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    642,848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          37,319 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0943" marR="9094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38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Proper</a:t>
            </a:r>
            <a:r>
              <a:rPr lang="en-US" baseline="0" dirty="0" smtClean="0"/>
              <a:t>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Procedures is “what to do”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Training is understanding “how to do it”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Audit is confirmation that procedures were followed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Key Areas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Fundamental components to be able to operate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14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Components</a:t>
            </a:r>
          </a:p>
          <a:p>
            <a:r>
              <a:rPr lang="en-US" dirty="0" smtClean="0"/>
              <a:t>Each component is a key element</a:t>
            </a:r>
            <a:r>
              <a:rPr lang="en-US" baseline="0" dirty="0" smtClean="0"/>
              <a:t> of the customs clearance process with its own risk of non-compliance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Classifications – </a:t>
            </a:r>
            <a:r>
              <a:rPr lang="en-US" dirty="0" err="1" smtClean="0"/>
              <a:t>mis</a:t>
            </a:r>
            <a:r>
              <a:rPr lang="en-US" dirty="0" smtClean="0"/>
              <a:t>-classify – wrong</a:t>
            </a:r>
            <a:r>
              <a:rPr lang="en-US" baseline="0" dirty="0" smtClean="0"/>
              <a:t> product – overpay/underpay duties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Values – not paying attention</a:t>
            </a:r>
            <a:r>
              <a:rPr lang="en-US" baseline="0" dirty="0" smtClean="0"/>
              <a:t> to values from a related party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Duty and tax – applying based on the country</a:t>
            </a:r>
            <a:r>
              <a:rPr lang="en-US" baseline="0" dirty="0" smtClean="0"/>
              <a:t> of origin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Trade agreements – making sure</a:t>
            </a:r>
            <a:r>
              <a:rPr lang="en-US" baseline="0" dirty="0" smtClean="0"/>
              <a:t> the % of value is met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Documentation – all proper</a:t>
            </a:r>
            <a:r>
              <a:rPr lang="en-US" baseline="0" dirty="0" smtClean="0"/>
              <a:t> documentation including copies licenses or packing lists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Producer / manufacturer – potential</a:t>
            </a:r>
            <a:r>
              <a:rPr lang="en-US" baseline="0" dirty="0" smtClean="0"/>
              <a:t> implications of ADD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Quantity </a:t>
            </a:r>
            <a:r>
              <a:rPr lang="en-US" dirty="0" smtClean="0"/>
              <a:t>– assuring that there are controls</a:t>
            </a:r>
            <a:r>
              <a:rPr lang="en-US" baseline="0" dirty="0" smtClean="0"/>
              <a:t> in place to confirm what was on the paperwork</a:t>
            </a:r>
            <a:r>
              <a:rPr lang="en-US" dirty="0" smtClean="0"/>
              <a:t> </a:t>
            </a:r>
            <a:endParaRPr lang="en-US" dirty="0" smtClean="0"/>
          </a:p>
          <a:p>
            <a: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Other Government Agencies</a:t>
            </a:r>
          </a:p>
          <a:p>
            <a:pPr marL="285750" marR="0" indent="-28575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Proper licenses and permits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9A758-BB6D-C145-9DB7-2653BC3DBB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6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970" y="478134"/>
            <a:ext cx="4644759" cy="970656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788141" y="1178501"/>
            <a:ext cx="2057400" cy="12192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2400"/>
          </a:p>
        </p:txBody>
      </p:sp>
      <p:pic>
        <p:nvPicPr>
          <p:cNvPr id="10" name="Picture 9" descr="ups_2013_gold_rgb_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" y="358112"/>
            <a:ext cx="1033752" cy="1219048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787354" y="705393"/>
            <a:ext cx="2057400" cy="450851"/>
          </a:xfrm>
          <a:prstGeom prst="rect">
            <a:avLst/>
          </a:prstGeom>
          <a:ln w="12700" cmpd="sng">
            <a:noFill/>
          </a:ln>
        </p:spPr>
        <p:txBody>
          <a:bodyPr lIns="121917" tIns="60958" rIns="121917" bIns="60958" anchor="ctr">
            <a:normAutofit/>
          </a:bodyPr>
          <a:lstStyle>
            <a:lvl1pPr marL="0" indent="0" algn="r">
              <a:buNone/>
              <a:defRPr sz="1300">
                <a:solidFill>
                  <a:srgbClr val="FFB500"/>
                </a:solidFill>
                <a:latin typeface="+mn-lt"/>
                <a:cs typeface="Tahoma"/>
              </a:defRPr>
            </a:lvl1pPr>
          </a:lstStyle>
          <a:p>
            <a:pPr lvl="0"/>
            <a:r>
              <a:rPr lang="en-US" dirty="0" smtClean="0"/>
              <a:t>Enter Date Here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9144000" cy="4572000"/>
          </a:xfrm>
          <a:prstGeom prst="rect">
            <a:avLst/>
          </a:prstGeom>
        </p:spPr>
        <p:txBody>
          <a:bodyPr vert="horz" lIns="121917" tIns="60958" rIns="121917" bIns="60958"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n-lt"/>
                <a:cs typeface="Tahom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773971" y="1535887"/>
            <a:ext cx="4644759" cy="5334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800">
                <a:solidFill>
                  <a:srgbClr val="FFFFFF"/>
                </a:solidFill>
                <a:latin typeface="+mj-lt"/>
                <a:ea typeface="ＭＳ Ｐゴシック" charset="0"/>
              </a:defRPr>
            </a:lvl1pPr>
          </a:lstStyle>
          <a:p>
            <a:pPr lvl="0"/>
            <a:r>
              <a:rPr lang="en-US" noProof="0" smtClean="0">
                <a:sym typeface="Trebuchet MS" charset="0"/>
              </a:rPr>
              <a:t>Click to edit Master subtitle style</a:t>
            </a:r>
            <a:endParaRPr lang="en-US" noProof="0" dirty="0">
              <a:sym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2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Image 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5644" y="120416"/>
            <a:ext cx="2514600" cy="6737584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>
              <a:buFontTx/>
              <a:buNone/>
              <a:defRPr sz="2400">
                <a:solidFill>
                  <a:srgbClr val="35353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27" name="Picture 26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1624" y="6172200"/>
            <a:ext cx="576072" cy="685800"/>
          </a:xfrm>
          <a:prstGeom prst="rect">
            <a:avLst/>
          </a:prstGeom>
        </p:spPr>
      </p:pic>
      <p:sp>
        <p:nvSpPr>
          <p:cNvPr id="29" name="Rectangle 28"/>
          <p:cNvSpPr/>
          <p:nvPr userDrawn="1"/>
        </p:nvSpPr>
        <p:spPr>
          <a:xfrm>
            <a:off x="2743198" y="6334925"/>
            <a:ext cx="5562601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9" name="Title 5"/>
          <p:cNvSpPr>
            <a:spLocks noGrp="1"/>
          </p:cNvSpPr>
          <p:nvPr>
            <p:ph type="title" hasCustomPrompt="1"/>
          </p:nvPr>
        </p:nvSpPr>
        <p:spPr>
          <a:xfrm>
            <a:off x="2743198" y="237592"/>
            <a:ext cx="6092182" cy="636068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926077" y="877237"/>
            <a:ext cx="5909303" cy="461661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rgbClr val="353535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199" y="1371600"/>
            <a:ext cx="6092182" cy="2769985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rgbClr val="353535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rgbClr val="353535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rgbClr val="353535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rgbClr val="353535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353535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7432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66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4192583"/>
            <a:ext cx="9144000" cy="1920240"/>
          </a:xfrm>
          <a:prstGeom prst="rect">
            <a:avLst/>
          </a:prstGeom>
        </p:spPr>
        <p:txBody>
          <a:bodyPr vert="horz" lIns="121917" tIns="60958" rIns="121917" bIns="60958"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n-lt"/>
                <a:cs typeface="Tahom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of customer, unless expressly authorized by UPS.</a:t>
            </a:r>
            <a:b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© 2014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pic>
        <p:nvPicPr>
          <p:cNvPr id="12" name="Picture 11" descr="ups_2013_gold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10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877237"/>
            <a:ext cx="8378939" cy="461661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2769985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chemeClr val="bg1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chemeClr val="bg1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5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Image Bott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2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353535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8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0" y="4192583"/>
            <a:ext cx="9144000" cy="1920240"/>
          </a:xfrm>
          <a:prstGeom prst="rect">
            <a:avLst/>
          </a:prstGeom>
        </p:spPr>
        <p:txBody>
          <a:bodyPr vert="horz" lIns="121917" tIns="60958" rIns="121917" bIns="60958" anchor="ctr"/>
          <a:lstStyle>
            <a:lvl1pPr marL="0" indent="0" algn="ctr">
              <a:buNone/>
              <a:defRPr sz="2400">
                <a:solidFill>
                  <a:srgbClr val="353535"/>
                </a:solidFill>
                <a:latin typeface="+mn-lt"/>
                <a:cs typeface="Tahom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77237"/>
            <a:ext cx="8378939" cy="461661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rgbClr val="353535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2769985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rgbClr val="353535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rgbClr val="353535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rgbClr val="353535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rgbClr val="353535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353535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62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Image bottom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-1" y="4192583"/>
            <a:ext cx="3657600" cy="1920240"/>
          </a:xfrm>
          <a:prstGeom prst="rect">
            <a:avLst/>
          </a:prstGeom>
        </p:spPr>
        <p:txBody>
          <a:bodyPr vert="horz" lIns="121917" tIns="60958" rIns="121917" bIns="60958"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n-lt"/>
                <a:cs typeface="Tahom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pic>
        <p:nvPicPr>
          <p:cNvPr id="12" name="Picture 11" descr="ups_2013_gold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3657599" y="4192583"/>
            <a:ext cx="5486401" cy="1920240"/>
          </a:xfrm>
          <a:prstGeom prst="rect">
            <a:avLst/>
          </a:prstGeom>
          <a:solidFill>
            <a:srgbClr val="009C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990108" y="4382099"/>
            <a:ext cx="4846031" cy="1567439"/>
          </a:xfrm>
          <a:prstGeom prst="rect">
            <a:avLst/>
          </a:prstGeom>
        </p:spPr>
        <p:txBody>
          <a:bodyPr anchor="ctr" anchorCtr="0"/>
          <a:lstStyle>
            <a:lvl1pPr marL="0" indent="0" algn="r" eaLnBrk="1" hangingPunct="1">
              <a:buFontTx/>
              <a:buNone/>
              <a:defRPr sz="2000" b="1" baseline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algn="r" eaLnBrk="1" hangingPunct="1"/>
            <a:r>
              <a:rPr lang="en-US" sz="2400" dirty="0" smtClean="0">
                <a:solidFill>
                  <a:srgbClr val="FFFFFF"/>
                </a:solidFill>
                <a:latin typeface="Arial Bold" panose="020B0704020202020204" pitchFamily="34" charset="0"/>
              </a:rPr>
              <a:t>Placement of value statement or any other relevant information</a:t>
            </a:r>
            <a:endParaRPr lang="en-US" sz="2400" dirty="0">
              <a:solidFill>
                <a:srgbClr val="FFFFFF"/>
              </a:solidFill>
              <a:latin typeface="Arial Bold" panose="020B0704020202020204" pitchFamily="34" charset="0"/>
            </a:endParaRPr>
          </a:p>
        </p:txBody>
      </p:sp>
      <p:sp>
        <p:nvSpPr>
          <p:cNvPr id="14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877237"/>
            <a:ext cx="8378939" cy="461661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2769985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chemeClr val="bg1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chemeClr val="bg1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5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Image Bottom call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2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353535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9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-1" y="4192583"/>
            <a:ext cx="3657600" cy="1920240"/>
          </a:xfrm>
          <a:prstGeom prst="rect">
            <a:avLst/>
          </a:prstGeom>
        </p:spPr>
        <p:txBody>
          <a:bodyPr vert="horz" lIns="121917" tIns="60958" rIns="121917" bIns="60958" anchor="ctr"/>
          <a:lstStyle>
            <a:lvl1pPr marL="0" indent="0" algn="ctr">
              <a:buNone/>
              <a:defRPr sz="2400">
                <a:solidFill>
                  <a:srgbClr val="353535"/>
                </a:solidFill>
                <a:latin typeface="+mn-lt"/>
                <a:cs typeface="Tahom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657599" y="4192583"/>
            <a:ext cx="5486401" cy="1920240"/>
          </a:xfrm>
          <a:prstGeom prst="rect">
            <a:avLst/>
          </a:prstGeom>
          <a:solidFill>
            <a:srgbClr val="009C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990108" y="4382099"/>
            <a:ext cx="4846031" cy="1567439"/>
          </a:xfrm>
          <a:prstGeom prst="rect">
            <a:avLst/>
          </a:prstGeom>
        </p:spPr>
        <p:txBody>
          <a:bodyPr anchor="ctr" anchorCtr="0"/>
          <a:lstStyle>
            <a:lvl1pPr marL="0" indent="0" algn="r" eaLnBrk="1" hangingPunct="1">
              <a:buFontTx/>
              <a:buNone/>
              <a:defRPr sz="2000" b="1" baseline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algn="r" eaLnBrk="1" hangingPunct="1"/>
            <a:r>
              <a:rPr lang="en-US" sz="2400" dirty="0" smtClean="0">
                <a:solidFill>
                  <a:srgbClr val="FFFFFF"/>
                </a:solidFill>
                <a:latin typeface="Arial Bold" panose="020B0704020202020204" pitchFamily="34" charset="0"/>
              </a:rPr>
              <a:t>Placement of value statement or any other relevant information</a:t>
            </a:r>
            <a:endParaRPr lang="en-US" sz="2400" dirty="0">
              <a:solidFill>
                <a:srgbClr val="FFFFFF"/>
              </a:solidFill>
              <a:latin typeface="Arial Bold" panose="020B0704020202020204" pitchFamily="34" charset="0"/>
            </a:endParaRPr>
          </a:p>
        </p:txBody>
      </p:sp>
      <p:sp>
        <p:nvSpPr>
          <p:cNvPr id="12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77237"/>
            <a:ext cx="8378939" cy="461661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rgbClr val="353535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2769985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rgbClr val="353535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rgbClr val="353535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rgbClr val="353535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rgbClr val="353535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353535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95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1828800"/>
            <a:ext cx="9144000" cy="3200400"/>
          </a:xfrm>
          <a:prstGeom prst="rect">
            <a:avLst/>
          </a:prstGeom>
        </p:spPr>
        <p:txBody>
          <a:bodyPr vert="horz" lIns="121917" tIns="60958" rIns="121917" bIns="60958" anchor="ctr"/>
          <a:lstStyle>
            <a:lvl1pPr marL="0" indent="0" algn="ctr">
              <a:buNone/>
              <a:defRPr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pic>
        <p:nvPicPr>
          <p:cNvPr id="12" name="Picture 11" descr="ups_2013_gold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8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Divi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1828800"/>
            <a:ext cx="9144000" cy="3200400"/>
          </a:xfrm>
          <a:prstGeom prst="rect">
            <a:avLst/>
          </a:prstGeom>
        </p:spPr>
        <p:txBody>
          <a:bodyPr vert="horz" lIns="121917" tIns="60958" rIns="121917" bIns="60958" anchor="ctr"/>
          <a:lstStyle>
            <a:lvl1pPr marL="0" indent="0" algn="ctr">
              <a:buNone/>
              <a:defRPr sz="3200">
                <a:solidFill>
                  <a:srgbClr val="353535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09585" indent="0" algn="ctr">
              <a:buFontTx/>
              <a:buNone/>
              <a:defRPr sz="2400"/>
            </a:lvl2pPr>
          </a:lstStyle>
          <a:p>
            <a:pPr lvl="1"/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4" name="Picture 13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353535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50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pic>
        <p:nvPicPr>
          <p:cNvPr id="20" name="Picture 19" descr="ups_2013_gold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7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353535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14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ctr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3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Disclaim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tx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</a:t>
            </a:r>
            <a:r>
              <a:rPr lang="en-US" sz="5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Tahoma"/>
              </a:rPr>
              <a:t> </a:t>
            </a:r>
            <a:r>
              <a:rPr lang="en-US" sz="500" dirty="0" smtClean="0">
                <a:solidFill>
                  <a:schemeClr val="tx1"/>
                </a:solidFill>
                <a:latin typeface="+mn-lt"/>
                <a:ea typeface="ＭＳ Ｐゴシック" charset="0"/>
                <a:cs typeface="Tahoma"/>
              </a:rPr>
              <a:t>customer, unless expressly authorized by UPS.</a:t>
            </a:r>
            <a:br>
              <a:rPr lang="en-US" sz="500" dirty="0" smtClean="0">
                <a:solidFill>
                  <a:schemeClr val="tx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11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344706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>
                <a:schemeClr val="bg1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+mn-lt"/>
                <a:cs typeface="Tahoma"/>
              </a:defRPr>
            </a:lvl1pPr>
            <a:lvl2pPr marL="609585" indent="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Tx/>
              <a:buNone/>
              <a:defRPr sz="1600" baseline="0">
                <a:solidFill>
                  <a:srgbClr val="353535"/>
                </a:solidFill>
                <a:latin typeface="+mn-lt"/>
                <a:cs typeface="Tahoma"/>
              </a:defRPr>
            </a:lvl2pPr>
            <a:lvl3pPr marL="1280160" indent="-304792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 typeface="Arial" panose="020B0604020202020204" pitchFamily="34" charset="0"/>
              <a:buChar char="–"/>
              <a:defRPr sz="1600">
                <a:solidFill>
                  <a:srgbClr val="353535"/>
                </a:solidFill>
                <a:latin typeface="+mn-lt"/>
                <a:cs typeface="Tahoma"/>
              </a:defRPr>
            </a:lvl3pPr>
            <a:lvl4pPr marL="1828800" indent="-304792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 typeface="Arial" panose="020B0604020202020204" pitchFamily="34" charset="0"/>
              <a:buChar char="•"/>
              <a:defRPr sz="1400">
                <a:solidFill>
                  <a:srgbClr val="353535"/>
                </a:solidFill>
                <a:latin typeface="+mn-lt"/>
                <a:cs typeface="Tahoma"/>
              </a:defRPr>
            </a:lvl4pPr>
            <a:lvl5pPr marL="2377440" indent="-304792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 typeface="Wingdings" panose="05000000000000000000" pitchFamily="2" charset="2"/>
              <a:buChar char="§"/>
              <a:defRPr sz="1400">
                <a:solidFill>
                  <a:srgbClr val="353535"/>
                </a:solidFill>
                <a:latin typeface="+mn-lt"/>
                <a:cs typeface="Tahoma"/>
              </a:defRPr>
            </a:lvl5pPr>
            <a:lvl6pPr marL="2926080" indent="-304792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 typeface="Arial" panose="020B0604020202020204" pitchFamily="34" charset="0"/>
              <a:buChar char="-"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635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2286000"/>
            <a:ext cx="9144000" cy="4572000"/>
          </a:xfrm>
          <a:prstGeom prst="rect">
            <a:avLst/>
          </a:prstGeom>
        </p:spPr>
        <p:txBody>
          <a:bodyPr vert="horz" lIns="121917" tIns="60958" rIns="121917" bIns="60958"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n-lt"/>
                <a:cs typeface="Tahoma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773971" y="649600"/>
            <a:ext cx="1926162" cy="553994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  <a:latin typeface="+mj-lt"/>
              </a:rPr>
              <a:t>Thank you</a:t>
            </a:r>
            <a:endParaRPr lang="en-US" sz="28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7" name="Picture 6" descr="ups_2013_gold_rgb_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" y="358112"/>
            <a:ext cx="1033752" cy="1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2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Disclaim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353535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11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344706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>
                <a:schemeClr val="bg1"/>
              </a:buClr>
              <a:buFont typeface="Arial" panose="020B0604020202020204" pitchFamily="34" charset="0"/>
              <a:buNone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1pPr>
            <a:lvl2pPr marL="609585" indent="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Tx/>
              <a:buNone/>
              <a:defRPr sz="1600" baseline="0">
                <a:solidFill>
                  <a:srgbClr val="353535"/>
                </a:solidFill>
                <a:latin typeface="+mn-lt"/>
                <a:cs typeface="Tahoma"/>
              </a:defRPr>
            </a:lvl2pPr>
            <a:lvl3pPr marL="1280160" indent="-304792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 typeface="Arial" panose="020B0604020202020204" pitchFamily="34" charset="0"/>
              <a:buChar char="–"/>
              <a:defRPr sz="1600">
                <a:solidFill>
                  <a:srgbClr val="353535"/>
                </a:solidFill>
                <a:latin typeface="+mn-lt"/>
                <a:cs typeface="Tahoma"/>
              </a:defRPr>
            </a:lvl3pPr>
            <a:lvl4pPr marL="1828800" indent="-304792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 typeface="Arial" panose="020B0604020202020204" pitchFamily="34" charset="0"/>
              <a:buChar char="•"/>
              <a:defRPr sz="1400">
                <a:solidFill>
                  <a:srgbClr val="353535"/>
                </a:solidFill>
                <a:latin typeface="+mn-lt"/>
                <a:cs typeface="Tahoma"/>
              </a:defRPr>
            </a:lvl4pPr>
            <a:lvl5pPr marL="2377440" indent="-304792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 typeface="Wingdings" panose="05000000000000000000" pitchFamily="2" charset="2"/>
              <a:buChar char="§"/>
              <a:defRPr sz="1400">
                <a:solidFill>
                  <a:srgbClr val="353535"/>
                </a:solidFill>
                <a:latin typeface="+mn-lt"/>
                <a:cs typeface="Tahoma"/>
              </a:defRPr>
            </a:lvl5pPr>
            <a:lvl6pPr marL="2926080" indent="-304792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Font typeface="Arial" panose="020B0604020202020204" pitchFamily="34" charset="0"/>
              <a:buChar char="-"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7496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77237"/>
            <a:ext cx="8378939" cy="461661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pic>
        <p:nvPicPr>
          <p:cNvPr id="13" name="Picture 12" descr="ups_2013_gold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8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2769985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chemeClr val="bg1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chemeClr val="bg1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0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2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353535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367595" y="6334925"/>
            <a:ext cx="6408812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24" name="Title 5"/>
          <p:cNvSpPr>
            <a:spLocks noGrp="1"/>
          </p:cNvSpPr>
          <p:nvPr>
            <p:ph type="title" hasCustomPrompt="1"/>
          </p:nvPr>
        </p:nvSpPr>
        <p:spPr>
          <a:xfrm>
            <a:off x="274320" y="237592"/>
            <a:ext cx="8561819" cy="636068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77237"/>
            <a:ext cx="8378939" cy="461661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rgbClr val="353535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2769985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rgbClr val="353535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rgbClr val="353535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rgbClr val="353535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rgbClr val="353535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353535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36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629400" y="120416"/>
            <a:ext cx="2514600" cy="6737584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850392" y="6334925"/>
            <a:ext cx="5599175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pic>
        <p:nvPicPr>
          <p:cNvPr id="23" name="Picture 22" descr="ups_2013_gold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9" name="Title 5"/>
          <p:cNvSpPr>
            <a:spLocks noGrp="1"/>
          </p:cNvSpPr>
          <p:nvPr>
            <p:ph type="title" hasCustomPrompt="1"/>
          </p:nvPr>
        </p:nvSpPr>
        <p:spPr>
          <a:xfrm>
            <a:off x="274321" y="237592"/>
            <a:ext cx="6092182" cy="636068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77237"/>
            <a:ext cx="5909303" cy="461661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2" y="1371600"/>
            <a:ext cx="6092182" cy="2769985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chemeClr val="bg1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chemeClr val="bg1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Image r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629400" y="120416"/>
            <a:ext cx="2514600" cy="6737584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>
              <a:buFontTx/>
              <a:buNone/>
              <a:defRPr sz="2400"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30" name="Picture 29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850393" y="6334925"/>
            <a:ext cx="5516110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9" name="Title 5"/>
          <p:cNvSpPr>
            <a:spLocks noGrp="1"/>
          </p:cNvSpPr>
          <p:nvPr>
            <p:ph type="title" hasCustomPrompt="1"/>
          </p:nvPr>
        </p:nvSpPr>
        <p:spPr>
          <a:xfrm>
            <a:off x="274321" y="237592"/>
            <a:ext cx="6092182" cy="636068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77237"/>
            <a:ext cx="5909303" cy="461661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rgbClr val="353535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2" y="1371600"/>
            <a:ext cx="6092182" cy="2769985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rgbClr val="353535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rgbClr val="353535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rgbClr val="353535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rgbClr val="353535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353535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42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image right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629400" y="3206338"/>
            <a:ext cx="2514600" cy="3651662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850392" y="6334925"/>
            <a:ext cx="5599175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pic>
        <p:nvPicPr>
          <p:cNvPr id="23" name="Picture 22" descr="ups_2013_gold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6629400" y="123388"/>
            <a:ext cx="2514600" cy="3082950"/>
          </a:xfrm>
          <a:prstGeom prst="rect">
            <a:avLst/>
          </a:prstGeom>
          <a:solidFill>
            <a:srgbClr val="009C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851650" y="344488"/>
            <a:ext cx="2101850" cy="2636837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Area to be used for messaging</a:t>
            </a:r>
            <a:endParaRPr lang="en-US" dirty="0"/>
          </a:p>
        </p:txBody>
      </p:sp>
      <p:sp>
        <p:nvSpPr>
          <p:cNvPr id="11" name="Title 5"/>
          <p:cNvSpPr>
            <a:spLocks noGrp="1"/>
          </p:cNvSpPr>
          <p:nvPr>
            <p:ph type="title" hasCustomPrompt="1"/>
          </p:nvPr>
        </p:nvSpPr>
        <p:spPr>
          <a:xfrm>
            <a:off x="274321" y="237592"/>
            <a:ext cx="6092182" cy="636068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77237"/>
            <a:ext cx="5909303" cy="461661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2" y="1371600"/>
            <a:ext cx="6092182" cy="2769985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chemeClr val="bg1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chemeClr val="bg1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Image right call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629400" y="3206338"/>
            <a:ext cx="2514600" cy="3651662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>
              <a:buNone/>
              <a:defRPr sz="2400">
                <a:solidFill>
                  <a:srgbClr val="35353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629400" y="123387"/>
            <a:ext cx="2514600" cy="3082951"/>
          </a:xfrm>
          <a:prstGeom prst="rect">
            <a:avLst/>
          </a:prstGeom>
          <a:solidFill>
            <a:srgbClr val="009C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851650" y="344488"/>
            <a:ext cx="2101850" cy="2636837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Area to be used for messaging</a:t>
            </a:r>
            <a:endParaRPr lang="en-US" dirty="0"/>
          </a:p>
        </p:txBody>
      </p:sp>
      <p:pic>
        <p:nvPicPr>
          <p:cNvPr id="30" name="Picture 29" descr="ups_2013_primary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320" y="6172200"/>
            <a:ext cx="576072" cy="685800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850393" y="6334925"/>
            <a:ext cx="5516110" cy="353939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rgbClr val="353535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rgbClr val="353535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sp>
        <p:nvSpPr>
          <p:cNvPr id="12" name="Title 5"/>
          <p:cNvSpPr>
            <a:spLocks noGrp="1"/>
          </p:cNvSpPr>
          <p:nvPr>
            <p:ph type="title" hasCustomPrompt="1"/>
          </p:nvPr>
        </p:nvSpPr>
        <p:spPr>
          <a:xfrm>
            <a:off x="274321" y="237592"/>
            <a:ext cx="6092182" cy="636068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rgbClr val="353535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877237"/>
            <a:ext cx="5909303" cy="461661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rgbClr val="353535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2" y="1371600"/>
            <a:ext cx="6092182" cy="2769985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rgbClr val="353535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rgbClr val="353535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rgbClr val="353535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rgbClr val="353535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353535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rgbClr val="353535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7493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56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-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5644" y="120416"/>
            <a:ext cx="2514600" cy="6737584"/>
          </a:xfrm>
          <a:prstGeom prst="rect">
            <a:avLst/>
          </a:prstGeom>
        </p:spPr>
        <p:txBody>
          <a:bodyPr lIns="121917" tIns="60958" rIns="121917" bIns="60958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74320" y="6332009"/>
            <a:ext cx="861209" cy="366183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300">
                <a:solidFill>
                  <a:srgbClr val="D9D9D6"/>
                </a:solidFill>
                <a:latin typeface="+mn-lt"/>
                <a:cs typeface="Tahoma"/>
              </a:defRPr>
            </a:lvl1pPr>
          </a:lstStyle>
          <a:p>
            <a:fld id="{0A8B43A7-666A-9F40-B039-53E3BCE5B7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2743200" y="6332009"/>
            <a:ext cx="5410200" cy="347527"/>
          </a:xfrm>
          <a:prstGeom prst="rect">
            <a:avLst/>
          </a:prstGeom>
        </p:spPr>
        <p:txBody>
          <a:bodyPr wrap="square" lIns="121917" tIns="60958" rIns="121917" bIns="60958" anchor="b">
            <a:spAutoFit/>
          </a:bodyPr>
          <a:lstStyle/>
          <a:p>
            <a:pPr marL="0" marR="0" indent="0" algn="ctr" defTabSz="60958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  <a:t>Proprietary and Confidential: This presentation may not be used or disclosed to any person other than employees or customer, unless expressly authorized by UPS.</a:t>
            </a:r>
            <a:br>
              <a:rPr lang="en-US" sz="500" dirty="0" smtClean="0">
                <a:solidFill>
                  <a:schemeClr val="bg1"/>
                </a:solidFill>
                <a:latin typeface="+mn-lt"/>
                <a:ea typeface="ＭＳ Ｐゴシック" charset="0"/>
                <a:cs typeface="Tahoma"/>
              </a:rPr>
            </a:b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© 2015 United Parcel Service of America, Inc.  UPS, the UPS </a:t>
            </a:r>
            <a:r>
              <a:rPr lang="en-US" sz="5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brandmark</a:t>
            </a:r>
            <a:r>
              <a:rPr lang="en-US" sz="5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Tahoma"/>
              </a:rPr>
              <a:t>, the color brown and photos are trademarks of United Parcel Service of America, Inc.  All rights reserved.</a:t>
            </a:r>
          </a:p>
        </p:txBody>
      </p:sp>
      <p:pic>
        <p:nvPicPr>
          <p:cNvPr id="24" name="Picture 23" descr="ups_2013_gold_rgb_halfin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500" y="6172200"/>
            <a:ext cx="576072" cy="685800"/>
          </a:xfrm>
          <a:prstGeom prst="rect">
            <a:avLst/>
          </a:prstGeom>
        </p:spPr>
      </p:pic>
      <p:sp>
        <p:nvSpPr>
          <p:cNvPr id="9" name="Title 5"/>
          <p:cNvSpPr>
            <a:spLocks noGrp="1"/>
          </p:cNvSpPr>
          <p:nvPr>
            <p:ph type="title" hasCustomPrompt="1"/>
          </p:nvPr>
        </p:nvSpPr>
        <p:spPr>
          <a:xfrm>
            <a:off x="2743200" y="237592"/>
            <a:ext cx="6092182" cy="636068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marR="0" indent="0" algn="l" defTabSz="609585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926079" y="877237"/>
            <a:ext cx="5909303" cy="461661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0" indent="0">
              <a:buNone/>
              <a:defRPr sz="2200" baseline="0">
                <a:solidFill>
                  <a:schemeClr val="bg1"/>
                </a:solidFill>
                <a:latin typeface="Georgia"/>
                <a:cs typeface="Georgia"/>
              </a:defRPr>
            </a:lvl1pPr>
            <a:lvl2pPr marL="609585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2pPr>
            <a:lvl3pPr marL="1219170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3pPr>
            <a:lvl4pPr marL="1828754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4pPr>
            <a:lvl5pPr marL="2438339" indent="0">
              <a:buNone/>
              <a:defRPr sz="270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00" y="1371600"/>
            <a:ext cx="6092182" cy="2769985"/>
          </a:xfrm>
          <a:prstGeom prst="rect">
            <a:avLst/>
          </a:prstGeom>
        </p:spPr>
        <p:txBody>
          <a:bodyPr vert="horz" wrap="square" lIns="121917" tIns="60958" rIns="121917" bIns="60958" anchor="t" anchorCtr="0">
            <a:spAutoFit/>
          </a:bodyPr>
          <a:lstStyle>
            <a:lvl1pPr marL="2743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  <a:latin typeface="+mn-lt"/>
                <a:cs typeface="Tahoma"/>
              </a:defRPr>
            </a:lvl1pPr>
            <a:lvl2pPr marL="4572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baseline="0">
                <a:solidFill>
                  <a:schemeClr val="bg1"/>
                </a:solidFill>
                <a:latin typeface="+mn-lt"/>
                <a:cs typeface="Tahoma"/>
              </a:defRPr>
            </a:lvl2pPr>
            <a:lvl3pPr marL="73152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+mn-lt"/>
                <a:cs typeface="Tahoma"/>
              </a:defRPr>
            </a:lvl3pPr>
            <a:lvl4pPr marL="109728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+mn-lt"/>
                <a:cs typeface="Tahoma"/>
              </a:defRPr>
            </a:lvl4pPr>
            <a:lvl5pPr marL="137160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>
                <a:solidFill>
                  <a:schemeClr val="bg1"/>
                </a:solidFill>
                <a:latin typeface="+mn-lt"/>
                <a:cs typeface="Tahoma"/>
              </a:defRPr>
            </a:lvl5pPr>
            <a:lvl6pPr marL="1737360" indent="-182880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baseline="0">
                <a:solidFill>
                  <a:schemeClr val="bg1"/>
                </a:solidFill>
                <a:latin typeface="+mn-lt"/>
                <a:cs typeface="Tahoma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42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51C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/>
          </p:cNvSpPr>
          <p:nvPr/>
        </p:nvSpPr>
        <p:spPr bwMode="auto">
          <a:xfrm>
            <a:off x="-45720" y="0"/>
            <a:ext cx="9235440" cy="121920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9025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  <p:sldLayoutId id="2147483820" r:id="rId15"/>
    <p:sldLayoutId id="2147483821" r:id="rId16"/>
    <p:sldLayoutId id="2147483822" r:id="rId17"/>
    <p:sldLayoutId id="2147483823" r:id="rId18"/>
    <p:sldLayoutId id="2147483824" r:id="rId19"/>
    <p:sldLayoutId id="2147483825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173">
          <p15:clr>
            <a:srgbClr val="5ACBF0"/>
          </p15:clr>
        </p15:guide>
        <p15:guide id="2" pos="2132">
          <p15:clr>
            <a:srgbClr val="5ACBF0"/>
          </p15:clr>
        </p15:guide>
        <p15:guide id="3" orient="horz" pos="73">
          <p15:clr>
            <a:srgbClr val="5ACBF0"/>
          </p15:clr>
        </p15:guide>
        <p15:guide id="4" orient="horz" pos="2636">
          <p15:clr>
            <a:srgbClr val="5ACBF0"/>
          </p15:clr>
        </p15:guide>
        <p15:guide id="5" orient="horz" pos="386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/>
          </p:nvPr>
        </p:nvSpPr>
        <p:spPr bwMode="auto">
          <a:xfrm>
            <a:off x="1773238" y="477838"/>
            <a:ext cx="4645025" cy="97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Audits Discussion</a:t>
            </a:r>
          </a:p>
        </p:txBody>
      </p:sp>
      <p:sp>
        <p:nvSpPr>
          <p:cNvPr id="48131" name="Text Placeholder 9"/>
          <p:cNvSpPr>
            <a:spLocks noGrp="1"/>
          </p:cNvSpPr>
          <p:nvPr>
            <p:ph type="body" sz="quarter" idx="10"/>
          </p:nvPr>
        </p:nvSpPr>
        <p:spPr bwMode="auto">
          <a:xfrm>
            <a:off x="6786563" y="704850"/>
            <a:ext cx="2057400" cy="4508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cs typeface="Tahoma" panose="020B0604030504040204" pitchFamily="34" charset="0"/>
              </a:rPr>
              <a:t>2015</a:t>
            </a:r>
          </a:p>
        </p:txBody>
      </p:sp>
      <p:pic>
        <p:nvPicPr>
          <p:cNvPr id="48132" name="Picture Placeholder 1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73237" y="1334294"/>
            <a:ext cx="4645025" cy="646906"/>
          </a:xfrm>
        </p:spPr>
        <p:txBody>
          <a:bodyPr/>
          <a:lstStyle/>
          <a:p>
            <a:pPr defTabSz="609585" fontAlgn="auto">
              <a:spcAft>
                <a:spcPts val="0"/>
              </a:spcAft>
              <a:defRPr/>
            </a:pPr>
            <a:r>
              <a:rPr lang="en-US" sz="2200" dirty="0" smtClean="0"/>
              <a:t>ICPA  Asia 2015</a:t>
            </a:r>
          </a:p>
          <a:p>
            <a:pPr defTabSz="609585" fontAlgn="auto">
              <a:spcAft>
                <a:spcPts val="0"/>
              </a:spcAft>
              <a:defRPr/>
            </a:pPr>
            <a:r>
              <a:rPr lang="en-US" sz="2200" dirty="0" smtClean="0"/>
              <a:t>Bangkok and Shanghai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6026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8B43A7-666A-9F40-B039-53E3BCE5B7A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" y="237592"/>
            <a:ext cx="8561819" cy="590992"/>
          </a:xfrm>
        </p:spPr>
        <p:txBody>
          <a:bodyPr/>
          <a:lstStyle/>
          <a:p>
            <a:r>
              <a:rPr lang="en-US" dirty="0" smtClean="0"/>
              <a:t>Identification of key areas of risk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321" y="1371600"/>
            <a:ext cx="8561819" cy="3389642"/>
          </a:xfrm>
        </p:spPr>
        <p:txBody>
          <a:bodyPr/>
          <a:lstStyle/>
          <a:p>
            <a:r>
              <a:rPr lang="en-US" dirty="0"/>
              <a:t>Fine and </a:t>
            </a:r>
            <a:r>
              <a:rPr lang="en-US" dirty="0" smtClean="0"/>
              <a:t>penalties</a:t>
            </a:r>
            <a:endParaRPr lang="en-US" dirty="0"/>
          </a:p>
          <a:p>
            <a:r>
              <a:rPr lang="en-US" dirty="0"/>
              <a:t>Record k</a:t>
            </a:r>
            <a:r>
              <a:rPr lang="en-US" dirty="0" smtClean="0"/>
              <a:t>eeping</a:t>
            </a:r>
          </a:p>
          <a:p>
            <a:r>
              <a:rPr lang="en-US" dirty="0" smtClean="0"/>
              <a:t>Customs </a:t>
            </a:r>
            <a:r>
              <a:rPr lang="en-US" dirty="0" smtClean="0"/>
              <a:t>examinations</a:t>
            </a:r>
          </a:p>
          <a:p>
            <a:r>
              <a:rPr lang="en-US" dirty="0" smtClean="0"/>
              <a:t>Post entry processing</a:t>
            </a:r>
          </a:p>
          <a:p>
            <a:r>
              <a:rPr lang="en-US" dirty="0" smtClean="0"/>
              <a:t>Management of transit volume </a:t>
            </a:r>
          </a:p>
          <a:p>
            <a:pPr lvl="1"/>
            <a:r>
              <a:rPr lang="en-US" dirty="0" smtClean="0"/>
              <a:t>Where applicable</a:t>
            </a:r>
          </a:p>
          <a:p>
            <a:pPr lvl="1"/>
            <a:r>
              <a:rPr lang="en-US" dirty="0" smtClean="0"/>
              <a:t>Volume that transits a location but doesn’t enter the customs territory</a:t>
            </a:r>
          </a:p>
          <a:p>
            <a:pPr lvl="1"/>
            <a:r>
              <a:rPr lang="en-US" dirty="0" smtClean="0"/>
              <a:t>Proper bonding and securing as it transits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999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Placeholder 9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0650"/>
            <a:ext cx="2514600" cy="673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Title 4"/>
          <p:cNvSpPr>
            <a:spLocks noGrp="1"/>
          </p:cNvSpPr>
          <p:nvPr>
            <p:ph type="title"/>
          </p:nvPr>
        </p:nvSpPr>
        <p:spPr bwMode="auto">
          <a:xfrm>
            <a:off x="274638" y="238125"/>
            <a:ext cx="6091237" cy="5909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defTabSz="608013" fontAlgn="base">
              <a:spcAft>
                <a:spcPct val="0"/>
              </a:spcAft>
            </a:pPr>
            <a:r>
              <a:rPr lang="en-US" altLang="en-US" dirty="0" smtClean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Importer/exporter audits</a:t>
            </a:r>
            <a:endParaRPr lang="en-US" altLang="en-US" dirty="0" smtClean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71684" name="Text Placeholder 6"/>
          <p:cNvSpPr>
            <a:spLocks noGrp="1"/>
          </p:cNvSpPr>
          <p:nvPr>
            <p:ph type="body" sz="quarter" idx="11"/>
          </p:nvPr>
        </p:nvSpPr>
        <p:spPr bwMode="auto">
          <a:xfrm>
            <a:off x="457200" y="877888"/>
            <a:ext cx="5908675" cy="4616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cs typeface="Tahoma" panose="020B0604030504040204" pitchFamily="34" charset="0"/>
              </a:rPr>
              <a:t>What </a:t>
            </a:r>
            <a:r>
              <a:rPr lang="en-US" altLang="en-US" dirty="0" smtClean="0">
                <a:cs typeface="Tahoma" panose="020B0604030504040204" pitchFamily="34" charset="0"/>
              </a:rPr>
              <a:t>importer does to remain compliant</a:t>
            </a:r>
            <a:endParaRPr lang="en-US" altLang="en-US" dirty="0">
              <a:cs typeface="Tahoma" panose="020B0604030504040204" pitchFamily="34" charset="0"/>
            </a:endParaRPr>
          </a:p>
        </p:txBody>
      </p:sp>
      <p:sp>
        <p:nvSpPr>
          <p:cNvPr id="71685" name="Text Placeholder 5"/>
          <p:cNvSpPr>
            <a:spLocks noGrp="1"/>
          </p:cNvSpPr>
          <p:nvPr>
            <p:ph type="body" sz="quarter" idx="10"/>
          </p:nvPr>
        </p:nvSpPr>
        <p:spPr bwMode="auto">
          <a:xfrm>
            <a:off x="274637" y="1752600"/>
            <a:ext cx="6091237" cy="24909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marL="90487" indent="0">
              <a:spcBef>
                <a:spcPts val="363"/>
              </a:spcBef>
              <a:spcAft>
                <a:spcPts val="363"/>
              </a:spcAft>
              <a:buNone/>
            </a:pPr>
            <a:r>
              <a:rPr lang="en-US" altLang="en-US" dirty="0" smtClean="0">
                <a:cs typeface="Tahoma" panose="020B0604030504040204" pitchFamily="34" charset="0"/>
              </a:rPr>
              <a:t>Typically:</a:t>
            </a:r>
          </a:p>
          <a:p>
            <a:pPr marL="273050" indent="-182563">
              <a:spcBef>
                <a:spcPts val="363"/>
              </a:spcBef>
              <a:spcAft>
                <a:spcPts val="363"/>
              </a:spcAft>
            </a:pPr>
            <a:r>
              <a:rPr lang="en-US" altLang="en-US" dirty="0" smtClean="0">
                <a:cs typeface="Tahoma" panose="020B0604030504040204" pitchFamily="34" charset="0"/>
              </a:rPr>
              <a:t>Evaluation </a:t>
            </a:r>
            <a:r>
              <a:rPr lang="en-US" altLang="en-US" dirty="0">
                <a:cs typeface="Tahoma" panose="020B0604030504040204" pitchFamily="34" charset="0"/>
              </a:rPr>
              <a:t>of </a:t>
            </a:r>
            <a:r>
              <a:rPr lang="en-US" altLang="en-US" dirty="0" smtClean="0">
                <a:cs typeface="Tahoma" panose="020B0604030504040204" pitchFamily="34" charset="0"/>
              </a:rPr>
              <a:t>entry </a:t>
            </a:r>
            <a:r>
              <a:rPr lang="en-US" altLang="en-US" dirty="0">
                <a:cs typeface="Tahoma" panose="020B0604030504040204" pitchFamily="34" charset="0"/>
              </a:rPr>
              <a:t>packets post entry</a:t>
            </a:r>
          </a:p>
          <a:p>
            <a:pPr marL="455930" lvl="1" indent="-182563">
              <a:spcBef>
                <a:spcPts val="363"/>
              </a:spcBef>
              <a:spcAft>
                <a:spcPts val="363"/>
              </a:spcAft>
            </a:pPr>
            <a:r>
              <a:rPr lang="en-US" altLang="en-US" dirty="0" smtClean="0">
                <a:cs typeface="Tahoma" panose="020B0604030504040204" pitchFamily="34" charset="0"/>
              </a:rPr>
              <a:t>Audit </a:t>
            </a:r>
            <a:r>
              <a:rPr lang="en-US" altLang="en-US" dirty="0">
                <a:cs typeface="Tahoma" panose="020B0604030504040204" pitchFamily="34" charset="0"/>
              </a:rPr>
              <a:t>the </a:t>
            </a:r>
            <a:r>
              <a:rPr lang="en-US" altLang="en-US" dirty="0" smtClean="0">
                <a:cs typeface="Tahoma" panose="020B0604030504040204" pitchFamily="34" charset="0"/>
              </a:rPr>
              <a:t>packet </a:t>
            </a:r>
            <a:r>
              <a:rPr lang="en-US" altLang="en-US" dirty="0">
                <a:cs typeface="Tahoma" panose="020B0604030504040204" pitchFamily="34" charset="0"/>
              </a:rPr>
              <a:t>to </a:t>
            </a:r>
            <a:r>
              <a:rPr lang="en-US" altLang="en-US" dirty="0" smtClean="0">
                <a:cs typeface="Tahoma" panose="020B0604030504040204" pitchFamily="34" charset="0"/>
              </a:rPr>
              <a:t>documentation submitted </a:t>
            </a:r>
            <a:r>
              <a:rPr lang="en-US" altLang="en-US" dirty="0">
                <a:cs typeface="Tahoma" panose="020B0604030504040204" pitchFamily="34" charset="0"/>
              </a:rPr>
              <a:t>to customs</a:t>
            </a:r>
          </a:p>
          <a:p>
            <a:pPr marL="455930" lvl="1" indent="-182563">
              <a:spcBef>
                <a:spcPts val="363"/>
              </a:spcBef>
              <a:spcAft>
                <a:spcPts val="363"/>
              </a:spcAft>
            </a:pPr>
            <a:r>
              <a:rPr lang="en-US" altLang="en-US" dirty="0">
                <a:cs typeface="Tahoma" panose="020B0604030504040204" pitchFamily="34" charset="0"/>
              </a:rPr>
              <a:t>Part of due diligence</a:t>
            </a:r>
          </a:p>
          <a:p>
            <a:pPr marL="273050" indent="-182563">
              <a:spcBef>
                <a:spcPts val="363"/>
              </a:spcBef>
              <a:spcAft>
                <a:spcPts val="363"/>
              </a:spcAft>
            </a:pPr>
            <a:r>
              <a:rPr lang="en-US" altLang="en-US" dirty="0" smtClean="0">
                <a:cs typeface="Tahoma" panose="020B0604030504040204" pitchFamily="34" charset="0"/>
              </a:rPr>
              <a:t>Assure documentation is maintained for </a:t>
            </a:r>
            <a:r>
              <a:rPr lang="en-US" altLang="en-US" dirty="0">
                <a:cs typeface="Tahoma" panose="020B0604030504040204" pitchFamily="34" charset="0"/>
              </a:rPr>
              <a:t>the required time period</a:t>
            </a:r>
          </a:p>
        </p:txBody>
      </p:sp>
    </p:spTree>
    <p:extLst>
      <p:ext uri="{BB962C8B-B14F-4D97-AF65-F5344CB8AC3E}">
        <p14:creationId xmlns:p14="http://schemas.microsoft.com/office/powerpoint/2010/main" val="3072917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Placeholder 2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0650"/>
            <a:ext cx="2514600" cy="673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Title 4"/>
          <p:cNvSpPr>
            <a:spLocks noGrp="1"/>
          </p:cNvSpPr>
          <p:nvPr>
            <p:ph type="title"/>
          </p:nvPr>
        </p:nvSpPr>
        <p:spPr bwMode="auto">
          <a:xfrm>
            <a:off x="274638" y="238125"/>
            <a:ext cx="6091237" cy="5909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defTabSz="608013" fontAlgn="base">
              <a:spcAft>
                <a:spcPct val="0"/>
              </a:spcAft>
            </a:pPr>
            <a:r>
              <a:rPr lang="en-US" altLang="en-US" dirty="0" smtClean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Government </a:t>
            </a:r>
            <a:r>
              <a:rPr lang="en-US" altLang="en-US" dirty="0" smtClean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audits </a:t>
            </a:r>
            <a:endParaRPr lang="en-US" altLang="en-US" dirty="0" smtClean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70661" name="Text Placeholder 5"/>
          <p:cNvSpPr>
            <a:spLocks noGrp="1"/>
          </p:cNvSpPr>
          <p:nvPr>
            <p:ph type="body" sz="quarter" idx="10"/>
          </p:nvPr>
        </p:nvSpPr>
        <p:spPr bwMode="auto">
          <a:xfrm>
            <a:off x="192570" y="1447800"/>
            <a:ext cx="6091237" cy="46207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dirty="0"/>
              <a:t>Audit </a:t>
            </a:r>
            <a:r>
              <a:rPr lang="en-US" dirty="0" smtClean="0"/>
              <a:t>types</a:t>
            </a:r>
            <a:endParaRPr lang="en-US" dirty="0"/>
          </a:p>
          <a:p>
            <a:pPr lvl="1"/>
            <a:r>
              <a:rPr lang="en-US" dirty="0" smtClean="0"/>
              <a:t>Normal </a:t>
            </a:r>
            <a:r>
              <a:rPr lang="en-US" dirty="0" smtClean="0"/>
              <a:t>inspection</a:t>
            </a:r>
            <a:endParaRPr lang="en-US" dirty="0" smtClean="0"/>
          </a:p>
          <a:p>
            <a:pPr lvl="1"/>
            <a:r>
              <a:rPr lang="en-US" dirty="0" smtClean="0"/>
              <a:t>Special </a:t>
            </a:r>
            <a:r>
              <a:rPr lang="en-US" dirty="0" smtClean="0"/>
              <a:t>inspection</a:t>
            </a:r>
            <a:endParaRPr lang="en-US" dirty="0" smtClean="0"/>
          </a:p>
          <a:p>
            <a:r>
              <a:rPr lang="en-US" dirty="0" smtClean="0"/>
              <a:t>Audit </a:t>
            </a:r>
            <a:r>
              <a:rPr lang="en-US" dirty="0" smtClean="0"/>
              <a:t>period</a:t>
            </a:r>
            <a:endParaRPr lang="en-US" dirty="0"/>
          </a:p>
          <a:p>
            <a:pPr lvl="1"/>
            <a:r>
              <a:rPr lang="en-US" dirty="0" smtClean="0"/>
              <a:t>Up to 3 years after release</a:t>
            </a:r>
          </a:p>
          <a:p>
            <a:pPr lvl="1"/>
            <a:r>
              <a:rPr lang="en-US" dirty="0" smtClean="0"/>
              <a:t>Exceptions</a:t>
            </a:r>
            <a:endParaRPr lang="en-US" dirty="0"/>
          </a:p>
          <a:p>
            <a:r>
              <a:rPr lang="en-US" dirty="0"/>
              <a:t>Audit Scope</a:t>
            </a:r>
          </a:p>
          <a:p>
            <a:pPr lvl="1"/>
            <a:r>
              <a:rPr lang="en-US" dirty="0" smtClean="0"/>
              <a:t>Importer, </a:t>
            </a:r>
            <a:r>
              <a:rPr lang="en-US" dirty="0" smtClean="0"/>
              <a:t>exporter</a:t>
            </a:r>
            <a:r>
              <a:rPr lang="en-US" dirty="0" smtClean="0"/>
              <a:t>, </a:t>
            </a:r>
            <a:r>
              <a:rPr lang="en-US" dirty="0" smtClean="0"/>
              <a:t>bonded entity</a:t>
            </a:r>
            <a:r>
              <a:rPr lang="en-US" dirty="0" smtClean="0"/>
              <a:t>, </a:t>
            </a:r>
            <a:r>
              <a:rPr lang="en-US" dirty="0" smtClean="0"/>
              <a:t>broker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Records, payments, goods, licenses and permits</a:t>
            </a:r>
          </a:p>
          <a:p>
            <a:r>
              <a:rPr lang="en-US" dirty="0" smtClean="0"/>
              <a:t>Liability </a:t>
            </a:r>
            <a:r>
              <a:rPr lang="en-US" dirty="0"/>
              <a:t>– </a:t>
            </a:r>
            <a:r>
              <a:rPr lang="en-US" dirty="0" smtClean="0"/>
              <a:t>(pertaining to China) </a:t>
            </a:r>
            <a:endParaRPr lang="en-US" dirty="0"/>
          </a:p>
          <a:p>
            <a:pPr lvl="1"/>
            <a:r>
              <a:rPr lang="en-US" dirty="0" smtClean="0"/>
              <a:t>Penalties, delays or loss of privileges</a:t>
            </a:r>
            <a:r>
              <a:rPr lang="en-US" dirty="0"/>
              <a:t> 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877237"/>
            <a:ext cx="8378939" cy="461661"/>
          </a:xfrm>
        </p:spPr>
        <p:txBody>
          <a:bodyPr/>
          <a:lstStyle/>
          <a:p>
            <a:r>
              <a:rPr lang="en-US" dirty="0" smtClean="0"/>
              <a:t>Example: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62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itle 4"/>
          <p:cNvSpPr>
            <a:spLocks noGrp="1"/>
          </p:cNvSpPr>
          <p:nvPr>
            <p:ph type="title"/>
          </p:nvPr>
        </p:nvSpPr>
        <p:spPr bwMode="auto">
          <a:xfrm>
            <a:off x="274638" y="238125"/>
            <a:ext cx="6091237" cy="5909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defTabSz="608013" fontAlgn="base">
              <a:spcAft>
                <a:spcPct val="0"/>
              </a:spcAft>
            </a:pPr>
            <a:r>
              <a:rPr lang="en-US" dirty="0"/>
              <a:t>What you can do?</a:t>
            </a:r>
            <a:endParaRPr lang="en-US" altLang="en-US" dirty="0" smtClean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61445" name="Text Placeholder 5"/>
          <p:cNvSpPr>
            <a:spLocks noGrp="1"/>
          </p:cNvSpPr>
          <p:nvPr>
            <p:ph type="body" sz="quarter" idx="10"/>
          </p:nvPr>
        </p:nvSpPr>
        <p:spPr bwMode="auto">
          <a:xfrm>
            <a:off x="274638" y="1371600"/>
            <a:ext cx="6091237" cy="321318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Evaluate your broker</a:t>
            </a:r>
            <a:endParaRPr lang="en-US" dirty="0"/>
          </a:p>
          <a:p>
            <a:pPr lvl="1"/>
            <a:r>
              <a:rPr lang="en-US" dirty="0" smtClean="0"/>
              <a:t>What audit methods employed</a:t>
            </a:r>
            <a:endParaRPr lang="en-US" dirty="0"/>
          </a:p>
          <a:p>
            <a:r>
              <a:rPr lang="en-US" dirty="0" smtClean="0"/>
              <a:t>Audit yourself</a:t>
            </a:r>
          </a:p>
          <a:p>
            <a:pPr lvl="1"/>
            <a:r>
              <a:rPr lang="en-US" dirty="0" smtClean="0"/>
              <a:t>Leverage internal compliance resources</a:t>
            </a:r>
          </a:p>
          <a:p>
            <a:pPr lvl="1"/>
            <a:r>
              <a:rPr lang="en-US" dirty="0" smtClean="0"/>
              <a:t>Engage a trade management consultant or attorney</a:t>
            </a:r>
          </a:p>
          <a:p>
            <a:r>
              <a:rPr lang="en-US" dirty="0" smtClean="0"/>
              <a:t>Look again at your “Post Entry Challenge”</a:t>
            </a:r>
          </a:p>
          <a:p>
            <a:pPr lvl="1"/>
            <a:r>
              <a:rPr lang="en-US" dirty="0" smtClean="0"/>
              <a:t>How many and where (which countries) do you have this challenge?</a:t>
            </a:r>
            <a:endParaRPr lang="en-US" dirty="0"/>
          </a:p>
        </p:txBody>
      </p:sp>
      <p:sp>
        <p:nvSpPr>
          <p:cNvPr id="6144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75600" y="6332538"/>
            <a:ext cx="8604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715896-7D05-4CA0-A1AA-77FC87976DFF}" type="slidenum">
              <a:rPr lang="en-US" altLang="en-US">
                <a:solidFill>
                  <a:srgbClr val="353535"/>
                </a:solidFill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>
              <a:solidFill>
                <a:srgbClr val="353535"/>
              </a:solidFill>
              <a:cs typeface="Tahoma" panose="020B060403050404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9" name="Picture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0650"/>
            <a:ext cx="2514600" cy="67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141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96000" y="4114800"/>
            <a:ext cx="139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UPSSans" panose="020B0606060000020004" pitchFamily="34" charset="0"/>
              </a:rPr>
              <a:t>Submission Copies</a:t>
            </a:r>
            <a:endParaRPr lang="en-US" sz="1400" dirty="0">
              <a:solidFill>
                <a:srgbClr val="000000"/>
              </a:solidFill>
              <a:latin typeface="UPSSans" panose="020B06060600000200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3505200"/>
            <a:ext cx="1394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UPSSans" panose="020B0606060000020004" pitchFamily="34" charset="0"/>
              </a:rPr>
              <a:t>“Pull” (Receive) </a:t>
            </a:r>
            <a:endParaRPr lang="en-US" sz="1400" dirty="0">
              <a:solidFill>
                <a:srgbClr val="000000"/>
              </a:solidFill>
              <a:latin typeface="UPSSans" panose="020B06060600000200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320" y="237592"/>
            <a:ext cx="8561819" cy="636068"/>
          </a:xfrm>
        </p:spPr>
        <p:txBody>
          <a:bodyPr/>
          <a:lstStyle/>
          <a:p>
            <a:r>
              <a:rPr lang="en-US" dirty="0" smtClean="0"/>
              <a:t>Addressing the “Post Entry Challenge”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Managed services options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5207" y="1922147"/>
            <a:ext cx="4373879" cy="3110591"/>
          </a:xfrm>
        </p:spPr>
        <p:txBody>
          <a:bodyPr/>
          <a:lstStyle/>
          <a:p>
            <a:r>
              <a:rPr lang="en-US" dirty="0" smtClean="0"/>
              <a:t>Push strategies</a:t>
            </a:r>
          </a:p>
          <a:p>
            <a:pPr lvl="1"/>
            <a:r>
              <a:rPr lang="en-US" dirty="0" smtClean="0"/>
              <a:t>Shipper’s letter of instruction (SLI)</a:t>
            </a:r>
          </a:p>
          <a:p>
            <a:r>
              <a:rPr lang="en-US" dirty="0" smtClean="0"/>
              <a:t>Pull strategies</a:t>
            </a:r>
          </a:p>
          <a:p>
            <a:pPr lvl="1"/>
            <a:r>
              <a:rPr lang="en-US" dirty="0" smtClean="0"/>
              <a:t>Audit what will be submitted to gov’t pre entry, or when not possible, audit what was just submitted post entry</a:t>
            </a:r>
          </a:p>
          <a:p>
            <a:pPr lvl="1"/>
            <a:r>
              <a:rPr lang="en-US" dirty="0" smtClean="0"/>
              <a:t>Feedback loop</a:t>
            </a:r>
          </a:p>
          <a:p>
            <a:endParaRPr lang="en-US" dirty="0"/>
          </a:p>
        </p:txBody>
      </p:sp>
      <p:pic>
        <p:nvPicPr>
          <p:cNvPr id="6" name="Picture 5" descr="ups_icn_rgb_grass_perso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74172" y="2211094"/>
            <a:ext cx="3022228" cy="3122906"/>
          </a:xfrm>
          <a:prstGeom prst="rect">
            <a:avLst/>
          </a:prstGeom>
        </p:spPr>
      </p:pic>
      <p:pic>
        <p:nvPicPr>
          <p:cNvPr id="7" name="Picture 6" descr="ups_icn_rgb_grass_perso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3" y="2209800"/>
            <a:ext cx="3124200" cy="31242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6276511" y="3352799"/>
            <a:ext cx="1114889" cy="1"/>
          </a:xfrm>
          <a:prstGeom prst="straightConnector1">
            <a:avLst/>
          </a:prstGeom>
          <a:ln w="76200">
            <a:solidFill>
              <a:srgbClr val="64A70B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73127" y="2895600"/>
            <a:ext cx="1394473" cy="376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UPSSans" panose="020B0606060000020004" pitchFamily="34" charset="0"/>
              </a:rPr>
              <a:t>“Push” SLI</a:t>
            </a:r>
            <a:endParaRPr lang="en-US" sz="1400" dirty="0">
              <a:solidFill>
                <a:srgbClr val="000000"/>
              </a:solidFill>
              <a:latin typeface="UPSSans" panose="020B06060600000200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7497" y="5105400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Customs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Broker</a:t>
            </a:r>
            <a:endParaRPr lang="en-US" sz="1800" dirty="0">
              <a:solidFill>
                <a:srgbClr val="000000"/>
              </a:solidFill>
              <a:latin typeface="UPSSans Extra Bold" panose="020B09030600000200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1828" y="511706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Importer</a:t>
            </a:r>
            <a:endParaRPr lang="en-US" sz="1800" dirty="0">
              <a:solidFill>
                <a:srgbClr val="000000"/>
              </a:solidFill>
              <a:latin typeface="UPSSans Extra Bold" panose="020B09030600000200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172200" y="4038600"/>
            <a:ext cx="1114889" cy="1"/>
          </a:xfrm>
          <a:prstGeom prst="straightConnector1">
            <a:avLst/>
          </a:prstGeom>
          <a:ln w="76200">
            <a:solidFill>
              <a:srgbClr val="64A70B"/>
            </a:solidFill>
            <a:prstDash val="solid"/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21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Placeholder 2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0650"/>
            <a:ext cx="2514600" cy="673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Title 4"/>
          <p:cNvSpPr>
            <a:spLocks noGrp="1"/>
          </p:cNvSpPr>
          <p:nvPr>
            <p:ph type="title"/>
          </p:nvPr>
        </p:nvSpPr>
        <p:spPr bwMode="auto">
          <a:xfrm>
            <a:off x="274638" y="238125"/>
            <a:ext cx="6091237" cy="5909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defTabSz="608013" fontAlgn="base">
              <a:spcAft>
                <a:spcPct val="0"/>
              </a:spcAft>
            </a:pPr>
            <a:r>
              <a:rPr lang="en-US" altLang="en-US" dirty="0" smtClean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Next steps</a:t>
            </a:r>
          </a:p>
        </p:txBody>
      </p:sp>
      <p:sp>
        <p:nvSpPr>
          <p:cNvPr id="70661" name="Text Placeholder 5"/>
          <p:cNvSpPr>
            <a:spLocks noGrp="1"/>
          </p:cNvSpPr>
          <p:nvPr>
            <p:ph type="body" sz="quarter" idx="10"/>
          </p:nvPr>
        </p:nvSpPr>
        <p:spPr bwMode="auto">
          <a:xfrm>
            <a:off x="274638" y="1371600"/>
            <a:ext cx="6091237" cy="132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dirty="0"/>
              <a:t>Evaluate your broker</a:t>
            </a:r>
          </a:p>
          <a:p>
            <a:r>
              <a:rPr lang="en-US" dirty="0" smtClean="0"/>
              <a:t>Audit </a:t>
            </a:r>
            <a:r>
              <a:rPr lang="en-US" dirty="0"/>
              <a:t>yourself</a:t>
            </a:r>
          </a:p>
          <a:p>
            <a:r>
              <a:rPr lang="en-US" dirty="0" smtClean="0"/>
              <a:t>Address your </a:t>
            </a:r>
            <a:r>
              <a:rPr lang="en-US" dirty="0"/>
              <a:t>“Post Entry Challenge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7066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75600" y="6332538"/>
            <a:ext cx="8604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FA7FA2-91F4-4DF2-88CE-73490D35B303}" type="slidenum">
              <a:rPr lang="en-US" altLang="en-US">
                <a:solidFill>
                  <a:schemeClr val="bg1"/>
                </a:solidFill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solidFill>
                <a:schemeClr val="bg1"/>
              </a:solidFill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97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Placeholder 3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531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Placeholder 2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" r="25"/>
          <a:stretch>
            <a:fillRect/>
          </a:stretch>
        </p:blipFill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itle 4"/>
          <p:cNvSpPr>
            <a:spLocks noGrp="1"/>
          </p:cNvSpPr>
          <p:nvPr>
            <p:ph type="title"/>
          </p:nvPr>
        </p:nvSpPr>
        <p:spPr bwMode="auto">
          <a:xfrm>
            <a:off x="274321" y="237592"/>
            <a:ext cx="6092182" cy="5909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defTabSz="608013" fontAlgn="base">
              <a:spcAft>
                <a:spcPct val="0"/>
              </a:spcAft>
            </a:pPr>
            <a:r>
              <a:rPr lang="en-US" dirty="0" smtClean="0"/>
              <a:t>Audits</a:t>
            </a:r>
            <a:endParaRPr lang="en-US" altLang="en-US" dirty="0" smtClean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7200" y="877237"/>
            <a:ext cx="5909303" cy="461661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1204" name="Text Placeholder 5"/>
          <p:cNvSpPr>
            <a:spLocks noGrp="1"/>
          </p:cNvSpPr>
          <p:nvPr>
            <p:ph type="body" sz="quarter" idx="10"/>
          </p:nvPr>
        </p:nvSpPr>
        <p:spPr bwMode="auto">
          <a:xfrm>
            <a:off x="274322" y="1371600"/>
            <a:ext cx="6092182" cy="35004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Definition</a:t>
            </a:r>
            <a:endParaRPr lang="en-US" dirty="0"/>
          </a:p>
          <a:p>
            <a:r>
              <a:rPr lang="en-US" dirty="0" smtClean="0"/>
              <a:t>Overview of various audit types</a:t>
            </a:r>
            <a:endParaRPr lang="en-US" dirty="0"/>
          </a:p>
          <a:p>
            <a:r>
              <a:rPr lang="en-US" dirty="0" smtClean="0"/>
              <a:t>Importance of audits</a:t>
            </a:r>
            <a:endParaRPr lang="en-US" dirty="0"/>
          </a:p>
          <a:p>
            <a:r>
              <a:rPr lang="en-US" dirty="0" smtClean="0"/>
              <a:t>Broker internal audits</a:t>
            </a:r>
          </a:p>
          <a:p>
            <a:r>
              <a:rPr lang="en-US" dirty="0" smtClean="0"/>
              <a:t>Importer / exporter internal audits</a:t>
            </a:r>
          </a:p>
          <a:p>
            <a:r>
              <a:rPr lang="en-US" dirty="0" smtClean="0"/>
              <a:t>Government external audits</a:t>
            </a:r>
            <a:endParaRPr lang="en-US" dirty="0"/>
          </a:p>
          <a:p>
            <a:r>
              <a:rPr lang="en-US" dirty="0" smtClean="0"/>
              <a:t>Audit alternatives / supplements</a:t>
            </a:r>
            <a:endParaRPr lang="en-US" dirty="0"/>
          </a:p>
          <a:p>
            <a:r>
              <a:rPr lang="en-US" dirty="0" smtClean="0"/>
              <a:t>Closing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570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itle 4"/>
          <p:cNvSpPr>
            <a:spLocks noGrp="1"/>
          </p:cNvSpPr>
          <p:nvPr>
            <p:ph type="title"/>
          </p:nvPr>
        </p:nvSpPr>
        <p:spPr bwMode="auto">
          <a:xfrm>
            <a:off x="274321" y="237592"/>
            <a:ext cx="6092182" cy="5909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defTabSz="608013" fontAlgn="base">
              <a:spcAft>
                <a:spcPct val="0"/>
              </a:spcAft>
            </a:pPr>
            <a:r>
              <a:rPr lang="en-US" dirty="0" smtClean="0"/>
              <a:t>Audits</a:t>
            </a:r>
            <a:endParaRPr lang="en-US" altLang="en-US" dirty="0" smtClean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7200" y="877237"/>
            <a:ext cx="5909303" cy="461661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51204" name="Text Placeholder 5"/>
          <p:cNvSpPr>
            <a:spLocks noGrp="1"/>
          </p:cNvSpPr>
          <p:nvPr>
            <p:ph type="body" sz="quarter" idx="10"/>
          </p:nvPr>
        </p:nvSpPr>
        <p:spPr bwMode="auto">
          <a:xfrm>
            <a:off x="274322" y="1371600"/>
            <a:ext cx="5288278" cy="11923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official examination and verification of accounts and </a:t>
            </a:r>
            <a:r>
              <a:rPr lang="en-US" dirty="0" smtClean="0"/>
              <a:t>records . . . </a:t>
            </a:r>
            <a:r>
              <a:rPr lang="en-US" i="1" dirty="0" smtClean="0"/>
              <a:t>and </a:t>
            </a:r>
            <a:r>
              <a:rPr lang="en-US" i="1" dirty="0" smtClean="0"/>
              <a:t>procedures</a:t>
            </a:r>
            <a:endParaRPr lang="en-US" i="1" dirty="0"/>
          </a:p>
          <a:p>
            <a:endParaRPr lang="en-US" i="1" dirty="0"/>
          </a:p>
        </p:txBody>
      </p:sp>
      <p:sp>
        <p:nvSpPr>
          <p:cNvPr id="5120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75600" y="6332538"/>
            <a:ext cx="8604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147723-B293-43C9-AB0A-DABE0AF89556}" type="slidenum">
              <a:rPr lang="en-US" altLang="en-US">
                <a:solidFill>
                  <a:schemeClr val="bg1"/>
                </a:solidFill>
                <a:cs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>
              <a:solidFill>
                <a:schemeClr val="bg1"/>
              </a:solidFill>
              <a:cs typeface="Tahoma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8" name="Picture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0650"/>
            <a:ext cx="2514600" cy="67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529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Placeholder 5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20650"/>
            <a:ext cx="2514600" cy="6737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Title 4"/>
          <p:cNvSpPr>
            <a:spLocks noGrp="1"/>
          </p:cNvSpPr>
          <p:nvPr>
            <p:ph type="title"/>
          </p:nvPr>
        </p:nvSpPr>
        <p:spPr bwMode="auto">
          <a:xfrm>
            <a:off x="274638" y="238125"/>
            <a:ext cx="6091237" cy="5909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defTabSz="608013" fontAlgn="base">
              <a:spcAft>
                <a:spcPct val="0"/>
              </a:spcAft>
            </a:pPr>
            <a:r>
              <a:rPr lang="en-US" dirty="0" smtClean="0"/>
              <a:t>Audit Types</a:t>
            </a:r>
            <a:endParaRPr lang="en-US" altLang="en-US" dirty="0" smtClean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53252" name="Text Placeholder 6"/>
          <p:cNvSpPr>
            <a:spLocks noGrp="1"/>
          </p:cNvSpPr>
          <p:nvPr>
            <p:ph type="body" sz="quarter" idx="11"/>
          </p:nvPr>
        </p:nvSpPr>
        <p:spPr bwMode="auto">
          <a:xfrm>
            <a:off x="457200" y="877888"/>
            <a:ext cx="5908675" cy="46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Purpose of each type of audit</a:t>
            </a:r>
            <a:endParaRPr lang="en-US" dirty="0"/>
          </a:p>
        </p:txBody>
      </p:sp>
      <p:sp>
        <p:nvSpPr>
          <p:cNvPr id="53253" name="Text Placeholder 10"/>
          <p:cNvSpPr>
            <a:spLocks noGrp="1"/>
          </p:cNvSpPr>
          <p:nvPr>
            <p:ph type="body" sz="quarter" idx="10"/>
          </p:nvPr>
        </p:nvSpPr>
        <p:spPr bwMode="auto">
          <a:xfrm>
            <a:off x="274638" y="1371600"/>
            <a:ext cx="6091237" cy="467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Broker audits </a:t>
            </a:r>
          </a:p>
          <a:p>
            <a:pPr lvl="1"/>
            <a:r>
              <a:rPr lang="en-US" dirty="0" smtClean="0"/>
              <a:t>Validation of records and procedures to ensure continued compliance of the broker </a:t>
            </a:r>
          </a:p>
          <a:p>
            <a:r>
              <a:rPr lang="en-US" dirty="0" smtClean="0"/>
              <a:t>Importer/exporter audits</a:t>
            </a:r>
          </a:p>
          <a:p>
            <a:pPr lvl="1"/>
            <a:r>
              <a:rPr lang="en-US" dirty="0" smtClean="0"/>
              <a:t>Internal validation of records and procedures to ensure importers’ / exporters’ own compliance</a:t>
            </a:r>
          </a:p>
          <a:p>
            <a:r>
              <a:rPr lang="en-US" dirty="0" smtClean="0"/>
              <a:t>Government </a:t>
            </a:r>
            <a:r>
              <a:rPr lang="en-US" dirty="0" smtClean="0"/>
              <a:t>audits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udit importers’/exporters’ or brokers’ procedures to validate proper compliance</a:t>
            </a:r>
          </a:p>
          <a:p>
            <a:pPr lvl="1"/>
            <a:r>
              <a:rPr lang="en-US" dirty="0" smtClean="0"/>
              <a:t>Emphasis on potential high risk scenarios</a:t>
            </a:r>
          </a:p>
          <a:p>
            <a:pPr lvl="2"/>
            <a:r>
              <a:rPr lang="en-US" dirty="0" smtClean="0"/>
              <a:t>High levels of value</a:t>
            </a:r>
          </a:p>
          <a:p>
            <a:pPr lvl="2"/>
            <a:r>
              <a:rPr lang="en-US" dirty="0" smtClean="0"/>
              <a:t>Regulated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88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2514600" cy="673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itle 4"/>
          <p:cNvSpPr>
            <a:spLocks noGrp="1"/>
          </p:cNvSpPr>
          <p:nvPr>
            <p:ph type="title"/>
          </p:nvPr>
        </p:nvSpPr>
        <p:spPr bwMode="auto">
          <a:xfrm>
            <a:off x="274321" y="237592"/>
            <a:ext cx="6092182" cy="5909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pPr defTabSz="608013" fontAlgn="base">
              <a:spcAft>
                <a:spcPct val="0"/>
              </a:spcAft>
            </a:pPr>
            <a:r>
              <a:rPr lang="en-US" dirty="0" smtClean="0"/>
              <a:t>Importance of audits</a:t>
            </a:r>
            <a:endParaRPr lang="en-US" altLang="en-US" dirty="0" smtClean="0"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7200" y="877237"/>
            <a:ext cx="5909303" cy="461661"/>
          </a:xfrm>
        </p:spPr>
        <p:txBody>
          <a:bodyPr/>
          <a:lstStyle/>
          <a:p>
            <a:r>
              <a:rPr lang="en-US" dirty="0" smtClean="0"/>
              <a:t>Key goals of broker audits</a:t>
            </a:r>
            <a:endParaRPr lang="en-US" dirty="0"/>
          </a:p>
        </p:txBody>
      </p:sp>
      <p:sp>
        <p:nvSpPr>
          <p:cNvPr id="5939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74322" y="1371600"/>
            <a:ext cx="6092182" cy="27576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Alignment with Customs’ and other government agency requirements</a:t>
            </a:r>
          </a:p>
          <a:p>
            <a:r>
              <a:rPr lang="en-US" dirty="0" smtClean="0"/>
              <a:t>Consistency </a:t>
            </a:r>
            <a:r>
              <a:rPr lang="en-US" dirty="0" smtClean="0"/>
              <a:t>/ accuracy of documentation and entry submissions</a:t>
            </a:r>
          </a:p>
          <a:p>
            <a:r>
              <a:rPr lang="en-US" dirty="0" smtClean="0"/>
              <a:t>Ability </a:t>
            </a:r>
            <a:r>
              <a:rPr lang="en-US" dirty="0" smtClean="0"/>
              <a:t>to detect problems, correct them and minimize those problems in the future</a:t>
            </a:r>
          </a:p>
          <a:p>
            <a:r>
              <a:rPr lang="en-US" dirty="0" smtClean="0"/>
              <a:t>Help offset the “Post Entry Challenge”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13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209046" y="4380832"/>
            <a:ext cx="16033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UPSSans" panose="020B0606060000020004" pitchFamily="34" charset="0"/>
              </a:rPr>
              <a:t>Recognizes error and re-submits for an adjustment </a:t>
            </a:r>
            <a:endParaRPr lang="en-US" sz="1400" dirty="0">
              <a:solidFill>
                <a:srgbClr val="000000"/>
              </a:solidFill>
              <a:latin typeface="UPSSans" panose="020B06060600000200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60813" y="4286252"/>
            <a:ext cx="1451631" cy="160"/>
          </a:xfrm>
          <a:prstGeom prst="straightConnector1">
            <a:avLst/>
          </a:prstGeom>
          <a:ln w="76200">
            <a:solidFill>
              <a:srgbClr val="64A70B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320" y="237592"/>
            <a:ext cx="8561819" cy="636068"/>
          </a:xfrm>
        </p:spPr>
        <p:txBody>
          <a:bodyPr/>
          <a:lstStyle/>
          <a:p>
            <a:r>
              <a:rPr lang="en-US" dirty="0" smtClean="0"/>
              <a:t>What exactly is “the Post Entry Challenge”?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877237"/>
            <a:ext cx="8378939" cy="461661"/>
          </a:xfrm>
        </p:spPr>
        <p:txBody>
          <a:bodyPr/>
          <a:lstStyle/>
          <a:p>
            <a:r>
              <a:rPr lang="en-US" dirty="0" smtClean="0"/>
              <a:t>Not all countries offer a standard post entry mechanism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5260" y="1422634"/>
            <a:ext cx="7879079" cy="1555294"/>
          </a:xfrm>
        </p:spPr>
        <p:txBody>
          <a:bodyPr/>
          <a:lstStyle/>
          <a:p>
            <a:r>
              <a:rPr lang="en-US" dirty="0" smtClean="0"/>
              <a:t>Where no </a:t>
            </a:r>
            <a:r>
              <a:rPr lang="en-US" dirty="0" smtClean="0"/>
              <a:t>standard </a:t>
            </a:r>
            <a:r>
              <a:rPr lang="en-US" dirty="0" smtClean="0"/>
              <a:t>mechanism </a:t>
            </a:r>
            <a:r>
              <a:rPr lang="en-US" dirty="0" smtClean="0"/>
              <a:t>is available the importer may not be able to </a:t>
            </a:r>
            <a:r>
              <a:rPr lang="en-US" dirty="0" smtClean="0"/>
              <a:t>easily make </a:t>
            </a:r>
            <a:r>
              <a:rPr lang="en-US" dirty="0" smtClean="0"/>
              <a:t>an adjustment and risk a non-compliant shipment or an overpayment of  duties and taxes</a:t>
            </a:r>
          </a:p>
          <a:p>
            <a:pPr marL="91440" indent="0">
              <a:buNone/>
            </a:pPr>
            <a:endParaRPr lang="en-US" dirty="0" smtClean="0"/>
          </a:p>
        </p:txBody>
      </p:sp>
      <p:pic>
        <p:nvPicPr>
          <p:cNvPr id="6" name="Picture 5" descr="ups_icn_rgb_grass_perso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72" y="2914652"/>
            <a:ext cx="1981200" cy="1981200"/>
          </a:xfrm>
          <a:prstGeom prst="rect">
            <a:avLst/>
          </a:prstGeom>
        </p:spPr>
      </p:pic>
      <p:pic>
        <p:nvPicPr>
          <p:cNvPr id="7" name="Picture 6" descr="ups_icn_rgb_grass_perso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75098" y="2895600"/>
            <a:ext cx="1917329" cy="1981200"/>
          </a:xfrm>
          <a:prstGeom prst="rect">
            <a:avLst/>
          </a:prstGeom>
        </p:spPr>
      </p:pic>
      <p:pic>
        <p:nvPicPr>
          <p:cNvPr id="8" name="Picture 7" descr="ups_icn_rgb_grass_person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78" y="2959631"/>
            <a:ext cx="1981200" cy="19812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922708" y="4591052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Customs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Officer</a:t>
            </a:r>
            <a:endParaRPr lang="en-US" sz="1800" dirty="0">
              <a:solidFill>
                <a:srgbClr val="000000"/>
              </a:solidFill>
              <a:latin typeface="UPSSans Extra Bold" panose="020B09030600000200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4646241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Customs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Broker</a:t>
            </a:r>
            <a:endParaRPr lang="en-US" sz="1800" dirty="0">
              <a:solidFill>
                <a:srgbClr val="000000"/>
              </a:solidFill>
              <a:latin typeface="UPSSans Extra Bold" panose="020B09030600000200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385065" y="3837400"/>
            <a:ext cx="1405134" cy="16931"/>
          </a:xfrm>
          <a:prstGeom prst="straightConnector1">
            <a:avLst/>
          </a:prstGeom>
          <a:ln w="76200">
            <a:solidFill>
              <a:srgbClr val="64A70B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0813" y="3407002"/>
            <a:ext cx="12019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UPSSans" panose="020B0606060000020004" pitchFamily="34" charset="0"/>
              </a:rPr>
              <a:t>Submits entry</a:t>
            </a:r>
            <a:endParaRPr lang="en-US" sz="1400" dirty="0">
              <a:solidFill>
                <a:srgbClr val="000000"/>
              </a:solidFill>
              <a:latin typeface="UPSSans" panose="020B06060600000200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26883" y="4560223"/>
            <a:ext cx="1649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High Ranking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Customs</a:t>
            </a:r>
          </a:p>
          <a:p>
            <a:pPr algn="ctr"/>
            <a:r>
              <a:rPr lang="en-US" sz="1800" dirty="0" smtClean="0">
                <a:solidFill>
                  <a:srgbClr val="000000"/>
                </a:solidFill>
                <a:latin typeface="UPSSans Extra Bold" panose="020B0903060000020004" pitchFamily="34" charset="0"/>
              </a:rPr>
              <a:t>Official</a:t>
            </a:r>
            <a:endParaRPr lang="en-US" sz="1800" dirty="0">
              <a:solidFill>
                <a:srgbClr val="000000"/>
              </a:solidFill>
              <a:latin typeface="UPSSans Extra Bold" panose="020B09030600000200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75413" y="4339152"/>
            <a:ext cx="16033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UPSSans" panose="020B0606060000020004" pitchFamily="34" charset="0"/>
              </a:rPr>
              <a:t>Adjustment can only be made via official (or not at all)</a:t>
            </a:r>
            <a:endParaRPr lang="en-US" sz="1400" dirty="0">
              <a:solidFill>
                <a:srgbClr val="000000"/>
              </a:solidFill>
              <a:latin typeface="UPSSans" panose="020B06060600000200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875413" y="4286252"/>
            <a:ext cx="1753987" cy="0"/>
          </a:xfrm>
          <a:prstGeom prst="straightConnector1">
            <a:avLst/>
          </a:prstGeom>
          <a:ln w="76200">
            <a:solidFill>
              <a:srgbClr val="64A70B"/>
            </a:solidFill>
            <a:prstDash val="sysDot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29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4320" y="237592"/>
            <a:ext cx="8561819" cy="636068"/>
          </a:xfrm>
        </p:spPr>
        <p:txBody>
          <a:bodyPr/>
          <a:lstStyle/>
          <a:p>
            <a:r>
              <a:rPr lang="en-US" dirty="0" smtClean="0"/>
              <a:t>Risk of not being compliant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Consider these potential scenarios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2895" y="1981200"/>
            <a:ext cx="8561819" cy="2158536"/>
          </a:xfrm>
        </p:spPr>
        <p:txBody>
          <a:bodyPr/>
          <a:lstStyle/>
          <a:p>
            <a:r>
              <a:rPr lang="en-US" dirty="0" smtClean="0"/>
              <a:t>Overpaying duties on misclassified goods</a:t>
            </a:r>
          </a:p>
          <a:p>
            <a:r>
              <a:rPr lang="en-US" dirty="0" smtClean="0"/>
              <a:t>Underpaying duties on misclassified goods and risking a penalty</a:t>
            </a:r>
          </a:p>
          <a:p>
            <a:r>
              <a:rPr lang="en-US" dirty="0" smtClean="0"/>
              <a:t>Not properly declaring country of origin </a:t>
            </a:r>
          </a:p>
          <a:p>
            <a:pPr lvl="1"/>
            <a:r>
              <a:rPr lang="en-US" dirty="0" smtClean="0"/>
              <a:t>Risk of importing something restricted or paying wrong duty rate</a:t>
            </a:r>
          </a:p>
          <a:p>
            <a:r>
              <a:rPr lang="en-US" dirty="0" smtClean="0"/>
              <a:t>Repeated mistakes of the above leading to a government audit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8B43A7-666A-9F40-B039-53E3BCE5B7A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" y="237592"/>
            <a:ext cx="8561819" cy="590992"/>
          </a:xfrm>
        </p:spPr>
        <p:txBody>
          <a:bodyPr/>
          <a:lstStyle/>
          <a:p>
            <a:r>
              <a:rPr lang="en-US" dirty="0" smtClean="0"/>
              <a:t>Purpose of a broker’s audit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96240" y="1137794"/>
            <a:ext cx="8378939" cy="954103"/>
          </a:xfrm>
        </p:spPr>
        <p:txBody>
          <a:bodyPr/>
          <a:lstStyle/>
          <a:p>
            <a:r>
              <a:rPr lang="en-US" sz="1800" i="1" dirty="0" smtClean="0"/>
              <a:t>Identify </a:t>
            </a:r>
            <a:r>
              <a:rPr lang="en-US" sz="1800" i="1" dirty="0"/>
              <a:t>and evaluate key areas of the </a:t>
            </a:r>
            <a:r>
              <a:rPr lang="en-US" sz="1800" i="1" dirty="0" smtClean="0"/>
              <a:t>brokerage </a:t>
            </a:r>
            <a:r>
              <a:rPr lang="en-US" sz="1800" i="1" dirty="0"/>
              <a:t>business that could involve potential risk / liability from a </a:t>
            </a:r>
            <a:r>
              <a:rPr lang="en-US" sz="1800" i="1" dirty="0" smtClean="0"/>
              <a:t>regulatory perspective to both broker and to client</a:t>
            </a:r>
            <a:endParaRPr lang="en-US" sz="18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78822" y="2072021"/>
            <a:ext cx="8561819" cy="3806166"/>
          </a:xfrm>
        </p:spPr>
        <p:txBody>
          <a:bodyPr/>
          <a:lstStyle/>
          <a:p>
            <a:pPr marL="300038" indent="-285750">
              <a:spcBef>
                <a:spcPts val="0"/>
              </a:spcBef>
            </a:pPr>
            <a:r>
              <a:rPr lang="en-US" dirty="0" smtClean="0"/>
              <a:t>Proper controls</a:t>
            </a:r>
          </a:p>
          <a:p>
            <a:pPr marL="574358" lvl="2" indent="-285750">
              <a:spcBef>
                <a:spcPts val="0"/>
              </a:spcBef>
            </a:pPr>
            <a:r>
              <a:rPr lang="en-US" sz="1800" dirty="0" smtClean="0"/>
              <a:t>Does an operation have the proper controls and processes in place to ensure marginal risk?</a:t>
            </a:r>
          </a:p>
          <a:p>
            <a:pPr marL="574358" lvl="2" indent="-285750">
              <a:spcBef>
                <a:spcPts val="0"/>
              </a:spcBef>
            </a:pPr>
            <a:r>
              <a:rPr lang="en-US" sz="1800" dirty="0" smtClean="0"/>
              <a:t>Documented procedures in place</a:t>
            </a:r>
          </a:p>
          <a:p>
            <a:pPr marL="574358" lvl="2" indent="-285750">
              <a:spcBef>
                <a:spcPts val="0"/>
              </a:spcBef>
            </a:pPr>
            <a:r>
              <a:rPr lang="en-US" sz="1800" dirty="0" smtClean="0"/>
              <a:t>Training completed for key personnel </a:t>
            </a:r>
          </a:p>
          <a:p>
            <a:pPr marL="574358" lvl="2" indent="-285750">
              <a:spcBef>
                <a:spcPts val="0"/>
              </a:spcBef>
            </a:pPr>
            <a:r>
              <a:rPr lang="en-US" sz="1800" dirty="0" smtClean="0"/>
              <a:t>Self audits scheduled</a:t>
            </a:r>
          </a:p>
          <a:p>
            <a:pPr marL="300038" indent="-285750">
              <a:spcBef>
                <a:spcPts val="0"/>
              </a:spcBef>
            </a:pPr>
            <a:r>
              <a:rPr lang="en-US" dirty="0"/>
              <a:t>K</a:t>
            </a:r>
            <a:r>
              <a:rPr lang="en-US" dirty="0" smtClean="0"/>
              <a:t>ey areas of compliance need</a:t>
            </a:r>
          </a:p>
          <a:p>
            <a:pPr marL="574358" lvl="2" indent="-285750">
              <a:spcBef>
                <a:spcPts val="0"/>
              </a:spcBef>
            </a:pPr>
            <a:r>
              <a:rPr lang="en-US" sz="1800" dirty="0" smtClean="0"/>
              <a:t>Approvals and Licenses (do we have the proper permits / licenses to conduct business)</a:t>
            </a:r>
          </a:p>
          <a:p>
            <a:pPr marL="574358" lvl="2" indent="-285750">
              <a:spcBef>
                <a:spcPts val="0"/>
              </a:spcBef>
            </a:pPr>
            <a:r>
              <a:rPr lang="en-US" sz="1800" dirty="0" smtClean="0"/>
              <a:t>Bonds and Guarantees in place		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899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8B43A7-666A-9F40-B039-53E3BCE5B7A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" y="237592"/>
            <a:ext cx="8561819" cy="636068"/>
          </a:xfrm>
        </p:spPr>
        <p:txBody>
          <a:bodyPr/>
          <a:lstStyle/>
          <a:p>
            <a:r>
              <a:rPr lang="en-US" dirty="0" smtClean="0"/>
              <a:t>The broker’s audit process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Evaluation of transactions </a:t>
            </a:r>
            <a:r>
              <a:rPr lang="en-US" dirty="0" smtClean="0"/>
              <a:t>for Customs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0" y="1371600"/>
            <a:ext cx="8561819" cy="3065451"/>
          </a:xfrm>
        </p:spPr>
        <p:txBody>
          <a:bodyPr/>
          <a:lstStyle/>
          <a:p>
            <a:r>
              <a:rPr lang="en-US" dirty="0" smtClean="0"/>
              <a:t>Classifications</a:t>
            </a:r>
            <a:endParaRPr lang="en-US" dirty="0" smtClean="0"/>
          </a:p>
          <a:p>
            <a:r>
              <a:rPr lang="en-US" dirty="0" smtClean="0"/>
              <a:t>Values</a:t>
            </a:r>
          </a:p>
          <a:p>
            <a:r>
              <a:rPr lang="en-US" dirty="0" smtClean="0"/>
              <a:t>Quantity</a:t>
            </a:r>
          </a:p>
          <a:p>
            <a:r>
              <a:rPr lang="en-US" dirty="0" smtClean="0"/>
              <a:t>Duty </a:t>
            </a:r>
            <a:r>
              <a:rPr lang="en-US" dirty="0" smtClean="0"/>
              <a:t>and tax</a:t>
            </a:r>
          </a:p>
          <a:p>
            <a:r>
              <a:rPr lang="en-US" dirty="0" smtClean="0"/>
              <a:t>Producer / manufacturer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Trade agreements</a:t>
            </a:r>
            <a:endParaRPr lang="en-US" dirty="0" smtClean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365759" y="4698633"/>
            <a:ext cx="8378939" cy="461661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0" indent="0" algn="l" defTabSz="609585" rtl="0" eaLnBrk="1" latinLnBrk="0" hangingPunct="1">
              <a:spcBef>
                <a:spcPct val="20000"/>
              </a:spcBef>
              <a:buFont typeface="Arial"/>
              <a:buNone/>
              <a:defRPr sz="2200" kern="1200" baseline="0">
                <a:solidFill>
                  <a:srgbClr val="353535"/>
                </a:solidFill>
                <a:latin typeface="Georgia"/>
                <a:ea typeface="+mn-ea"/>
                <a:cs typeface="Georgia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bg1"/>
                </a:solidFill>
                <a:latin typeface="Georgia"/>
                <a:ea typeface="+mn-ea"/>
                <a:cs typeface="Georgia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Evaluation of transactions for other government agencies</a:t>
            </a:r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04800" y="5137616"/>
            <a:ext cx="8561819" cy="424984"/>
          </a:xfrm>
          <a:prstGeom prst="rect">
            <a:avLst/>
          </a:prstGeom>
        </p:spPr>
        <p:txBody>
          <a:bodyPr vert="horz" lIns="121917" tIns="60958" rIns="121917" bIns="60958" anchor="t" anchorCtr="0">
            <a:spAutoFit/>
          </a:bodyPr>
          <a:lstStyle>
            <a:lvl1pPr marL="274320" indent="-182880" algn="l" defTabSz="609585" rtl="0" eaLnBrk="1" latinLnBrk="0" hangingPunct="1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800" kern="1200" baseline="0">
                <a:solidFill>
                  <a:srgbClr val="353535"/>
                </a:solidFill>
                <a:latin typeface="+mn-lt"/>
                <a:ea typeface="+mn-ea"/>
                <a:cs typeface="Tahoma"/>
              </a:defRPr>
            </a:lvl1pPr>
            <a:lvl2pPr marL="457200" indent="-182880" algn="l" defTabSz="609585" rtl="0" eaLnBrk="1" latinLnBrk="0" hangingPunct="1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600" kern="1200" baseline="0">
                <a:solidFill>
                  <a:srgbClr val="353535"/>
                </a:solidFill>
                <a:latin typeface="+mn-lt"/>
                <a:ea typeface="+mn-ea"/>
                <a:cs typeface="Tahoma"/>
              </a:defRPr>
            </a:lvl2pPr>
            <a:lvl3pPr marL="731520" indent="-182880" algn="l" defTabSz="609585" rtl="0" eaLnBrk="1" latinLnBrk="0" hangingPunct="1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–"/>
              <a:defRPr sz="1600" kern="1200">
                <a:solidFill>
                  <a:srgbClr val="353535"/>
                </a:solidFill>
                <a:latin typeface="+mn-lt"/>
                <a:ea typeface="+mn-ea"/>
                <a:cs typeface="Tahoma"/>
              </a:defRPr>
            </a:lvl3pPr>
            <a:lvl4pPr marL="1097280" indent="-182880" algn="l" defTabSz="609585" rtl="0" eaLnBrk="1" latinLnBrk="0" hangingPunct="1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•"/>
              <a:defRPr sz="1400" kern="1200">
                <a:solidFill>
                  <a:srgbClr val="353535"/>
                </a:solidFill>
                <a:latin typeface="+mn-lt"/>
                <a:ea typeface="+mn-ea"/>
                <a:cs typeface="Tahoma"/>
              </a:defRPr>
            </a:lvl4pPr>
            <a:lvl5pPr marL="1371600" indent="-182880" algn="l" defTabSz="609585" rtl="0" eaLnBrk="1" latinLnBrk="0" hangingPunct="1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rgbClr val="353535"/>
                </a:solidFill>
                <a:latin typeface="+mn-lt"/>
                <a:ea typeface="+mn-ea"/>
                <a:cs typeface="Tahoma"/>
              </a:defRPr>
            </a:lvl5pPr>
            <a:lvl6pPr marL="1737360" indent="-182880" algn="l" defTabSz="609585" rtl="0" eaLnBrk="1" latinLnBrk="0" hangingPunct="1">
              <a:lnSpc>
                <a:spcPct val="120000"/>
              </a:lnSpc>
              <a:spcBef>
                <a:spcPts val="360"/>
              </a:spcBef>
              <a:spcAft>
                <a:spcPts val="360"/>
              </a:spcAft>
              <a:buClrTx/>
              <a:buSzPct val="80000"/>
              <a:buFont typeface="Arial" panose="020B0604020202020204" pitchFamily="34" charset="0"/>
              <a:buChar char="-"/>
              <a:defRPr sz="1200" kern="1200" baseline="0">
                <a:solidFill>
                  <a:srgbClr val="353535"/>
                </a:solidFill>
                <a:latin typeface="+mn-lt"/>
                <a:ea typeface="+mn-ea"/>
                <a:cs typeface="Tahoma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Proper licenses and permits</a:t>
            </a:r>
          </a:p>
        </p:txBody>
      </p:sp>
    </p:spTree>
    <p:extLst>
      <p:ext uri="{BB962C8B-B14F-4D97-AF65-F5344CB8AC3E}">
        <p14:creationId xmlns:p14="http://schemas.microsoft.com/office/powerpoint/2010/main" val="129324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S Sky Template">
  <a:themeElements>
    <a:clrScheme name="UPS Sky">
      <a:dk1>
        <a:srgbClr val="351C15"/>
      </a:dk1>
      <a:lt1>
        <a:sysClr val="window" lastClr="FFFFFF"/>
      </a:lt1>
      <a:dk2>
        <a:srgbClr val="351C15"/>
      </a:dk2>
      <a:lt2>
        <a:srgbClr val="FFFFFF"/>
      </a:lt2>
      <a:accent1>
        <a:srgbClr val="009CBD"/>
      </a:accent1>
      <a:accent2>
        <a:srgbClr val="33B0CA"/>
      </a:accent2>
      <a:accent3>
        <a:srgbClr val="66C4D7"/>
      </a:accent3>
      <a:accent4>
        <a:srgbClr val="99D7E5"/>
      </a:accent4>
      <a:accent5>
        <a:srgbClr val="C2A48C"/>
      </a:accent5>
      <a:accent6>
        <a:srgbClr val="E1C8B0"/>
      </a:accent6>
      <a:hlink>
        <a:srgbClr val="F68B20"/>
      </a:hlink>
      <a:folHlink>
        <a:srgbClr val="D9D9D6"/>
      </a:folHlink>
    </a:clrScheme>
    <a:fontScheme name="UPS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PS Standard Grass and Sky" id="{3248869E-A105-4C47-89CF-D7EA561C86E5}" vid="{C55DDE26-C688-4388-9B23-2BB39522EE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UPS Standard Sky</Template>
  <TotalTime>0</TotalTime>
  <Words>1307</Words>
  <Application>Microsoft Office PowerPoint</Application>
  <PresentationFormat>Letter Paper (8.5x11 in)</PresentationFormat>
  <Paragraphs>268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ＭＳ Ｐゴシック</vt:lpstr>
      <vt:lpstr>Arial</vt:lpstr>
      <vt:lpstr>Arial Bold</vt:lpstr>
      <vt:lpstr>Calibri</vt:lpstr>
      <vt:lpstr>Georgia</vt:lpstr>
      <vt:lpstr>Gill Sans</vt:lpstr>
      <vt:lpstr>Tahoma</vt:lpstr>
      <vt:lpstr>Times New Roman</vt:lpstr>
      <vt:lpstr>Trebuchet MS</vt:lpstr>
      <vt:lpstr>UPSSans</vt:lpstr>
      <vt:lpstr>UPSSans Extra Bold</vt:lpstr>
      <vt:lpstr>Wingdings</vt:lpstr>
      <vt:lpstr>UPS Sky Template</vt:lpstr>
      <vt:lpstr>Audits Discussion</vt:lpstr>
      <vt:lpstr>Audits</vt:lpstr>
      <vt:lpstr>Audits</vt:lpstr>
      <vt:lpstr>Audit Types</vt:lpstr>
      <vt:lpstr>Importance of audits</vt:lpstr>
      <vt:lpstr>What exactly is “the Post Entry Challenge”?</vt:lpstr>
      <vt:lpstr>Risk of not being compliant</vt:lpstr>
      <vt:lpstr>Purpose of a broker’s audit</vt:lpstr>
      <vt:lpstr>The broker’s audit process</vt:lpstr>
      <vt:lpstr>Identification of key areas of risk</vt:lpstr>
      <vt:lpstr>Importer/exporter audits</vt:lpstr>
      <vt:lpstr>Government audits </vt:lpstr>
      <vt:lpstr>What you can do?</vt:lpstr>
      <vt:lpstr>Addressing the “Post Entry Challenge”</vt:lpstr>
      <vt:lpstr>Next steps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2015-03-19T14:03:58Z</dcterms:created>
  <dcterms:modified xsi:type="dcterms:W3CDTF">2015-11-03T15:14:44Z</dcterms:modified>
  <cp:category>PowerPoint Template</cp:category>
</cp:coreProperties>
</file>