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1"/>
  </p:notesMasterIdLst>
  <p:handoutMasterIdLst>
    <p:handoutMasterId r:id="rId22"/>
  </p:handoutMasterIdLst>
  <p:sldIdLst>
    <p:sldId id="256" r:id="rId2"/>
    <p:sldId id="358" r:id="rId3"/>
    <p:sldId id="378" r:id="rId4"/>
    <p:sldId id="359" r:id="rId5"/>
    <p:sldId id="360" r:id="rId6"/>
    <p:sldId id="361" r:id="rId7"/>
    <p:sldId id="362" r:id="rId8"/>
    <p:sldId id="363" r:id="rId9"/>
    <p:sldId id="365" r:id="rId10"/>
    <p:sldId id="366" r:id="rId11"/>
    <p:sldId id="367" r:id="rId12"/>
    <p:sldId id="370" r:id="rId13"/>
    <p:sldId id="371" r:id="rId14"/>
    <p:sldId id="379" r:id="rId15"/>
    <p:sldId id="372" r:id="rId16"/>
    <p:sldId id="377" r:id="rId17"/>
    <p:sldId id="375" r:id="rId18"/>
    <p:sldId id="376" r:id="rId19"/>
    <p:sldId id="269" r:id="rId20"/>
  </p:sldIdLst>
  <p:sldSz cx="9144000" cy="6858000" type="screen4x3"/>
  <p:notesSz cx="7004050" cy="9290050"/>
  <p:defaultTextStyle>
    <a:defPPr>
      <a:defRPr lang="en-US"/>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6">
          <p15:clr>
            <a:srgbClr val="A4A3A4"/>
          </p15:clr>
        </p15:guide>
        <p15:guide id="2" pos="22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99"/>
    <a:srgbClr val="FFDCB9"/>
    <a:srgbClr val="FFDAA3"/>
    <a:srgbClr val="FFF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33" autoAdjust="0"/>
    <p:restoredTop sz="94693" autoAdjust="0"/>
  </p:normalViewPr>
  <p:slideViewPr>
    <p:cSldViewPr>
      <p:cViewPr varScale="1">
        <p:scale>
          <a:sx n="65" d="100"/>
          <a:sy n="65" d="100"/>
        </p:scale>
        <p:origin x="64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696" y="-9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233475" name="Rectangle 3"/>
          <p:cNvSpPr>
            <a:spLocks noGrp="1" noChangeArrowheads="1"/>
          </p:cNvSpPr>
          <p:nvPr>
            <p:ph type="dt" sz="quarter"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233476" name="Rectangle 4"/>
          <p:cNvSpPr>
            <a:spLocks noGrp="1" noChangeArrowheads="1"/>
          </p:cNvSpPr>
          <p:nvPr>
            <p:ph type="ftr" sz="quarter" idx="2"/>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233477" name="Rectangle 5"/>
          <p:cNvSpPr>
            <a:spLocks noGrp="1" noChangeArrowheads="1"/>
          </p:cNvSpPr>
          <p:nvPr>
            <p:ph type="sldNum" sz="quarter" idx="3"/>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eaLnBrk="1" hangingPunct="1">
              <a:defRPr sz="1200"/>
            </a:lvl1pPr>
          </a:lstStyle>
          <a:p>
            <a:fld id="{902D3A2D-C3A5-41DE-B937-4C54E98A6564}" type="slidenum">
              <a:rPr lang="en-US" altLang="en-US"/>
              <a:pPr/>
              <a:t>‹#›</a:t>
            </a:fld>
            <a:endParaRPr lang="en-US" altLang="en-US"/>
          </a:p>
        </p:txBody>
      </p:sp>
    </p:spTree>
    <p:extLst>
      <p:ext uri="{BB962C8B-B14F-4D97-AF65-F5344CB8AC3E}">
        <p14:creationId xmlns:p14="http://schemas.microsoft.com/office/powerpoint/2010/main" val="653675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1100" y="696913"/>
            <a:ext cx="4641850" cy="3482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0088" y="4413250"/>
            <a:ext cx="5603875" cy="417988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eaLnBrk="1" hangingPunct="1">
              <a:defRPr sz="1200"/>
            </a:lvl1pPr>
          </a:lstStyle>
          <a:p>
            <a:fld id="{B5DEB196-B383-40BF-BF5A-EB086F19F7DF}" type="slidenum">
              <a:rPr lang="en-US" altLang="en-US"/>
              <a:pPr/>
              <a:t>‹#›</a:t>
            </a:fld>
            <a:endParaRPr lang="en-US" altLang="en-US"/>
          </a:p>
        </p:txBody>
      </p:sp>
    </p:spTree>
    <p:extLst>
      <p:ext uri="{BB962C8B-B14F-4D97-AF65-F5344CB8AC3E}">
        <p14:creationId xmlns:p14="http://schemas.microsoft.com/office/powerpoint/2010/main" val="4058847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29418AA7-3DE0-4662-B313-30E567D92124}" type="slidenum">
              <a:rPr lang="en-US" altLang="en-US" sz="1200"/>
              <a:pPr/>
              <a:t>1</a:t>
            </a:fld>
            <a:endParaRPr lang="en-US" altLang="en-US" sz="1200"/>
          </a:p>
        </p:txBody>
      </p:sp>
      <p:sp>
        <p:nvSpPr>
          <p:cNvPr id="19459"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1518141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10</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03927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11</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631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12</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85410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13</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35189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14</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0718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15</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53132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16</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39453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17</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32216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18</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77909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795F10CD-D9C9-40C8-B970-4CDC9FF94A0F}" type="slidenum">
              <a:rPr lang="en-US" altLang="en-US" sz="1200"/>
              <a:pPr/>
              <a:t>19</a:t>
            </a:fld>
            <a:endParaRPr lang="en-US" alt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746425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2</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49740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3</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0636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4</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7588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5</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38757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6</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79760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7</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28655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8</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55246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3C13045-6D41-46E3-AFA5-1C902F01D5B7}" type="slidenum">
              <a:rPr lang="en-US" altLang="en-US" sz="1200"/>
              <a:pPr/>
              <a:t>9</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8606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Arial" charset="0"/>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Arial" charset="0"/>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Arial" charset="0"/>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Arial" charset="0"/>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Arial" charset="0"/>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latin typeface="Arial" charset="0"/>
              </a:endParaRPr>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latin typeface="Arial" charset="0"/>
              </a:endParaRPr>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latin typeface="Arial" charset="0"/>
              </a:endParaRPr>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latin typeface="Arial" charset="0"/>
              </a:endParaRPr>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latin typeface="Arial" charset="0"/>
              </a:endParaRPr>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latin typeface="Arial" charset="0"/>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latin typeface="Arial" charset="0"/>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latin typeface="Arial" charset="0"/>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latin typeface="Arial" charset="0"/>
              </a:endParaRPr>
            </a:p>
          </p:txBody>
        </p:sp>
      </p:grpSp>
      <p:sp>
        <p:nvSpPr>
          <p:cNvPr id="24682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24682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a:xfrm>
            <a:off x="914400" y="6248400"/>
            <a:ext cx="7467600" cy="457200"/>
          </a:xfrm>
        </p:spPr>
        <p:txBody>
          <a:bodyPr/>
          <a:lstStyle>
            <a:lvl1pPr>
              <a:defRPr smtClean="0"/>
            </a:lvl1pPr>
          </a:lstStyle>
          <a:p>
            <a:pPr>
              <a:defRPr/>
            </a:pPr>
            <a:r>
              <a:rPr lang="en-US" smtClean="0"/>
              <a:t>© 2015 Center for Global Trade Education and Compliance Inc.</a:t>
            </a:r>
            <a:endParaRPr lang="en-US"/>
          </a:p>
        </p:txBody>
      </p:sp>
      <p:sp>
        <p:nvSpPr>
          <p:cNvPr id="43" name="Rectangle 43"/>
          <p:cNvSpPr>
            <a:spLocks noGrp="1" noChangeArrowheads="1"/>
          </p:cNvSpPr>
          <p:nvPr>
            <p:ph type="sldNum" sz="quarter" idx="12"/>
          </p:nvPr>
        </p:nvSpPr>
        <p:spPr/>
        <p:txBody>
          <a:bodyPr/>
          <a:lstStyle>
            <a:lvl1pPr>
              <a:defRPr/>
            </a:lvl1pPr>
          </a:lstStyle>
          <a:p>
            <a:fld id="{ABA86659-B660-4276-9EC7-A1DA0AD20839}" type="slidenum">
              <a:rPr lang="en-US" altLang="en-US"/>
              <a:pPr/>
              <a:t>‹#›</a:t>
            </a:fld>
            <a:endParaRPr lang="en-US" altLang="en-US"/>
          </a:p>
        </p:txBody>
      </p:sp>
    </p:spTree>
    <p:extLst>
      <p:ext uri="{BB962C8B-B14F-4D97-AF65-F5344CB8AC3E}">
        <p14:creationId xmlns:p14="http://schemas.microsoft.com/office/powerpoint/2010/main" val="227293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smtClean="0"/>
              <a:t>© 2015 Center for Global Trade Education and Compliance Inc.</a:t>
            </a:r>
            <a:endParaRPr lang="en-US"/>
          </a:p>
        </p:txBody>
      </p:sp>
      <p:sp>
        <p:nvSpPr>
          <p:cNvPr id="6" name="Rectangle 42"/>
          <p:cNvSpPr>
            <a:spLocks noGrp="1" noChangeArrowheads="1"/>
          </p:cNvSpPr>
          <p:nvPr>
            <p:ph type="sldNum" sz="quarter" idx="12"/>
          </p:nvPr>
        </p:nvSpPr>
        <p:spPr>
          <a:ln/>
        </p:spPr>
        <p:txBody>
          <a:bodyPr/>
          <a:lstStyle>
            <a:lvl1pPr>
              <a:defRPr/>
            </a:lvl1pPr>
          </a:lstStyle>
          <a:p>
            <a:fld id="{8915733E-5027-4883-97F7-D1530E91CE6E}" type="slidenum">
              <a:rPr lang="en-US" altLang="en-US"/>
              <a:pPr/>
              <a:t>‹#›</a:t>
            </a:fld>
            <a:endParaRPr lang="en-US" altLang="en-US"/>
          </a:p>
        </p:txBody>
      </p:sp>
    </p:spTree>
    <p:extLst>
      <p:ext uri="{BB962C8B-B14F-4D97-AF65-F5344CB8AC3E}">
        <p14:creationId xmlns:p14="http://schemas.microsoft.com/office/powerpoint/2010/main" val="1887478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smtClean="0"/>
              <a:t>© 2015 Center for Global Trade Education and Compliance Inc.</a:t>
            </a:r>
            <a:endParaRPr lang="en-US"/>
          </a:p>
        </p:txBody>
      </p:sp>
      <p:sp>
        <p:nvSpPr>
          <p:cNvPr id="6" name="Rectangle 42"/>
          <p:cNvSpPr>
            <a:spLocks noGrp="1" noChangeArrowheads="1"/>
          </p:cNvSpPr>
          <p:nvPr>
            <p:ph type="sldNum" sz="quarter" idx="12"/>
          </p:nvPr>
        </p:nvSpPr>
        <p:spPr>
          <a:ln/>
        </p:spPr>
        <p:txBody>
          <a:bodyPr/>
          <a:lstStyle>
            <a:lvl1pPr>
              <a:defRPr/>
            </a:lvl1pPr>
          </a:lstStyle>
          <a:p>
            <a:fld id="{1F963BBB-65B7-483F-8430-2A0A62BC0A6F}" type="slidenum">
              <a:rPr lang="en-US" altLang="en-US"/>
              <a:pPr/>
              <a:t>‹#›</a:t>
            </a:fld>
            <a:endParaRPr lang="en-US" altLang="en-US"/>
          </a:p>
        </p:txBody>
      </p:sp>
    </p:spTree>
    <p:extLst>
      <p:ext uri="{BB962C8B-B14F-4D97-AF65-F5344CB8AC3E}">
        <p14:creationId xmlns:p14="http://schemas.microsoft.com/office/powerpoint/2010/main" val="70907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smtClean="0"/>
              <a:t>© 2015 Center for Global Trade Education and Compliance Inc.</a:t>
            </a:r>
            <a:endParaRPr lang="en-US"/>
          </a:p>
        </p:txBody>
      </p:sp>
      <p:sp>
        <p:nvSpPr>
          <p:cNvPr id="6" name="Rectangle 42"/>
          <p:cNvSpPr>
            <a:spLocks noGrp="1" noChangeArrowheads="1"/>
          </p:cNvSpPr>
          <p:nvPr>
            <p:ph type="sldNum" sz="quarter" idx="12"/>
          </p:nvPr>
        </p:nvSpPr>
        <p:spPr>
          <a:ln/>
        </p:spPr>
        <p:txBody>
          <a:bodyPr/>
          <a:lstStyle>
            <a:lvl1pPr>
              <a:defRPr/>
            </a:lvl1pPr>
          </a:lstStyle>
          <a:p>
            <a:fld id="{70E03CA5-CF17-480D-9B58-79363C6C0DA6}" type="slidenum">
              <a:rPr lang="en-US" altLang="en-US"/>
              <a:pPr/>
              <a:t>‹#›</a:t>
            </a:fld>
            <a:endParaRPr lang="en-US" altLang="en-US"/>
          </a:p>
        </p:txBody>
      </p:sp>
    </p:spTree>
    <p:extLst>
      <p:ext uri="{BB962C8B-B14F-4D97-AF65-F5344CB8AC3E}">
        <p14:creationId xmlns:p14="http://schemas.microsoft.com/office/powerpoint/2010/main" val="2712226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smtClean="0"/>
              <a:t>© 2015 Center for Global Trade Education and Compliance Inc.</a:t>
            </a:r>
            <a:endParaRPr lang="en-US"/>
          </a:p>
        </p:txBody>
      </p:sp>
      <p:sp>
        <p:nvSpPr>
          <p:cNvPr id="6" name="Rectangle 42"/>
          <p:cNvSpPr>
            <a:spLocks noGrp="1" noChangeArrowheads="1"/>
          </p:cNvSpPr>
          <p:nvPr>
            <p:ph type="sldNum" sz="quarter" idx="12"/>
          </p:nvPr>
        </p:nvSpPr>
        <p:spPr>
          <a:ln/>
        </p:spPr>
        <p:txBody>
          <a:bodyPr/>
          <a:lstStyle>
            <a:lvl1pPr>
              <a:defRPr/>
            </a:lvl1pPr>
          </a:lstStyle>
          <a:p>
            <a:fld id="{3D250F1D-4719-4D05-80B0-C4EC3DFAAE3D}" type="slidenum">
              <a:rPr lang="en-US" altLang="en-US"/>
              <a:pPr/>
              <a:t>‹#›</a:t>
            </a:fld>
            <a:endParaRPr lang="en-US" altLang="en-US"/>
          </a:p>
        </p:txBody>
      </p:sp>
    </p:spTree>
    <p:extLst>
      <p:ext uri="{BB962C8B-B14F-4D97-AF65-F5344CB8AC3E}">
        <p14:creationId xmlns:p14="http://schemas.microsoft.com/office/powerpoint/2010/main" val="2030103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smtClean="0"/>
              <a:t>© 2015 Center for Global Trade Education and Compliance Inc.</a:t>
            </a:r>
            <a:endParaRPr lang="en-US"/>
          </a:p>
        </p:txBody>
      </p:sp>
      <p:sp>
        <p:nvSpPr>
          <p:cNvPr id="7" name="Rectangle 42"/>
          <p:cNvSpPr>
            <a:spLocks noGrp="1" noChangeArrowheads="1"/>
          </p:cNvSpPr>
          <p:nvPr>
            <p:ph type="sldNum" sz="quarter" idx="12"/>
          </p:nvPr>
        </p:nvSpPr>
        <p:spPr>
          <a:ln/>
        </p:spPr>
        <p:txBody>
          <a:bodyPr/>
          <a:lstStyle>
            <a:lvl1pPr>
              <a:defRPr/>
            </a:lvl1pPr>
          </a:lstStyle>
          <a:p>
            <a:fld id="{B022BB06-F339-4FD6-9430-98433C291C56}" type="slidenum">
              <a:rPr lang="en-US" altLang="en-US"/>
              <a:pPr/>
              <a:t>‹#›</a:t>
            </a:fld>
            <a:endParaRPr lang="en-US" altLang="en-US"/>
          </a:p>
        </p:txBody>
      </p:sp>
    </p:spTree>
    <p:extLst>
      <p:ext uri="{BB962C8B-B14F-4D97-AF65-F5344CB8AC3E}">
        <p14:creationId xmlns:p14="http://schemas.microsoft.com/office/powerpoint/2010/main" val="1205109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r>
              <a:rPr lang="en-US" smtClean="0"/>
              <a:t>© 2015 Center for Global Trade Education and Compliance Inc.</a:t>
            </a:r>
            <a:endParaRPr lang="en-US"/>
          </a:p>
        </p:txBody>
      </p:sp>
      <p:sp>
        <p:nvSpPr>
          <p:cNvPr id="9" name="Rectangle 42"/>
          <p:cNvSpPr>
            <a:spLocks noGrp="1" noChangeArrowheads="1"/>
          </p:cNvSpPr>
          <p:nvPr>
            <p:ph type="sldNum" sz="quarter" idx="12"/>
          </p:nvPr>
        </p:nvSpPr>
        <p:spPr>
          <a:ln/>
        </p:spPr>
        <p:txBody>
          <a:bodyPr/>
          <a:lstStyle>
            <a:lvl1pPr>
              <a:defRPr/>
            </a:lvl1pPr>
          </a:lstStyle>
          <a:p>
            <a:fld id="{9852C2DD-DA32-4BDB-9B16-46C3A859354E}" type="slidenum">
              <a:rPr lang="en-US" altLang="en-US"/>
              <a:pPr/>
              <a:t>‹#›</a:t>
            </a:fld>
            <a:endParaRPr lang="en-US" altLang="en-US"/>
          </a:p>
        </p:txBody>
      </p:sp>
    </p:spTree>
    <p:extLst>
      <p:ext uri="{BB962C8B-B14F-4D97-AF65-F5344CB8AC3E}">
        <p14:creationId xmlns:p14="http://schemas.microsoft.com/office/powerpoint/2010/main" val="384686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r>
              <a:rPr lang="en-US" smtClean="0"/>
              <a:t>© 2015 Center for Global Trade Education and Compliance Inc.</a:t>
            </a:r>
            <a:endParaRPr lang="en-US"/>
          </a:p>
        </p:txBody>
      </p:sp>
      <p:sp>
        <p:nvSpPr>
          <p:cNvPr id="5" name="Rectangle 42"/>
          <p:cNvSpPr>
            <a:spLocks noGrp="1" noChangeArrowheads="1"/>
          </p:cNvSpPr>
          <p:nvPr>
            <p:ph type="sldNum" sz="quarter" idx="12"/>
          </p:nvPr>
        </p:nvSpPr>
        <p:spPr>
          <a:ln/>
        </p:spPr>
        <p:txBody>
          <a:bodyPr/>
          <a:lstStyle>
            <a:lvl1pPr>
              <a:defRPr/>
            </a:lvl1pPr>
          </a:lstStyle>
          <a:p>
            <a:fld id="{1C466D79-EE7C-438F-828F-012BED35C4D1}" type="slidenum">
              <a:rPr lang="en-US" altLang="en-US"/>
              <a:pPr/>
              <a:t>‹#›</a:t>
            </a:fld>
            <a:endParaRPr lang="en-US" altLang="en-US"/>
          </a:p>
        </p:txBody>
      </p:sp>
    </p:spTree>
    <p:extLst>
      <p:ext uri="{BB962C8B-B14F-4D97-AF65-F5344CB8AC3E}">
        <p14:creationId xmlns:p14="http://schemas.microsoft.com/office/powerpoint/2010/main" val="2174706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r>
              <a:rPr lang="en-US" smtClean="0"/>
              <a:t>© 2015 Center for Global Trade Education and Compliance Inc.</a:t>
            </a:r>
            <a:endParaRPr lang="en-US"/>
          </a:p>
        </p:txBody>
      </p:sp>
      <p:sp>
        <p:nvSpPr>
          <p:cNvPr id="4" name="Rectangle 42"/>
          <p:cNvSpPr>
            <a:spLocks noGrp="1" noChangeArrowheads="1"/>
          </p:cNvSpPr>
          <p:nvPr>
            <p:ph type="sldNum" sz="quarter" idx="12"/>
          </p:nvPr>
        </p:nvSpPr>
        <p:spPr>
          <a:ln/>
        </p:spPr>
        <p:txBody>
          <a:bodyPr/>
          <a:lstStyle>
            <a:lvl1pPr>
              <a:defRPr/>
            </a:lvl1pPr>
          </a:lstStyle>
          <a:p>
            <a:fld id="{355E653B-9DEA-4AB2-9BA5-0873CF624D43}" type="slidenum">
              <a:rPr lang="en-US" altLang="en-US"/>
              <a:pPr/>
              <a:t>‹#›</a:t>
            </a:fld>
            <a:endParaRPr lang="en-US" altLang="en-US"/>
          </a:p>
        </p:txBody>
      </p:sp>
    </p:spTree>
    <p:extLst>
      <p:ext uri="{BB962C8B-B14F-4D97-AF65-F5344CB8AC3E}">
        <p14:creationId xmlns:p14="http://schemas.microsoft.com/office/powerpoint/2010/main" val="3495904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smtClean="0"/>
              <a:t>© 2015 Center for Global Trade Education and Compliance Inc.</a:t>
            </a:r>
            <a:endParaRPr lang="en-US"/>
          </a:p>
        </p:txBody>
      </p:sp>
      <p:sp>
        <p:nvSpPr>
          <p:cNvPr id="7" name="Rectangle 42"/>
          <p:cNvSpPr>
            <a:spLocks noGrp="1" noChangeArrowheads="1"/>
          </p:cNvSpPr>
          <p:nvPr>
            <p:ph type="sldNum" sz="quarter" idx="12"/>
          </p:nvPr>
        </p:nvSpPr>
        <p:spPr>
          <a:ln/>
        </p:spPr>
        <p:txBody>
          <a:bodyPr/>
          <a:lstStyle>
            <a:lvl1pPr>
              <a:defRPr/>
            </a:lvl1pPr>
          </a:lstStyle>
          <a:p>
            <a:fld id="{10A477C9-24AF-4FE1-B2EF-0F270DABB001}" type="slidenum">
              <a:rPr lang="en-US" altLang="en-US"/>
              <a:pPr/>
              <a:t>‹#›</a:t>
            </a:fld>
            <a:endParaRPr lang="en-US" altLang="en-US"/>
          </a:p>
        </p:txBody>
      </p:sp>
    </p:spTree>
    <p:extLst>
      <p:ext uri="{BB962C8B-B14F-4D97-AF65-F5344CB8AC3E}">
        <p14:creationId xmlns:p14="http://schemas.microsoft.com/office/powerpoint/2010/main" val="164994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smtClean="0"/>
              <a:t>© 2015 Center for Global Trade Education and Compliance Inc.</a:t>
            </a:r>
            <a:endParaRPr lang="en-US"/>
          </a:p>
        </p:txBody>
      </p:sp>
      <p:sp>
        <p:nvSpPr>
          <p:cNvPr id="7" name="Rectangle 42"/>
          <p:cNvSpPr>
            <a:spLocks noGrp="1" noChangeArrowheads="1"/>
          </p:cNvSpPr>
          <p:nvPr>
            <p:ph type="sldNum" sz="quarter" idx="12"/>
          </p:nvPr>
        </p:nvSpPr>
        <p:spPr>
          <a:ln/>
        </p:spPr>
        <p:txBody>
          <a:bodyPr/>
          <a:lstStyle>
            <a:lvl1pPr>
              <a:defRPr/>
            </a:lvl1pPr>
          </a:lstStyle>
          <a:p>
            <a:fld id="{4A62B004-5B5C-42E0-BF99-38FCE830EF24}" type="slidenum">
              <a:rPr lang="en-US" altLang="en-US"/>
              <a:pPr/>
              <a:t>‹#›</a:t>
            </a:fld>
            <a:endParaRPr lang="en-US" altLang="en-US"/>
          </a:p>
        </p:txBody>
      </p:sp>
    </p:spTree>
    <p:extLst>
      <p:ext uri="{BB962C8B-B14F-4D97-AF65-F5344CB8AC3E}">
        <p14:creationId xmlns:p14="http://schemas.microsoft.com/office/powerpoint/2010/main" val="2414483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24576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Arial" charset="0"/>
              </a:endParaRPr>
            </a:p>
          </p:txBody>
        </p:sp>
        <p:sp>
          <p:nvSpPr>
            <p:cNvPr id="24576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Arial" charset="0"/>
              </a:endParaRPr>
            </a:p>
          </p:txBody>
        </p:sp>
        <p:sp>
          <p:nvSpPr>
            <p:cNvPr id="24576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Arial" charset="0"/>
              </a:endParaRPr>
            </a:p>
          </p:txBody>
        </p:sp>
        <p:grpSp>
          <p:nvGrpSpPr>
            <p:cNvPr id="1035" name="Group 6"/>
            <p:cNvGrpSpPr>
              <a:grpSpLocks/>
            </p:cNvGrpSpPr>
            <p:nvPr/>
          </p:nvGrpSpPr>
          <p:grpSpPr bwMode="auto">
            <a:xfrm>
              <a:off x="288" y="0"/>
              <a:ext cx="5098" cy="4316"/>
              <a:chOff x="288" y="0"/>
              <a:chExt cx="5098" cy="4316"/>
            </a:xfrm>
          </p:grpSpPr>
          <p:sp>
            <p:nvSpPr>
              <p:cNvPr id="24576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6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6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7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7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7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7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7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7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7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7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7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sp>
            <p:nvSpPr>
              <p:cNvPr id="24577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Arial" charset="0"/>
                </a:endParaRPr>
              </a:p>
            </p:txBody>
          </p:sp>
        </p:grpSp>
        <p:sp>
          <p:nvSpPr>
            <p:cNvPr id="24578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Arial" charset="0"/>
              </a:endParaRPr>
            </a:p>
          </p:txBody>
        </p:sp>
        <p:sp>
          <p:nvSpPr>
            <p:cNvPr id="24578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Arial" charset="0"/>
              </a:endParaRPr>
            </a:p>
          </p:txBody>
        </p:sp>
        <p:sp>
          <p:nvSpPr>
            <p:cNvPr id="24578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latin typeface="Arial" charset="0"/>
              </a:endParaRPr>
            </a:p>
          </p:txBody>
        </p:sp>
        <p:sp>
          <p:nvSpPr>
            <p:cNvPr id="24578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latin typeface="Arial" charset="0"/>
              </a:endParaRPr>
            </a:p>
          </p:txBody>
        </p:sp>
        <p:sp>
          <p:nvSpPr>
            <p:cNvPr id="24578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latin typeface="Arial" charset="0"/>
              </a:endParaRPr>
            </a:p>
          </p:txBody>
        </p:sp>
        <p:sp>
          <p:nvSpPr>
            <p:cNvPr id="24578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latin typeface="Arial" charset="0"/>
              </a:endParaRPr>
            </a:p>
          </p:txBody>
        </p:sp>
        <p:sp>
          <p:nvSpPr>
            <p:cNvPr id="24578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latin typeface="Arial" charset="0"/>
              </a:endParaRPr>
            </a:p>
          </p:txBody>
        </p:sp>
        <p:sp>
          <p:nvSpPr>
            <p:cNvPr id="24578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latin typeface="Arial" charset="0"/>
              </a:endParaRPr>
            </a:p>
          </p:txBody>
        </p:sp>
        <p:sp>
          <p:nvSpPr>
            <p:cNvPr id="24578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24578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24579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latin typeface="Arial" charset="0"/>
              </a:endParaRPr>
            </a:p>
          </p:txBody>
        </p:sp>
        <p:grpSp>
          <p:nvGrpSpPr>
            <p:cNvPr id="1047" name="Group 31"/>
            <p:cNvGrpSpPr>
              <a:grpSpLocks/>
            </p:cNvGrpSpPr>
            <p:nvPr/>
          </p:nvGrpSpPr>
          <p:grpSpPr bwMode="auto">
            <a:xfrm>
              <a:off x="1" y="392"/>
              <a:ext cx="5758" cy="1571"/>
              <a:chOff x="1" y="392"/>
              <a:chExt cx="5758" cy="1571"/>
            </a:xfrm>
          </p:grpSpPr>
          <p:sp>
            <p:nvSpPr>
              <p:cNvPr id="24579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24579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24579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24579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sp>
            <p:nvSpPr>
              <p:cNvPr id="24579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latin typeface="Arial" charset="0"/>
                </a:endParaRPr>
              </a:p>
            </p:txBody>
          </p:sp>
        </p:grpSp>
        <p:sp>
          <p:nvSpPr>
            <p:cNvPr id="24579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latin typeface="Arial" charset="0"/>
              </a:endParaRPr>
            </a:p>
          </p:txBody>
        </p:sp>
        <p:sp>
          <p:nvSpPr>
            <p:cNvPr id="24579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latin typeface="Arial" charset="0"/>
              </a:endParaRPr>
            </a:p>
          </p:txBody>
        </p:sp>
      </p:grpSp>
      <p:sp>
        <p:nvSpPr>
          <p:cNvPr id="24579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dirty="0" smtClean="0"/>
              <a:t>Click to edit Master title style</a:t>
            </a:r>
          </a:p>
        </p:txBody>
      </p:sp>
      <p:sp>
        <p:nvSpPr>
          <p:cNvPr id="24580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a:defRPr/>
            </a:pPr>
            <a:endParaRPr lang="en-US"/>
          </a:p>
        </p:txBody>
      </p:sp>
      <p:sp>
        <p:nvSpPr>
          <p:cNvPr id="245801" name="Rectangle 41"/>
          <p:cNvSpPr>
            <a:spLocks noGrp="1" noChangeArrowheads="1"/>
          </p:cNvSpPr>
          <p:nvPr>
            <p:ph type="ftr" sz="quarter" idx="3"/>
          </p:nvPr>
        </p:nvSpPr>
        <p:spPr bwMode="auto">
          <a:xfrm>
            <a:off x="914400" y="6172200"/>
            <a:ext cx="7315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latin typeface="+mn-lt"/>
              </a:defRPr>
            </a:lvl1pPr>
          </a:lstStyle>
          <a:p>
            <a:pPr>
              <a:defRPr/>
            </a:pPr>
            <a:r>
              <a:rPr lang="en-US" smtClean="0"/>
              <a:t>© 2015 Center for Global Trade Education and Compliance Inc.</a:t>
            </a:r>
            <a:endParaRPr lang="en-US"/>
          </a:p>
        </p:txBody>
      </p:sp>
      <p:sp>
        <p:nvSpPr>
          <p:cNvPr id="24580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Calibri" panose="020F0502020204030204" pitchFamily="34" charset="0"/>
              </a:defRPr>
            </a:lvl1pPr>
          </a:lstStyle>
          <a:p>
            <a:fld id="{4D6DF577-2DF8-44A8-AC19-2C1DD0351302}" type="slidenum">
              <a:rPr lang="en-US" altLang="en-US"/>
              <a:pPr/>
              <a:t>‹#›</a:t>
            </a:fld>
            <a:endParaRPr lang="en-US" altLang="en-US"/>
          </a:p>
        </p:txBody>
      </p:sp>
      <p:sp>
        <p:nvSpPr>
          <p:cNvPr id="24580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lwhanson@lwhansonassociates.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6200" y="457200"/>
            <a:ext cx="9067800" cy="1066800"/>
          </a:xfrm>
        </p:spPr>
        <p:txBody>
          <a:bodyPr/>
          <a:lstStyle/>
          <a:p>
            <a:pPr eaLnBrk="1" hangingPunct="1">
              <a:defRPr/>
            </a:pPr>
            <a:r>
              <a:rPr lang="en-US" b="1" dirty="0">
                <a:solidFill>
                  <a:srgbClr val="FFFF00"/>
                </a:solidFill>
                <a:latin typeface="+mj-lt"/>
              </a:rPr>
              <a:t>International Compliance Professionals </a:t>
            </a:r>
            <a:r>
              <a:rPr lang="en-US" b="1" dirty="0" smtClean="0">
                <a:solidFill>
                  <a:srgbClr val="FFFF00"/>
                </a:solidFill>
                <a:latin typeface="+mj-lt"/>
              </a:rPr>
              <a:t>Association </a:t>
            </a:r>
          </a:p>
          <a:p>
            <a:pPr eaLnBrk="1" hangingPunct="1">
              <a:defRPr/>
            </a:pPr>
            <a:endParaRPr lang="en-US" b="1" dirty="0" smtClean="0">
              <a:solidFill>
                <a:srgbClr val="FFFF00"/>
              </a:solidFill>
              <a:latin typeface="+mj-lt"/>
            </a:endParaRPr>
          </a:p>
          <a:p>
            <a:pPr eaLnBrk="1" hangingPunct="1">
              <a:defRPr/>
            </a:pPr>
            <a:r>
              <a:rPr lang="en-US" b="1" dirty="0" smtClean="0">
                <a:solidFill>
                  <a:srgbClr val="FFFF00"/>
                </a:solidFill>
                <a:latin typeface="+mj-lt"/>
              </a:rPr>
              <a:t>The </a:t>
            </a:r>
            <a:r>
              <a:rPr lang="en-US" b="1" dirty="0">
                <a:solidFill>
                  <a:srgbClr val="FFFF00"/>
                </a:solidFill>
                <a:latin typeface="+mj-lt"/>
              </a:rPr>
              <a:t>Pros and Cons of being a Non-Resident US Importer</a:t>
            </a:r>
          </a:p>
        </p:txBody>
      </p:sp>
      <p:sp>
        <p:nvSpPr>
          <p:cNvPr id="3077" name="Text Box 4"/>
          <p:cNvSpPr txBox="1">
            <a:spLocks noChangeArrowheads="1"/>
          </p:cNvSpPr>
          <p:nvPr/>
        </p:nvSpPr>
        <p:spPr bwMode="auto">
          <a:xfrm>
            <a:off x="0" y="2286000"/>
            <a:ext cx="9144000" cy="4401205"/>
          </a:xfrm>
          <a:prstGeom prst="rect">
            <a:avLst/>
          </a:prstGeom>
          <a:noFill/>
          <a:ln w="9525">
            <a:noFill/>
            <a:miter lim="800000"/>
            <a:headEnd/>
            <a:tailEnd/>
          </a:ln>
        </p:spPr>
        <p:txBody>
          <a:bodyPr>
            <a:spAutoFit/>
          </a:bodyPr>
          <a:lstStyle/>
          <a:p>
            <a:pPr algn="ctr" eaLnBrk="1" hangingPunct="1">
              <a:spcBef>
                <a:spcPct val="50000"/>
              </a:spcBef>
              <a:defRPr/>
            </a:pPr>
            <a:endParaRPr lang="en-US" b="1" dirty="0" smtClean="0">
              <a:effectLst>
                <a:outerShdw blurRad="38100" dist="38100" dir="2700000" algn="tl">
                  <a:srgbClr val="000000">
                    <a:alpha val="43137"/>
                  </a:srgbClr>
                </a:outerShdw>
              </a:effectLst>
              <a:latin typeface="+mn-lt"/>
            </a:endParaRPr>
          </a:p>
          <a:p>
            <a:pPr algn="ctr" eaLnBrk="1" hangingPunct="1">
              <a:spcBef>
                <a:spcPct val="50000"/>
              </a:spcBef>
              <a:defRPr/>
            </a:pPr>
            <a:r>
              <a:rPr lang="en-US" b="1" dirty="0" smtClean="0">
                <a:effectLst>
                  <a:outerShdw blurRad="38100" dist="38100" dir="2700000" algn="tl">
                    <a:srgbClr val="000000">
                      <a:alpha val="43137"/>
                    </a:srgbClr>
                  </a:outerShdw>
                </a:effectLst>
                <a:latin typeface="+mn-lt"/>
              </a:rPr>
              <a:t>Bangkok, Thailand, November 9 2015 </a:t>
            </a:r>
          </a:p>
          <a:p>
            <a:pPr algn="ctr" eaLnBrk="1" hangingPunct="1">
              <a:spcBef>
                <a:spcPct val="50000"/>
              </a:spcBef>
              <a:defRPr/>
            </a:pPr>
            <a:r>
              <a:rPr lang="en-US" b="1" dirty="0" smtClean="0">
                <a:effectLst>
                  <a:outerShdw blurRad="38100" dist="38100" dir="2700000" algn="tl">
                    <a:srgbClr val="000000">
                      <a:alpha val="43137"/>
                    </a:srgbClr>
                  </a:outerShdw>
                </a:effectLst>
                <a:latin typeface="+mn-lt"/>
              </a:rPr>
              <a:t>Shanghai</a:t>
            </a:r>
            <a:r>
              <a:rPr lang="en-US" b="1" dirty="0" smtClean="0">
                <a:effectLst>
                  <a:outerShdw blurRad="38100" dist="38100" dir="2700000" algn="tl">
                    <a:srgbClr val="000000">
                      <a:alpha val="43137"/>
                    </a:srgbClr>
                  </a:outerShdw>
                </a:effectLst>
                <a:latin typeface="+mn-lt"/>
              </a:rPr>
              <a:t>, </a:t>
            </a:r>
            <a:r>
              <a:rPr lang="en-US" b="1" dirty="0" smtClean="0">
                <a:effectLst>
                  <a:outerShdw blurRad="38100" dist="38100" dir="2700000" algn="tl">
                    <a:srgbClr val="000000">
                      <a:alpha val="43137"/>
                    </a:srgbClr>
                  </a:outerShdw>
                </a:effectLst>
                <a:latin typeface="+mn-lt"/>
              </a:rPr>
              <a:t>China November </a:t>
            </a:r>
            <a:r>
              <a:rPr lang="en-US" b="1" dirty="0" smtClean="0">
                <a:effectLst>
                  <a:outerShdw blurRad="38100" dist="38100" dir="2700000" algn="tl">
                    <a:srgbClr val="000000">
                      <a:alpha val="43137"/>
                    </a:srgbClr>
                  </a:outerShdw>
                </a:effectLst>
                <a:latin typeface="+mn-lt"/>
              </a:rPr>
              <a:t>12, 2015</a:t>
            </a:r>
            <a:endParaRPr lang="en-US" b="1" dirty="0">
              <a:effectLst>
                <a:outerShdw blurRad="38100" dist="38100" dir="2700000" algn="tl">
                  <a:srgbClr val="000000">
                    <a:alpha val="43137"/>
                  </a:srgbClr>
                </a:outerShdw>
              </a:effectLst>
              <a:latin typeface="+mn-lt"/>
            </a:endParaRPr>
          </a:p>
          <a:p>
            <a:pPr algn="ctr" eaLnBrk="1" hangingPunct="1">
              <a:spcBef>
                <a:spcPct val="50000"/>
              </a:spcBef>
              <a:defRPr/>
            </a:pPr>
            <a:r>
              <a:rPr lang="en-US" b="1" dirty="0">
                <a:effectLst>
                  <a:outerShdw blurRad="38100" dist="38100" dir="2700000" algn="tl">
                    <a:srgbClr val="000000">
                      <a:alpha val="43137"/>
                    </a:srgbClr>
                  </a:outerShdw>
                </a:effectLst>
                <a:latin typeface="+mn-lt"/>
              </a:rPr>
              <a:t>by</a:t>
            </a:r>
          </a:p>
          <a:p>
            <a:pPr algn="ctr" eaLnBrk="1" hangingPunct="1">
              <a:spcBef>
                <a:spcPct val="50000"/>
              </a:spcBef>
              <a:defRPr/>
            </a:pPr>
            <a:r>
              <a:rPr lang="en-US" b="1" dirty="0">
                <a:effectLst>
                  <a:outerShdw blurRad="38100" dist="38100" dir="2700000" algn="tl">
                    <a:srgbClr val="000000">
                      <a:alpha val="43137"/>
                    </a:srgbClr>
                  </a:outerShdw>
                </a:effectLst>
                <a:latin typeface="+mn-lt"/>
              </a:rPr>
              <a:t>Lawrence W. Hanson</a:t>
            </a:r>
          </a:p>
          <a:p>
            <a:pPr algn="ctr" eaLnBrk="1" hangingPunct="1">
              <a:spcBef>
                <a:spcPct val="50000"/>
              </a:spcBef>
              <a:defRPr/>
            </a:pPr>
            <a:r>
              <a:rPr lang="en-US" b="1" i="1" dirty="0">
                <a:solidFill>
                  <a:srgbClr val="00CC00"/>
                </a:solidFill>
                <a:effectLst>
                  <a:outerShdw blurRad="38100" dist="38100" dir="2700000" algn="tl">
                    <a:srgbClr val="000000">
                      <a:alpha val="43137"/>
                    </a:srgbClr>
                  </a:outerShdw>
                </a:effectLst>
                <a:latin typeface="+mn-lt"/>
              </a:rPr>
              <a:t>The Law Office of Lawrence W. Hanson, P.C.</a:t>
            </a:r>
          </a:p>
          <a:p>
            <a:pPr algn="ctr" eaLnBrk="1" hangingPunct="1">
              <a:spcBef>
                <a:spcPct val="50000"/>
              </a:spcBef>
              <a:defRPr/>
            </a:pPr>
            <a:r>
              <a:rPr lang="en-US" b="1" i="1" dirty="0">
                <a:solidFill>
                  <a:srgbClr val="00CC00"/>
                </a:solidFill>
                <a:effectLst>
                  <a:outerShdw blurRad="38100" dist="38100" dir="2700000" algn="tl">
                    <a:srgbClr val="000000">
                      <a:alpha val="43137"/>
                    </a:srgbClr>
                  </a:outerShdw>
                </a:effectLst>
                <a:latin typeface="+mn-lt"/>
              </a:rPr>
              <a:t>The Center for Global Trade Education and Compliance,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Regulations regarding Non-Resident US Importers</a:t>
            </a:r>
          </a:p>
          <a:p>
            <a:pPr lvl="1" eaLnBrk="1" hangingPunct="1"/>
            <a:r>
              <a:rPr lang="en-US" altLang="en-US" sz="3200" b="1" dirty="0" smtClean="0">
                <a:effectLst>
                  <a:outerShdw blurRad="38100" dist="38100" dir="2700000" algn="tl">
                    <a:srgbClr val="000000">
                      <a:alpha val="43137"/>
                    </a:srgbClr>
                  </a:outerShdw>
                </a:effectLst>
              </a:rPr>
              <a:t>Resident Agent Requirement</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Attorney or other agent</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Customhouse </a:t>
            </a:r>
            <a:r>
              <a:rPr lang="en-US" altLang="en-US" sz="2800" b="1" dirty="0" smtClean="0">
                <a:solidFill>
                  <a:schemeClr val="bg1">
                    <a:lumMod val="20000"/>
                    <a:lumOff val="80000"/>
                  </a:schemeClr>
                </a:solidFill>
                <a:effectLst>
                  <a:outerShdw blurRad="38100" dist="38100" dir="2700000" algn="tl">
                    <a:srgbClr val="000000">
                      <a:alpha val="43137"/>
                    </a:srgbClr>
                  </a:outerShdw>
                </a:effectLst>
              </a:rPr>
              <a:t>Broker, </a:t>
            </a:r>
            <a:endParaRPr lang="en-US" altLang="en-US" sz="2800" b="1" dirty="0" smtClean="0">
              <a:solidFill>
                <a:schemeClr val="bg1">
                  <a:lumMod val="20000"/>
                  <a:lumOff val="80000"/>
                </a:schemeClr>
              </a:solidFill>
              <a:effectLst>
                <a:outerShdw blurRad="38100" dist="38100" dir="2700000" algn="tl">
                  <a:srgbClr val="000000">
                    <a:alpha val="43137"/>
                  </a:srgbClr>
                </a:outerShdw>
              </a:effectLst>
            </a:endParaRP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Signed </a:t>
            </a:r>
            <a:r>
              <a:rPr lang="en-US" altLang="en-US" sz="2800" b="1" dirty="0" smtClean="0">
                <a:solidFill>
                  <a:schemeClr val="bg1">
                    <a:lumMod val="20000"/>
                    <a:lumOff val="80000"/>
                  </a:schemeClr>
                </a:solidFill>
                <a:effectLst>
                  <a:outerShdw blurRad="38100" dist="38100" dir="2700000" algn="tl">
                    <a:srgbClr val="000000">
                      <a:alpha val="43137"/>
                    </a:srgbClr>
                  </a:outerShdw>
                </a:effectLst>
              </a:rPr>
              <a:t>agreement to act as agent, Power of Attorney (POA)</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Make entry on your behalf by filing documentation</a:t>
            </a: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2402380082"/>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Regulations regarding Non-Resident US Importers</a:t>
            </a:r>
          </a:p>
          <a:p>
            <a:pPr lvl="1" eaLnBrk="1" hangingPunct="1"/>
            <a:r>
              <a:rPr lang="en-US" altLang="en-US" sz="3200" b="1" dirty="0" smtClean="0">
                <a:effectLst>
                  <a:outerShdw blurRad="38100" dist="38100" dir="2700000" algn="tl">
                    <a:srgbClr val="000000">
                      <a:alpha val="43137"/>
                    </a:srgbClr>
                  </a:outerShdw>
                </a:effectLst>
              </a:rPr>
              <a:t>Resident Surety Requirement</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Bond underwritten by Surety, e.g.</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Signed agreement to act as surety</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Detailed Surety in CF-301</a:t>
            </a:r>
          </a:p>
          <a:p>
            <a:pPr lvl="1" eaLnBrk="1" hangingPunct="1"/>
            <a:endParaRPr lang="en-US" altLang="en-US" b="1" dirty="0" smtClean="0">
              <a:effectLst>
                <a:outerShdw blurRad="38100" dist="38100" dir="2700000" algn="tl">
                  <a:srgbClr val="000000">
                    <a:alpha val="43137"/>
                  </a:srgbClr>
                </a:outerShdw>
              </a:effectLst>
            </a:endParaRP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4101515690"/>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Benefits and Detriments</a:t>
            </a:r>
          </a:p>
          <a:p>
            <a:pPr lvl="1" eaLnBrk="1" hangingPunct="1"/>
            <a:r>
              <a:rPr lang="en-US" altLang="en-US" sz="3200" b="1" dirty="0" smtClean="0">
                <a:effectLst>
                  <a:outerShdw blurRad="38100" dist="38100" dir="2700000" algn="tl">
                    <a:srgbClr val="000000">
                      <a:alpha val="43137"/>
                    </a:srgbClr>
                  </a:outerShdw>
                </a:effectLst>
              </a:rPr>
              <a:t>Customer Transaction Enhancements </a:t>
            </a:r>
          </a:p>
          <a:p>
            <a:pPr lvl="1" eaLnBrk="1" hangingPunct="1"/>
            <a:r>
              <a:rPr lang="en-US" altLang="en-US" sz="3200" b="1" dirty="0" smtClean="0">
                <a:effectLst>
                  <a:outerShdw blurRad="38100" dist="38100" dir="2700000" algn="tl">
                    <a:srgbClr val="000000">
                      <a:alpha val="43137"/>
                    </a:srgbClr>
                  </a:outerShdw>
                </a:effectLst>
              </a:rPr>
              <a:t>Responsibility of Importer of Record</a:t>
            </a:r>
          </a:p>
          <a:p>
            <a:pPr lvl="1" eaLnBrk="1" hangingPunct="1"/>
            <a:r>
              <a:rPr lang="en-US" altLang="en-US" sz="3200" b="1" dirty="0" smtClean="0">
                <a:effectLst>
                  <a:outerShdw blurRad="38100" dist="38100" dir="2700000" algn="tl">
                    <a:srgbClr val="000000">
                      <a:alpha val="43137"/>
                    </a:srgbClr>
                  </a:outerShdw>
                </a:effectLst>
              </a:rPr>
              <a:t>Bond issues</a:t>
            </a:r>
          </a:p>
          <a:p>
            <a:pPr eaLnBrk="1" hangingPunct="1"/>
            <a:endParaRPr lang="en-US" altLang="en-US" sz="2800" b="1" dirty="0" smtClean="0">
              <a:effectLst>
                <a:outerShdw blurRad="38100" dist="38100" dir="2700000" algn="tl">
                  <a:srgbClr val="000000">
                    <a:alpha val="43137"/>
                  </a:srgbClr>
                </a:outerShdw>
              </a:effectLst>
            </a:endParaRP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2016138744"/>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3820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US" altLang="en-US" sz="3600" b="1" dirty="0" smtClean="0">
                <a:solidFill>
                  <a:srgbClr val="FFFF00"/>
                </a:solidFill>
                <a:effectLst>
                  <a:outerShdw blurRad="38100" dist="38100" dir="2700000" algn="tl">
                    <a:srgbClr val="000000">
                      <a:alpha val="43137"/>
                    </a:srgbClr>
                  </a:outerShdw>
                </a:effectLst>
              </a:rPr>
              <a:t>Benefits of Being a Non-Resident Importer</a:t>
            </a:r>
          </a:p>
          <a:p>
            <a:pPr eaLnBrk="1" hangingPunct="1"/>
            <a:r>
              <a:rPr lang="en-US" altLang="en-US" sz="3200" b="1" dirty="0" smtClean="0">
                <a:effectLst>
                  <a:outerShdw blurRad="38100" dist="38100" dir="2700000" algn="tl">
                    <a:srgbClr val="000000">
                      <a:alpha val="43137"/>
                    </a:srgbClr>
                  </a:outerShdw>
                </a:effectLst>
              </a:rPr>
              <a:t>Customer Transaction Enhancements</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Increase reach by lowering burden on resident US buyers</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Improved control of shipping delays by remaining in-house and increase customer satisfaction</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Structure pricing to include shipping and handling, costs of transportation through customs, and simplify pricing for customer</a:t>
            </a: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583574386"/>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3820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US" altLang="en-US" sz="3600" b="1" dirty="0" smtClean="0">
                <a:solidFill>
                  <a:srgbClr val="FFFF00"/>
                </a:solidFill>
                <a:effectLst>
                  <a:outerShdw blurRad="38100" dist="38100" dir="2700000" algn="tl">
                    <a:srgbClr val="000000">
                      <a:alpha val="43137"/>
                    </a:srgbClr>
                  </a:outerShdw>
                </a:effectLst>
              </a:rPr>
              <a:t>Benefits of Being a Non-Resident Importer</a:t>
            </a:r>
          </a:p>
          <a:p>
            <a:pPr eaLnBrk="1" hangingPunct="1"/>
            <a:r>
              <a:rPr lang="en-US" altLang="en-US" sz="3200" b="1" dirty="0" smtClean="0">
                <a:effectLst>
                  <a:outerShdw blurRad="38100" dist="38100" dir="2700000" algn="tl">
                    <a:srgbClr val="000000">
                      <a:alpha val="43137"/>
                    </a:srgbClr>
                  </a:outerShdw>
                </a:effectLst>
              </a:rPr>
              <a:t>Customer Transaction Enhancements</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Control</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Profit</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Commercial protection of supply chain</a:t>
            </a:r>
            <a:endParaRPr lang="en-US" altLang="en-US" sz="2800" b="1" dirty="0" smtClean="0">
              <a:solidFill>
                <a:schemeClr val="bg1">
                  <a:lumMod val="20000"/>
                  <a:lumOff val="80000"/>
                </a:schemeClr>
              </a:solidFill>
              <a:effectLst>
                <a:outerShdw blurRad="38100" dist="38100" dir="2700000" algn="tl">
                  <a:srgbClr val="000000">
                    <a:alpha val="43137"/>
                  </a:srgbClr>
                </a:outerShdw>
              </a:effectLst>
            </a:endParaRP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500164938"/>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Detriments</a:t>
            </a:r>
          </a:p>
          <a:p>
            <a:pPr lvl="1" eaLnBrk="1" hangingPunct="1"/>
            <a:r>
              <a:rPr lang="en-US" altLang="en-US" sz="3200" b="1" dirty="0" smtClean="0">
                <a:effectLst>
                  <a:outerShdw blurRad="38100" dist="38100" dir="2700000" algn="tl">
                    <a:srgbClr val="000000">
                      <a:alpha val="43137"/>
                    </a:srgbClr>
                  </a:outerShdw>
                </a:effectLst>
              </a:rPr>
              <a:t>Responsibility of Importer of Record</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Liability for duty</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Liability for entry errors &amp; potential penalties</a:t>
            </a:r>
          </a:p>
          <a:p>
            <a:pPr lvl="3" eaLnBrk="1" hangingPunct="1"/>
            <a:r>
              <a:rPr lang="en-US" altLang="en-US" sz="2400" b="1" dirty="0" smtClean="0">
                <a:solidFill>
                  <a:srgbClr val="FFFF99"/>
                </a:solidFill>
                <a:effectLst>
                  <a:outerShdw blurRad="38100" dist="38100" dir="2700000" algn="tl">
                    <a:srgbClr val="000000">
                      <a:alpha val="43137"/>
                    </a:srgbClr>
                  </a:outerShdw>
                </a:effectLst>
              </a:rPr>
              <a:t>Value </a:t>
            </a:r>
          </a:p>
          <a:p>
            <a:pPr lvl="3" eaLnBrk="1" hangingPunct="1"/>
            <a:r>
              <a:rPr lang="en-US" altLang="en-US" sz="2400" b="1" dirty="0" smtClean="0">
                <a:solidFill>
                  <a:srgbClr val="FFFF99"/>
                </a:solidFill>
                <a:effectLst>
                  <a:outerShdw blurRad="38100" dist="38100" dir="2700000" algn="tl">
                    <a:srgbClr val="000000">
                      <a:alpha val="43137"/>
                    </a:srgbClr>
                  </a:outerShdw>
                </a:effectLst>
              </a:rPr>
              <a:t>Classification </a:t>
            </a:r>
          </a:p>
          <a:p>
            <a:pPr lvl="3" eaLnBrk="1" hangingPunct="1"/>
            <a:r>
              <a:rPr lang="en-US" altLang="en-US" sz="2400" b="1" dirty="0" smtClean="0">
                <a:solidFill>
                  <a:srgbClr val="FFFF99"/>
                </a:solidFill>
                <a:effectLst>
                  <a:outerShdw blurRad="38100" dist="38100" dir="2700000" algn="tl">
                    <a:srgbClr val="000000">
                      <a:alpha val="43137"/>
                    </a:srgbClr>
                  </a:outerShdw>
                </a:effectLst>
              </a:rPr>
              <a:t>Origin </a:t>
            </a:r>
          </a:p>
          <a:p>
            <a:pPr lvl="3" eaLnBrk="1" hangingPunct="1"/>
            <a:r>
              <a:rPr lang="en-US" altLang="en-US" sz="2400" b="1" dirty="0" smtClean="0">
                <a:solidFill>
                  <a:srgbClr val="FFFF99"/>
                </a:solidFill>
                <a:effectLst>
                  <a:outerShdw blurRad="38100" dist="38100" dir="2700000" algn="tl">
                    <a:srgbClr val="000000">
                      <a:alpha val="43137"/>
                    </a:srgbClr>
                  </a:outerShdw>
                </a:effectLst>
              </a:rPr>
              <a:t>Marking </a:t>
            </a:r>
          </a:p>
          <a:p>
            <a:pPr lvl="3" eaLnBrk="1" hangingPunct="1"/>
            <a:r>
              <a:rPr lang="en-US" altLang="en-US" sz="2400" b="1" dirty="0" smtClean="0">
                <a:solidFill>
                  <a:srgbClr val="FFFF99"/>
                </a:solidFill>
                <a:effectLst>
                  <a:outerShdw blurRad="38100" dist="38100" dir="2700000" algn="tl">
                    <a:srgbClr val="000000">
                      <a:alpha val="43137"/>
                    </a:srgbClr>
                  </a:outerShdw>
                </a:effectLst>
              </a:rPr>
              <a:t>Antidumping </a:t>
            </a:r>
          </a:p>
          <a:p>
            <a:pPr lvl="3" eaLnBrk="1" hangingPunct="1"/>
            <a:r>
              <a:rPr lang="en-US" altLang="en-US" sz="2400" b="1" dirty="0" err="1" smtClean="0">
                <a:solidFill>
                  <a:srgbClr val="FFFF99"/>
                </a:solidFill>
                <a:effectLst>
                  <a:outerShdw blurRad="38100" dist="38100" dir="2700000" algn="tl">
                    <a:srgbClr val="000000">
                      <a:alpha val="43137"/>
                    </a:srgbClr>
                  </a:outerShdw>
                </a:effectLst>
              </a:rPr>
              <a:t>Etc</a:t>
            </a:r>
            <a:r>
              <a:rPr lang="en-US" altLang="en-US" sz="2400" b="1" dirty="0" smtClean="0">
                <a:solidFill>
                  <a:srgbClr val="FFFF99"/>
                </a:solidFill>
                <a:effectLst>
                  <a:outerShdw blurRad="38100" dist="38100" dir="2700000" algn="tl">
                    <a:srgbClr val="000000">
                      <a:alpha val="43137"/>
                    </a:srgbClr>
                  </a:outerShdw>
                </a:effectLst>
              </a:rPr>
              <a:t>, Etc., Etc.</a:t>
            </a:r>
          </a:p>
          <a:p>
            <a:pPr lvl="1" eaLnBrk="1" hangingPunct="1"/>
            <a:endParaRPr lang="en-US" altLang="en-US" sz="2400" b="1" dirty="0" smtClean="0">
              <a:effectLst>
                <a:outerShdw blurRad="38100" dist="38100" dir="2700000" algn="tl">
                  <a:srgbClr val="000000">
                    <a:alpha val="43137"/>
                  </a:srgbClr>
                </a:outerShdw>
              </a:effectLst>
            </a:endParaRPr>
          </a:p>
          <a:p>
            <a:pPr eaLnBrk="1" hangingPunct="1"/>
            <a:endParaRPr lang="en-US" altLang="en-US" sz="2400" b="1" dirty="0" smtClean="0">
              <a:effectLst>
                <a:outerShdw blurRad="38100" dist="38100" dir="2700000" algn="tl">
                  <a:srgbClr val="000000">
                    <a:alpha val="43137"/>
                  </a:srgbClr>
                </a:outerShdw>
              </a:effectLst>
            </a:endParaRP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3383923713"/>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Detriments</a:t>
            </a:r>
          </a:p>
          <a:p>
            <a:pPr lvl="1" eaLnBrk="1" hangingPunct="1"/>
            <a:r>
              <a:rPr lang="en-US" altLang="en-US" sz="3200" b="1" dirty="0" smtClean="0">
                <a:effectLst>
                  <a:outerShdw blurRad="38100" dist="38100" dir="2700000" algn="tl">
                    <a:srgbClr val="000000">
                      <a:alpha val="43137"/>
                    </a:srgbClr>
                  </a:outerShdw>
                </a:effectLst>
              </a:rPr>
              <a:t>Responsibility of Importer of Record</a:t>
            </a:r>
          </a:p>
          <a:p>
            <a:pPr lvl="2" eaLnBrk="1" hangingPunct="1"/>
            <a:r>
              <a:rPr lang="en-US" altLang="en-US" sz="2800" b="1" dirty="0" smtClean="0">
                <a:effectLst>
                  <a:outerShdw blurRad="38100" dist="38100" dir="2700000" algn="tl">
                    <a:srgbClr val="000000">
                      <a:alpha val="43137"/>
                    </a:srgbClr>
                  </a:outerShdw>
                </a:effectLst>
              </a:rPr>
              <a:t>Civil Penalties up to the full value of each shipment you enter</a:t>
            </a:r>
          </a:p>
          <a:p>
            <a:pPr lvl="2" eaLnBrk="1" hangingPunct="1"/>
            <a:r>
              <a:rPr lang="en-US" altLang="en-US" sz="2800" b="1" dirty="0" smtClean="0">
                <a:effectLst>
                  <a:outerShdw blurRad="38100" dist="38100" dir="2700000" algn="tl">
                    <a:srgbClr val="000000">
                      <a:alpha val="43137"/>
                    </a:srgbClr>
                  </a:outerShdw>
                </a:effectLst>
              </a:rPr>
              <a:t>Liquidated damages up to 3 times the value of each shipment you enter</a:t>
            </a:r>
          </a:p>
          <a:p>
            <a:pPr lvl="2" eaLnBrk="1" hangingPunct="1"/>
            <a:r>
              <a:rPr lang="en-US" altLang="en-US" sz="2800" b="1" dirty="0" smtClean="0">
                <a:effectLst>
                  <a:outerShdw blurRad="38100" dist="38100" dir="2700000" algn="tl">
                    <a:srgbClr val="000000">
                      <a:alpha val="43137"/>
                    </a:srgbClr>
                  </a:outerShdw>
                </a:effectLst>
              </a:rPr>
              <a:t>Detention, seizure, forfeiture of merchandise</a:t>
            </a:r>
          </a:p>
          <a:p>
            <a:pPr lvl="3" eaLnBrk="1" hangingPunct="1"/>
            <a:r>
              <a:rPr lang="en-US" altLang="en-US" sz="2400" b="1" dirty="0" smtClean="0">
                <a:effectLst>
                  <a:outerShdw blurRad="38100" dist="38100" dir="2700000" algn="tl">
                    <a:srgbClr val="000000">
                      <a:alpha val="43137"/>
                    </a:srgbClr>
                  </a:outerShdw>
                </a:effectLst>
              </a:rPr>
              <a:t>Including reimbursement for costs</a:t>
            </a:r>
          </a:p>
          <a:p>
            <a:pPr lvl="2" eaLnBrk="1" hangingPunct="1"/>
            <a:r>
              <a:rPr lang="en-US" altLang="en-US" sz="2800" b="1" dirty="0" smtClean="0">
                <a:effectLst>
                  <a:outerShdw blurRad="38100" dist="38100" dir="2700000" algn="tl">
                    <a:srgbClr val="000000">
                      <a:alpha val="43137"/>
                    </a:srgbClr>
                  </a:outerShdw>
                </a:effectLst>
              </a:rPr>
              <a:t>Criminal sanctions</a:t>
            </a:r>
          </a:p>
          <a:p>
            <a:pPr lvl="2" eaLnBrk="1" hangingPunct="1"/>
            <a:r>
              <a:rPr lang="en-US" altLang="en-US" sz="2800" b="1" dirty="0" smtClean="0">
                <a:effectLst>
                  <a:outerShdw blurRad="38100" dist="38100" dir="2700000" algn="tl">
                    <a:srgbClr val="000000">
                      <a:alpha val="43137"/>
                    </a:srgbClr>
                  </a:outerShdw>
                </a:effectLst>
              </a:rPr>
              <a:t>Investigations and audits and bureaucracy</a:t>
            </a:r>
          </a:p>
          <a:p>
            <a:pPr marL="914400" lvl="2" indent="0" eaLnBrk="1" hangingPunct="1">
              <a:buNone/>
            </a:pPr>
            <a:endParaRPr lang="en-US" altLang="en-US" sz="2400" b="1" dirty="0" smtClean="0">
              <a:solidFill>
                <a:srgbClr val="FFFF99"/>
              </a:solidFill>
              <a:effectLst>
                <a:outerShdw blurRad="38100" dist="38100" dir="2700000" algn="tl">
                  <a:srgbClr val="000000">
                    <a:alpha val="43137"/>
                  </a:srgbClr>
                </a:outerShdw>
              </a:effectLst>
            </a:endParaRPr>
          </a:p>
          <a:p>
            <a:pPr lvl="1" eaLnBrk="1" hangingPunct="1"/>
            <a:endParaRPr lang="en-US" altLang="en-US" sz="2400" b="1" dirty="0" smtClean="0">
              <a:effectLst>
                <a:outerShdw blurRad="38100" dist="38100" dir="2700000" algn="tl">
                  <a:srgbClr val="000000">
                    <a:alpha val="43137"/>
                  </a:srgbClr>
                </a:outerShdw>
              </a:effectLst>
            </a:endParaRPr>
          </a:p>
          <a:p>
            <a:pPr eaLnBrk="1" hangingPunct="1"/>
            <a:endParaRPr lang="en-US" altLang="en-US" sz="2400" b="1" dirty="0" smtClean="0">
              <a:effectLst>
                <a:outerShdw blurRad="38100" dist="38100" dir="2700000" algn="tl">
                  <a:srgbClr val="000000">
                    <a:alpha val="43137"/>
                  </a:srgbClr>
                </a:outerShdw>
              </a:effectLst>
            </a:endParaRP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3529654334"/>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Benefits and Detriments</a:t>
            </a:r>
          </a:p>
          <a:p>
            <a:pPr lvl="1" eaLnBrk="1" hangingPunct="1"/>
            <a:r>
              <a:rPr lang="en-US" altLang="en-US" sz="3200" b="1" dirty="0" smtClean="0">
                <a:effectLst>
                  <a:outerShdw blurRad="38100" dist="38100" dir="2700000" algn="tl">
                    <a:srgbClr val="000000">
                      <a:alpha val="43137"/>
                    </a:srgbClr>
                  </a:outerShdw>
                </a:effectLst>
              </a:rPr>
              <a:t>Bond issues</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Securing a bond may be more costly</a:t>
            </a:r>
          </a:p>
          <a:p>
            <a:pPr lvl="2" eaLnBrk="1" hangingPunct="1"/>
            <a:r>
              <a:rPr lang="en-US" altLang="en-US" sz="2800" b="1" dirty="0" smtClean="0">
                <a:solidFill>
                  <a:schemeClr val="bg1">
                    <a:lumMod val="20000"/>
                    <a:lumOff val="80000"/>
                  </a:schemeClr>
                </a:solidFill>
                <a:effectLst>
                  <a:outerShdw blurRad="38100" dist="38100" dir="2700000" algn="tl">
                    <a:srgbClr val="000000">
                      <a:alpha val="43137"/>
                    </a:srgbClr>
                  </a:outerShdw>
                </a:effectLst>
              </a:rPr>
              <a:t>Increased risk = increased cost</a:t>
            </a: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2524198777"/>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3058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Should you be a Non-Resident US Importer?</a:t>
            </a:r>
          </a:p>
          <a:p>
            <a:pPr eaLnBrk="1" hangingPunct="1"/>
            <a:endParaRPr lang="en-US" altLang="en-US" sz="3600" b="1" dirty="0">
              <a:solidFill>
                <a:srgbClr val="FFFF00"/>
              </a:solidFill>
              <a:effectLst>
                <a:outerShdw blurRad="38100" dist="38100" dir="2700000" algn="tl">
                  <a:srgbClr val="000000">
                    <a:alpha val="43137"/>
                  </a:srgbClr>
                </a:outerShdw>
              </a:effectLst>
            </a:endParaRPr>
          </a:p>
          <a:p>
            <a:pPr lvl="1" eaLnBrk="1" hangingPunct="1"/>
            <a:r>
              <a:rPr lang="en-US" altLang="en-US" b="1" dirty="0" smtClean="0">
                <a:solidFill>
                  <a:srgbClr val="FFFF00"/>
                </a:solidFill>
                <a:effectLst>
                  <a:outerShdw blurRad="38100" dist="38100" dir="2700000" algn="tl">
                    <a:srgbClr val="000000">
                      <a:alpha val="43137"/>
                    </a:srgbClr>
                  </a:outerShdw>
                </a:effectLst>
              </a:rPr>
              <a:t>Yes, if you </a:t>
            </a:r>
            <a:r>
              <a:rPr lang="en-US" altLang="en-US" b="1" smtClean="0">
                <a:solidFill>
                  <a:srgbClr val="FFFF00"/>
                </a:solidFill>
                <a:effectLst>
                  <a:outerShdw blurRad="38100" dist="38100" dir="2700000" algn="tl">
                    <a:srgbClr val="000000">
                      <a:alpha val="43137"/>
                    </a:srgbClr>
                  </a:outerShdw>
                </a:effectLst>
              </a:rPr>
              <a:t>can </a:t>
            </a:r>
            <a:r>
              <a:rPr lang="en-US" altLang="en-US" b="1" smtClean="0">
                <a:solidFill>
                  <a:srgbClr val="FFFF00"/>
                </a:solidFill>
                <a:effectLst>
                  <a:outerShdw blurRad="38100" dist="38100" dir="2700000" algn="tl">
                    <a:srgbClr val="000000">
                      <a:alpha val="43137"/>
                    </a:srgbClr>
                  </a:outerShdw>
                </a:effectLst>
              </a:rPr>
              <a:t>handle </a:t>
            </a:r>
            <a:r>
              <a:rPr lang="en-US" altLang="en-US" b="1" dirty="0" smtClean="0">
                <a:solidFill>
                  <a:srgbClr val="FFFF00"/>
                </a:solidFill>
                <a:effectLst>
                  <a:outerShdw blurRad="38100" dist="38100" dir="2700000" algn="tl">
                    <a:srgbClr val="000000">
                      <a:alpha val="43137"/>
                    </a:srgbClr>
                  </a:outerShdw>
                </a:effectLst>
              </a:rPr>
              <a:t>the responsibilities of being a US importer and the costs outweigh the gains</a:t>
            </a:r>
          </a:p>
          <a:p>
            <a:pPr lvl="1" eaLnBrk="1" hangingPunct="1"/>
            <a:r>
              <a:rPr lang="en-US" altLang="en-US" b="1" dirty="0" smtClean="0">
                <a:solidFill>
                  <a:srgbClr val="FFFF00"/>
                </a:solidFill>
                <a:effectLst>
                  <a:outerShdw blurRad="38100" dist="38100" dir="2700000" algn="tl">
                    <a:srgbClr val="000000">
                      <a:alpha val="43137"/>
                    </a:srgbClr>
                  </a:outerShdw>
                </a:effectLst>
              </a:rPr>
              <a:t>No, if you think that its easier to be a non-resident importer.</a:t>
            </a:r>
            <a:endParaRPr lang="en-US" altLang="en-US" b="1" dirty="0" smtClean="0">
              <a:effectLst>
                <a:outerShdw blurRad="38100" dist="38100" dir="2700000" algn="tl">
                  <a:srgbClr val="000000">
                    <a:alpha val="43137"/>
                  </a:srgbClr>
                </a:outerShdw>
              </a:effectLst>
            </a:endParaRP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557515194"/>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Performing Internal Audit and Risk Assessment</a:t>
            </a:r>
            <a:endParaRPr lang="en-US" sz="2800" b="1" dirty="0" smtClean="0">
              <a:solidFill>
                <a:srgbClr val="FFFF00"/>
              </a:solidFill>
            </a:endParaRPr>
          </a:p>
        </p:txBody>
      </p:sp>
      <p:sp>
        <p:nvSpPr>
          <p:cNvPr id="17411" name="Rectangle 6"/>
          <p:cNvSpPr>
            <a:spLocks noChangeArrowheads="1"/>
          </p:cNvSpPr>
          <p:nvPr/>
        </p:nvSpPr>
        <p:spPr bwMode="auto">
          <a:xfrm>
            <a:off x="457200" y="685800"/>
            <a:ext cx="8229600" cy="544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lgn="ctr" eaLnBrk="1" hangingPunct="1">
              <a:spcBef>
                <a:spcPct val="20000"/>
              </a:spcBef>
              <a:buClr>
                <a:schemeClr val="hlink"/>
              </a:buClr>
              <a:buSzPct val="60000"/>
              <a:buFont typeface="Wingdings" panose="05000000000000000000" pitchFamily="2" charset="2"/>
              <a:buNone/>
            </a:pPr>
            <a:endParaRPr lang="en-US" altLang="en-US" sz="2400" b="1" dirty="0">
              <a:latin typeface="Verdana" panose="020B0604030504040204" pitchFamily="34" charset="0"/>
            </a:endParaRPr>
          </a:p>
          <a:p>
            <a:pPr algn="ctr" eaLnBrk="1" hangingPunct="1">
              <a:spcBef>
                <a:spcPct val="20000"/>
              </a:spcBef>
              <a:buClr>
                <a:schemeClr val="hlink"/>
              </a:buClr>
              <a:buSzPct val="60000"/>
              <a:buFont typeface="Wingdings" panose="05000000000000000000" pitchFamily="2" charset="2"/>
              <a:buNone/>
            </a:pPr>
            <a:r>
              <a:rPr lang="en-US" altLang="en-US" sz="2400" b="1" dirty="0">
                <a:latin typeface="Verdana" panose="020B0604030504040204" pitchFamily="34" charset="0"/>
              </a:rPr>
              <a:t>Further Questions:</a:t>
            </a:r>
          </a:p>
          <a:p>
            <a:pPr algn="ctr" eaLnBrk="1" hangingPunct="1">
              <a:spcBef>
                <a:spcPct val="20000"/>
              </a:spcBef>
              <a:buClr>
                <a:schemeClr val="hlink"/>
              </a:buClr>
              <a:buSzPct val="60000"/>
              <a:buFont typeface="Wingdings" panose="05000000000000000000" pitchFamily="2" charset="2"/>
              <a:buNone/>
            </a:pPr>
            <a:endParaRPr lang="en-US" altLang="en-US" sz="2400" b="1" dirty="0">
              <a:latin typeface="Verdana" panose="020B0604030504040204" pitchFamily="34" charset="0"/>
            </a:endParaRPr>
          </a:p>
          <a:p>
            <a:pPr algn="ctr" eaLnBrk="1" hangingPunct="1">
              <a:spcBef>
                <a:spcPct val="20000"/>
              </a:spcBef>
              <a:buClr>
                <a:schemeClr val="hlink"/>
              </a:buClr>
              <a:buSzPct val="60000"/>
              <a:buFont typeface="Wingdings" panose="05000000000000000000" pitchFamily="2" charset="2"/>
              <a:buNone/>
            </a:pPr>
            <a:r>
              <a:rPr lang="en-US" altLang="en-US" sz="2400" b="1" dirty="0">
                <a:latin typeface="Verdana" panose="020B0604030504040204" pitchFamily="34" charset="0"/>
              </a:rPr>
              <a:t>Larry Hanson</a:t>
            </a:r>
          </a:p>
          <a:p>
            <a:pPr algn="ctr" eaLnBrk="1" hangingPunct="1">
              <a:spcBef>
                <a:spcPct val="20000"/>
              </a:spcBef>
              <a:buClr>
                <a:schemeClr val="hlink"/>
              </a:buClr>
              <a:buSzPct val="60000"/>
              <a:buFont typeface="Wingdings" panose="05000000000000000000" pitchFamily="2" charset="2"/>
              <a:buNone/>
            </a:pPr>
            <a:endParaRPr lang="en-US" altLang="en-US" sz="2400" b="1" dirty="0">
              <a:latin typeface="Verdana" panose="020B0604030504040204" pitchFamily="34" charset="0"/>
            </a:endParaRPr>
          </a:p>
          <a:p>
            <a:pPr algn="ctr" eaLnBrk="1" hangingPunct="1">
              <a:spcBef>
                <a:spcPct val="20000"/>
              </a:spcBef>
              <a:buClr>
                <a:schemeClr val="hlink"/>
              </a:buClr>
              <a:buSzPct val="60000"/>
              <a:buFont typeface="Wingdings" panose="05000000000000000000" pitchFamily="2" charset="2"/>
              <a:buNone/>
            </a:pPr>
            <a:r>
              <a:rPr lang="en-US" altLang="en-US" sz="2400" b="1" i="1" dirty="0">
                <a:solidFill>
                  <a:srgbClr val="00CC00"/>
                </a:solidFill>
                <a:latin typeface="Verdana" panose="020B0604030504040204" pitchFamily="34" charset="0"/>
              </a:rPr>
              <a:t>The Law Office of Lawrence W. Hanson, P.C.</a:t>
            </a:r>
          </a:p>
          <a:p>
            <a:pPr algn="ctr" eaLnBrk="1" hangingPunct="1">
              <a:spcBef>
                <a:spcPct val="20000"/>
              </a:spcBef>
              <a:buClr>
                <a:schemeClr val="hlink"/>
              </a:buClr>
              <a:buSzPct val="60000"/>
              <a:buFont typeface="Wingdings" panose="05000000000000000000" pitchFamily="2" charset="2"/>
              <a:buNone/>
            </a:pPr>
            <a:r>
              <a:rPr lang="en-US" altLang="en-US" sz="2000" b="1" i="1" dirty="0">
                <a:solidFill>
                  <a:srgbClr val="FFFF00"/>
                </a:solidFill>
                <a:latin typeface="Verdana" panose="020B0604030504040204" pitchFamily="34" charset="0"/>
                <a:hlinkClick r:id="rId3"/>
              </a:rPr>
              <a:t>lwhanson@lwhansonassociates.com</a:t>
            </a:r>
            <a:endParaRPr lang="en-US" altLang="en-US" sz="2000" b="1" i="1" dirty="0">
              <a:solidFill>
                <a:srgbClr val="FFFF00"/>
              </a:solidFill>
              <a:latin typeface="Verdana" panose="020B0604030504040204" pitchFamily="34" charset="0"/>
            </a:endParaRPr>
          </a:p>
          <a:p>
            <a:pPr algn="ctr" eaLnBrk="1" hangingPunct="1">
              <a:spcBef>
                <a:spcPct val="20000"/>
              </a:spcBef>
              <a:buClr>
                <a:schemeClr val="hlink"/>
              </a:buClr>
              <a:buSzPct val="60000"/>
              <a:buFont typeface="Wingdings" panose="05000000000000000000" pitchFamily="2" charset="2"/>
              <a:buNone/>
            </a:pPr>
            <a:endParaRPr lang="en-US" altLang="en-US" sz="2400" b="1" i="1" dirty="0">
              <a:solidFill>
                <a:srgbClr val="FFFF00"/>
              </a:solidFill>
              <a:latin typeface="Verdana" panose="020B0604030504040204" pitchFamily="34" charset="0"/>
            </a:endParaRPr>
          </a:p>
          <a:p>
            <a:pPr algn="ctr" eaLnBrk="1" hangingPunct="1">
              <a:spcBef>
                <a:spcPct val="20000"/>
              </a:spcBef>
              <a:buClr>
                <a:schemeClr val="hlink"/>
              </a:buClr>
              <a:buSzPct val="60000"/>
              <a:buFont typeface="Wingdings" panose="05000000000000000000" pitchFamily="2" charset="2"/>
              <a:buNone/>
            </a:pPr>
            <a:r>
              <a:rPr lang="en-US" altLang="en-US" sz="2400" b="1" i="1" dirty="0">
                <a:solidFill>
                  <a:srgbClr val="00CC00"/>
                </a:solidFill>
                <a:latin typeface="Verdana" panose="020B0604030504040204" pitchFamily="34" charset="0"/>
              </a:rPr>
              <a:t>713 961 8000 (telephone)</a:t>
            </a:r>
          </a:p>
          <a:p>
            <a:pPr algn="ctr" eaLnBrk="1" hangingPunct="1">
              <a:spcBef>
                <a:spcPct val="20000"/>
              </a:spcBef>
              <a:buClr>
                <a:schemeClr val="hlink"/>
              </a:buClr>
              <a:buSzPct val="60000"/>
              <a:buFont typeface="Wingdings" panose="05000000000000000000" pitchFamily="2" charset="2"/>
              <a:buNone/>
            </a:pPr>
            <a:r>
              <a:rPr lang="en-US" altLang="en-US" sz="2400" b="1" i="1" dirty="0">
                <a:solidFill>
                  <a:srgbClr val="00CC00"/>
                </a:solidFill>
                <a:latin typeface="Verdana" panose="020B0604030504040204" pitchFamily="34" charset="0"/>
              </a:rPr>
              <a:t>713 961 8022 (facsimile)</a:t>
            </a:r>
          </a:p>
          <a:p>
            <a:pPr algn="ctr" eaLnBrk="1" hangingPunct="1">
              <a:spcBef>
                <a:spcPct val="20000"/>
              </a:spcBef>
              <a:buClr>
                <a:schemeClr val="hlink"/>
              </a:buClr>
              <a:buSzPct val="60000"/>
              <a:buFont typeface="Wingdings" panose="05000000000000000000" pitchFamily="2" charset="2"/>
              <a:buNone/>
            </a:pPr>
            <a:r>
              <a:rPr lang="en-US" altLang="en-US" sz="1800" b="1" i="1" dirty="0">
                <a:solidFill>
                  <a:srgbClr val="FFFF00"/>
                </a:solidFill>
                <a:latin typeface="Verdana" panose="020B0604030504040204" pitchFamily="34" charset="0"/>
              </a:rPr>
              <a:t>The Center for Global Trade Education and Compliance, Inc.</a:t>
            </a:r>
          </a:p>
        </p:txBody>
      </p:sp>
      <p:sp>
        <p:nvSpPr>
          <p:cNvPr id="4" name="Footer Placeholder 3"/>
          <p:cNvSpPr>
            <a:spLocks noGrp="1"/>
          </p:cNvSpPr>
          <p:nvPr>
            <p:ph type="ftr" sz="quarter" idx="11"/>
          </p:nvPr>
        </p:nvSpPr>
        <p:spPr/>
        <p:txBody>
          <a:bodyPr/>
          <a:lstStyle/>
          <a:p>
            <a:pPr>
              <a:defRPr/>
            </a:pPr>
            <a:r>
              <a:rPr lang="en-US" smtClean="0"/>
              <a:t>© 2015 Center for Global Trade Education and Compliance Inc.</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Overview</a:t>
            </a:r>
          </a:p>
          <a:p>
            <a:pPr lvl="1" eaLnBrk="1" hangingPunct="1"/>
            <a:r>
              <a:rPr lang="en-US" altLang="en-US" sz="3200" b="1" dirty="0" smtClean="0">
                <a:effectLst>
                  <a:outerShdw blurRad="38100" dist="38100" dir="2700000" algn="tl">
                    <a:srgbClr val="000000">
                      <a:alpha val="43137"/>
                    </a:srgbClr>
                  </a:outerShdw>
                </a:effectLst>
              </a:rPr>
              <a:t>Regulations regarding Non-Resident US Importers</a:t>
            </a:r>
          </a:p>
          <a:p>
            <a:pPr lvl="1" eaLnBrk="1" hangingPunct="1"/>
            <a:r>
              <a:rPr lang="en-US" altLang="en-US" sz="3200" b="1" dirty="0" smtClean="0">
                <a:effectLst>
                  <a:outerShdw blurRad="38100" dist="38100" dir="2700000" algn="tl">
                    <a:srgbClr val="000000">
                      <a:alpha val="43137"/>
                    </a:srgbClr>
                  </a:outerShdw>
                </a:effectLst>
              </a:rPr>
              <a:t>Benefits and Detriments</a:t>
            </a: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Alternate title:</a:t>
            </a:r>
          </a:p>
          <a:p>
            <a:pPr eaLnBrk="1" hangingPunct="1"/>
            <a:endParaRPr lang="en-US" altLang="en-US" sz="3600" b="1" dirty="0">
              <a:solidFill>
                <a:srgbClr val="FFFF00"/>
              </a:solidFill>
              <a:effectLst>
                <a:outerShdw blurRad="38100" dist="38100" dir="2700000" algn="tl">
                  <a:srgbClr val="000000">
                    <a:alpha val="43137"/>
                  </a:srgbClr>
                </a:outerShdw>
              </a:effectLst>
            </a:endParaRPr>
          </a:p>
          <a:p>
            <a:pPr marL="0" indent="0" algn="ctr" eaLnBrk="1" hangingPunct="1">
              <a:buNone/>
            </a:pPr>
            <a:r>
              <a:rPr lang="en-US" altLang="en-US" sz="9600" b="1" dirty="0" smtClean="0">
                <a:solidFill>
                  <a:srgbClr val="FFFF00"/>
                </a:solidFill>
                <a:effectLst>
                  <a:outerShdw blurRad="38100" dist="38100" dir="2700000" algn="tl">
                    <a:srgbClr val="000000">
                      <a:alpha val="43137"/>
                    </a:srgbClr>
                  </a:outerShdw>
                </a:effectLst>
              </a:rPr>
              <a:t>SO, </a:t>
            </a:r>
            <a:r>
              <a:rPr lang="en-US" altLang="en-US" sz="3600" b="1" dirty="0" smtClean="0">
                <a:solidFill>
                  <a:srgbClr val="FFFF00"/>
                </a:solidFill>
                <a:effectLst>
                  <a:outerShdw blurRad="38100" dist="38100" dir="2700000" algn="tl">
                    <a:srgbClr val="000000">
                      <a:alpha val="43137"/>
                    </a:srgbClr>
                  </a:outerShdw>
                </a:effectLst>
              </a:rPr>
              <a:t>you want to be a </a:t>
            </a:r>
          </a:p>
          <a:p>
            <a:pPr marL="0" indent="0" algn="ctr" eaLnBrk="1" hangingPunct="1">
              <a:buNone/>
            </a:pPr>
            <a:r>
              <a:rPr lang="en-US" altLang="en-US" sz="3600" b="1" dirty="0" smtClean="0">
                <a:solidFill>
                  <a:srgbClr val="FFFF00"/>
                </a:solidFill>
                <a:effectLst>
                  <a:outerShdw blurRad="38100" dist="38100" dir="2700000" algn="tl">
                    <a:srgbClr val="000000">
                      <a:alpha val="43137"/>
                    </a:srgbClr>
                  </a:outerShdw>
                </a:effectLst>
              </a:rPr>
              <a:t>non-resident US importer. </a:t>
            </a:r>
          </a:p>
          <a:p>
            <a:pPr marL="0" indent="0" eaLnBrk="1" hangingPunct="1">
              <a:buNone/>
            </a:pPr>
            <a:endParaRPr lang="en-US" altLang="en-US" sz="3600" b="1" dirty="0">
              <a:solidFill>
                <a:srgbClr val="FFFF00"/>
              </a:solidFill>
              <a:effectLst>
                <a:outerShdw blurRad="38100" dist="38100" dir="2700000" algn="tl">
                  <a:srgbClr val="000000">
                    <a:alpha val="43137"/>
                  </a:srgbClr>
                </a:outerShdw>
              </a:effectLst>
            </a:endParaRPr>
          </a:p>
          <a:p>
            <a:pPr marL="0" indent="0" eaLnBrk="1" hangingPunct="1">
              <a:buNone/>
            </a:pPr>
            <a:r>
              <a:rPr lang="en-US" altLang="en-US" sz="3600" b="1" dirty="0" smtClean="0">
                <a:solidFill>
                  <a:srgbClr val="FFFF00"/>
                </a:solidFill>
                <a:effectLst>
                  <a:outerShdw blurRad="38100" dist="38100" dir="2700000" algn="tl">
                    <a:srgbClr val="000000">
                      <a:alpha val="43137"/>
                    </a:srgbClr>
                  </a:outerShdw>
                </a:effectLst>
              </a:rPr>
              <a:t>					 (are you sure?)</a:t>
            </a:r>
            <a:endParaRPr lang="en-US" altLang="en-US" sz="3200" b="1" dirty="0" smtClean="0">
              <a:effectLst>
                <a:outerShdw blurRad="38100" dist="38100" dir="2700000" algn="tl">
                  <a:srgbClr val="000000">
                    <a:alpha val="43137"/>
                  </a:srgbClr>
                </a:outerShdw>
              </a:effectLst>
            </a:endParaRP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51273004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What is a Non-Resident US Importer?</a:t>
            </a:r>
          </a:p>
          <a:p>
            <a:pPr lvl="1" eaLnBrk="1" hangingPunct="1"/>
            <a:r>
              <a:rPr lang="en-US" altLang="en-US" sz="3200" b="1" dirty="0" smtClean="0">
                <a:effectLst>
                  <a:outerShdw blurRad="38100" dist="38100" dir="2700000" algn="tl">
                    <a:srgbClr val="000000">
                      <a:alpha val="43137"/>
                    </a:srgbClr>
                  </a:outerShdw>
                </a:effectLst>
              </a:rPr>
              <a:t>Individual or entity</a:t>
            </a:r>
            <a:r>
              <a:rPr lang="en-US" altLang="en-US" sz="3200" b="1" dirty="0" smtClean="0">
                <a:effectLst>
                  <a:outerShdw blurRad="38100" dist="38100" dir="2700000" algn="tl">
                    <a:srgbClr val="000000">
                      <a:alpha val="43137"/>
                    </a:srgbClr>
                  </a:outerShdw>
                </a:effectLst>
              </a:rPr>
              <a:t> without legal presence  within </a:t>
            </a:r>
            <a:r>
              <a:rPr lang="en-US" altLang="en-US" sz="3200" b="1" dirty="0" smtClean="0">
                <a:effectLst>
                  <a:outerShdw blurRad="38100" dist="38100" dir="2700000" algn="tl">
                    <a:srgbClr val="000000">
                      <a:alpha val="43137"/>
                    </a:srgbClr>
                  </a:outerShdw>
                </a:effectLst>
              </a:rPr>
              <a:t>the customs territory of the United States or in the Virgin Islands of the United States</a:t>
            </a:r>
          </a:p>
          <a:p>
            <a:pPr lvl="1" eaLnBrk="1" hangingPunct="1"/>
            <a:r>
              <a:rPr lang="en-US" altLang="en-US" sz="3200" b="1" dirty="0" smtClean="0">
                <a:effectLst>
                  <a:outerShdw blurRad="38100" dist="38100" dir="2700000" algn="tl">
                    <a:srgbClr val="000000">
                      <a:alpha val="43137"/>
                    </a:srgbClr>
                  </a:outerShdw>
                </a:effectLst>
              </a:rPr>
              <a:t>Conducting importation into United States</a:t>
            </a: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2792851992"/>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Regulations regarding Non-Resident US Importers</a:t>
            </a:r>
          </a:p>
          <a:p>
            <a:pPr lvl="1" eaLnBrk="1" hangingPunct="1"/>
            <a:r>
              <a:rPr lang="en-US" altLang="en-US" b="1" dirty="0" smtClean="0">
                <a:effectLst>
                  <a:outerShdw blurRad="38100" dist="38100" dir="2700000" algn="tl">
                    <a:srgbClr val="000000">
                      <a:alpha val="43137"/>
                    </a:srgbClr>
                  </a:outerShdw>
                </a:effectLst>
              </a:rPr>
              <a:t>§ 141.17 Entry by nonresident consignee</a:t>
            </a:r>
          </a:p>
          <a:p>
            <a:pPr lvl="1" eaLnBrk="1" hangingPunct="1"/>
            <a:r>
              <a:rPr lang="en-US" altLang="en-US" b="1" dirty="0" smtClean="0">
                <a:effectLst>
                  <a:outerShdw blurRad="38100" dist="38100" dir="2700000" algn="tl">
                    <a:srgbClr val="000000">
                      <a:alpha val="43137"/>
                    </a:srgbClr>
                  </a:outerShdw>
                </a:effectLst>
              </a:rPr>
              <a:t>A nonresident consignee has the right to make entry, but any bond taken in connection with the entry shall have a resident corporate surety or, when a carnet issued under part 114 of this chapter is used as an entry form, an approved resident guaranteeing association</a:t>
            </a: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3357768679"/>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Regulations regarding Non-Resident US Importers</a:t>
            </a:r>
          </a:p>
          <a:p>
            <a:pPr lvl="1" eaLnBrk="1" hangingPunct="1"/>
            <a:r>
              <a:rPr lang="en-US" altLang="en-US" b="1" dirty="0" smtClean="0">
                <a:effectLst>
                  <a:outerShdw blurRad="38100" dist="38100" dir="2700000" algn="tl">
                    <a:srgbClr val="000000">
                      <a:alpha val="43137"/>
                    </a:srgbClr>
                  </a:outerShdw>
                </a:effectLst>
              </a:rPr>
              <a:t>19 CFR § 141.18 Entry by nonresident corporation.</a:t>
            </a:r>
          </a:p>
          <a:p>
            <a:pPr lvl="1" eaLnBrk="1" hangingPunct="1"/>
            <a:r>
              <a:rPr lang="en-US" altLang="en-US" b="1" dirty="0" smtClean="0">
                <a:effectLst>
                  <a:outerShdw blurRad="38100" dist="38100" dir="2700000" algn="tl">
                    <a:srgbClr val="000000">
                      <a:alpha val="43137"/>
                    </a:srgbClr>
                  </a:outerShdw>
                </a:effectLst>
              </a:rPr>
              <a:t>A nonresident corporation (i.e., one which is not incorporated within the customs territory of the United States or in the Virgin Islands of the United States) may not enter merchandise for consumption unless it:</a:t>
            </a: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1560097927"/>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Regulations regarding Non-Resident US Importers</a:t>
            </a:r>
          </a:p>
          <a:p>
            <a:pPr marL="457200" lvl="1" indent="0" eaLnBrk="1" hangingPunct="1">
              <a:buNone/>
            </a:pPr>
            <a:r>
              <a:rPr lang="en-US" altLang="en-US" sz="2400" b="1" dirty="0" smtClean="0">
                <a:effectLst>
                  <a:outerShdw blurRad="38100" dist="38100" dir="2700000" algn="tl">
                    <a:srgbClr val="000000">
                      <a:alpha val="43137"/>
                    </a:srgbClr>
                  </a:outerShdw>
                </a:effectLst>
              </a:rPr>
              <a:t>…unless it:</a:t>
            </a:r>
          </a:p>
          <a:p>
            <a:pPr lvl="1" eaLnBrk="1" hangingPunct="1"/>
            <a:r>
              <a:rPr lang="en-US" altLang="en-US" sz="2400" b="1" dirty="0" smtClean="0">
                <a:effectLst>
                  <a:outerShdw blurRad="38100" dist="38100" dir="2700000" algn="tl">
                    <a:srgbClr val="000000">
                      <a:alpha val="43137"/>
                    </a:srgbClr>
                  </a:outerShdw>
                </a:effectLst>
              </a:rPr>
              <a:t>19 CFR § 141.18(a): Has a resident agent in the State where the port of entry is located who is authorized to accept service of process against that corporation or, in the case of an entry filed from a remote location pursuant to subpart E of part 143 of this chapter, has a resident agent authorized to accept service of process against that corporation either in the State where the port of entry is located or in the State from which the remote location filing originates; AND</a:t>
            </a: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4290189168"/>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Regulations regarding Non-Resident US Importers</a:t>
            </a:r>
          </a:p>
          <a:p>
            <a:pPr marL="457200" lvl="1" indent="0" eaLnBrk="1" hangingPunct="1">
              <a:buNone/>
            </a:pPr>
            <a:r>
              <a:rPr lang="en-US" altLang="en-US" sz="2400" b="1" dirty="0" smtClean="0">
                <a:effectLst>
                  <a:outerShdw blurRad="38100" dist="38100" dir="2700000" algn="tl">
                    <a:srgbClr val="000000">
                      <a:alpha val="43137"/>
                    </a:srgbClr>
                  </a:outerShdw>
                </a:effectLst>
              </a:rPr>
              <a:t>…unless it:</a:t>
            </a:r>
          </a:p>
          <a:p>
            <a:pPr lvl="1" eaLnBrk="1" hangingPunct="1"/>
            <a:r>
              <a:rPr lang="en-US" altLang="en-US" sz="2400" b="1" dirty="0" smtClean="0">
                <a:effectLst>
                  <a:outerShdw blurRad="38100" dist="38100" dir="2700000" algn="tl">
                    <a:srgbClr val="000000">
                      <a:alpha val="43137"/>
                    </a:srgbClr>
                  </a:outerShdw>
                </a:effectLst>
              </a:rPr>
              <a:t>19 CFR § 141.18(b): Files a bond on CBP Form 301, containing the bond conditions set forth in § 113.62 of this chapter having a resident corporate surety to secure the payment of any increased and additional duties which may be found due.</a:t>
            </a: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359488226"/>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0"/>
            <a:ext cx="9144000" cy="685800"/>
          </a:xfrm>
        </p:spPr>
        <p:txBody>
          <a:bodyPr/>
          <a:lstStyle/>
          <a:p>
            <a:pPr eaLnBrk="1" hangingPunct="1">
              <a:defRPr/>
            </a:pPr>
            <a:r>
              <a:rPr lang="en-US" sz="2800" b="1" dirty="0">
                <a:solidFill>
                  <a:srgbClr val="FFFF00"/>
                </a:solidFill>
              </a:rPr>
              <a:t>The Pros and Cons of being a Non-Resident US Importer</a:t>
            </a:r>
            <a:endParaRPr lang="en-US" sz="2800" b="1" dirty="0" smtClean="0">
              <a:solidFill>
                <a:srgbClr val="FFFF00"/>
              </a:solidFill>
            </a:endParaRPr>
          </a:p>
        </p:txBody>
      </p:sp>
      <p:sp>
        <p:nvSpPr>
          <p:cNvPr id="5123" name="Rectangle 4"/>
          <p:cNvSpPr>
            <a:spLocks noGrp="1" noChangeArrowheads="1"/>
          </p:cNvSpPr>
          <p:nvPr>
            <p:ph type="body" idx="4294967295"/>
          </p:nvPr>
        </p:nvSpPr>
        <p:spPr>
          <a:xfrm>
            <a:off x="457200" y="914400"/>
            <a:ext cx="8229600" cy="5216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600" b="1" dirty="0" smtClean="0">
                <a:solidFill>
                  <a:srgbClr val="FFFF00"/>
                </a:solidFill>
                <a:effectLst>
                  <a:outerShdw blurRad="38100" dist="38100" dir="2700000" algn="tl">
                    <a:srgbClr val="000000">
                      <a:alpha val="43137"/>
                    </a:srgbClr>
                  </a:outerShdw>
                </a:effectLst>
              </a:rPr>
              <a:t>Regulations regarding Non-Resident US Importers</a:t>
            </a:r>
          </a:p>
          <a:p>
            <a:pPr lvl="1" eaLnBrk="1" hangingPunct="1"/>
            <a:r>
              <a:rPr lang="en-US" altLang="en-US" sz="3200" b="1" dirty="0" smtClean="0">
                <a:effectLst>
                  <a:outerShdw blurRad="38100" dist="38100" dir="2700000" algn="tl">
                    <a:srgbClr val="000000">
                      <a:alpha val="43137"/>
                    </a:srgbClr>
                  </a:outerShdw>
                </a:effectLst>
              </a:rPr>
              <a:t>Resident Agent Requirement</a:t>
            </a:r>
          </a:p>
          <a:p>
            <a:pPr lvl="1" eaLnBrk="1" hangingPunct="1"/>
            <a:r>
              <a:rPr lang="en-US" altLang="en-US" sz="3200" b="1" dirty="0" smtClean="0">
                <a:effectLst>
                  <a:outerShdw blurRad="38100" dist="38100" dir="2700000" algn="tl">
                    <a:srgbClr val="000000">
                      <a:alpha val="43137"/>
                    </a:srgbClr>
                  </a:outerShdw>
                </a:effectLst>
              </a:rPr>
              <a:t>Resident Surety Requirement</a:t>
            </a:r>
          </a:p>
        </p:txBody>
      </p:sp>
      <p:sp>
        <p:nvSpPr>
          <p:cNvPr id="5" name="Footer Placeholder 4"/>
          <p:cNvSpPr>
            <a:spLocks noGrp="1"/>
          </p:cNvSpPr>
          <p:nvPr>
            <p:ph type="ftr" sz="quarter" idx="11"/>
          </p:nvPr>
        </p:nvSpPr>
        <p:spPr/>
        <p:txBody>
          <a:bodyPr/>
          <a:lstStyle/>
          <a:p>
            <a:pPr>
              <a:defRPr/>
            </a:pPr>
            <a:r>
              <a:rPr lang="en-US" smtClean="0"/>
              <a:t>© 2015 Center for Global Trade Education and Compliance Inc.</a:t>
            </a:r>
            <a:endParaRPr lang="en-US"/>
          </a:p>
        </p:txBody>
      </p:sp>
    </p:spTree>
    <p:extLst>
      <p:ext uri="{BB962C8B-B14F-4D97-AF65-F5344CB8AC3E}">
        <p14:creationId xmlns:p14="http://schemas.microsoft.com/office/powerpoint/2010/main" val="2724631319"/>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3331</TotalTime>
  <Words>900</Words>
  <Application>Microsoft Office PowerPoint</Application>
  <PresentationFormat>On-screen Show (4:3)</PresentationFormat>
  <Paragraphs>155</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Verdana</vt:lpstr>
      <vt:lpstr>Wingdings</vt:lpstr>
      <vt:lpstr>Globe</vt:lpstr>
      <vt:lpstr>PowerPoint Presentation</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The Pros and Cons of being a Non-Resident US Importer</vt:lpstr>
      <vt:lpstr>Performing Internal Audit and Risk Assessment</vt:lpstr>
    </vt:vector>
  </TitlesOfParts>
  <Company>The Law Office of Lawrence W. Hanson,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Lawrence W. Hanson</dc:creator>
  <cp:lastModifiedBy>Lawrence Hanson</cp:lastModifiedBy>
  <cp:revision>208</cp:revision>
  <dcterms:created xsi:type="dcterms:W3CDTF">2002-02-25T19:02:07Z</dcterms:created>
  <dcterms:modified xsi:type="dcterms:W3CDTF">2015-11-08T05:02:00Z</dcterms:modified>
</cp:coreProperties>
</file>