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4" r:id="rId3"/>
    <p:sldMasterId id="2147483708" r:id="rId4"/>
  </p:sldMasterIdLst>
  <p:notesMasterIdLst>
    <p:notesMasterId r:id="rId53"/>
  </p:notesMasterIdLst>
  <p:handoutMasterIdLst>
    <p:handoutMasterId r:id="rId54"/>
  </p:handoutMasterIdLst>
  <p:sldIdLst>
    <p:sldId id="430" r:id="rId5"/>
    <p:sldId id="447" r:id="rId6"/>
    <p:sldId id="493" r:id="rId7"/>
    <p:sldId id="448" r:id="rId8"/>
    <p:sldId id="472" r:id="rId9"/>
    <p:sldId id="504" r:id="rId10"/>
    <p:sldId id="499"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4" r:id="rId25"/>
    <p:sldId id="495" r:id="rId26"/>
    <p:sldId id="496" r:id="rId27"/>
    <p:sldId id="500" r:id="rId28"/>
    <p:sldId id="465" r:id="rId29"/>
    <p:sldId id="449" r:id="rId30"/>
    <p:sldId id="450" r:id="rId31"/>
    <p:sldId id="451" r:id="rId32"/>
    <p:sldId id="455" r:id="rId33"/>
    <p:sldId id="456" r:id="rId34"/>
    <p:sldId id="497" r:id="rId35"/>
    <p:sldId id="452" r:id="rId36"/>
    <p:sldId id="454" r:id="rId37"/>
    <p:sldId id="466" r:id="rId38"/>
    <p:sldId id="473" r:id="rId39"/>
    <p:sldId id="476" r:id="rId40"/>
    <p:sldId id="471" r:id="rId41"/>
    <p:sldId id="469" r:id="rId42"/>
    <p:sldId id="470" r:id="rId43"/>
    <p:sldId id="458" r:id="rId44"/>
    <p:sldId id="459" r:id="rId45"/>
    <p:sldId id="501" r:id="rId46"/>
    <p:sldId id="502" r:id="rId47"/>
    <p:sldId id="468" r:id="rId48"/>
    <p:sldId id="460" r:id="rId49"/>
    <p:sldId id="461" r:id="rId50"/>
    <p:sldId id="464" r:id="rId51"/>
    <p:sldId id="436" r:id="rId5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2A2C1F-A355-4DB9-BCF6-6CAA54508F19}">
          <p14:sldIdLst/>
        </p14:section>
        <p14:section name="Untitled Section" id="{1EEFA35F-4AF9-4EB7-913F-CE437D13D3C0}">
          <p14:sldIdLst>
            <p14:sldId id="430"/>
            <p14:sldId id="447"/>
            <p14:sldId id="493"/>
            <p14:sldId id="448"/>
            <p14:sldId id="472"/>
            <p14:sldId id="504"/>
            <p14:sldId id="499"/>
            <p14:sldId id="478"/>
            <p14:sldId id="479"/>
            <p14:sldId id="480"/>
            <p14:sldId id="481"/>
            <p14:sldId id="482"/>
            <p14:sldId id="483"/>
            <p14:sldId id="484"/>
            <p14:sldId id="485"/>
            <p14:sldId id="486"/>
            <p14:sldId id="487"/>
            <p14:sldId id="488"/>
            <p14:sldId id="489"/>
            <p14:sldId id="490"/>
            <p14:sldId id="494"/>
            <p14:sldId id="495"/>
            <p14:sldId id="496"/>
            <p14:sldId id="500"/>
            <p14:sldId id="465"/>
            <p14:sldId id="449"/>
            <p14:sldId id="450"/>
            <p14:sldId id="451"/>
            <p14:sldId id="455"/>
            <p14:sldId id="456"/>
            <p14:sldId id="497"/>
            <p14:sldId id="452"/>
            <p14:sldId id="454"/>
            <p14:sldId id="466"/>
            <p14:sldId id="473"/>
            <p14:sldId id="476"/>
            <p14:sldId id="471"/>
            <p14:sldId id="469"/>
            <p14:sldId id="470"/>
            <p14:sldId id="458"/>
            <p14:sldId id="459"/>
            <p14:sldId id="501"/>
            <p14:sldId id="502"/>
            <p14:sldId id="468"/>
            <p14:sldId id="460"/>
            <p14:sldId id="461"/>
            <p14:sldId id="464"/>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B15"/>
    <a:srgbClr val="009999"/>
    <a:srgbClr val="339966"/>
    <a:srgbClr val="006666"/>
    <a:srgbClr val="292929"/>
    <a:srgbClr val="000000"/>
    <a:srgbClr val="333333"/>
    <a:srgbClr val="4D4D4D"/>
    <a:srgbClr val="454545"/>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6057" autoAdjust="0"/>
  </p:normalViewPr>
  <p:slideViewPr>
    <p:cSldViewPr>
      <p:cViewPr varScale="1">
        <p:scale>
          <a:sx n="88" d="100"/>
          <a:sy n="88" d="100"/>
        </p:scale>
        <p:origin x="1476" y="84"/>
      </p:cViewPr>
      <p:guideLst>
        <p:guide orient="horz" pos="2160"/>
        <p:guide pos="2880"/>
      </p:guideLst>
    </p:cSldViewPr>
  </p:slideViewPr>
  <p:outlineViewPr>
    <p:cViewPr>
      <p:scale>
        <a:sx n="33" d="100"/>
        <a:sy n="33" d="100"/>
      </p:scale>
      <p:origin x="0" y="-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9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E5092-4A67-4E1D-9301-F69E8D674042}"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A5FAADA8-A1A9-4AE7-B749-FDE6E80AD5CE}">
      <dgm:prSet/>
      <dgm:spPr/>
      <dgm:t>
        <a:bodyPr/>
        <a:lstStyle/>
        <a:p>
          <a:pPr algn="ctr" rtl="0"/>
          <a:r>
            <a:rPr lang="en-US" b="1" dirty="0" smtClean="0"/>
            <a:t>Dispute the case</a:t>
          </a:r>
          <a:endParaRPr lang="en-US" b="1" dirty="0"/>
        </a:p>
      </dgm:t>
    </dgm:pt>
    <dgm:pt modelId="{80CCD057-298F-413E-B8C2-0BD549A685FF}" type="parTrans" cxnId="{C2F8310B-E00A-49D4-A244-1235D316B4D1}">
      <dgm:prSet/>
      <dgm:spPr/>
      <dgm:t>
        <a:bodyPr/>
        <a:lstStyle/>
        <a:p>
          <a:endParaRPr lang="en-US"/>
        </a:p>
      </dgm:t>
    </dgm:pt>
    <dgm:pt modelId="{26994B37-F66A-4A66-B4EB-42C25B366F80}" type="sibTrans" cxnId="{C2F8310B-E00A-49D4-A244-1235D316B4D1}">
      <dgm:prSet/>
      <dgm:spPr/>
      <dgm:t>
        <a:bodyPr/>
        <a:lstStyle/>
        <a:p>
          <a:endParaRPr lang="en-US"/>
        </a:p>
      </dgm:t>
    </dgm:pt>
    <dgm:pt modelId="{1D086D8E-C2A4-4E1F-8CC3-1AC29CCC998D}" type="pres">
      <dgm:prSet presAssocID="{C93E5092-4A67-4E1D-9301-F69E8D674042}" presName="linear" presStyleCnt="0">
        <dgm:presLayoutVars>
          <dgm:animLvl val="lvl"/>
          <dgm:resizeHandles val="exact"/>
        </dgm:presLayoutVars>
      </dgm:prSet>
      <dgm:spPr/>
      <dgm:t>
        <a:bodyPr/>
        <a:lstStyle/>
        <a:p>
          <a:endParaRPr lang="en-US"/>
        </a:p>
      </dgm:t>
    </dgm:pt>
    <dgm:pt modelId="{88251691-AE7D-48CB-8ECF-60AE38054944}" type="pres">
      <dgm:prSet presAssocID="{A5FAADA8-A1A9-4AE7-B749-FDE6E80AD5CE}" presName="parentText" presStyleLbl="node1" presStyleIdx="0" presStyleCnt="1">
        <dgm:presLayoutVars>
          <dgm:chMax val="0"/>
          <dgm:bulletEnabled val="1"/>
        </dgm:presLayoutVars>
      </dgm:prSet>
      <dgm:spPr/>
      <dgm:t>
        <a:bodyPr/>
        <a:lstStyle/>
        <a:p>
          <a:endParaRPr lang="en-US"/>
        </a:p>
      </dgm:t>
    </dgm:pt>
  </dgm:ptLst>
  <dgm:cxnLst>
    <dgm:cxn modelId="{FDD57DC8-464F-4366-AE17-BC3F478D2103}" type="presOf" srcId="{A5FAADA8-A1A9-4AE7-B749-FDE6E80AD5CE}" destId="{88251691-AE7D-48CB-8ECF-60AE38054944}" srcOrd="0" destOrd="0" presId="urn:microsoft.com/office/officeart/2005/8/layout/vList2"/>
    <dgm:cxn modelId="{C2F8310B-E00A-49D4-A244-1235D316B4D1}" srcId="{C93E5092-4A67-4E1D-9301-F69E8D674042}" destId="{A5FAADA8-A1A9-4AE7-B749-FDE6E80AD5CE}" srcOrd="0" destOrd="0" parTransId="{80CCD057-298F-413E-B8C2-0BD549A685FF}" sibTransId="{26994B37-F66A-4A66-B4EB-42C25B366F80}"/>
    <dgm:cxn modelId="{9EEB59F4-D341-4799-A21C-D1FC333E2018}" type="presOf" srcId="{C93E5092-4A67-4E1D-9301-F69E8D674042}" destId="{1D086D8E-C2A4-4E1F-8CC3-1AC29CCC998D}" srcOrd="0" destOrd="0" presId="urn:microsoft.com/office/officeart/2005/8/layout/vList2"/>
    <dgm:cxn modelId="{2398097D-5C64-43A0-9971-0684A055FB47}" type="presParOf" srcId="{1D086D8E-C2A4-4E1F-8CC3-1AC29CCC998D}" destId="{88251691-AE7D-48CB-8ECF-60AE3805494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5C09C-50F1-43B5-95FA-74B037098549}"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8CEC48B9-9A0F-4C7F-ABBF-7152866EE1D3}">
      <dgm:prSet/>
      <dgm:spPr>
        <a:solidFill>
          <a:srgbClr val="FF0000"/>
        </a:solidFill>
      </dgm:spPr>
      <dgm:t>
        <a:bodyPr/>
        <a:lstStyle/>
        <a:p>
          <a:pPr algn="ctr" rtl="0"/>
          <a:r>
            <a:rPr lang="en-US" b="1" dirty="0" smtClean="0"/>
            <a:t>Suppress the case</a:t>
          </a:r>
          <a:endParaRPr lang="en-US" b="1" dirty="0"/>
        </a:p>
      </dgm:t>
    </dgm:pt>
    <dgm:pt modelId="{DC022007-40D5-44FF-92AC-3AD6DF9AC9B1}" type="parTrans" cxnId="{E187D03A-19CB-4673-BBC7-9CBE83EC5770}">
      <dgm:prSet/>
      <dgm:spPr/>
      <dgm:t>
        <a:bodyPr/>
        <a:lstStyle/>
        <a:p>
          <a:endParaRPr lang="en-US"/>
        </a:p>
      </dgm:t>
    </dgm:pt>
    <dgm:pt modelId="{E4DA6578-DCB5-4DE9-A098-744498148FE1}" type="sibTrans" cxnId="{E187D03A-19CB-4673-BBC7-9CBE83EC5770}">
      <dgm:prSet/>
      <dgm:spPr/>
      <dgm:t>
        <a:bodyPr/>
        <a:lstStyle/>
        <a:p>
          <a:endParaRPr lang="en-US"/>
        </a:p>
      </dgm:t>
    </dgm:pt>
    <dgm:pt modelId="{E662140D-D331-4C05-8E3D-376A3A804274}" type="pres">
      <dgm:prSet presAssocID="{2385C09C-50F1-43B5-95FA-74B037098549}" presName="linear" presStyleCnt="0">
        <dgm:presLayoutVars>
          <dgm:animLvl val="lvl"/>
          <dgm:resizeHandles val="exact"/>
        </dgm:presLayoutVars>
      </dgm:prSet>
      <dgm:spPr/>
      <dgm:t>
        <a:bodyPr/>
        <a:lstStyle/>
        <a:p>
          <a:endParaRPr lang="en-US"/>
        </a:p>
      </dgm:t>
    </dgm:pt>
    <dgm:pt modelId="{D4E37D34-8C89-4AC9-8CF7-4F224F3AEC01}" type="pres">
      <dgm:prSet presAssocID="{8CEC48B9-9A0F-4C7F-ABBF-7152866EE1D3}" presName="parentText" presStyleLbl="node1" presStyleIdx="0" presStyleCnt="1">
        <dgm:presLayoutVars>
          <dgm:chMax val="0"/>
          <dgm:bulletEnabled val="1"/>
        </dgm:presLayoutVars>
      </dgm:prSet>
      <dgm:spPr/>
      <dgm:t>
        <a:bodyPr/>
        <a:lstStyle/>
        <a:p>
          <a:endParaRPr lang="en-US"/>
        </a:p>
      </dgm:t>
    </dgm:pt>
  </dgm:ptLst>
  <dgm:cxnLst>
    <dgm:cxn modelId="{4DAAE5BC-D8A7-4350-994D-0F00B7A01D45}" type="presOf" srcId="{8CEC48B9-9A0F-4C7F-ABBF-7152866EE1D3}" destId="{D4E37D34-8C89-4AC9-8CF7-4F224F3AEC01}" srcOrd="0" destOrd="0" presId="urn:microsoft.com/office/officeart/2005/8/layout/vList2"/>
    <dgm:cxn modelId="{FB4B20C3-3296-413B-8BBF-FEFB2315D85D}" type="presOf" srcId="{2385C09C-50F1-43B5-95FA-74B037098549}" destId="{E662140D-D331-4C05-8E3D-376A3A804274}" srcOrd="0" destOrd="0" presId="urn:microsoft.com/office/officeart/2005/8/layout/vList2"/>
    <dgm:cxn modelId="{E187D03A-19CB-4673-BBC7-9CBE83EC5770}" srcId="{2385C09C-50F1-43B5-95FA-74B037098549}" destId="{8CEC48B9-9A0F-4C7F-ABBF-7152866EE1D3}" srcOrd="0" destOrd="0" parTransId="{DC022007-40D5-44FF-92AC-3AD6DF9AC9B1}" sibTransId="{E4DA6578-DCB5-4DE9-A098-744498148FE1}"/>
    <dgm:cxn modelId="{F5809C1E-E9E7-4F0A-AC88-919B9DDE0C0C}" type="presParOf" srcId="{E662140D-D331-4C05-8E3D-376A3A804274}" destId="{D4E37D34-8C89-4AC9-8CF7-4F224F3AEC0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5C09C-50F1-43B5-95FA-74B037098549}"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8CEC48B9-9A0F-4C7F-ABBF-7152866EE1D3}">
      <dgm:prSet/>
      <dgm:spPr>
        <a:solidFill>
          <a:srgbClr val="FF0000"/>
        </a:solidFill>
      </dgm:spPr>
      <dgm:t>
        <a:bodyPr/>
        <a:lstStyle/>
        <a:p>
          <a:pPr algn="ctr" rtl="0"/>
          <a:r>
            <a:rPr lang="en-US" b="1" dirty="0" smtClean="0"/>
            <a:t>Suppress the case</a:t>
          </a:r>
          <a:endParaRPr lang="en-US" b="1" dirty="0"/>
        </a:p>
      </dgm:t>
    </dgm:pt>
    <dgm:pt modelId="{DC022007-40D5-44FF-92AC-3AD6DF9AC9B1}" type="parTrans" cxnId="{E187D03A-19CB-4673-BBC7-9CBE83EC5770}">
      <dgm:prSet/>
      <dgm:spPr/>
      <dgm:t>
        <a:bodyPr/>
        <a:lstStyle/>
        <a:p>
          <a:endParaRPr lang="en-US"/>
        </a:p>
      </dgm:t>
    </dgm:pt>
    <dgm:pt modelId="{E4DA6578-DCB5-4DE9-A098-744498148FE1}" type="sibTrans" cxnId="{E187D03A-19CB-4673-BBC7-9CBE83EC5770}">
      <dgm:prSet/>
      <dgm:spPr/>
      <dgm:t>
        <a:bodyPr/>
        <a:lstStyle/>
        <a:p>
          <a:endParaRPr lang="en-US"/>
        </a:p>
      </dgm:t>
    </dgm:pt>
    <dgm:pt modelId="{E662140D-D331-4C05-8E3D-376A3A804274}" type="pres">
      <dgm:prSet presAssocID="{2385C09C-50F1-43B5-95FA-74B037098549}" presName="linear" presStyleCnt="0">
        <dgm:presLayoutVars>
          <dgm:animLvl val="lvl"/>
          <dgm:resizeHandles val="exact"/>
        </dgm:presLayoutVars>
      </dgm:prSet>
      <dgm:spPr/>
      <dgm:t>
        <a:bodyPr/>
        <a:lstStyle/>
        <a:p>
          <a:endParaRPr lang="en-US"/>
        </a:p>
      </dgm:t>
    </dgm:pt>
    <dgm:pt modelId="{D4E37D34-8C89-4AC9-8CF7-4F224F3AEC01}" type="pres">
      <dgm:prSet presAssocID="{8CEC48B9-9A0F-4C7F-ABBF-7152866EE1D3}" presName="parentText" presStyleLbl="node1" presStyleIdx="0" presStyleCnt="1">
        <dgm:presLayoutVars>
          <dgm:chMax val="0"/>
          <dgm:bulletEnabled val="1"/>
        </dgm:presLayoutVars>
      </dgm:prSet>
      <dgm:spPr/>
      <dgm:t>
        <a:bodyPr/>
        <a:lstStyle/>
        <a:p>
          <a:endParaRPr lang="en-US"/>
        </a:p>
      </dgm:t>
    </dgm:pt>
  </dgm:ptLst>
  <dgm:cxnLst>
    <dgm:cxn modelId="{F614636E-D539-4BD5-8416-7EC0BAFB6099}" type="presOf" srcId="{2385C09C-50F1-43B5-95FA-74B037098549}" destId="{E662140D-D331-4C05-8E3D-376A3A804274}" srcOrd="0" destOrd="0" presId="urn:microsoft.com/office/officeart/2005/8/layout/vList2"/>
    <dgm:cxn modelId="{3686F27F-A5BF-4C91-A24E-B012ABD7D70B}" type="presOf" srcId="{8CEC48B9-9A0F-4C7F-ABBF-7152866EE1D3}" destId="{D4E37D34-8C89-4AC9-8CF7-4F224F3AEC01}" srcOrd="0" destOrd="0" presId="urn:microsoft.com/office/officeart/2005/8/layout/vList2"/>
    <dgm:cxn modelId="{E187D03A-19CB-4673-BBC7-9CBE83EC5770}" srcId="{2385C09C-50F1-43B5-95FA-74B037098549}" destId="{8CEC48B9-9A0F-4C7F-ABBF-7152866EE1D3}" srcOrd="0" destOrd="0" parTransId="{DC022007-40D5-44FF-92AC-3AD6DF9AC9B1}" sibTransId="{E4DA6578-DCB5-4DE9-A098-744498148FE1}"/>
    <dgm:cxn modelId="{2C112E1E-10F4-4FFF-9C49-CF3F28C8F8CF}" type="presParOf" srcId="{E662140D-D331-4C05-8E3D-376A3A804274}" destId="{D4E37D34-8C89-4AC9-8CF7-4F224F3AEC01}"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5C09C-50F1-43B5-95FA-74B037098549}"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8CEC48B9-9A0F-4C7F-ABBF-7152866EE1D3}">
      <dgm:prSet/>
      <dgm:spPr>
        <a:solidFill>
          <a:srgbClr val="FF0000"/>
        </a:solidFill>
      </dgm:spPr>
      <dgm:t>
        <a:bodyPr/>
        <a:lstStyle/>
        <a:p>
          <a:pPr algn="ctr" rtl="0"/>
          <a:r>
            <a:rPr lang="en-US" b="1" dirty="0" smtClean="0"/>
            <a:t>Suppress the case</a:t>
          </a:r>
          <a:endParaRPr lang="en-US" b="1" dirty="0"/>
        </a:p>
      </dgm:t>
    </dgm:pt>
    <dgm:pt modelId="{DC022007-40D5-44FF-92AC-3AD6DF9AC9B1}" type="parTrans" cxnId="{E187D03A-19CB-4673-BBC7-9CBE83EC5770}">
      <dgm:prSet/>
      <dgm:spPr/>
      <dgm:t>
        <a:bodyPr/>
        <a:lstStyle/>
        <a:p>
          <a:endParaRPr lang="en-US"/>
        </a:p>
      </dgm:t>
    </dgm:pt>
    <dgm:pt modelId="{E4DA6578-DCB5-4DE9-A098-744498148FE1}" type="sibTrans" cxnId="{E187D03A-19CB-4673-BBC7-9CBE83EC5770}">
      <dgm:prSet/>
      <dgm:spPr/>
      <dgm:t>
        <a:bodyPr/>
        <a:lstStyle/>
        <a:p>
          <a:endParaRPr lang="en-US"/>
        </a:p>
      </dgm:t>
    </dgm:pt>
    <dgm:pt modelId="{E662140D-D331-4C05-8E3D-376A3A804274}" type="pres">
      <dgm:prSet presAssocID="{2385C09C-50F1-43B5-95FA-74B037098549}" presName="linear" presStyleCnt="0">
        <dgm:presLayoutVars>
          <dgm:animLvl val="lvl"/>
          <dgm:resizeHandles val="exact"/>
        </dgm:presLayoutVars>
      </dgm:prSet>
      <dgm:spPr/>
      <dgm:t>
        <a:bodyPr/>
        <a:lstStyle/>
        <a:p>
          <a:endParaRPr lang="en-US"/>
        </a:p>
      </dgm:t>
    </dgm:pt>
    <dgm:pt modelId="{D4E37D34-8C89-4AC9-8CF7-4F224F3AEC01}" type="pres">
      <dgm:prSet presAssocID="{8CEC48B9-9A0F-4C7F-ABBF-7152866EE1D3}" presName="parentText" presStyleLbl="node1" presStyleIdx="0" presStyleCnt="1">
        <dgm:presLayoutVars>
          <dgm:chMax val="0"/>
          <dgm:bulletEnabled val="1"/>
        </dgm:presLayoutVars>
      </dgm:prSet>
      <dgm:spPr/>
      <dgm:t>
        <a:bodyPr/>
        <a:lstStyle/>
        <a:p>
          <a:endParaRPr lang="en-US"/>
        </a:p>
      </dgm:t>
    </dgm:pt>
  </dgm:ptLst>
  <dgm:cxnLst>
    <dgm:cxn modelId="{59D89997-5F71-459E-9D88-DF59A4564571}" type="presOf" srcId="{2385C09C-50F1-43B5-95FA-74B037098549}" destId="{E662140D-D331-4C05-8E3D-376A3A804274}" srcOrd="0" destOrd="0" presId="urn:microsoft.com/office/officeart/2005/8/layout/vList2"/>
    <dgm:cxn modelId="{E187D03A-19CB-4673-BBC7-9CBE83EC5770}" srcId="{2385C09C-50F1-43B5-95FA-74B037098549}" destId="{8CEC48B9-9A0F-4C7F-ABBF-7152866EE1D3}" srcOrd="0" destOrd="0" parTransId="{DC022007-40D5-44FF-92AC-3AD6DF9AC9B1}" sibTransId="{E4DA6578-DCB5-4DE9-A098-744498148FE1}"/>
    <dgm:cxn modelId="{236E0A21-E588-4BC4-AD49-A565BC1B82B5}" type="presOf" srcId="{8CEC48B9-9A0F-4C7F-ABBF-7152866EE1D3}" destId="{D4E37D34-8C89-4AC9-8CF7-4F224F3AEC01}" srcOrd="0" destOrd="0" presId="urn:microsoft.com/office/officeart/2005/8/layout/vList2"/>
    <dgm:cxn modelId="{D2F31164-43D5-47AE-90AF-50CEC7111C8D}" type="presParOf" srcId="{E662140D-D331-4C05-8E3D-376A3A804274}" destId="{D4E37D34-8C89-4AC9-8CF7-4F224F3AEC01}"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AD82A9B-0D1B-4330-AF5A-D2C203623A80}" type="datetimeFigureOut">
              <a:rPr lang="en-US" smtClean="0"/>
              <a:pPr/>
              <a:t>10/20/2015</a:t>
            </a:fld>
            <a:endParaRPr lang="en-US"/>
          </a:p>
        </p:txBody>
      </p:sp>
      <p:sp>
        <p:nvSpPr>
          <p:cNvPr id="4" name="Footer Placeholder 3"/>
          <p:cNvSpPr>
            <a:spLocks noGrp="1"/>
          </p:cNvSpPr>
          <p:nvPr>
            <p:ph type="ftr" sz="quarter" idx="2"/>
          </p:nvPr>
        </p:nvSpPr>
        <p:spPr>
          <a:xfrm>
            <a:off x="2"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CF30F4D-6050-47DB-81C2-23B8D2B479ED}" type="slidenum">
              <a:rPr lang="en-US" smtClean="0"/>
              <a:pPr/>
              <a:t>‹#›</a:t>
            </a:fld>
            <a:endParaRPr lang="en-US"/>
          </a:p>
        </p:txBody>
      </p:sp>
    </p:spTree>
    <p:extLst>
      <p:ext uri="{BB962C8B-B14F-4D97-AF65-F5344CB8AC3E}">
        <p14:creationId xmlns:p14="http://schemas.microsoft.com/office/powerpoint/2010/main" val="426205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5" y="0"/>
            <a:ext cx="2918831" cy="493316"/>
          </a:xfrm>
          <a:prstGeom prst="rect">
            <a:avLst/>
          </a:prstGeom>
        </p:spPr>
        <p:txBody>
          <a:bodyPr vert="horz" lIns="91440" tIns="45720" rIns="91440" bIns="45720" rtlCol="0"/>
          <a:lstStyle>
            <a:lvl1pPr algn="r">
              <a:defRPr sz="1200"/>
            </a:lvl1pPr>
          </a:lstStyle>
          <a:p>
            <a:fld id="{370084B4-356B-4118-8E1A-2BA9390E236F}" type="datetimeFigureOut">
              <a:rPr lang="en-US" smtClean="0"/>
              <a:pPr/>
              <a:t>10/20/2015</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1" cy="493316"/>
          </a:xfrm>
          <a:prstGeom prst="rect">
            <a:avLst/>
          </a:prstGeom>
        </p:spPr>
        <p:txBody>
          <a:bodyPr vert="horz" lIns="91440" tIns="45720" rIns="91440" bIns="45720" rtlCol="0" anchor="b"/>
          <a:lstStyle>
            <a:lvl1pPr algn="r">
              <a:defRPr sz="1200"/>
            </a:lvl1pPr>
          </a:lstStyle>
          <a:p>
            <a:fld id="{EC544B7E-E21A-4B99-8C89-9E7BA594CE6C}" type="slidenum">
              <a:rPr lang="en-US" smtClean="0"/>
              <a:pPr/>
              <a:t>‹#›</a:t>
            </a:fld>
            <a:endParaRPr lang="en-US"/>
          </a:p>
        </p:txBody>
      </p:sp>
    </p:spTree>
    <p:extLst>
      <p:ext uri="{BB962C8B-B14F-4D97-AF65-F5344CB8AC3E}">
        <p14:creationId xmlns:p14="http://schemas.microsoft.com/office/powerpoint/2010/main" val="41241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th-TH"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578AFF-490D-412E-B75F-FB510630387D}" type="slidenum">
              <a:rPr lang="en-US" altLang="th-TH"/>
              <a:pPr eaLnBrk="1" hangingPunct="1"/>
              <a:t>41</a:t>
            </a:fld>
            <a:endParaRPr lang="en-US" altLang="th-TH"/>
          </a:p>
        </p:txBody>
      </p:sp>
    </p:spTree>
    <p:extLst>
      <p:ext uri="{BB962C8B-B14F-4D97-AF65-F5344CB8AC3E}">
        <p14:creationId xmlns:p14="http://schemas.microsoft.com/office/powerpoint/2010/main" val="8980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sp>
        <p:nvSpPr>
          <p:cNvPr id="19" name="Rectangle 70"/>
          <p:cNvSpPr>
            <a:spLocks noChangeArrowheads="1"/>
          </p:cNvSpPr>
          <p:nvPr userDrawn="1"/>
        </p:nvSpPr>
        <p:spPr bwMode="auto">
          <a:xfrm>
            <a:off x="0" y="3048000"/>
            <a:ext cx="9144000" cy="3810000"/>
          </a:xfrm>
          <a:prstGeom prst="rect">
            <a:avLst/>
          </a:prstGeom>
          <a:solidFill>
            <a:srgbClr val="EAEAEA"/>
          </a:solidFill>
          <a:ln w="9525">
            <a:noFill/>
            <a:miter lim="800000"/>
            <a:headEnd/>
            <a:tailEnd/>
          </a:ln>
          <a:effectLst/>
        </p:spPr>
        <p:txBody>
          <a:bodyPr wrap="none" anchor="ctr"/>
          <a:lstStyle/>
          <a:p>
            <a:pPr algn="ctr" fontAlgn="base">
              <a:spcBef>
                <a:spcPct val="0"/>
              </a:spcBef>
              <a:spcAft>
                <a:spcPct val="0"/>
              </a:spcAft>
              <a:defRPr/>
            </a:pPr>
            <a:endParaRPr lang="th-TH">
              <a:solidFill>
                <a:prstClr val="black"/>
              </a:solidFill>
              <a:latin typeface="Arial" charset="0"/>
            </a:endParaRPr>
          </a:p>
        </p:txBody>
      </p:sp>
      <p:sp>
        <p:nvSpPr>
          <p:cNvPr id="13358" name="Rectangle 46"/>
          <p:cNvSpPr>
            <a:spLocks noGrp="1" noChangeArrowheads="1"/>
          </p:cNvSpPr>
          <p:nvPr>
            <p:ph type="ctrTitle" sz="quarter"/>
          </p:nvPr>
        </p:nvSpPr>
        <p:spPr>
          <a:xfrm>
            <a:off x="2438400" y="3581400"/>
            <a:ext cx="6019800" cy="1371600"/>
          </a:xfrm>
        </p:spPr>
        <p:txBody>
          <a:bodyPr/>
          <a:lstStyle>
            <a:lvl1pPr>
              <a:defRPr/>
            </a:lvl1pPr>
          </a:lstStyle>
          <a:p>
            <a:r>
              <a:rPr lang="en-US"/>
              <a:t>Click to edit Master title style</a:t>
            </a:r>
          </a:p>
        </p:txBody>
      </p:sp>
      <p:sp>
        <p:nvSpPr>
          <p:cNvPr id="11" name="Rectangle 76"/>
          <p:cNvSpPr>
            <a:spLocks noGrp="1" noChangeArrowheads="1"/>
          </p:cNvSpPr>
          <p:nvPr>
            <p:ph type="dt" sz="quarter" idx="10"/>
          </p:nvPr>
        </p:nvSpPr>
        <p:spPr>
          <a:xfrm>
            <a:off x="2438400" y="6172200"/>
            <a:ext cx="2133600" cy="476250"/>
          </a:xfrm>
        </p:spPr>
        <p:txBody>
          <a:bodyPr/>
          <a:lstStyle>
            <a:lvl1pPr algn="l">
              <a:defRPr sz="1400">
                <a:latin typeface="Verdana" pitchFamily="34" charset="0"/>
              </a:defRPr>
            </a:lvl1pPr>
          </a:lstStyle>
          <a:p>
            <a:pPr>
              <a:defRPr/>
            </a:pPr>
            <a:fld id="{C543AF7A-FD22-48F4-AF32-2AADA10F20C7}" type="datetime1">
              <a:rPr lang="th-TH">
                <a:solidFill>
                  <a:prstClr val="black"/>
                </a:solidFill>
              </a:rPr>
              <a:pPr>
                <a:defRPr/>
              </a:pPr>
              <a:t>20/10/58</a:t>
            </a:fld>
            <a:endParaRPr lang="th-TH">
              <a:solidFill>
                <a:prstClr val="black"/>
              </a:solidFill>
            </a:endParaRPr>
          </a:p>
        </p:txBody>
      </p:sp>
      <p:sp>
        <p:nvSpPr>
          <p:cNvPr id="12" name="Rectangle 44"/>
          <p:cNvSpPr>
            <a:spLocks noChangeArrowheads="1"/>
          </p:cNvSpPr>
          <p:nvPr userDrawn="1"/>
        </p:nvSpPr>
        <p:spPr bwMode="auto">
          <a:xfrm>
            <a:off x="0" y="0"/>
            <a:ext cx="9144000" cy="2971800"/>
          </a:xfrm>
          <a:prstGeom prst="rect">
            <a:avLst/>
          </a:prstGeom>
          <a:solidFill>
            <a:srgbClr val="28466A"/>
          </a:solidFill>
          <a:ln w="9525">
            <a:noFill/>
            <a:miter lim="800000"/>
            <a:headEnd/>
            <a:tailEnd/>
          </a:ln>
        </p:spPr>
        <p:txBody>
          <a:bodyPr wrap="none" anchor="ctr"/>
          <a:lstStyle/>
          <a:p>
            <a:pPr algn="ctr" fontAlgn="base">
              <a:spcBef>
                <a:spcPct val="0"/>
              </a:spcBef>
              <a:spcAft>
                <a:spcPct val="0"/>
              </a:spcAft>
              <a:defRPr/>
            </a:pPr>
            <a:endParaRPr lang="th-TH">
              <a:solidFill>
                <a:prstClr val="black"/>
              </a:solidFill>
              <a:latin typeface="Arial" charset="0"/>
            </a:endParaRPr>
          </a:p>
        </p:txBody>
      </p:sp>
      <p:sp>
        <p:nvSpPr>
          <p:cNvPr id="13" name="Rectangle 67"/>
          <p:cNvSpPr>
            <a:spLocks noChangeArrowheads="1"/>
          </p:cNvSpPr>
          <p:nvPr userDrawn="1"/>
        </p:nvSpPr>
        <p:spPr bwMode="auto">
          <a:xfrm>
            <a:off x="5029200" y="2057400"/>
            <a:ext cx="4114800" cy="914400"/>
          </a:xfrm>
          <a:prstGeom prst="rect">
            <a:avLst/>
          </a:prstGeom>
          <a:solidFill>
            <a:srgbClr val="1D324B"/>
          </a:solidFill>
          <a:ln w="9525">
            <a:noFill/>
            <a:miter lim="800000"/>
            <a:headEnd/>
            <a:tailEnd/>
          </a:ln>
        </p:spPr>
        <p:txBody>
          <a:bodyPr/>
          <a:lstStyle/>
          <a:p>
            <a:pPr fontAlgn="base">
              <a:spcBef>
                <a:spcPct val="0"/>
              </a:spcBef>
              <a:spcAft>
                <a:spcPct val="0"/>
              </a:spcAft>
              <a:defRPr/>
            </a:pPr>
            <a:endParaRPr lang="th-TH">
              <a:solidFill>
                <a:prstClr val="black"/>
              </a:solidFill>
              <a:latin typeface="Arial" charset="0"/>
            </a:endParaRPr>
          </a:p>
        </p:txBody>
      </p:sp>
      <p:sp>
        <p:nvSpPr>
          <p:cNvPr id="14" name="Rectangle 68"/>
          <p:cNvSpPr>
            <a:spLocks noChangeArrowheads="1"/>
          </p:cNvSpPr>
          <p:nvPr userDrawn="1"/>
        </p:nvSpPr>
        <p:spPr bwMode="auto">
          <a:xfrm>
            <a:off x="5851525" y="2514600"/>
            <a:ext cx="3292475" cy="457200"/>
          </a:xfrm>
          <a:prstGeom prst="rect">
            <a:avLst/>
          </a:prstGeom>
          <a:solidFill>
            <a:srgbClr val="132133"/>
          </a:solidFill>
          <a:ln w="9525">
            <a:noFill/>
            <a:miter lim="800000"/>
            <a:headEnd/>
            <a:tailEnd/>
          </a:ln>
        </p:spPr>
        <p:txBody>
          <a:bodyPr/>
          <a:lstStyle/>
          <a:p>
            <a:pPr fontAlgn="base">
              <a:spcBef>
                <a:spcPct val="0"/>
              </a:spcBef>
              <a:spcAft>
                <a:spcPct val="0"/>
              </a:spcAft>
              <a:defRPr/>
            </a:pPr>
            <a:endParaRPr lang="th-TH">
              <a:solidFill>
                <a:prstClr val="black"/>
              </a:solidFill>
              <a:latin typeface="Arial" charset="0"/>
            </a:endParaRPr>
          </a:p>
        </p:txBody>
      </p:sp>
      <p:sp>
        <p:nvSpPr>
          <p:cNvPr id="15" name="Rectangle 14"/>
          <p:cNvSpPr/>
          <p:nvPr userDrawn="1"/>
        </p:nvSpPr>
        <p:spPr bwMode="auto">
          <a:xfrm>
            <a:off x="0" y="5029200"/>
            <a:ext cx="2276856" cy="1676400"/>
          </a:xfrm>
          <a:prstGeom prst="rect">
            <a:avLst/>
          </a:prstGeom>
          <a:solidFill>
            <a:srgbClr val="CBCBC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prstClr val="black"/>
              </a:solidFill>
              <a:latin typeface="Segoe" pitchFamily="34" charset="0"/>
            </a:endParaRPr>
          </a:p>
        </p:txBody>
      </p:sp>
      <p:pic>
        <p:nvPicPr>
          <p:cNvPr id="16" name="Picture 69" descr="brochure_coverpic"/>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048000"/>
            <a:ext cx="2276475" cy="2057400"/>
          </a:xfrm>
          <a:prstGeom prst="rect">
            <a:avLst/>
          </a:prstGeom>
          <a:noFill/>
          <a:ln w="9525">
            <a:noFill/>
            <a:miter lim="800000"/>
            <a:headEnd/>
            <a:tailEnd/>
          </a:ln>
        </p:spPr>
      </p:pic>
      <p:sp>
        <p:nvSpPr>
          <p:cNvPr id="17" name="Text Box 77"/>
          <p:cNvSpPr txBox="1">
            <a:spLocks noChangeArrowheads="1"/>
          </p:cNvSpPr>
          <p:nvPr userDrawn="1"/>
        </p:nvSpPr>
        <p:spPr bwMode="auto">
          <a:xfrm>
            <a:off x="76200" y="5715000"/>
            <a:ext cx="1920240" cy="914400"/>
          </a:xfrm>
          <a:prstGeom prst="rect">
            <a:avLst/>
          </a:prstGeom>
          <a:noFill/>
          <a:ln w="9525">
            <a:noFill/>
            <a:miter lim="800000"/>
            <a:headEnd/>
            <a:tailEnd/>
          </a:ln>
        </p:spPr>
        <p:txBody>
          <a:bodyPr/>
          <a:lstStyle/>
          <a:p>
            <a:pPr fontAlgn="base">
              <a:lnSpc>
                <a:spcPts val="1000"/>
              </a:lnSpc>
              <a:spcBef>
                <a:spcPct val="0"/>
              </a:spcBef>
              <a:spcAft>
                <a:spcPct val="0"/>
              </a:spcAft>
              <a:tabLst>
                <a:tab pos="341313" algn="l"/>
              </a:tabLst>
              <a:defRPr/>
            </a:pPr>
            <a:r>
              <a:rPr lang="en-US" altLang="zh-CN" sz="1100" dirty="0" err="1">
                <a:solidFill>
                  <a:prstClr val="black"/>
                </a:solidFill>
                <a:latin typeface="Browallia New" pitchFamily="34" charset="-34"/>
                <a:ea typeface="SimSun" pitchFamily="2" charset="-122"/>
                <a:cs typeface="Browallia New" pitchFamily="34" charset="-34"/>
              </a:rPr>
              <a:t>Bolliger</a:t>
            </a:r>
            <a:r>
              <a:rPr lang="en-US" altLang="zh-CN" sz="1100" dirty="0">
                <a:solidFill>
                  <a:prstClr val="black"/>
                </a:solidFill>
                <a:latin typeface="Browallia New" pitchFamily="34" charset="-34"/>
                <a:ea typeface="SimSun" pitchFamily="2" charset="-122"/>
                <a:cs typeface="Browallia New" pitchFamily="34" charset="-34"/>
              </a:rPr>
              <a:t> &amp; Company (Thailand)Co., Ltd.</a:t>
            </a:r>
          </a:p>
          <a:p>
            <a:pPr fontAlgn="base">
              <a:lnSpc>
                <a:spcPts val="1000"/>
              </a:lnSpc>
              <a:spcBef>
                <a:spcPct val="0"/>
              </a:spcBef>
              <a:spcAft>
                <a:spcPct val="0"/>
              </a:spcAft>
              <a:tabLst>
                <a:tab pos="341313" algn="l"/>
              </a:tabLst>
              <a:defRPr/>
            </a:pPr>
            <a:r>
              <a:rPr lang="en-US" altLang="zh-CN" sz="1100" dirty="0">
                <a:solidFill>
                  <a:prstClr val="black"/>
                </a:solidFill>
                <a:latin typeface="Browallia New" pitchFamily="34" charset="-34"/>
                <a:ea typeface="SimSun" pitchFamily="2" charset="-122"/>
                <a:cs typeface="Browallia New" pitchFamily="34" charset="-34"/>
              </a:rPr>
              <a:t>Level 25 Q House </a:t>
            </a:r>
            <a:r>
              <a:rPr lang="en-US" altLang="zh-CN" sz="1100" dirty="0" err="1">
                <a:solidFill>
                  <a:prstClr val="black"/>
                </a:solidFill>
                <a:latin typeface="Browallia New" pitchFamily="34" charset="-34"/>
                <a:ea typeface="SimSun" pitchFamily="2" charset="-122"/>
                <a:cs typeface="Browallia New" pitchFamily="34" charset="-34"/>
              </a:rPr>
              <a:t>Lumpini</a:t>
            </a:r>
            <a:r>
              <a:rPr lang="en-US" altLang="zh-CN" sz="1100" dirty="0">
                <a:solidFill>
                  <a:prstClr val="black"/>
                </a:solidFill>
                <a:latin typeface="Browallia New" pitchFamily="34" charset="-34"/>
                <a:ea typeface="SimSun" pitchFamily="2" charset="-122"/>
                <a:cs typeface="Browallia New" pitchFamily="34" charset="-34"/>
              </a:rPr>
              <a:t> Building</a:t>
            </a:r>
          </a:p>
          <a:p>
            <a:pPr fontAlgn="base">
              <a:lnSpc>
                <a:spcPts val="1000"/>
              </a:lnSpc>
              <a:spcBef>
                <a:spcPct val="0"/>
              </a:spcBef>
              <a:spcAft>
                <a:spcPct val="0"/>
              </a:spcAft>
              <a:tabLst>
                <a:tab pos="341313" algn="l"/>
              </a:tabLst>
              <a:defRPr/>
            </a:pPr>
            <a:r>
              <a:rPr lang="en-US" altLang="zh-CN" sz="1100" dirty="0">
                <a:solidFill>
                  <a:prstClr val="black"/>
                </a:solidFill>
                <a:latin typeface="Browallia New" pitchFamily="34" charset="-34"/>
                <a:ea typeface="SimSun" pitchFamily="2" charset="-122"/>
                <a:cs typeface="Browallia New" pitchFamily="34" charset="-34"/>
              </a:rPr>
              <a:t>No.1 South </a:t>
            </a:r>
            <a:r>
              <a:rPr lang="en-US" altLang="zh-CN" sz="1100" dirty="0" err="1">
                <a:solidFill>
                  <a:prstClr val="black"/>
                </a:solidFill>
                <a:latin typeface="Browallia New" pitchFamily="34" charset="-34"/>
                <a:ea typeface="SimSun" pitchFamily="2" charset="-122"/>
                <a:cs typeface="Browallia New" pitchFamily="34" charset="-34"/>
              </a:rPr>
              <a:t>Sathorn</a:t>
            </a:r>
            <a:r>
              <a:rPr lang="en-US" altLang="zh-CN" sz="1100" dirty="0">
                <a:solidFill>
                  <a:prstClr val="black"/>
                </a:solidFill>
                <a:latin typeface="Browallia New" pitchFamily="34" charset="-34"/>
                <a:ea typeface="SimSun" pitchFamily="2" charset="-122"/>
                <a:cs typeface="Browallia New" pitchFamily="34" charset="-34"/>
              </a:rPr>
              <a:t> Road,</a:t>
            </a:r>
          </a:p>
          <a:p>
            <a:pPr fontAlgn="base">
              <a:lnSpc>
                <a:spcPts val="1000"/>
              </a:lnSpc>
              <a:spcBef>
                <a:spcPct val="0"/>
              </a:spcBef>
              <a:spcAft>
                <a:spcPct val="0"/>
              </a:spcAft>
              <a:tabLst>
                <a:tab pos="341313" algn="l"/>
              </a:tabLst>
              <a:defRPr/>
            </a:pPr>
            <a:r>
              <a:rPr lang="en-US" altLang="zh-CN" sz="1100" dirty="0" err="1">
                <a:solidFill>
                  <a:prstClr val="black"/>
                </a:solidFill>
                <a:latin typeface="Browallia New" pitchFamily="34" charset="-34"/>
                <a:ea typeface="SimSun" pitchFamily="2" charset="-122"/>
                <a:cs typeface="Browallia New" pitchFamily="34" charset="-34"/>
              </a:rPr>
              <a:t>Tungmahamek</a:t>
            </a:r>
            <a:r>
              <a:rPr lang="en-US" altLang="zh-CN" sz="1100" dirty="0">
                <a:solidFill>
                  <a:prstClr val="black"/>
                </a:solidFill>
                <a:latin typeface="Browallia New" pitchFamily="34" charset="-34"/>
                <a:ea typeface="SimSun" pitchFamily="2" charset="-122"/>
                <a:cs typeface="Browallia New" pitchFamily="34" charset="-34"/>
              </a:rPr>
              <a:t>, </a:t>
            </a:r>
            <a:r>
              <a:rPr lang="en-US" altLang="zh-CN" sz="1100" dirty="0" err="1">
                <a:solidFill>
                  <a:prstClr val="black"/>
                </a:solidFill>
                <a:latin typeface="Browallia New" pitchFamily="34" charset="-34"/>
                <a:ea typeface="SimSun" pitchFamily="2" charset="-122"/>
                <a:cs typeface="Browallia New" pitchFamily="34" charset="-34"/>
              </a:rPr>
              <a:t>Sathorn</a:t>
            </a:r>
            <a:r>
              <a:rPr lang="en-US" altLang="zh-CN" sz="1100" dirty="0">
                <a:solidFill>
                  <a:prstClr val="black"/>
                </a:solidFill>
                <a:latin typeface="Browallia New" pitchFamily="34" charset="-34"/>
                <a:ea typeface="SimSun" pitchFamily="2" charset="-122"/>
                <a:cs typeface="Browallia New" pitchFamily="34" charset="-34"/>
              </a:rPr>
              <a:t>,</a:t>
            </a:r>
          </a:p>
          <a:p>
            <a:pPr fontAlgn="base">
              <a:lnSpc>
                <a:spcPts val="1000"/>
              </a:lnSpc>
              <a:spcBef>
                <a:spcPct val="0"/>
              </a:spcBef>
              <a:spcAft>
                <a:spcPct val="0"/>
              </a:spcAft>
              <a:tabLst>
                <a:tab pos="341313" algn="l"/>
              </a:tabLst>
              <a:defRPr/>
            </a:pPr>
            <a:r>
              <a:rPr lang="en-US" altLang="zh-CN" sz="1100" dirty="0">
                <a:solidFill>
                  <a:prstClr val="black"/>
                </a:solidFill>
                <a:latin typeface="Browallia New" pitchFamily="34" charset="-34"/>
                <a:ea typeface="SimSun" pitchFamily="2" charset="-122"/>
                <a:cs typeface="Browallia New" pitchFamily="34" charset="-34"/>
              </a:rPr>
              <a:t>Bangkok 10120</a:t>
            </a:r>
          </a:p>
          <a:p>
            <a:pPr fontAlgn="base">
              <a:lnSpc>
                <a:spcPts val="1000"/>
              </a:lnSpc>
              <a:spcBef>
                <a:spcPct val="0"/>
              </a:spcBef>
              <a:spcAft>
                <a:spcPct val="0"/>
              </a:spcAft>
              <a:tabLst>
                <a:tab pos="341313" algn="l"/>
              </a:tabLst>
              <a:defRPr/>
            </a:pPr>
            <a:r>
              <a:rPr lang="en-US" altLang="zh-CN" sz="1100" dirty="0">
                <a:solidFill>
                  <a:prstClr val="black"/>
                </a:solidFill>
                <a:latin typeface="Browallia New" pitchFamily="34" charset="-34"/>
                <a:ea typeface="SimSun" pitchFamily="2" charset="-122"/>
                <a:cs typeface="Browallia New" pitchFamily="34" charset="-34"/>
              </a:rPr>
              <a:t>Phone: 	+66 (0) 2 625 6300</a:t>
            </a:r>
          </a:p>
          <a:p>
            <a:pPr fontAlgn="base">
              <a:lnSpc>
                <a:spcPts val="1000"/>
              </a:lnSpc>
              <a:spcBef>
                <a:spcPct val="0"/>
              </a:spcBef>
              <a:spcAft>
                <a:spcPct val="0"/>
              </a:spcAft>
              <a:tabLst>
                <a:tab pos="341313" algn="l"/>
              </a:tabLst>
              <a:defRPr/>
            </a:pPr>
            <a:r>
              <a:rPr lang="en-US" altLang="zh-CN" sz="1100" dirty="0">
                <a:solidFill>
                  <a:prstClr val="black"/>
                </a:solidFill>
                <a:latin typeface="Browallia New" pitchFamily="34" charset="-34"/>
                <a:ea typeface="SimSun" pitchFamily="2" charset="-122"/>
                <a:cs typeface="Browallia New" pitchFamily="34" charset="-34"/>
              </a:rPr>
              <a:t>Fax: 	+66 (0) 2 625 6311</a:t>
            </a:r>
          </a:p>
        </p:txBody>
      </p:sp>
      <p:pic>
        <p:nvPicPr>
          <p:cNvPr id="18" name="Picture 17" descr="BryanCaveLogo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256296"/>
            <a:ext cx="1371600" cy="458704"/>
          </a:xfrm>
          <a:prstGeom prst="rect">
            <a:avLst/>
          </a:prstGeom>
          <a:noFill/>
          <a:ln w="9525">
            <a:noFill/>
            <a:miter lim="800000"/>
            <a:headEnd/>
            <a:tailEnd/>
          </a:ln>
        </p:spPr>
      </p:pic>
    </p:spTree>
    <p:extLst>
      <p:ext uri="{BB962C8B-B14F-4D97-AF65-F5344CB8AC3E}">
        <p14:creationId xmlns:p14="http://schemas.microsoft.com/office/powerpoint/2010/main" val="155263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ว่างเปล่า">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fld id="{B0E2DF17-41F3-427E-A320-6335062D0CD0}" type="datetime1">
              <a:rPr lang="th-TH" smtClean="0">
                <a:solidFill>
                  <a:prstClr val="black"/>
                </a:solidFill>
              </a:rPr>
              <a:pPr>
                <a:defRPr/>
              </a:pPr>
              <a:t>20/10/58</a:t>
            </a:fld>
            <a:endParaRPr lang="th-TH">
              <a:solidFill>
                <a:prstClr val="black"/>
              </a:solidFill>
            </a:endParaRPr>
          </a:p>
        </p:txBody>
      </p:sp>
      <p:sp>
        <p:nvSpPr>
          <p:cNvPr id="3"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4" name="Rectangle 22"/>
          <p:cNvSpPr>
            <a:spLocks noGrp="1" noChangeArrowheads="1"/>
          </p:cNvSpPr>
          <p:nvPr>
            <p:ph type="sldNum" sz="quarter" idx="12"/>
          </p:nvPr>
        </p:nvSpPr>
        <p:spPr>
          <a:ln/>
        </p:spPr>
        <p:txBody>
          <a:bodyPr/>
          <a:lstStyle>
            <a:lvl1pPr>
              <a:defRPr/>
            </a:lvl1pPr>
          </a:lstStyle>
          <a:p>
            <a:pPr>
              <a:defRPr/>
            </a:pPr>
            <a:fld id="{53D8198A-21C7-4D58-9FF3-BB6CB0BA2A98}"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
        <p:nvSpPr>
          <p:cNvPr id="5" name="ชื่อเรื่อง 1"/>
          <p:cNvSpPr>
            <a:spLocks noGrp="1"/>
          </p:cNvSpPr>
          <p:nvPr>
            <p:ph type="title"/>
          </p:nvPr>
        </p:nvSpPr>
        <p:spPr>
          <a:xfrm>
            <a:off x="1600200" y="152400"/>
            <a:ext cx="7543800" cy="457200"/>
          </a:xfrm>
        </p:spPr>
        <p:txBody>
          <a:bodyPr anchor="ctr"/>
          <a:lstStyle/>
          <a:p>
            <a:r>
              <a:rPr lang="th-TH" dirty="0" smtClean="0"/>
              <a:t>คลิกเพื่อแก้ไขลักษณะชื่อเรื่องต้นแบบ</a:t>
            </a:r>
            <a:endParaRPr lang="th-TH" dirty="0"/>
          </a:p>
        </p:txBody>
      </p:sp>
    </p:spTree>
    <p:extLst>
      <p:ext uri="{BB962C8B-B14F-4D97-AF65-F5344CB8AC3E}">
        <p14:creationId xmlns:p14="http://schemas.microsoft.com/office/powerpoint/2010/main" val="17862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ว่างเปล่า">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fld id="{B0E2DF17-41F3-427E-A320-6335062D0CD0}" type="datetime1">
              <a:rPr lang="th-TH" smtClean="0">
                <a:solidFill>
                  <a:prstClr val="black"/>
                </a:solidFill>
              </a:rPr>
              <a:pPr>
                <a:defRPr/>
              </a:pPr>
              <a:t>20/10/58</a:t>
            </a:fld>
            <a:endParaRPr lang="th-TH">
              <a:solidFill>
                <a:prstClr val="black"/>
              </a:solidFill>
            </a:endParaRPr>
          </a:p>
        </p:txBody>
      </p:sp>
      <p:sp>
        <p:nvSpPr>
          <p:cNvPr id="3"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4" name="Rectangle 22"/>
          <p:cNvSpPr>
            <a:spLocks noGrp="1" noChangeArrowheads="1"/>
          </p:cNvSpPr>
          <p:nvPr>
            <p:ph type="sldNum" sz="quarter" idx="12"/>
          </p:nvPr>
        </p:nvSpPr>
        <p:spPr>
          <a:ln/>
        </p:spPr>
        <p:txBody>
          <a:bodyPr/>
          <a:lstStyle>
            <a:lvl1pPr>
              <a:defRPr/>
            </a:lvl1pPr>
          </a:lstStyle>
          <a:p>
            <a:pPr>
              <a:defRPr/>
            </a:pPr>
            <a:fld id="{53D8198A-21C7-4D58-9FF3-BB6CB0BA2A98}"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5" name="ชื่อเรื่อง 1"/>
          <p:cNvSpPr>
            <a:spLocks noGrp="1"/>
          </p:cNvSpPr>
          <p:nvPr>
            <p:ph type="title"/>
          </p:nvPr>
        </p:nvSpPr>
        <p:spPr>
          <a:xfrm>
            <a:off x="1600200" y="152400"/>
            <a:ext cx="7543800" cy="457200"/>
          </a:xfrm>
        </p:spPr>
        <p:txBody>
          <a:bodyPr anchor="ctr"/>
          <a:lstStyle/>
          <a:p>
            <a:r>
              <a:rPr lang="th-TH" dirty="0" smtClean="0"/>
              <a:t>คลิกเพื่อแก้ไขลักษณะชื่อเรื่องต้นแบบ</a:t>
            </a:r>
            <a:endParaRPr lang="th-TH" dirty="0"/>
          </a:p>
        </p:txBody>
      </p:sp>
    </p:spTree>
    <p:extLst>
      <p:ext uri="{BB962C8B-B14F-4D97-AF65-F5344CB8AC3E}">
        <p14:creationId xmlns:p14="http://schemas.microsoft.com/office/powerpoint/2010/main" val="254124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429442"/>
          </a:xfrm>
          <a:prstGeom prst="rect">
            <a:avLst/>
          </a:prstGeom>
        </p:spPr>
      </p:pic>
      <p:sp>
        <p:nvSpPr>
          <p:cNvPr id="8" name="Rectangle 7"/>
          <p:cNvSpPr/>
          <p:nvPr userDrawn="1"/>
        </p:nvSpPr>
        <p:spPr>
          <a:xfrm>
            <a:off x="0" y="3917250"/>
            <a:ext cx="9144000" cy="1512192"/>
          </a:xfrm>
          <a:prstGeom prst="rect">
            <a:avLst/>
          </a:prstGeom>
          <a:gradFill>
            <a:gsLst>
              <a:gs pos="0">
                <a:schemeClr val="bg1">
                  <a:alpha val="0"/>
                </a:schemeClr>
              </a:gs>
              <a:gs pos="72000">
                <a:schemeClr val="bg1">
                  <a:alpha val="91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8917" y="469220"/>
            <a:ext cx="7772400" cy="611434"/>
          </a:xfrm>
          <a:solidFill>
            <a:srgbClr val="333333">
              <a:alpha val="69019"/>
            </a:srgb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22225">
                <a:solidFill>
                  <a:srgbClr val="000000"/>
                </a:solidFill>
                <a:round/>
                <a:headEnd/>
                <a:tailEnd/>
              </a14:hiddenLine>
            </a:ext>
          </a:extLst>
        </p:spPr>
        <p:txBody>
          <a:bodyPr/>
          <a:lstStyle>
            <a:lvl1pPr>
              <a:defRPr lang="en-US" sz="3500" dirty="0">
                <a:solidFill>
                  <a:schemeClr val="bg1"/>
                </a:solidFill>
                <a:effectLst>
                  <a:outerShdw blurRad="38100" dist="38100" dir="2700000" algn="tl">
                    <a:srgbClr val="000000">
                      <a:alpha val="43137"/>
                    </a:srgbClr>
                  </a:outerShdw>
                </a:effectLst>
                <a:latin typeface="Georgia" pitchFamily="18" charset="0"/>
                <a:ea typeface="+mn-ea"/>
                <a:cs typeface="Browallia New" pitchFamily="34" charset="-34"/>
              </a:defRPr>
            </a:lvl1pPr>
          </a:lstStyle>
          <a:p>
            <a:pPr lvl="0" fontAlgn="base">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388917" y="1345726"/>
            <a:ext cx="6858000" cy="625578"/>
          </a:xfrm>
          <a:solidFill>
            <a:srgbClr val="333333">
              <a:alpha val="69019"/>
            </a:srgb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22225">
                <a:solidFill>
                  <a:srgbClr val="000000"/>
                </a:solidFill>
                <a:round/>
                <a:headEnd/>
                <a:tailEnd/>
              </a14:hiddenLine>
            </a:ext>
          </a:extLst>
        </p:spPr>
        <p:txBody>
          <a:bodyPr anchor="ctr" anchorCtr="0"/>
          <a:lstStyle>
            <a:lvl1pPr>
              <a:defRPr lang="en-US" dirty="0">
                <a:solidFill>
                  <a:schemeClr val="bg1"/>
                </a:solidFill>
                <a:effectLst>
                  <a:outerShdw blurRad="38100" dist="38100" dir="2700000" algn="tl">
                    <a:srgbClr val="000000">
                      <a:alpha val="43137"/>
                    </a:srgbClr>
                  </a:outerShdw>
                </a:effectLst>
                <a:latin typeface="Georgia" pitchFamily="18" charset="0"/>
                <a:cs typeface="Browallia New" pitchFamily="34" charset="-34"/>
              </a:defRPr>
            </a:lvl1pPr>
          </a:lstStyle>
          <a:p>
            <a:pPr lvl="0" fontAlgn="base">
              <a:spcBef>
                <a:spcPct val="0"/>
              </a:spcBef>
              <a:spcAft>
                <a:spcPct val="0"/>
              </a:spcAft>
            </a:pPr>
            <a:r>
              <a:rPr lang="en-US" dirty="0" smtClean="0"/>
              <a:t>Click to edit Master subtitle style</a:t>
            </a:r>
            <a:endParaRPr lang="en-US" dirty="0"/>
          </a:p>
        </p:txBody>
      </p:sp>
      <p:pic>
        <p:nvPicPr>
          <p:cNvPr id="9" name="Picture 8" descr="S__27729922.jp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5536" y="5727130"/>
            <a:ext cx="2195893" cy="786184"/>
          </a:xfrm>
          <a:prstGeom prst="rect">
            <a:avLst/>
          </a:prstGeom>
          <a:noFill/>
          <a:ln>
            <a:noFill/>
          </a:ln>
        </p:spPr>
      </p:pic>
    </p:spTree>
    <p:extLst>
      <p:ext uri="{BB962C8B-B14F-4D97-AF65-F5344CB8AC3E}">
        <p14:creationId xmlns:p14="http://schemas.microsoft.com/office/powerpoint/2010/main" val="40469176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4835"/>
            <a:ext cx="7040563" cy="5123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3200" b="1" kern="0" dirty="0">
                <a:solidFill>
                  <a:schemeClr val="tx2">
                    <a:lumMod val="75000"/>
                  </a:schemeClr>
                </a:solidFill>
                <a:latin typeface="Segoe UI Semibold" panose="020B0702040204020203" pitchFamily="34" charset="0"/>
                <a:cs typeface="Segoe UI Semibold" panose="020B0702040204020203" pitchFamily="34" charset="0"/>
              </a:defRPr>
            </a:lvl1pPr>
          </a:lstStyle>
          <a:p>
            <a:pPr lvl="0" eaLnBrk="0" fontAlgn="base" hangingPunct="0">
              <a:spcAft>
                <a:spcPct val="0"/>
              </a:spcAft>
            </a:pPr>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6224F2C-9165-4F59-8BCB-38C92BCB82FE}"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
        <p:nvSpPr>
          <p:cNvPr id="7" name="Rectangle 10"/>
          <p:cNvSpPr>
            <a:spLocks noChangeArrowheads="1"/>
          </p:cNvSpPr>
          <p:nvPr userDrawn="1"/>
        </p:nvSpPr>
        <p:spPr bwMode="auto">
          <a:xfrm>
            <a:off x="179388" y="836613"/>
            <a:ext cx="7489825" cy="73025"/>
          </a:xfrm>
          <a:prstGeom prst="roundRect">
            <a:avLst>
              <a:gd name="adj" fmla="val 50000"/>
            </a:avLst>
          </a:prstGeom>
          <a:solidFill>
            <a:srgbClr val="0A3270"/>
          </a:solidFill>
          <a:ln>
            <a:noFill/>
          </a:ln>
          <a:extLst/>
        </p:spPr>
        <p:txBody>
          <a:bodyPr wrap="none" anchor="ctr"/>
          <a:lstStyle/>
          <a:p>
            <a:endParaRPr lang="en-US">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388" y="255550"/>
            <a:ext cx="290686" cy="290960"/>
          </a:xfrm>
          <a:prstGeom prst="rect">
            <a:avLst/>
          </a:prstGeom>
        </p:spPr>
      </p:pic>
      <p:sp>
        <p:nvSpPr>
          <p:cNvPr id="11" name="Content Placeholder 2"/>
          <p:cNvSpPr>
            <a:spLocks noGrp="1"/>
          </p:cNvSpPr>
          <p:nvPr>
            <p:ph idx="1"/>
          </p:nvPr>
        </p:nvSpPr>
        <p:spPr>
          <a:xfrm>
            <a:off x="400050" y="1212560"/>
            <a:ext cx="8359486" cy="4964403"/>
          </a:xfrm>
        </p:spPr>
        <p:txBody>
          <a:bodyPr/>
          <a:lstStyle>
            <a:lvl1pPr>
              <a:defRPr b="1">
                <a:solidFill>
                  <a:schemeClr val="tx1">
                    <a:lumMod val="75000"/>
                    <a:lumOff val="25000"/>
                  </a:schemeClr>
                </a:solidFill>
                <a:latin typeface="Segoe UI Light" panose="020B0502040204020203" pitchFamily="34" charset="0"/>
                <a:cs typeface="Segoe UI Light" panose="020B0502040204020203" pitchFamily="34" charset="0"/>
              </a:defRPr>
            </a:lvl1pPr>
            <a:lvl2pPr>
              <a:defRPr sz="2800">
                <a:solidFill>
                  <a:schemeClr val="tx1">
                    <a:lumMod val="75000"/>
                    <a:lumOff val="25000"/>
                  </a:schemeClr>
                </a:solidFill>
                <a:latin typeface="Segoe UI Light" panose="020B0502040204020203" pitchFamily="34" charset="0"/>
                <a:cs typeface="Segoe UI Light" panose="020B0502040204020203" pitchFamily="34" charset="0"/>
              </a:defRPr>
            </a:lvl2pPr>
            <a:lvl3pPr>
              <a:defRPr sz="2400">
                <a:solidFill>
                  <a:schemeClr val="tx1">
                    <a:lumMod val="75000"/>
                    <a:lumOff val="25000"/>
                  </a:schemeClr>
                </a:solidFill>
                <a:latin typeface="Segoe UI Light" panose="020B0502040204020203" pitchFamily="34" charset="0"/>
                <a:cs typeface="Segoe UI Light" panose="020B0502040204020203" pitchFamily="34" charset="0"/>
              </a:defRPr>
            </a:lvl3pPr>
            <a:lvl4pPr>
              <a:defRPr sz="2400">
                <a:solidFill>
                  <a:schemeClr val="tx1">
                    <a:lumMod val="75000"/>
                    <a:lumOff val="25000"/>
                  </a:schemeClr>
                </a:solidFill>
                <a:latin typeface="Segoe UI Light" panose="020B0502040204020203" pitchFamily="34" charset="0"/>
                <a:cs typeface="Segoe UI Light" panose="020B0502040204020203" pitchFamily="34" charset="0"/>
              </a:defRPr>
            </a:lvl4pPr>
            <a:lvl5pPr>
              <a:defRPr sz="2400">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3" cstate="print"/>
          <a:stretch>
            <a:fillRect/>
          </a:stretch>
        </p:blipFill>
        <p:spPr>
          <a:xfrm>
            <a:off x="7783248" y="184603"/>
            <a:ext cx="1207113" cy="432854"/>
          </a:xfrm>
          <a:prstGeom prst="rect">
            <a:avLst/>
          </a:prstGeom>
        </p:spPr>
      </p:pic>
    </p:spTree>
    <p:extLst>
      <p:ext uri="{BB962C8B-B14F-4D97-AF65-F5344CB8AC3E}">
        <p14:creationId xmlns:p14="http://schemas.microsoft.com/office/powerpoint/2010/main" val="33276808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98924"/>
            <a:ext cx="7886700" cy="1325563"/>
          </a:xfrm>
        </p:spPr>
        <p:txBody>
          <a:bodyPr/>
          <a:lstStyle>
            <a:lvl1pPr algn="ctr">
              <a:defRPr>
                <a:solidFill>
                  <a:schemeClr val="tx2">
                    <a:lumMod val="75000"/>
                  </a:schemeClr>
                </a:solidFill>
                <a:latin typeface="Segoe UI Semibold" panose="020B0702040204020203" pitchFamily="34" charset="0"/>
                <a:cs typeface="Segoe UI Semibold" panose="020B0702040204020203" pitchFamily="34" charset="0"/>
              </a:defRPr>
            </a:lvl1pPr>
          </a:lstStyle>
          <a:p>
            <a:r>
              <a:rPr lang="en-US" dirty="0" smtClean="0"/>
              <a:t>Click to edit Agenda title</a:t>
            </a:r>
            <a:endParaRPr lang="en-US" dirty="0"/>
          </a:p>
        </p:txBody>
      </p:sp>
      <p:sp>
        <p:nvSpPr>
          <p:cNvPr id="3" name="Date Placeholder 2"/>
          <p:cNvSpPr>
            <a:spLocks noGrp="1"/>
          </p:cNvSpPr>
          <p:nvPr>
            <p:ph type="dt" sz="half" idx="10"/>
          </p:nvPr>
        </p:nvSpPr>
        <p:spPr/>
        <p:txBody>
          <a:bodyPr/>
          <a:lstStyle/>
          <a:p>
            <a:fld id="{975DDA41-CDD0-4555-8E38-22892308FA6A}" type="datetime1">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pic>
        <p:nvPicPr>
          <p:cNvPr id="6" name="Picture 5"/>
          <p:cNvPicPr>
            <a:picLocks noChangeAspect="1"/>
          </p:cNvPicPr>
          <p:nvPr userDrawn="1"/>
        </p:nvPicPr>
        <p:blipFill>
          <a:blip r:embed="rId2" cstate="print"/>
          <a:stretch>
            <a:fillRect/>
          </a:stretch>
        </p:blipFill>
        <p:spPr>
          <a:xfrm>
            <a:off x="7783248" y="184603"/>
            <a:ext cx="1207113" cy="432854"/>
          </a:xfrm>
          <a:prstGeom prst="rect">
            <a:avLst/>
          </a:prstGeom>
        </p:spPr>
      </p:pic>
    </p:spTree>
    <p:extLst>
      <p:ext uri="{BB962C8B-B14F-4D97-AF65-F5344CB8AC3E}">
        <p14:creationId xmlns:p14="http://schemas.microsoft.com/office/powerpoint/2010/main" val="3779275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C2B63-D7F9-412D-AC43-471A6D3BAE52}"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5430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3C5118-CA96-4D26-AD67-E12756B0107E}" type="datetime1">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5031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E990E1-A12C-4797-BA99-347D71E49847}" type="datetime1">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126752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54BC4-A5C5-4A1D-A396-1A4375D30D0C}" type="datetime1">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8770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C03899-47B2-4BDF-8E49-8D93D50506CB}"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70180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20"/>
          <p:cNvSpPr>
            <a:spLocks noGrp="1" noChangeArrowheads="1"/>
          </p:cNvSpPr>
          <p:nvPr>
            <p:ph type="dt" sz="half" idx="10"/>
          </p:nvPr>
        </p:nvSpPr>
        <p:spPr/>
        <p:txBody>
          <a:bodyPr/>
          <a:lstStyle>
            <a:lvl1pPr>
              <a:defRPr/>
            </a:lvl1pPr>
          </a:lstStyle>
          <a:p>
            <a:pPr>
              <a:defRPr/>
            </a:pPr>
            <a:fld id="{47D8D092-6857-4A35-86F6-7A8938F1AC1F}" type="datetime1">
              <a:rPr lang="th-TH">
                <a:solidFill>
                  <a:prstClr val="black"/>
                </a:solidFill>
              </a:rPr>
              <a:pPr>
                <a:defRPr/>
              </a:pPr>
              <a:t>20/10/58</a:t>
            </a:fld>
            <a:endParaRPr lang="th-TH">
              <a:solidFill>
                <a:prstClr val="black"/>
              </a:solidFill>
            </a:endParaRPr>
          </a:p>
        </p:txBody>
      </p:sp>
      <p:sp>
        <p:nvSpPr>
          <p:cNvPr id="5" name="Rectangle 21"/>
          <p:cNvSpPr>
            <a:spLocks noGrp="1" noChangeArrowheads="1"/>
          </p:cNvSpPr>
          <p:nvPr>
            <p:ph type="ftr" sz="quarter" idx="11"/>
          </p:nvPr>
        </p:nvSpPr>
        <p:spPr/>
        <p:txBody>
          <a:bodyPr/>
          <a:lstStyle>
            <a:lvl1pPr>
              <a:defRPr/>
            </a:lvl1pPr>
          </a:lstStyle>
          <a:p>
            <a:pPr>
              <a:defRPr/>
            </a:pPr>
            <a:endParaRPr lang="th-TH">
              <a:solidFill>
                <a:prstClr val="black"/>
              </a:solidFill>
            </a:endParaRPr>
          </a:p>
        </p:txBody>
      </p:sp>
      <p:sp>
        <p:nvSpPr>
          <p:cNvPr id="6" name="Rectangle 22"/>
          <p:cNvSpPr>
            <a:spLocks noGrp="1" noChangeArrowheads="1"/>
          </p:cNvSpPr>
          <p:nvPr>
            <p:ph type="sldNum" sz="quarter" idx="12"/>
          </p:nvPr>
        </p:nvSpPr>
        <p:spPr>
          <a:xfrm>
            <a:off x="7772400" y="6477000"/>
            <a:ext cx="1295400" cy="381000"/>
          </a:xfrm>
        </p:spPr>
        <p:txBody>
          <a:bodyPr/>
          <a:lstStyle>
            <a:lvl1pPr>
              <a:defRPr>
                <a:solidFill>
                  <a:schemeClr val="tx1">
                    <a:lumMod val="65000"/>
                    <a:lumOff val="35000"/>
                  </a:schemeClr>
                </a:solidFill>
              </a:defRPr>
            </a:lvl1pPr>
          </a:lstStyle>
          <a:p>
            <a:pPr>
              <a:defRPr/>
            </a:pPr>
            <a:fld id="{A8F679A9-03E6-410E-95CA-382A4C9D57BE}"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753735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355976" y="2348881"/>
            <a:ext cx="4788024" cy="648072"/>
          </a:xfrm>
          <a:prstGeom prst="rect">
            <a:avLst/>
          </a:prstGeom>
        </p:spPr>
        <p:txBody>
          <a:bodyPr>
            <a:noAutofit/>
          </a:bodyPr>
          <a:lstStyle>
            <a:lvl1pPr algn="l">
              <a:defRPr sz="2400" b="0">
                <a:solidFill>
                  <a:schemeClr val="bg1"/>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1771" y="1268760"/>
            <a:ext cx="6400800" cy="360040"/>
          </a:xfrm>
        </p:spPr>
        <p:txBody>
          <a:bodyPr>
            <a:noAutofit/>
          </a:bodyPr>
          <a:lstStyle>
            <a:lvl1pPr marL="0" indent="0" algn="l">
              <a:buNone/>
              <a:defRPr sz="18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50370A7-89FC-4AD4-8476-0BF28E659747}"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156469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ntent2  w.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443B2DD3-A310-4967-8152-1D5282E5C6E0}"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a:xfrm>
            <a:off x="467544" y="6453336"/>
            <a:ext cx="7677424" cy="365125"/>
          </a:xfrm>
        </p:spPr>
        <p:txBody>
          <a:bodyPr/>
          <a:lstStyle>
            <a:lvl1pPr>
              <a:defRPr>
                <a:solidFill>
                  <a:schemeClr val="tx2">
                    <a:lumMod val="25000"/>
                  </a:schemeClr>
                </a:solidFill>
              </a:defRPr>
            </a:lvl1pPr>
          </a:lstStyle>
          <a:p>
            <a:endParaRPr lang="en-US" dirty="0">
              <a:solidFill>
                <a:srgbClr val="F2F2F2">
                  <a:lumMod val="25000"/>
                </a:srgbClr>
              </a:solidFill>
            </a:endParaRPr>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
        <p:nvSpPr>
          <p:cNvPr id="8" name="Title Placeholder 1"/>
          <p:cNvSpPr>
            <a:spLocks noGrp="1"/>
          </p:cNvSpPr>
          <p:nvPr>
            <p:ph type="title"/>
          </p:nvPr>
        </p:nvSpPr>
        <p:spPr>
          <a:xfrm>
            <a:off x="0" y="773832"/>
            <a:ext cx="9144000" cy="7109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556792"/>
            <a:ext cx="8579296" cy="48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98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Conte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629816"/>
            <a:ext cx="9144000" cy="710952"/>
          </a:xfrm>
          <a:prstGeom prst="rect">
            <a:avLst/>
          </a:prstGeom>
        </p:spPr>
        <p:txBody>
          <a:bodyPr/>
          <a:lstStyle>
            <a:lvl1pPr marL="92075" indent="0">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412776"/>
            <a:ext cx="9144000" cy="5040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B2DD3-A310-4967-8152-1D5282E5C6E0}"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a:xfrm>
            <a:off x="8064" y="6453336"/>
            <a:ext cx="8136904" cy="365125"/>
          </a:xfrm>
        </p:spPr>
        <p:txBody>
          <a:bodyPr/>
          <a:lstStyle>
            <a:lvl1pPr>
              <a:defRPr>
                <a:solidFill>
                  <a:schemeClr val="tx2">
                    <a:lumMod val="25000"/>
                  </a:schemeClr>
                </a:solidFill>
              </a:defRPr>
            </a:lvl1pPr>
          </a:lstStyle>
          <a:p>
            <a:endParaRPr lang="en-US" dirty="0">
              <a:solidFill>
                <a:srgbClr val="F2F2F2">
                  <a:lumMod val="25000"/>
                </a:srgbClr>
              </a:solidFill>
            </a:endParaRPr>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186166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Content1 w.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629816"/>
            <a:ext cx="9144000" cy="710952"/>
          </a:xfrm>
          <a:prstGeom prst="rect">
            <a:avLst/>
          </a:prstGeom>
        </p:spPr>
        <p:txBody>
          <a:bodyPr/>
          <a:lstStyle>
            <a:lvl1pPr marL="92075" inden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412776"/>
            <a:ext cx="9144000" cy="5040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B2DD3-A310-4967-8152-1D5282E5C6E0}"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a:xfrm>
            <a:off x="8064" y="6453336"/>
            <a:ext cx="8136904" cy="365125"/>
          </a:xfrm>
        </p:spPr>
        <p:txBody>
          <a:bodyPr/>
          <a:lstStyle>
            <a:lvl1pPr>
              <a:defRPr>
                <a:solidFill>
                  <a:schemeClr val="tx2">
                    <a:lumMod val="25000"/>
                  </a:schemeClr>
                </a:solidFill>
              </a:defRPr>
            </a:lvl1pPr>
          </a:lstStyle>
          <a:p>
            <a:endParaRPr lang="en-US" dirty="0">
              <a:solidFill>
                <a:srgbClr val="F2F2F2">
                  <a:lumMod val="25000"/>
                </a:srgbClr>
              </a:solidFill>
            </a:endParaRPr>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30508833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1AA2B07-3405-4D71-98F7-28F632084D1D}"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323809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3832"/>
            <a:ext cx="9144000" cy="710952"/>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5ACF9-194C-438C-8651-7608EF5B122C}" type="datetime1">
              <a:rPr lang="en-US" smtClean="0">
                <a:solidFill>
                  <a:srgbClr val="3F3F3F">
                    <a:tint val="75000"/>
                  </a:srgbClr>
                </a:solidFill>
              </a:rPr>
              <a:pPr/>
              <a:t>10/20/2015</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3338945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3832"/>
            <a:ext cx="9144000" cy="71095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0A0AA-815C-4806-AD52-CFB20F077BD2}" type="datetime1">
              <a:rPr lang="en-US" smtClean="0">
                <a:solidFill>
                  <a:srgbClr val="3F3F3F">
                    <a:tint val="75000"/>
                  </a:srgbClr>
                </a:solidFill>
              </a:rPr>
              <a:pPr/>
              <a:t>10/20/2015</a:t>
            </a:fld>
            <a:endParaRPr lang="en-US">
              <a:solidFill>
                <a:srgbClr val="3F3F3F">
                  <a:tint val="75000"/>
                </a:srgbClr>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37418140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BF0A04-6579-4C90-BC7A-3CEE1AE4F4C5}" type="datetime1">
              <a:rPr lang="en-US" smtClean="0">
                <a:solidFill>
                  <a:srgbClr val="3F3F3F">
                    <a:tint val="75000"/>
                  </a:srgbClr>
                </a:solidFill>
              </a:rPr>
              <a:pPr/>
              <a:t>10/20/2015</a:t>
            </a:fld>
            <a:endParaRPr lang="en-US">
              <a:solidFill>
                <a:srgbClr val="3F3F3F">
                  <a:tint val="75000"/>
                </a:srgb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D5644-B371-4185-B2DA-D3E981309309}" type="slidenum">
              <a:rPr lang="en-US" smtClean="0"/>
              <a:pPr/>
              <a:t>‹#›</a:t>
            </a:fld>
            <a:endParaRPr lang="en-US"/>
          </a:p>
        </p:txBody>
      </p:sp>
      <p:sp>
        <p:nvSpPr>
          <p:cNvPr id="7" name="Title 1"/>
          <p:cNvSpPr>
            <a:spLocks noGrp="1"/>
          </p:cNvSpPr>
          <p:nvPr>
            <p:ph type="title"/>
          </p:nvPr>
        </p:nvSpPr>
        <p:spPr>
          <a:xfrm>
            <a:off x="323528" y="773832"/>
            <a:ext cx="8820472" cy="926976"/>
          </a:xfrm>
          <a:prstGeom prst="rect">
            <a:avLst/>
          </a:prstGeom>
        </p:spPr>
        <p:txBody>
          <a:bodyPr>
            <a:normAutofit/>
          </a:bodyPr>
          <a:lstStyle/>
          <a:p>
            <a:pPr marL="57150"/>
            <a:endParaRPr lang="en-US" sz="2400" dirty="0"/>
          </a:p>
        </p:txBody>
      </p:sp>
    </p:spTree>
    <p:extLst>
      <p:ext uri="{BB962C8B-B14F-4D97-AF65-F5344CB8AC3E}">
        <p14:creationId xmlns:p14="http://schemas.microsoft.com/office/powerpoint/2010/main" val="3503753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ED441-60E3-4FA7-88D8-90C13922828C}" type="datetime1">
              <a:rPr lang="en-US" smtClean="0">
                <a:solidFill>
                  <a:srgbClr val="3F3F3F">
                    <a:tint val="75000"/>
                  </a:srgbClr>
                </a:solidFill>
              </a:rPr>
              <a:pPr/>
              <a:t>10/20/2015</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14272863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B8E6C-6341-4DE2-AC1C-C8A965AF967B}" type="datetime1">
              <a:rPr lang="en-US" smtClean="0">
                <a:solidFill>
                  <a:srgbClr val="3F3F3F">
                    <a:tint val="75000"/>
                  </a:srgbClr>
                </a:solidFill>
              </a:rPr>
              <a:pPr/>
              <a:t>10/20/2015</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85994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sz="3200">
                <a:solidFill>
                  <a:schemeClr val="tx1">
                    <a:lumMod val="65000"/>
                    <a:lumOff val="35000"/>
                  </a:schemeClr>
                </a:solidFill>
                <a:latin typeface="Browallia New" pitchFamily="34" charset="-34"/>
                <a:cs typeface="Browallia New" pitchFamily="34" charset="-34"/>
              </a:defRPr>
            </a:lvl1p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20"/>
          <p:cNvSpPr>
            <a:spLocks noGrp="1" noChangeArrowheads="1"/>
          </p:cNvSpPr>
          <p:nvPr>
            <p:ph type="dt" sz="half" idx="10"/>
          </p:nvPr>
        </p:nvSpPr>
        <p:spPr>
          <a:ln/>
        </p:spPr>
        <p:txBody>
          <a:bodyPr/>
          <a:lstStyle>
            <a:lvl1pPr>
              <a:defRPr/>
            </a:lvl1pPr>
          </a:lstStyle>
          <a:p>
            <a:pPr>
              <a:defRPr/>
            </a:pPr>
            <a:fld id="{CF24DA93-9003-4E91-B374-4E4F7AA67DF8}" type="datetime1">
              <a:rPr lang="th-TH">
                <a:solidFill>
                  <a:prstClr val="black"/>
                </a:solidFill>
              </a:rPr>
              <a:pPr>
                <a:defRPr/>
              </a:pPr>
              <a:t>20/10/58</a:t>
            </a:fld>
            <a:endParaRPr lang="th-TH">
              <a:solidFill>
                <a:prstClr val="black"/>
              </a:solidFill>
            </a:endParaRPr>
          </a:p>
        </p:txBody>
      </p:sp>
      <p:sp>
        <p:nvSpPr>
          <p:cNvPr id="6"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7" name="Rectangle 22"/>
          <p:cNvSpPr>
            <a:spLocks noGrp="1" noChangeArrowheads="1"/>
          </p:cNvSpPr>
          <p:nvPr>
            <p:ph type="sldNum" sz="quarter" idx="12"/>
          </p:nvPr>
        </p:nvSpPr>
        <p:spPr>
          <a:ln/>
        </p:spPr>
        <p:txBody>
          <a:bodyPr/>
          <a:lstStyle>
            <a:lvl1pPr>
              <a:defRPr/>
            </a:lvl1pPr>
          </a:lstStyle>
          <a:p>
            <a:pPr>
              <a:defRPr/>
            </a:pPr>
            <a:fld id="{C485E901-B5E3-4BF1-B8A6-A1F7FDF6BA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29276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773832"/>
            <a:ext cx="9144000" cy="710952"/>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BAE20-13F1-4309-9509-9418B972C70C}"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2542104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C3279-0A23-482B-8548-BE16AE98E0E0}"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431364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3" name="Picture 12" descr="Close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D9FB811-3A9A-4A2D-B27C-C4256CB8FB5F}" type="datetime1">
              <a:rPr lang="en-US" smtClean="0">
                <a:solidFill>
                  <a:srgbClr val="3F3F3F">
                    <a:tint val="75000"/>
                  </a:srgbClr>
                </a:solidFill>
              </a:rPr>
              <a:pPr/>
              <a:t>10/20/2015</a:t>
            </a:fld>
            <a:endParaRPr lang="en-US">
              <a:solidFill>
                <a:srgbClr val="3F3F3F">
                  <a:tint val="75000"/>
                </a:srgb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D5644-B371-4185-B2DA-D3E981309309}" type="slidenum">
              <a:rPr lang="en-US" smtClean="0"/>
              <a:pPr/>
              <a:t>‹#›</a:t>
            </a:fld>
            <a:endParaRPr lang="en-US"/>
          </a:p>
        </p:txBody>
      </p:sp>
    </p:spTree>
    <p:extLst>
      <p:ext uri="{BB962C8B-B14F-4D97-AF65-F5344CB8AC3E}">
        <p14:creationId xmlns:p14="http://schemas.microsoft.com/office/powerpoint/2010/main" val="3058175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 y="-13648"/>
            <a:ext cx="9144003" cy="5462718"/>
          </a:xfrm>
          <a:prstGeom prst="rect">
            <a:avLst/>
          </a:prstGeom>
        </p:spPr>
      </p:pic>
      <p:sp>
        <p:nvSpPr>
          <p:cNvPr id="8" name="Rectangle 7"/>
          <p:cNvSpPr/>
          <p:nvPr userDrawn="1"/>
        </p:nvSpPr>
        <p:spPr>
          <a:xfrm>
            <a:off x="-5" y="3936878"/>
            <a:ext cx="9144000" cy="1512192"/>
          </a:xfrm>
          <a:prstGeom prst="rect">
            <a:avLst/>
          </a:prstGeom>
          <a:gradFill>
            <a:gsLst>
              <a:gs pos="0">
                <a:schemeClr val="bg1">
                  <a:alpha val="0"/>
                </a:schemeClr>
              </a:gs>
              <a:gs pos="72000">
                <a:schemeClr val="bg1">
                  <a:alpha val="91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8917" y="469220"/>
            <a:ext cx="7772400" cy="611434"/>
          </a:xfrm>
          <a:solidFill>
            <a:srgbClr val="333333">
              <a:alpha val="69019"/>
            </a:srgb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22225">
                <a:solidFill>
                  <a:srgbClr val="000000"/>
                </a:solidFill>
                <a:round/>
                <a:headEnd/>
                <a:tailEnd/>
              </a14:hiddenLine>
            </a:ext>
          </a:extLst>
        </p:spPr>
        <p:txBody>
          <a:bodyPr/>
          <a:lstStyle>
            <a:lvl1pPr>
              <a:defRPr lang="en-US" sz="3500" dirty="0">
                <a:solidFill>
                  <a:schemeClr val="bg1"/>
                </a:solidFill>
                <a:effectLst>
                  <a:outerShdw blurRad="38100" dist="38100" dir="2700000" algn="tl">
                    <a:srgbClr val="000000">
                      <a:alpha val="43137"/>
                    </a:srgbClr>
                  </a:outerShdw>
                </a:effectLst>
                <a:latin typeface="Georgia" pitchFamily="18" charset="0"/>
                <a:ea typeface="+mn-ea"/>
                <a:cs typeface="Browallia New" pitchFamily="34" charset="-34"/>
              </a:defRPr>
            </a:lvl1pPr>
          </a:lstStyle>
          <a:p>
            <a:pPr lvl="0" fontAlgn="base">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388917" y="1345726"/>
            <a:ext cx="6858000" cy="625578"/>
          </a:xfrm>
          <a:solidFill>
            <a:srgbClr val="333333">
              <a:alpha val="69019"/>
            </a:srgb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22225">
                <a:solidFill>
                  <a:srgbClr val="000000"/>
                </a:solidFill>
                <a:round/>
                <a:headEnd/>
                <a:tailEnd/>
              </a14:hiddenLine>
            </a:ext>
          </a:extLst>
        </p:spPr>
        <p:txBody>
          <a:bodyPr anchor="ctr" anchorCtr="0"/>
          <a:lstStyle>
            <a:lvl1pPr>
              <a:defRPr lang="en-US" dirty="0">
                <a:solidFill>
                  <a:schemeClr val="bg1"/>
                </a:solidFill>
                <a:effectLst>
                  <a:outerShdw blurRad="38100" dist="38100" dir="2700000" algn="tl">
                    <a:srgbClr val="000000">
                      <a:alpha val="43137"/>
                    </a:srgbClr>
                  </a:outerShdw>
                </a:effectLst>
                <a:latin typeface="Georgia" pitchFamily="18" charset="0"/>
                <a:cs typeface="Browallia New" pitchFamily="34" charset="-34"/>
              </a:defRPr>
            </a:lvl1pPr>
          </a:lstStyle>
          <a:p>
            <a:pPr lvl="0" fontAlgn="base">
              <a:spcBef>
                <a:spcPct val="0"/>
              </a:spcBef>
              <a:spcAft>
                <a:spcPct val="0"/>
              </a:spcAft>
            </a:pPr>
            <a:r>
              <a:rPr lang="en-US" dirty="0" smtClean="0"/>
              <a:t>Click to edit Master subtitle style</a:t>
            </a:r>
            <a:endParaRPr lang="en-US" dirty="0"/>
          </a:p>
        </p:txBody>
      </p:sp>
      <p:pic>
        <p:nvPicPr>
          <p:cNvPr id="9" name="Picture 8" descr="S__27729922.jp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5536" y="5727130"/>
            <a:ext cx="2195893" cy="786184"/>
          </a:xfrm>
          <a:prstGeom prst="rect">
            <a:avLst/>
          </a:prstGeom>
          <a:noFill/>
          <a:ln>
            <a:noFill/>
          </a:ln>
        </p:spPr>
      </p:pic>
    </p:spTree>
    <p:extLst>
      <p:ext uri="{BB962C8B-B14F-4D97-AF65-F5344CB8AC3E}">
        <p14:creationId xmlns:p14="http://schemas.microsoft.com/office/powerpoint/2010/main" val="21125218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4835"/>
            <a:ext cx="7040563" cy="5123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3200" b="1" kern="0" dirty="0">
                <a:solidFill>
                  <a:schemeClr val="tx2">
                    <a:lumMod val="75000"/>
                  </a:schemeClr>
                </a:solidFill>
                <a:latin typeface="Segoe UI Semibold" panose="020B0702040204020203" pitchFamily="34" charset="0"/>
                <a:cs typeface="Segoe UI Semibold" panose="020B0702040204020203" pitchFamily="34" charset="0"/>
              </a:defRPr>
            </a:lvl1pPr>
          </a:lstStyle>
          <a:p>
            <a:pPr lvl="0" eaLnBrk="0" fontAlgn="base" hangingPunct="0">
              <a:spcAft>
                <a:spcPct val="0"/>
              </a:spcAft>
            </a:pPr>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6224F2C-9165-4F59-8BCB-38C92BCB82FE}"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
        <p:nvSpPr>
          <p:cNvPr id="7" name="Rectangle 10"/>
          <p:cNvSpPr>
            <a:spLocks noChangeArrowheads="1"/>
          </p:cNvSpPr>
          <p:nvPr userDrawn="1"/>
        </p:nvSpPr>
        <p:spPr bwMode="auto">
          <a:xfrm>
            <a:off x="179388" y="836613"/>
            <a:ext cx="7489825" cy="73025"/>
          </a:xfrm>
          <a:prstGeom prst="roundRect">
            <a:avLst>
              <a:gd name="adj" fmla="val 50000"/>
            </a:avLst>
          </a:prstGeom>
          <a:solidFill>
            <a:srgbClr val="0A3270"/>
          </a:solidFill>
          <a:ln>
            <a:noFill/>
          </a:ln>
          <a:extLst/>
        </p:spPr>
        <p:txBody>
          <a:bodyPr wrap="none" anchor="ctr"/>
          <a:lstStyle/>
          <a:p>
            <a:endParaRPr lang="en-US">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388" y="255550"/>
            <a:ext cx="290686" cy="290960"/>
          </a:xfrm>
          <a:prstGeom prst="rect">
            <a:avLst/>
          </a:prstGeom>
        </p:spPr>
      </p:pic>
      <p:sp>
        <p:nvSpPr>
          <p:cNvPr id="11" name="Content Placeholder 2"/>
          <p:cNvSpPr>
            <a:spLocks noGrp="1"/>
          </p:cNvSpPr>
          <p:nvPr>
            <p:ph idx="1"/>
          </p:nvPr>
        </p:nvSpPr>
        <p:spPr>
          <a:xfrm>
            <a:off x="400050" y="1212560"/>
            <a:ext cx="8359486" cy="4964403"/>
          </a:xfrm>
        </p:spPr>
        <p:txBody>
          <a:bodyPr/>
          <a:lstStyle>
            <a:lvl1pPr>
              <a:defRPr b="1">
                <a:solidFill>
                  <a:schemeClr val="tx1">
                    <a:lumMod val="75000"/>
                    <a:lumOff val="25000"/>
                  </a:schemeClr>
                </a:solidFill>
                <a:latin typeface="Segoe UI Light" panose="020B0502040204020203" pitchFamily="34" charset="0"/>
                <a:cs typeface="Segoe UI Light" panose="020B0502040204020203" pitchFamily="34" charset="0"/>
              </a:defRPr>
            </a:lvl1pPr>
            <a:lvl2pPr>
              <a:defRPr sz="2800">
                <a:solidFill>
                  <a:schemeClr val="tx1">
                    <a:lumMod val="75000"/>
                    <a:lumOff val="25000"/>
                  </a:schemeClr>
                </a:solidFill>
                <a:latin typeface="Segoe UI Light" panose="020B0502040204020203" pitchFamily="34" charset="0"/>
                <a:cs typeface="Segoe UI Light" panose="020B0502040204020203" pitchFamily="34" charset="0"/>
              </a:defRPr>
            </a:lvl2pPr>
            <a:lvl3pPr>
              <a:defRPr sz="2400">
                <a:solidFill>
                  <a:schemeClr val="tx1">
                    <a:lumMod val="75000"/>
                    <a:lumOff val="25000"/>
                  </a:schemeClr>
                </a:solidFill>
                <a:latin typeface="Segoe UI Light" panose="020B0502040204020203" pitchFamily="34" charset="0"/>
                <a:cs typeface="Segoe UI Light" panose="020B0502040204020203" pitchFamily="34" charset="0"/>
              </a:defRPr>
            </a:lvl3pPr>
            <a:lvl4pPr>
              <a:defRPr sz="2400">
                <a:solidFill>
                  <a:schemeClr val="tx1">
                    <a:lumMod val="75000"/>
                    <a:lumOff val="25000"/>
                  </a:schemeClr>
                </a:solidFill>
                <a:latin typeface="Segoe UI Light" panose="020B0502040204020203" pitchFamily="34" charset="0"/>
                <a:cs typeface="Segoe UI Light" panose="020B0502040204020203" pitchFamily="34" charset="0"/>
              </a:defRPr>
            </a:lvl4pPr>
            <a:lvl5pPr>
              <a:defRPr sz="2400">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3"/>
          <a:stretch>
            <a:fillRect/>
          </a:stretch>
        </p:blipFill>
        <p:spPr>
          <a:xfrm>
            <a:off x="7783248" y="184603"/>
            <a:ext cx="1207113" cy="432854"/>
          </a:xfrm>
          <a:prstGeom prst="rect">
            <a:avLst/>
          </a:prstGeom>
        </p:spPr>
      </p:pic>
    </p:spTree>
    <p:extLst>
      <p:ext uri="{BB962C8B-B14F-4D97-AF65-F5344CB8AC3E}">
        <p14:creationId xmlns:p14="http://schemas.microsoft.com/office/powerpoint/2010/main" val="3302891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98924"/>
            <a:ext cx="7886700" cy="1325563"/>
          </a:xfrm>
        </p:spPr>
        <p:txBody>
          <a:bodyPr/>
          <a:lstStyle>
            <a:lvl1pPr algn="ctr">
              <a:defRPr>
                <a:solidFill>
                  <a:schemeClr val="tx2">
                    <a:lumMod val="75000"/>
                  </a:schemeClr>
                </a:solidFill>
                <a:latin typeface="Segoe UI Semibold" panose="020B0702040204020203" pitchFamily="34" charset="0"/>
                <a:cs typeface="Segoe UI Semibold" panose="020B0702040204020203" pitchFamily="34" charset="0"/>
              </a:defRPr>
            </a:lvl1pPr>
          </a:lstStyle>
          <a:p>
            <a:r>
              <a:rPr lang="en-US" dirty="0" smtClean="0"/>
              <a:t>Click to edit Agenda title</a:t>
            </a:r>
            <a:endParaRPr lang="en-US" dirty="0"/>
          </a:p>
        </p:txBody>
      </p:sp>
      <p:sp>
        <p:nvSpPr>
          <p:cNvPr id="3" name="Date Placeholder 2"/>
          <p:cNvSpPr>
            <a:spLocks noGrp="1"/>
          </p:cNvSpPr>
          <p:nvPr>
            <p:ph type="dt" sz="half" idx="10"/>
          </p:nvPr>
        </p:nvSpPr>
        <p:spPr/>
        <p:txBody>
          <a:bodyPr/>
          <a:lstStyle/>
          <a:p>
            <a:fld id="{975DDA41-CDD0-4555-8E38-22892308FA6A}" type="datetime1">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pic>
        <p:nvPicPr>
          <p:cNvPr id="6" name="Picture 5"/>
          <p:cNvPicPr>
            <a:picLocks noChangeAspect="1"/>
          </p:cNvPicPr>
          <p:nvPr userDrawn="1"/>
        </p:nvPicPr>
        <p:blipFill>
          <a:blip r:embed="rId2"/>
          <a:stretch>
            <a:fillRect/>
          </a:stretch>
        </p:blipFill>
        <p:spPr>
          <a:xfrm>
            <a:off x="7783248" y="184603"/>
            <a:ext cx="1207113" cy="432854"/>
          </a:xfrm>
          <a:prstGeom prst="rect">
            <a:avLst/>
          </a:prstGeom>
        </p:spPr>
      </p:pic>
    </p:spTree>
    <p:extLst>
      <p:ext uri="{BB962C8B-B14F-4D97-AF65-F5344CB8AC3E}">
        <p14:creationId xmlns:p14="http://schemas.microsoft.com/office/powerpoint/2010/main" val="1085468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C2B63-D7F9-412D-AC43-471A6D3BAE52}"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11580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3C5118-CA96-4D26-AD67-E12756B0107E}" type="datetime1">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87405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E990E1-A12C-4797-BA99-347D71E49847}" type="datetime1">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302617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54BC4-A5C5-4A1D-A396-1A4375D30D0C}" type="datetime1">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10466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20"/>
          <p:cNvSpPr>
            <a:spLocks noGrp="1" noChangeArrowheads="1"/>
          </p:cNvSpPr>
          <p:nvPr>
            <p:ph type="dt" sz="half" idx="10"/>
          </p:nvPr>
        </p:nvSpPr>
        <p:spPr>
          <a:ln/>
        </p:spPr>
        <p:txBody>
          <a:bodyPr/>
          <a:lstStyle>
            <a:lvl1pPr>
              <a:defRPr/>
            </a:lvl1pPr>
          </a:lstStyle>
          <a:p>
            <a:pPr>
              <a:defRPr/>
            </a:pPr>
            <a:fld id="{F91806B7-96D9-413C-A3FE-A07B93FB765B}" type="datetime1">
              <a:rPr lang="th-TH">
                <a:solidFill>
                  <a:prstClr val="black"/>
                </a:solidFill>
              </a:rPr>
              <a:pPr>
                <a:defRPr/>
              </a:pPr>
              <a:t>20/10/58</a:t>
            </a:fld>
            <a:endParaRPr lang="th-TH">
              <a:solidFill>
                <a:prstClr val="black"/>
              </a:solidFill>
            </a:endParaRPr>
          </a:p>
        </p:txBody>
      </p:sp>
      <p:sp>
        <p:nvSpPr>
          <p:cNvPr id="4"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5" name="Rectangle 22"/>
          <p:cNvSpPr>
            <a:spLocks noGrp="1" noChangeArrowheads="1"/>
          </p:cNvSpPr>
          <p:nvPr>
            <p:ph type="sldNum" sz="quarter" idx="12"/>
          </p:nvPr>
        </p:nvSpPr>
        <p:spPr>
          <a:ln/>
        </p:spPr>
        <p:txBody>
          <a:bodyPr/>
          <a:lstStyle>
            <a:lvl1pPr>
              <a:defRPr/>
            </a:lvl1pPr>
          </a:lstStyle>
          <a:p>
            <a:pPr>
              <a:defRPr/>
            </a:pPr>
            <a:fld id="{DB9FF3F1-DE59-41CF-8BE3-B1BB1F98BF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67101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C03899-47B2-4BDF-8E49-8D93D50506CB}"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796637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ว่างเปล่า">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fld id="{B0E2DF17-41F3-427E-A320-6335062D0CD0}" type="datetime1">
              <a:rPr lang="th-TH" smtClean="0">
                <a:solidFill>
                  <a:prstClr val="black">
                    <a:tint val="75000"/>
                  </a:prstClr>
                </a:solidFill>
              </a:rPr>
              <a:pPr>
                <a:defRPr/>
              </a:pPr>
              <a:t>20/10/58</a:t>
            </a:fld>
            <a:endParaRPr lang="th-TH">
              <a:solidFill>
                <a:prstClr val="black">
                  <a:tint val="75000"/>
                </a:prstClr>
              </a:solidFill>
            </a:endParaRPr>
          </a:p>
        </p:txBody>
      </p:sp>
      <p:sp>
        <p:nvSpPr>
          <p:cNvPr id="3" name="Rectangle 21"/>
          <p:cNvSpPr>
            <a:spLocks noGrp="1" noChangeArrowheads="1"/>
          </p:cNvSpPr>
          <p:nvPr>
            <p:ph type="ftr" sz="quarter" idx="11"/>
          </p:nvPr>
        </p:nvSpPr>
        <p:spPr>
          <a:ln/>
        </p:spPr>
        <p:txBody>
          <a:bodyPr/>
          <a:lstStyle>
            <a:lvl1pPr>
              <a:defRPr/>
            </a:lvl1pPr>
          </a:lstStyle>
          <a:p>
            <a:pPr>
              <a:defRPr/>
            </a:pPr>
            <a:endParaRPr lang="th-TH">
              <a:solidFill>
                <a:prstClr val="black">
                  <a:tint val="75000"/>
                </a:prstClr>
              </a:solidFill>
            </a:endParaRPr>
          </a:p>
        </p:txBody>
      </p:sp>
      <p:sp>
        <p:nvSpPr>
          <p:cNvPr id="4" name="Rectangle 22"/>
          <p:cNvSpPr>
            <a:spLocks noGrp="1" noChangeArrowheads="1"/>
          </p:cNvSpPr>
          <p:nvPr>
            <p:ph type="sldNum" sz="quarter" idx="12"/>
          </p:nvPr>
        </p:nvSpPr>
        <p:spPr>
          <a:ln/>
        </p:spPr>
        <p:txBody>
          <a:bodyPr/>
          <a:lstStyle>
            <a:lvl1pPr>
              <a:defRPr/>
            </a:lvl1pPr>
          </a:lstStyle>
          <a:p>
            <a:pPr>
              <a:defRPr/>
            </a:pPr>
            <a:fld id="{53D8198A-21C7-4D58-9FF3-BB6CB0BA2A98}" type="slidenum">
              <a:rPr lang="en-US">
                <a:solidFill>
                  <a:prstClr val="white">
                    <a:lumMod val="50000"/>
                  </a:prstClr>
                </a:solidFill>
              </a:rPr>
              <a:pPr>
                <a:defRPr/>
              </a:pPr>
              <a:t>‹#›</a:t>
            </a:fld>
            <a:endParaRPr lang="en-US" dirty="0">
              <a:solidFill>
                <a:prstClr val="white">
                  <a:lumMod val="50000"/>
                </a:prstClr>
              </a:solidFill>
            </a:endParaRPr>
          </a:p>
        </p:txBody>
      </p:sp>
      <p:sp>
        <p:nvSpPr>
          <p:cNvPr id="5" name="ชื่อเรื่อง 1"/>
          <p:cNvSpPr>
            <a:spLocks noGrp="1"/>
          </p:cNvSpPr>
          <p:nvPr>
            <p:ph type="title"/>
          </p:nvPr>
        </p:nvSpPr>
        <p:spPr>
          <a:xfrm>
            <a:off x="1600200" y="152400"/>
            <a:ext cx="7543800" cy="457200"/>
          </a:xfrm>
        </p:spPr>
        <p:txBody>
          <a:bodyPr anchor="ctr"/>
          <a:lstStyle>
            <a:lvl1pPr>
              <a:defRPr sz="2400"/>
            </a:lvl1pPr>
          </a:lstStyle>
          <a:p>
            <a:r>
              <a:rPr lang="th-TH" dirty="0" smtClean="0"/>
              <a:t>คลิกเพื่อแก้ไขลักษณะชื่อเรื่องต้นแบบ</a:t>
            </a:r>
            <a:endParaRPr lang="th-TH" dirty="0"/>
          </a:p>
        </p:txBody>
      </p:sp>
    </p:spTree>
    <p:extLst>
      <p:ext uri="{BB962C8B-B14F-4D97-AF65-F5344CB8AC3E}">
        <p14:creationId xmlns:p14="http://schemas.microsoft.com/office/powerpoint/2010/main" val="3024848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fld id="{615EA0AC-8969-4E49-8F40-D67AE9DC88C4}" type="datetime1">
              <a:rPr lang="th-TH">
                <a:solidFill>
                  <a:prstClr val="black"/>
                </a:solidFill>
              </a:rPr>
              <a:pPr>
                <a:defRPr/>
              </a:pPr>
              <a:t>20/10/58</a:t>
            </a:fld>
            <a:endParaRPr lang="th-TH">
              <a:solidFill>
                <a:prstClr val="black"/>
              </a:solidFill>
            </a:endParaRPr>
          </a:p>
        </p:txBody>
      </p:sp>
      <p:sp>
        <p:nvSpPr>
          <p:cNvPr id="3"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4" name="Rectangle 22"/>
          <p:cNvSpPr>
            <a:spLocks noGrp="1" noChangeArrowheads="1"/>
          </p:cNvSpPr>
          <p:nvPr>
            <p:ph type="sldNum" sz="quarter" idx="12"/>
          </p:nvPr>
        </p:nvSpPr>
        <p:spPr>
          <a:ln/>
        </p:spPr>
        <p:txBody>
          <a:bodyPr/>
          <a:lstStyle>
            <a:lvl1pPr>
              <a:defRPr/>
            </a:lvl1pPr>
          </a:lstStyle>
          <a:p>
            <a:pPr>
              <a:defRPr/>
            </a:pPr>
            <a:fld id="{508FCF76-5BA8-4E6B-902D-82B13016A7C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464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914400"/>
          </a:xfrm>
        </p:spPr>
        <p:txBody>
          <a:bodyPr/>
          <a:lstStyle>
            <a:lvl1pPr>
              <a:defRPr sz="3600">
                <a:latin typeface="Browallia New" pitchFamily="34" charset="-34"/>
                <a:cs typeface="Browallia New" pitchFamily="34" charset="-34"/>
              </a:defRPr>
            </a:lvl1pPr>
          </a:lstStyle>
          <a:p>
            <a:r>
              <a:rPr lang="en-US" smtClean="0"/>
              <a:t>Click to edit Master title style</a:t>
            </a:r>
            <a:endParaRPr lang="en-US"/>
          </a:p>
        </p:txBody>
      </p:sp>
      <p:sp>
        <p:nvSpPr>
          <p:cNvPr id="3" name="Content Placeholder 2"/>
          <p:cNvSpPr>
            <a:spLocks noGrp="1"/>
          </p:cNvSpPr>
          <p:nvPr>
            <p:ph idx="1"/>
          </p:nvPr>
        </p:nvSpPr>
        <p:spPr>
          <a:xfrm>
            <a:off x="1524000" y="1905000"/>
            <a:ext cx="7010400" cy="4114800"/>
          </a:xfrm>
        </p:spPr>
        <p:txBody>
          <a:bodyPr/>
          <a:lstStyle>
            <a:lvl1pPr>
              <a:lnSpc>
                <a:spcPct val="150000"/>
              </a:lnSpc>
              <a:defRPr sz="1800">
                <a:latin typeface="Arial" pitchFamily="34" charset="0"/>
                <a:cs typeface="Arial" pitchFamily="34" charset="0"/>
              </a:defRPr>
            </a:lvl1pPr>
            <a:lvl2pPr>
              <a:lnSpc>
                <a:spcPct val="150000"/>
              </a:lnSpc>
              <a:defRPr sz="2000">
                <a:latin typeface="Arial" pitchFamily="34" charset="0"/>
                <a:cs typeface="Arial" pitchFamily="34" charset="0"/>
              </a:defRPr>
            </a:lvl2pPr>
            <a:lvl3pPr>
              <a:lnSpc>
                <a:spcPct val="150000"/>
              </a:lnSpc>
              <a:defRPr sz="1800">
                <a:latin typeface="Arial" pitchFamily="34" charset="0"/>
                <a:cs typeface="Arial" pitchFamily="34" charset="0"/>
              </a:defRPr>
            </a:lvl3pPr>
            <a:lvl4pPr>
              <a:lnSpc>
                <a:spcPct val="150000"/>
              </a:lnSpc>
              <a:defRPr sz="1600">
                <a:latin typeface="Arial" pitchFamily="34" charset="0"/>
                <a:cs typeface="Arial" pitchFamily="34" charset="0"/>
              </a:defRPr>
            </a:lvl4pPr>
            <a:lvl5pPr>
              <a:lnSpc>
                <a:spcPct val="150000"/>
              </a:lnSpc>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a:ln/>
        </p:spPr>
        <p:txBody>
          <a:bodyPr/>
          <a:lstStyle>
            <a:lvl1pPr>
              <a:defRPr/>
            </a:lvl1pPr>
          </a:lstStyle>
          <a:p>
            <a:pPr>
              <a:defRPr/>
            </a:pPr>
            <a:fld id="{BC958F7E-A0BD-45AD-9692-704CE7333B41}" type="datetime1">
              <a:rPr lang="th-TH">
                <a:solidFill>
                  <a:prstClr val="black"/>
                </a:solidFill>
              </a:rPr>
              <a:pPr>
                <a:defRPr/>
              </a:pPr>
              <a:t>20/10/58</a:t>
            </a:fld>
            <a:endParaRPr lang="th-TH">
              <a:solidFill>
                <a:prstClr val="black"/>
              </a:solidFill>
            </a:endParaRPr>
          </a:p>
        </p:txBody>
      </p:sp>
      <p:sp>
        <p:nvSpPr>
          <p:cNvPr id="5"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D487D86F-5D21-4189-AABC-B2F0267A321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622569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355976" y="2348881"/>
            <a:ext cx="4788024" cy="648072"/>
          </a:xfrm>
        </p:spPr>
        <p:txBody>
          <a:bodyPr>
            <a:noAutofit/>
          </a:bodyPr>
          <a:lstStyle>
            <a:lvl1pPr algn="l">
              <a:defRPr sz="2400" b="0">
                <a:solidFill>
                  <a:schemeClr val="bg1"/>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1771" y="1268760"/>
            <a:ext cx="6400800" cy="360040"/>
          </a:xfrm>
        </p:spPr>
        <p:txBody>
          <a:bodyPr>
            <a:noAutofit/>
          </a:bodyPr>
          <a:lstStyle>
            <a:lvl1pPr marL="0" indent="0" algn="l">
              <a:buNone/>
              <a:defRPr sz="18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50370A7-89FC-4AD4-8476-0BF28E659747}" type="datetime1">
              <a:rPr lang="en-US" smtClean="0">
                <a:solidFill>
                  <a:prstClr val="black"/>
                </a:solidFill>
              </a:rPr>
              <a:pPr/>
              <a:t>10/20/2015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8D5644-B371-4185-B2DA-D3E9813093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6201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ว่างเปล่า">
    <p:spTree>
      <p:nvGrpSpPr>
        <p:cNvPr id="1" name=""/>
        <p:cNvGrpSpPr/>
        <p:nvPr/>
      </p:nvGrpSpPr>
      <p:grpSpPr>
        <a:xfrm>
          <a:off x="0" y="0"/>
          <a:ext cx="0" cy="0"/>
          <a:chOff x="0" y="0"/>
          <a:chExt cx="0" cy="0"/>
        </a:xfrm>
      </p:grpSpPr>
      <p:sp>
        <p:nvSpPr>
          <p:cNvPr id="5" name="ชื่อเรื่อง 1"/>
          <p:cNvSpPr>
            <a:spLocks noGrp="1"/>
          </p:cNvSpPr>
          <p:nvPr>
            <p:ph type="title"/>
          </p:nvPr>
        </p:nvSpPr>
        <p:spPr>
          <a:xfrm>
            <a:off x="1600200" y="152400"/>
            <a:ext cx="7543800" cy="457200"/>
          </a:xfrm>
        </p:spPr>
        <p:txBody>
          <a:bodyPr/>
          <a:lstStyle/>
          <a:p>
            <a:r>
              <a:rPr lang="th-TH" dirty="0" smtClean="0"/>
              <a:t>คลิกเพื่อแก้ไขลักษณะชื่อเรื่องต้นแบบ</a:t>
            </a:r>
            <a:endParaRPr lang="th-TH" dirty="0"/>
          </a:p>
        </p:txBody>
      </p:sp>
      <p:sp>
        <p:nvSpPr>
          <p:cNvPr id="3" name="Rectangle 20"/>
          <p:cNvSpPr>
            <a:spLocks noGrp="1" noChangeArrowheads="1"/>
          </p:cNvSpPr>
          <p:nvPr>
            <p:ph type="dt" sz="half" idx="10"/>
          </p:nvPr>
        </p:nvSpPr>
        <p:spPr>
          <a:ln/>
        </p:spPr>
        <p:txBody>
          <a:bodyPr/>
          <a:lstStyle>
            <a:lvl1pPr>
              <a:defRPr/>
            </a:lvl1pPr>
          </a:lstStyle>
          <a:p>
            <a:pPr>
              <a:defRPr/>
            </a:pPr>
            <a:fld id="{3560B5F2-7FC7-47DF-9F16-15DED9F1143C}" type="datetime1">
              <a:rPr lang="th-TH">
                <a:solidFill>
                  <a:prstClr val="black"/>
                </a:solidFill>
              </a:rPr>
              <a:pPr>
                <a:defRPr/>
              </a:pPr>
              <a:t>20/10/58</a:t>
            </a:fld>
            <a:endParaRPr lang="th-TH">
              <a:solidFill>
                <a:prstClr val="black"/>
              </a:solidFill>
            </a:endParaRPr>
          </a:p>
        </p:txBody>
      </p:sp>
      <p:sp>
        <p:nvSpPr>
          <p:cNvPr id="4"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CC4D7ADC-F031-4CC1-A9D6-4316042821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719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ว่างเปล่า">
    <p:spTree>
      <p:nvGrpSpPr>
        <p:cNvPr id="1" name=""/>
        <p:cNvGrpSpPr/>
        <p:nvPr/>
      </p:nvGrpSpPr>
      <p:grpSpPr>
        <a:xfrm>
          <a:off x="0" y="0"/>
          <a:ext cx="0" cy="0"/>
          <a:chOff x="0" y="0"/>
          <a:chExt cx="0" cy="0"/>
        </a:xfrm>
      </p:grpSpPr>
      <p:sp>
        <p:nvSpPr>
          <p:cNvPr id="5" name="ชื่อเรื่อง 1"/>
          <p:cNvSpPr>
            <a:spLocks noGrp="1"/>
          </p:cNvSpPr>
          <p:nvPr>
            <p:ph type="title"/>
          </p:nvPr>
        </p:nvSpPr>
        <p:spPr>
          <a:xfrm>
            <a:off x="1600200" y="152400"/>
            <a:ext cx="7543800" cy="457200"/>
          </a:xfrm>
        </p:spPr>
        <p:txBody>
          <a:bodyPr/>
          <a:lstStyle/>
          <a:p>
            <a:r>
              <a:rPr lang="th-TH" dirty="0" smtClean="0"/>
              <a:t>คลิกเพื่อแก้ไขลักษณะชื่อเรื่องต้นแบบ</a:t>
            </a:r>
            <a:endParaRPr lang="th-TH" dirty="0"/>
          </a:p>
        </p:txBody>
      </p:sp>
      <p:sp>
        <p:nvSpPr>
          <p:cNvPr id="3" name="Rectangle 20"/>
          <p:cNvSpPr>
            <a:spLocks noGrp="1" noChangeArrowheads="1"/>
          </p:cNvSpPr>
          <p:nvPr>
            <p:ph type="dt" sz="half" idx="10"/>
          </p:nvPr>
        </p:nvSpPr>
        <p:spPr>
          <a:ln/>
        </p:spPr>
        <p:txBody>
          <a:bodyPr/>
          <a:lstStyle>
            <a:lvl1pPr>
              <a:defRPr/>
            </a:lvl1pPr>
          </a:lstStyle>
          <a:p>
            <a:pPr>
              <a:defRPr/>
            </a:pPr>
            <a:fld id="{22C10356-0DB7-4E8E-805F-6021DBA2912F}" type="datetime1">
              <a:rPr lang="th-TH">
                <a:solidFill>
                  <a:prstClr val="black"/>
                </a:solidFill>
              </a:rPr>
              <a:pPr>
                <a:defRPr/>
              </a:pPr>
              <a:t>20/10/58</a:t>
            </a:fld>
            <a:endParaRPr lang="th-TH">
              <a:solidFill>
                <a:prstClr val="black"/>
              </a:solidFill>
            </a:endParaRPr>
          </a:p>
        </p:txBody>
      </p:sp>
      <p:sp>
        <p:nvSpPr>
          <p:cNvPr id="4" name="Rectangle 21"/>
          <p:cNvSpPr>
            <a:spLocks noGrp="1" noChangeArrowheads="1"/>
          </p:cNvSpPr>
          <p:nvPr>
            <p:ph type="ftr" sz="quarter" idx="11"/>
          </p:nvPr>
        </p:nvSpPr>
        <p:spPr>
          <a:ln/>
        </p:spPr>
        <p:txBody>
          <a:bodyPr/>
          <a:lstStyle>
            <a:lvl1pPr>
              <a:defRPr/>
            </a:lvl1pPr>
          </a:lstStyle>
          <a:p>
            <a:pPr>
              <a:defRPr/>
            </a:pPr>
            <a:endParaRPr lang="th-TH">
              <a:solidFill>
                <a:prstClr val="black"/>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EFAF70F2-6555-49C5-AEC4-885EC0B5E18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8392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9.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9"/>
          <p:cNvSpPr>
            <a:spLocks noGrp="1" noChangeArrowheads="1"/>
          </p:cNvSpPr>
          <p:nvPr>
            <p:ph type="body" idx="1"/>
          </p:nvPr>
        </p:nvSpPr>
        <p:spPr bwMode="auto">
          <a:xfrm>
            <a:off x="1524000" y="19050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92" name="Rectangle 20"/>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04EA755-BA32-45EB-91AD-4D7F1E26921B}" type="datetime1">
              <a:rPr lang="th-TH">
                <a:solidFill>
                  <a:prstClr val="black"/>
                </a:solidFill>
                <a:latin typeface="Arial" charset="0"/>
              </a:rPr>
              <a:pPr fontAlgn="base">
                <a:spcBef>
                  <a:spcPct val="0"/>
                </a:spcBef>
                <a:spcAft>
                  <a:spcPct val="0"/>
                </a:spcAft>
                <a:defRPr/>
              </a:pPr>
              <a:t>20/10/58</a:t>
            </a:fld>
            <a:endParaRPr lang="th-TH">
              <a:solidFill>
                <a:prstClr val="black"/>
              </a:solidFill>
              <a:latin typeface="Arial" charset="0"/>
            </a:endParaRPr>
          </a:p>
        </p:txBody>
      </p:sp>
      <p:sp>
        <p:nvSpPr>
          <p:cNvPr id="3093" name="Rectangle 21"/>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th-TH">
              <a:solidFill>
                <a:prstClr val="black"/>
              </a:solidFill>
              <a:latin typeface="Arial" charset="0"/>
            </a:endParaRPr>
          </a:p>
        </p:txBody>
      </p:sp>
      <p:sp>
        <p:nvSpPr>
          <p:cNvPr id="3094" name="Rectangle 22"/>
          <p:cNvSpPr>
            <a:spLocks noGrp="1" noChangeArrowheads="1"/>
          </p:cNvSpPr>
          <p:nvPr>
            <p:ph type="sldNum" sz="quarter" idx="4"/>
          </p:nvPr>
        </p:nvSpPr>
        <p:spPr bwMode="auto">
          <a:xfrm>
            <a:off x="7772400" y="64770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lumMod val="65000"/>
                    <a:lumOff val="35000"/>
                  </a:schemeClr>
                </a:solidFill>
                <a:latin typeface="Browallia New" pitchFamily="34" charset="-34"/>
                <a:cs typeface="Browallia New" pitchFamily="34" charset="-34"/>
              </a:defRPr>
            </a:lvl1pPr>
          </a:lstStyle>
          <a:p>
            <a:pPr fontAlgn="base">
              <a:spcBef>
                <a:spcPct val="0"/>
              </a:spcBef>
              <a:spcAft>
                <a:spcPct val="0"/>
              </a:spcAft>
              <a:defRPr/>
            </a:pPr>
            <a:fld id="{6D6DBEA8-3E87-42E7-A5C6-68FE2082ED2E}" type="slidenum">
              <a:rPr lang="en-US" smtClean="0">
                <a:solidFill>
                  <a:prstClr val="black">
                    <a:lumMod val="65000"/>
                    <a:lumOff val="35000"/>
                  </a:prstClr>
                </a:solidFill>
              </a:rPr>
              <a:pPr fontAlgn="base">
                <a:spcBef>
                  <a:spcPct val="0"/>
                </a:spcBef>
                <a:spcAft>
                  <a:spcPct val="0"/>
                </a:spcAft>
                <a:defRPr/>
              </a:pPr>
              <a:t>‹#›</a:t>
            </a:fld>
            <a:endParaRPr lang="en-US" dirty="0">
              <a:solidFill>
                <a:prstClr val="black">
                  <a:lumMod val="65000"/>
                  <a:lumOff val="35000"/>
                </a:prstClr>
              </a:solidFill>
            </a:endParaRPr>
          </a:p>
        </p:txBody>
      </p:sp>
      <p:sp>
        <p:nvSpPr>
          <p:cNvPr id="15367" name="Rectangle 18"/>
          <p:cNvSpPr>
            <a:spLocks noGrp="1" noChangeArrowheads="1"/>
          </p:cNvSpPr>
          <p:nvPr>
            <p:ph type="title"/>
          </p:nvPr>
        </p:nvSpPr>
        <p:spPr bwMode="auto">
          <a:xfrm>
            <a:off x="1600200" y="152400"/>
            <a:ext cx="7391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5896" y="152400"/>
            <a:ext cx="1398104" cy="458000"/>
          </a:xfrm>
          <a:prstGeom prst="rect">
            <a:avLst/>
          </a:prstGeom>
        </p:spPr>
      </p:pic>
    </p:spTree>
    <p:extLst>
      <p:ext uri="{BB962C8B-B14F-4D97-AF65-F5344CB8AC3E}">
        <p14:creationId xmlns:p14="http://schemas.microsoft.com/office/powerpoint/2010/main" val="477984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lumMod val="65000"/>
              <a:lumOff val="35000"/>
            </a:schemeClr>
          </a:solidFill>
          <a:latin typeface="Browallia New" pitchFamily="34" charset="-34"/>
          <a:ea typeface="+mj-ea"/>
          <a:cs typeface="Browallia New" pitchFamily="34" charset="-34"/>
        </a:defRPr>
      </a:lvl1pPr>
      <a:lvl2pPr algn="l" rtl="0" eaLnBrk="0" fontAlgn="base" hangingPunct="0">
        <a:spcBef>
          <a:spcPct val="0"/>
        </a:spcBef>
        <a:spcAft>
          <a:spcPct val="0"/>
        </a:spcAft>
        <a:defRPr sz="4200" b="1">
          <a:solidFill>
            <a:srgbClr val="404040"/>
          </a:solidFill>
          <a:latin typeface="Browallia New" pitchFamily="34" charset="-34"/>
          <a:cs typeface="Browallia New" pitchFamily="34" charset="-34"/>
        </a:defRPr>
      </a:lvl2pPr>
      <a:lvl3pPr algn="l" rtl="0" eaLnBrk="0" fontAlgn="base" hangingPunct="0">
        <a:spcBef>
          <a:spcPct val="0"/>
        </a:spcBef>
        <a:spcAft>
          <a:spcPct val="0"/>
        </a:spcAft>
        <a:defRPr sz="4200" b="1">
          <a:solidFill>
            <a:srgbClr val="404040"/>
          </a:solidFill>
          <a:latin typeface="Browallia New" pitchFamily="34" charset="-34"/>
          <a:cs typeface="Browallia New" pitchFamily="34" charset="-34"/>
        </a:defRPr>
      </a:lvl3pPr>
      <a:lvl4pPr algn="l" rtl="0" eaLnBrk="0" fontAlgn="base" hangingPunct="0">
        <a:spcBef>
          <a:spcPct val="0"/>
        </a:spcBef>
        <a:spcAft>
          <a:spcPct val="0"/>
        </a:spcAft>
        <a:defRPr sz="4200" b="1">
          <a:solidFill>
            <a:srgbClr val="404040"/>
          </a:solidFill>
          <a:latin typeface="Browallia New" pitchFamily="34" charset="-34"/>
          <a:cs typeface="Browallia New" pitchFamily="34" charset="-34"/>
        </a:defRPr>
      </a:lvl4pPr>
      <a:lvl5pPr algn="l" rtl="0" eaLnBrk="0" fontAlgn="base" hangingPunct="0">
        <a:spcBef>
          <a:spcPct val="0"/>
        </a:spcBef>
        <a:spcAft>
          <a:spcPct val="0"/>
        </a:spcAft>
        <a:defRPr sz="4200" b="1">
          <a:solidFill>
            <a:srgbClr val="404040"/>
          </a:solidFill>
          <a:latin typeface="Browallia New" pitchFamily="34" charset="-34"/>
          <a:cs typeface="Browallia New" pitchFamily="34" charset="-34"/>
        </a:defRPr>
      </a:lvl5pPr>
      <a:lvl6pPr marL="457200" algn="l" rtl="0" fontAlgn="base">
        <a:spcBef>
          <a:spcPct val="0"/>
        </a:spcBef>
        <a:spcAft>
          <a:spcPct val="0"/>
        </a:spcAft>
        <a:defRPr sz="3600">
          <a:solidFill>
            <a:schemeClr val="tx1"/>
          </a:solidFill>
          <a:latin typeface="Verdana" pitchFamily="34" charset="0"/>
        </a:defRPr>
      </a:lvl6pPr>
      <a:lvl7pPr marL="914400" algn="l" rtl="0" fontAlgn="base">
        <a:spcBef>
          <a:spcPct val="0"/>
        </a:spcBef>
        <a:spcAft>
          <a:spcPct val="0"/>
        </a:spcAft>
        <a:defRPr sz="3600">
          <a:solidFill>
            <a:schemeClr val="tx1"/>
          </a:solidFill>
          <a:latin typeface="Verdana" pitchFamily="34" charset="0"/>
        </a:defRPr>
      </a:lvl7pPr>
      <a:lvl8pPr marL="1371600" algn="l" rtl="0" fontAlgn="base">
        <a:spcBef>
          <a:spcPct val="0"/>
        </a:spcBef>
        <a:spcAft>
          <a:spcPct val="0"/>
        </a:spcAft>
        <a:defRPr sz="3600">
          <a:solidFill>
            <a:schemeClr val="tx1"/>
          </a:solidFill>
          <a:latin typeface="Verdana" pitchFamily="34" charset="0"/>
        </a:defRPr>
      </a:lvl8pPr>
      <a:lvl9pPr marL="1828800" algn="l" rtl="0" fontAlgn="base">
        <a:spcBef>
          <a:spcPct val="0"/>
        </a:spcBef>
        <a:spcAft>
          <a:spcPct val="0"/>
        </a:spcAft>
        <a:defRPr sz="36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344E6D"/>
        </a:buClr>
        <a:buFont typeface="Wingdings" pitchFamily="2" charset="2"/>
        <a:buChar char="¨"/>
        <a:defRPr sz="2400">
          <a:solidFill>
            <a:schemeClr val="tx1">
              <a:lumMod val="65000"/>
              <a:lumOff val="35000"/>
            </a:schemeClr>
          </a:solidFill>
          <a:latin typeface="Browallia New" pitchFamily="34" charset="-34"/>
          <a:ea typeface="+mn-ea"/>
          <a:cs typeface="Browallia New" pitchFamily="34" charset="-34"/>
        </a:defRPr>
      </a:lvl1pPr>
      <a:lvl2pPr marL="742950" indent="-285750" algn="l" rtl="0" eaLnBrk="0" fontAlgn="base" hangingPunct="0">
        <a:spcBef>
          <a:spcPct val="20000"/>
        </a:spcBef>
        <a:spcAft>
          <a:spcPct val="0"/>
        </a:spcAft>
        <a:buClr>
          <a:srgbClr val="344E6D"/>
        </a:buClr>
        <a:buFont typeface="Wingdings" pitchFamily="2" charset="2"/>
        <a:buChar char="n"/>
        <a:defRPr sz="2800">
          <a:solidFill>
            <a:schemeClr val="tx1">
              <a:lumMod val="65000"/>
              <a:lumOff val="35000"/>
            </a:schemeClr>
          </a:solidFill>
          <a:latin typeface="Browallia New" pitchFamily="34" charset="-34"/>
          <a:cs typeface="Browallia New" pitchFamily="34" charset="-34"/>
        </a:defRPr>
      </a:lvl2pPr>
      <a:lvl3pPr marL="1143000" indent="-228600" algn="l" rtl="0" eaLnBrk="0" fontAlgn="base" hangingPunct="0">
        <a:spcBef>
          <a:spcPct val="20000"/>
        </a:spcBef>
        <a:spcAft>
          <a:spcPct val="0"/>
        </a:spcAft>
        <a:buClr>
          <a:srgbClr val="344E6D"/>
        </a:buClr>
        <a:buFont typeface="Wingdings" pitchFamily="2" charset="2"/>
        <a:buChar char="§"/>
        <a:defRPr sz="2400">
          <a:solidFill>
            <a:schemeClr val="tx1">
              <a:lumMod val="65000"/>
              <a:lumOff val="35000"/>
            </a:schemeClr>
          </a:solidFill>
          <a:latin typeface="Browallia New" pitchFamily="34" charset="-34"/>
          <a:cs typeface="Browallia New" pitchFamily="34" charset="-34"/>
        </a:defRPr>
      </a:lvl3pPr>
      <a:lvl4pPr marL="1600200" indent="-228600" algn="l" rtl="0" eaLnBrk="0" fontAlgn="base" hangingPunct="0">
        <a:spcBef>
          <a:spcPct val="20000"/>
        </a:spcBef>
        <a:spcAft>
          <a:spcPct val="0"/>
        </a:spcAft>
        <a:buClr>
          <a:srgbClr val="344E6D"/>
        </a:buClr>
        <a:buFont typeface="Wingdings" pitchFamily="2" charset="2"/>
        <a:buChar char="§"/>
        <a:defRPr sz="2000">
          <a:solidFill>
            <a:schemeClr val="tx1">
              <a:lumMod val="65000"/>
              <a:lumOff val="35000"/>
            </a:schemeClr>
          </a:solidFill>
          <a:latin typeface="Browallia New" pitchFamily="34" charset="-34"/>
          <a:cs typeface="Browallia New" pitchFamily="34" charset="-34"/>
        </a:defRPr>
      </a:lvl4pPr>
      <a:lvl5pPr marL="2057400" indent="-228600" algn="l" rtl="0" eaLnBrk="0" fontAlgn="base" hangingPunct="0">
        <a:spcBef>
          <a:spcPct val="20000"/>
        </a:spcBef>
        <a:spcAft>
          <a:spcPct val="0"/>
        </a:spcAft>
        <a:buClr>
          <a:srgbClr val="344E6D"/>
        </a:buClr>
        <a:buFont typeface="Wingdings" pitchFamily="2" charset="2"/>
        <a:buChar char="§"/>
        <a:defRPr sz="2000">
          <a:solidFill>
            <a:schemeClr val="tx1">
              <a:lumMod val="65000"/>
              <a:lumOff val="35000"/>
            </a:schemeClr>
          </a:solidFill>
          <a:latin typeface="Browallia New" pitchFamily="34" charset="-34"/>
          <a:cs typeface="Browallia New" pitchFamily="34" charset="-34"/>
        </a:defRPr>
      </a:lvl5pPr>
      <a:lvl6pPr marL="2514600" indent="-228600" algn="l" rtl="0" fontAlgn="base">
        <a:spcBef>
          <a:spcPct val="20000"/>
        </a:spcBef>
        <a:spcAft>
          <a:spcPct val="0"/>
        </a:spcAft>
        <a:buClr>
          <a:srgbClr val="CC6600"/>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CC6600"/>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CC6600"/>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CC6600"/>
        </a:buClr>
        <a:buFont typeface="Wingdings" pitchFamily="2" charset="2"/>
        <a:buChar char="§"/>
        <a:defRPr>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DDA41-CDD0-4555-8E38-22892308FA6A}"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718960" y="6356351"/>
            <a:ext cx="1271401" cy="365125"/>
          </a:xfrm>
          <a:prstGeom prst="rect">
            <a:avLst/>
          </a:prstGeom>
        </p:spPr>
        <p:txBody>
          <a:bodyPr vert="horz" lIns="91440" tIns="45720" rIns="91440" bIns="45720" rtlCol="0" anchor="ctr"/>
          <a:lstStyle>
            <a:lvl1pPr algn="r">
              <a:defRPr sz="1400">
                <a:solidFill>
                  <a:schemeClr val="bg1">
                    <a:lumMod val="50000"/>
                  </a:schemeClr>
                </a:solidFill>
                <a:latin typeface="Georgia" panose="02040502050405020303" pitchFamily="18" charset="0"/>
              </a:defRPr>
            </a:lvl1p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4554772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8775" indent="-358775" algn="l" defTabSz="914400" rtl="0" eaLnBrk="1" latinLnBrk="0" hangingPunct="1">
        <a:lnSpc>
          <a:spcPct val="90000"/>
        </a:lnSpc>
        <a:spcBef>
          <a:spcPts val="1000"/>
        </a:spcBef>
        <a:buFont typeface="Courier New" panose="02070309020205020404" pitchFamily="49" charset="0"/>
        <a:buChar char="o"/>
        <a:defRPr sz="2800" kern="1200">
          <a:solidFill>
            <a:schemeClr val="tx1"/>
          </a:solidFill>
          <a:latin typeface="+mn-lt"/>
          <a:ea typeface="+mn-ea"/>
          <a:cs typeface="+mn-cs"/>
        </a:defRPr>
      </a:lvl1pPr>
      <a:lvl2pPr marL="804863" indent="-347663"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ent2.jpg"/>
          <p:cNvPicPr>
            <a:picLocks noChangeAspect="1"/>
          </p:cNvPicPr>
          <p:nvPr userDrawn="1"/>
        </p:nvPicPr>
        <p:blipFill>
          <a:blip r:embed="rId15" cstate="print"/>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56792"/>
            <a:ext cx="8579296" cy="48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95536" y="60212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2C23E-FA17-463C-B99B-43D7EC3876F9}" type="datetime1">
              <a:rPr lang="en-US" smtClean="0">
                <a:solidFill>
                  <a:srgbClr val="3F3F3F">
                    <a:tint val="75000"/>
                  </a:srgbClr>
                </a:solidFill>
              </a:rPr>
              <a:pPr/>
              <a:t>10/20/2015</a:t>
            </a:fld>
            <a:endParaRPr lang="en-US">
              <a:solidFill>
                <a:srgbClr val="3F3F3F">
                  <a:tint val="75000"/>
                </a:srgbClr>
              </a:solidFill>
            </a:endParaRPr>
          </a:p>
        </p:txBody>
      </p:sp>
      <p:sp>
        <p:nvSpPr>
          <p:cNvPr id="5" name="Footer Placeholder 4"/>
          <p:cNvSpPr>
            <a:spLocks noGrp="1"/>
          </p:cNvSpPr>
          <p:nvPr>
            <p:ph type="ftr" sz="quarter" idx="3"/>
          </p:nvPr>
        </p:nvSpPr>
        <p:spPr>
          <a:xfrm>
            <a:off x="395536" y="6489912"/>
            <a:ext cx="8136904" cy="365125"/>
          </a:xfrm>
          <a:prstGeom prst="rect">
            <a:avLst/>
          </a:prstGeom>
        </p:spPr>
        <p:txBody>
          <a:bodyPr vert="horz" lIns="91440" tIns="45720" rIns="91440" bIns="45720" rtlCol="0" anchor="ctr"/>
          <a:lstStyle>
            <a:lvl1pPr algn="l">
              <a:defRPr sz="1000">
                <a:solidFill>
                  <a:srgbClr val="333333"/>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604448" y="6492875"/>
            <a:ext cx="539552" cy="365125"/>
          </a:xfrm>
          <a:prstGeom prst="rect">
            <a:avLst/>
          </a:prstGeom>
        </p:spPr>
        <p:txBody>
          <a:bodyPr vert="horz" lIns="91440" tIns="45720" rIns="91440" bIns="45720" rtlCol="0" anchor="ctr"/>
          <a:lstStyle>
            <a:lvl1pPr algn="r">
              <a:defRPr sz="1000">
                <a:solidFill>
                  <a:srgbClr val="333333"/>
                </a:solidFill>
                <a:latin typeface="Century Gothic" pitchFamily="34" charset="0"/>
              </a:defRPr>
            </a:lvl1pPr>
          </a:lstStyle>
          <a:p>
            <a:fld id="{558D5644-B371-4185-B2DA-D3E981309309}" type="slidenum">
              <a:rPr lang="en-US" smtClean="0"/>
              <a:pPr/>
              <a:t>‹#›</a:t>
            </a:fld>
            <a:endParaRPr lang="en-US" dirty="0"/>
          </a:p>
        </p:txBody>
      </p:sp>
      <p:sp>
        <p:nvSpPr>
          <p:cNvPr id="8" name="Title 1"/>
          <p:cNvSpPr txBox="1">
            <a:spLocks/>
          </p:cNvSpPr>
          <p:nvPr userDrawn="1"/>
        </p:nvSpPr>
        <p:spPr>
          <a:xfrm>
            <a:off x="323528" y="773832"/>
            <a:ext cx="8820472" cy="779997"/>
          </a:xfrm>
          <a:prstGeom prst="rect">
            <a:avLst/>
          </a:prstGeom>
        </p:spPr>
        <p:txBody>
          <a:bodyPr>
            <a:normAutofit/>
          </a:bodyPr>
          <a:lstStyle>
            <a:lvl1pPr marL="539750" indent="0" algn="l" defTabSz="914400" rtl="0" eaLnBrk="1" latinLnBrk="0" hangingPunct="1">
              <a:spcBef>
                <a:spcPct val="0"/>
              </a:spcBef>
              <a:buNone/>
              <a:defRPr sz="1800" b="1" kern="1200">
                <a:solidFill>
                  <a:srgbClr val="0A4088"/>
                </a:solidFill>
                <a:latin typeface="Century Gothic" pitchFamily="34" charset="0"/>
                <a:ea typeface="+mj-ea"/>
                <a:cs typeface="+mj-cs"/>
              </a:defRPr>
            </a:lvl1pPr>
          </a:lstStyle>
          <a:p>
            <a:pPr marL="57150"/>
            <a:endParaRPr lang="en-US" sz="2400" dirty="0"/>
          </a:p>
        </p:txBody>
      </p:sp>
    </p:spTree>
    <p:extLst>
      <p:ext uri="{BB962C8B-B14F-4D97-AF65-F5344CB8AC3E}">
        <p14:creationId xmlns:p14="http://schemas.microsoft.com/office/powerpoint/2010/main" val="21858469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hf hdr="0" ftr="0" dt="0"/>
  <p:txStyles>
    <p:titleStyle>
      <a:lvl1pPr marL="539750" indent="0" algn="l" defTabSz="914400" rtl="0" eaLnBrk="1" latinLnBrk="0" hangingPunct="1">
        <a:spcBef>
          <a:spcPct val="0"/>
        </a:spcBef>
        <a:buNone/>
        <a:defRPr sz="1800" b="1" kern="1200">
          <a:solidFill>
            <a:srgbClr val="0A4088"/>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DDA41-CDD0-4555-8E38-22892308FA6A}" type="datetime1">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718960" y="6356351"/>
            <a:ext cx="1271401" cy="365125"/>
          </a:xfrm>
          <a:prstGeom prst="rect">
            <a:avLst/>
          </a:prstGeom>
        </p:spPr>
        <p:txBody>
          <a:bodyPr vert="horz" lIns="91440" tIns="45720" rIns="91440" bIns="45720" rtlCol="0" anchor="ctr"/>
          <a:lstStyle>
            <a:lvl1pPr algn="r">
              <a:defRPr sz="1400">
                <a:solidFill>
                  <a:schemeClr val="bg1">
                    <a:lumMod val="50000"/>
                  </a:schemeClr>
                </a:solidFill>
                <a:latin typeface="Georgia" panose="02040502050405020303" pitchFamily="18" charset="0"/>
              </a:defRPr>
            </a:lvl1pPr>
          </a:lstStyle>
          <a:p>
            <a:fld id="{97922866-E2FB-4B38-8602-22AD417D5588}"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909744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8775" indent="-358775" algn="l" defTabSz="914400" rtl="0" eaLnBrk="1" latinLnBrk="0" hangingPunct="1">
        <a:lnSpc>
          <a:spcPct val="90000"/>
        </a:lnSpc>
        <a:spcBef>
          <a:spcPts val="1000"/>
        </a:spcBef>
        <a:buFont typeface="Courier New" panose="02070309020205020404" pitchFamily="49" charset="0"/>
        <a:buChar char="o"/>
        <a:defRPr sz="2800" kern="1200">
          <a:solidFill>
            <a:schemeClr val="tx1"/>
          </a:solidFill>
          <a:latin typeface="+mn-lt"/>
          <a:ea typeface="+mn-ea"/>
          <a:cs typeface="+mn-cs"/>
        </a:defRPr>
      </a:lvl1pPr>
      <a:lvl2pPr marL="804863" indent="-347663"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6.xml"/><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slideLayout" Target="../slideLayouts/slideLayout6.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13" y="977929"/>
            <a:ext cx="5508107" cy="538231"/>
          </a:xfrm>
        </p:spPr>
        <p:txBody>
          <a:bodyPr>
            <a:noAutofit/>
          </a:bodyPr>
          <a:lstStyle/>
          <a:p>
            <a:r>
              <a:rPr lang="en-US" sz="2400" b="1" dirty="0" err="1" smtClean="0">
                <a:latin typeface="Century Gothic" panose="020B0502020202020204" pitchFamily="34" charset="0"/>
              </a:rPr>
              <a:t>Bolliger</a:t>
            </a:r>
            <a:r>
              <a:rPr lang="en-US" sz="2400" b="1" dirty="0" smtClean="0">
                <a:latin typeface="Century Gothic" panose="020B0502020202020204" pitchFamily="34" charset="0"/>
              </a:rPr>
              <a:t> &amp; Company Consulting</a:t>
            </a:r>
            <a:r>
              <a:rPr lang="th-TH" sz="2400" b="1" dirty="0" smtClean="0">
                <a:latin typeface="Century Gothic" panose="020B0502020202020204" pitchFamily="34" charset="0"/>
              </a:rPr>
              <a:t> </a:t>
            </a:r>
            <a:r>
              <a:rPr lang="en-US" sz="2400" b="1" dirty="0" smtClean="0">
                <a:latin typeface="Century Gothic" panose="020B0502020202020204" pitchFamily="34" charset="0"/>
              </a:rPr>
              <a:t>Ltd.</a:t>
            </a:r>
            <a:endParaRPr lang="en-US" sz="2400" b="1" dirty="0">
              <a:latin typeface="Century Gothic" panose="020B0502020202020204" pitchFamily="34" charset="0"/>
            </a:endParaRPr>
          </a:p>
        </p:txBody>
      </p:sp>
      <p:sp>
        <p:nvSpPr>
          <p:cNvPr id="7" name="Rectangle 10"/>
          <p:cNvSpPr>
            <a:spLocks noChangeArrowheads="1"/>
          </p:cNvSpPr>
          <p:nvPr/>
        </p:nvSpPr>
        <p:spPr bwMode="auto">
          <a:xfrm>
            <a:off x="144013" y="2307491"/>
            <a:ext cx="2399558" cy="360363"/>
          </a:xfrm>
          <a:prstGeom prst="rect">
            <a:avLst/>
          </a:prstGeom>
          <a:solidFill>
            <a:srgbClr val="333333">
              <a:alpha val="69019"/>
            </a:srgbClr>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2000" dirty="0">
                <a:solidFill>
                  <a:prstClr val="white"/>
                </a:solidFill>
                <a:effectLst>
                  <a:outerShdw blurRad="38100" dist="38100" dir="2700000" algn="tl">
                    <a:srgbClr val="000000">
                      <a:alpha val="43137"/>
                    </a:srgbClr>
                  </a:outerShdw>
                </a:effectLst>
                <a:latin typeface="Century Gothic" panose="020B0502020202020204" pitchFamily="34" charset="0"/>
                <a:cs typeface="Browallia New" pitchFamily="34" charset="-34"/>
              </a:rPr>
              <a:t>9</a:t>
            </a:r>
            <a:r>
              <a:rPr lang="en-US" sz="2000" dirty="0" smtClean="0">
                <a:solidFill>
                  <a:prstClr val="white"/>
                </a:solidFill>
                <a:effectLst>
                  <a:outerShdw blurRad="38100" dist="38100" dir="2700000" algn="tl">
                    <a:srgbClr val="000000">
                      <a:alpha val="43137"/>
                    </a:srgbClr>
                  </a:outerShdw>
                </a:effectLst>
                <a:latin typeface="Century Gothic" panose="020B0502020202020204" pitchFamily="34" charset="0"/>
                <a:cs typeface="Browallia New" pitchFamily="34" charset="-34"/>
              </a:rPr>
              <a:t> November 2015</a:t>
            </a:r>
            <a:endParaRPr lang="en-US" sz="2000" dirty="0">
              <a:solidFill>
                <a:prstClr val="white"/>
              </a:solidFill>
              <a:effectLst>
                <a:outerShdw blurRad="38100" dist="38100" dir="2700000" algn="tl">
                  <a:srgbClr val="000000">
                    <a:alpha val="43137"/>
                  </a:srgbClr>
                </a:outerShdw>
              </a:effectLst>
              <a:latin typeface="Century Gothic" panose="020B0502020202020204" pitchFamily="34" charset="0"/>
              <a:cs typeface="Browallia New" pitchFamily="34" charset="-34"/>
            </a:endParaRPr>
          </a:p>
        </p:txBody>
      </p:sp>
      <p:sp>
        <p:nvSpPr>
          <p:cNvPr id="3" name="AutoShape 4" descr="data:image/jpeg;base64,/9j/4RbTRXhpZgAATU0AKgAAAAgABwESAAMAAAABAAEAAAEaAAUAAAABAAAAYgEbAAUAAAABAAAAagEoAAMAAAABAAIAAAExAAIAAAAgAAAAcgEyAAIAAAAUAAAAkodpAAQAAAABAAAAqAAAANQALcbAAAAnEAAtxsAAACcQQWRvYmUgUGhvdG9zaG9wIENTNiAoTWFjaW50b3NoKQAyMDE0OjEwOjIxIDEwOjE1OjA3AAAAAAOgAQADAAAAAQABAACgAgAEAAAAAQAAA8CgAwAEAAAAAQAAASoAAAAAAAAABgEDAAMAAAABAAYAAAEaAAUAAAABAAABIgEbAAUAAAABAAABKgEoAAMAAAABAAIAAAIBAAQAAAABAAABMgICAAQAAAABAAAVmQAAAAAAAABIAAAAAQAAAEgAAAAB/9j/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7QAMQWRvYmVfQ00AAf/uAA5BZG9iZQBkgAAAAAH/2wCEAAwICAgJCAwJCQwRCwoLERUPDAwPFRgTExUTExgRDAwMDAwMEQwMDAwMDAwMDAwMDAwMDAwMDAwMDAwMDAwMDAwBDQsLDQ4NEA4OEBQODg4UFA4ODg4UEQwMDAwMEREMDAwMDAwRDAwMDAwMDAwMDAwMDAwMDAwMDAwMDAwMDAwMDP/AABEIADIAoAMBIgACEQEDEQH/3QAEAAr/xAE/AAABBQEBAQEBAQAAAAAAAAADAAECBAUGBwgJCgsBAAEFAQEBAQEBAAAAAAAAAAEAAgMEBQYHCAkKCxAAAQQBAwIEAgUHBggFAwwzAQACEQMEIRIxBUFRYRMicYEyBhSRobFCIyQVUsFiMzRygtFDByWSU/Dh8WNzNRaisoMmRJNUZEXCo3Q2F9JV4mXys4TD03Xj80YnlKSFtJXE1OT0pbXF1eX1VmZ2hpamtsbW5vY3R1dnd4eXp7fH1+f3EQACAgECBAQDBAUGBwcGBTUBAAIRAyExEgRBUWFxIhMFMoGRFKGxQiPBUtHwMyRi4XKCkkNTFWNzNPElBhaisoMHJjXC0kSTVKMXZEVVNnRl4vKzhMPTdePzRpSkhbSVxNTk9KW1xdXl9VZmdoaWprbG1ub2JzdHV2d3h5ent8f/2gAMAwEAAhEDEQA/AOyDQpBqQUgihQaEdjEMKzUElMmVoza1KtiMGpKYNYpbApwuY+sH11pwLLMPpdIz82oltzi7Zj0uH5t13udbducz9Wobv/03oJKek2pbV5276xfXjNxzkYebh12N+ljsxyIP7hsyLLvp/mqhj/XzrprH2vqRrymlzb8RuNWDWWmPc6we5j/zElPqW1KFw/Tvrj1R5Zve65tsbS/HAGpjdvqtrYz+2umr61FbX21OsBHuNAL3eO5tDd7rtrfzMZ+Rkf8AAJKdEtUC1Ni5eLm47MnEtZfRZOy2shzTB2u9zfzmubseiwkpCWKDmKztUXNSU0nsQHMV6xqruakpqOYhOarbgguCSn//0O2DSpBpRwR/oj/nBSEf6M/eEUIQ1WqQoAD/AEZ+8I9bT+7+KSk7ICq9X6kzp2Bbk7mNsA20+oYabCDs36t9mm5//BqyGu+C4T/GpV1K39i42IXFl99jPTA3A3OFTcd5q/wjqavtVlaSUFn1p6v1HE9PO6i3pzHHab+n1yQT9Flu+66+lrvzLGLLw8XGZZbhU9UosbjQGi+l1Nbgfd6mPbX6rb/e/wB/qenbv/S/pP5xYN7LqhU7HfkWUWtraLsqZ9Sxr3Pp9R49v6Sm2v0H/wDA31qi5+TxuAI0guAg/BJD02V0jqjMgZuLfi5FzCCGUZIpJb9H2Mtuprdcxv77P0v9dZ1v1c+sWRYcluDcLZLg6oG0QT4gP3sd/LWS3I6iw+y3Tw36flCTsnKJ3Oxq9wIO9hO6R/Xsu/te1JTtjqXWumt9K7p9bIAEfpaT7Rsb+jeba/o/usU8L675WNZFrbWAn3NAre0/fS//AKhY9PVeu5L/ALHRm241b2F1znWvO1gmffc79D9B3836PsVzGrx8enDyrs52Vi59t1LPtdbiyaPR9XIqyP5+ln6z7LPT9P8ARXfaElU9LT9amuyR1TEozKb3tDrrMYMc29g9rHZ2Kym/1tm302ZT6aMn/B/aloD/ABqVQXjGa9jTDiCYB8HPq+0Nr/641cmesdDxsKzHeyclr3OqrvrgNsO2qzbks/MdW3Z+jf8A2P8ACK3R1DAzmvbVQwZD6DXiuAruLLS4lgc7qGXdvxHVfoLN7PW/w9Po2sRU9hh/40OhXO25FVlE/nNixv8AajY7/oLosXrXSc1tbsbJY8XaVngOI/Na76O/+QvCuoYtuG4VZmLi9OyagBe11dlgcXEuqyanVfasf07Wez9B+i9Wl6fFvxG4j/Tywcoul11VQZRSwFvutrfj+pk2Wt9T9z0/Tpqr9ay9BT77Y1VntXOf4v8Ar9+d0h2Pm22Zd+ND2XurFe7He59OOf8AtzHyGf1F0bsmr9x34JKQPCC8Kw6+n9x34IL7qD+a78ElP//R70WeZUhb5qqIUwihtNs81Zrf5rPESrdKSm41w8Vg/XXp1PUOiWbQH5WKRfjCTuJYZsqa1v8AO+tTvY2n/S+l/hPTW4yErQwtgge7SYSS+CfWTq+La7F9O05DMc7GsNweX01O9SrKtfR7KsrqDX/rP/amu6qz1VbvHRbcdlgbitL2B7WPzm2PYHDf6FjmVYV/6OfoXX5npfQXreT0TpF7/Uswcd73mS51LC6T4uLfpIN31Y6LYPd0/F+VLB/1LUkPi1lfTJ9wc3+Vj5Fdw/zX11v/APBVEUdPd/N9QdU7s2+h0f5+Nbk/+e165d9RPq7dzh1t/qjb/wBSqF/+K7oNk+nvqJ/dd/ekp85wcmzp2TlW1OxuoH0Weq11brabKC5pyKfSyWY92+vbXZ+j9Kxnpfo7l0XUPsnT+muaMSm7M6OGX34T7Hv9H1Yayp9dL27GYt2T+nsot9S/7NVXm/Z/0Xq6j/8AFXdjXMyek9SONlUuD6XvbMOGrT7VUP8Ai5+tdV78nHPTK8p+4PyG2ZEn1BttcabGWU7rWn3+xJLzOTgdetc7PppYKcgmxuPj2VtqrB1NLMF9xtx2VO9novqSoxN5luHeHkdzhlsx+aL6vobvzd62T/il666XXZWO9xJcdXkSf6wanb/iu67X9G/Gb5gD/vzXJIeb6mzNZcfssiprYa8GkEk/zhDaNjWN3fmsYtnF62y5zacXpIssa1jXPYa5DgP5y/7Oy6125/u/6hW7P8VvVL7Tdl5lbrHRueBJMaeDV0vQPq/1XouIMSnqbmUNJIrY1obJ+kTtY3e5379jklNf6jYedh5HVMrLxTjty3B1L3NtboXeo6gfa2Y7ntr/AH6cXZ/Ofpf5tdO7J+CA1l4H6XI9Y+O0BRdPiSkpK7J+H3oLsgf6lDfKC4nxSU//0uxCm1fOySKH6MarlPzXzOkkp+pGcJWcs+K+W0klP1AeB8e6mF8uJJKfqUJ/uXyykkp+ox/OH4dkh9J3C+XEklP08/vxyq7180pJKfo9/wA0F6+dkklP0IOCgv8AkvAUklPvDu6E7vyvDEklP//Z/+0fDlBob3Rvc2hvcCAzLjAAOEJJTQQlAAAAAAAQAAAAAAAAAAAAAAAAAAAAADhCSU0EOgAAAAABHQAAABAAAAABAAAAAAALcHJpbnRPdXRwdXQAAAAFAAAAAFBzdFNib29sAQAAAABJbnRlZW51bQAAAABJbnRlAAAAAENscm0AAAAPcHJpbnRTaXh0ZWVuQml0Ym9vbAAAAAALcHJpbnRlck5hbWVURVhUAAAAHQBwADEAMQA4AHIAagAwADEALgB0AGgAMQAxADgALgBjAG8AcgBwAGkAbgB0AHIAYQAuAG4AZQB0AAAAAAAPcHJpbnRQcm9vZlNldHVwT2JqYwAAAAwAUAByAG8AbwBmACAAUwBlAHQAdQBwAAAAAAAKcHJvb2ZTZXR1cAAAAAEAAAAAQmx0bmVudW0AAAAMYnVpbHRpblByb29mAAAACXByb29mQ01ZSwA4QklNBDsAAAAAAi0AAAAQAAAAAQAAAAAAEnByaW50T3V0cHV0T3B0aW9ucwAAABcAAAAAQ3B0bmJvb2wAAAAAAENsYnJib29sAAAAAABSZ3NNYm9vbAAAAAAAQ3JuQ2Jvb2wAAAAAAENudENib29sAAAAAABMYmxzYm9vbAAAAAAATmd0dmJvb2wAAAAAAEVtbERib29sAAAAAABJbnRyYm9vbAAAAAAAQmNrZ09iamMAAAABAAAAAAAAUkdCQwAAAAMAAAAAUmQgIGRvdWJAb+AAAAAAAAAAAABHcm4gZG91YkBv4AAAAAAAAAAAAEJsICBkb3ViQG/gAAAAAAAAAAAAQnJkVFVudEYjUmx0AAAAAAAAAAAAAAAAQmxkIFVudEYjUmx0AAAAAAAAAAAAAAAAUnNsdFVudEYjUHhsQHLAAAAAAAAAAAAKdmVjdG9yRGF0YWJvb2wBAAAAAFBnUHNlbnVtAAAAAFBnUHMAAAAAUGdQQwAAAABMZWZ0VW50RiNSbHQAAAAAAAAAAAAAAABUb3AgVW50RiNSbHQAAAAAAAAAAAAAAABTY2wgVW50RiNQcmNAWQAAAAAAAAAAABBjcm9wV2hlblByaW50aW5nYm9vbAAAAAAOY3JvcFJlY3RCb3R0b21sb25nAAAAAAAAAAxjcm9wUmVjdExlZnRsb25nAAAAAAAAAA1jcm9wUmVjdFJpZ2h0bG9uZwAAAAAAAAALY3JvcFJlY3RUb3Bsb25nAAAAAAA4QklNA+0AAAAAABABLAAAAAEAAgEsAAAAAQACOEJJTQQmAAAAAAAOAAAAAAAAAAAAAD+AAAA4QklNBA0AAAAAAAQAAAB4OEJJTQQZAAAAAAAEAAAAHjhCSU0D8wAAAAAACQAAAAAAAAAAAQA4QklNJxAAAAAAAAoAAQAAAAAAAAACOEJJTQP1AAAAAABIAC9mZgABAGxmZgAGAAAAAAABAC9mZgABAKGZmgAGAAAAAAABADIAAAABAFoAAAAGAAAAAAABADUAAAABAC0AAAAGAAAAAAABOEJJTQP4AAAAAABwAAD/////////////////////////////A+gAAAAA/////////////////////////////wPoAAAAAP////////////////////////////8D6AAAAAD/////////////////////////////A+gAADhCSU0EAAAAAAAAAgADOEJJTQQCAAAAAAAMAAAAAAAAAAAAAAAAOEJJTQQwAAAAAAAGAQEBAQEBOEJJTQQtAAAAAAAGAAEAAAAEOEJJTQQIAAAAAAAQAAAAAQAAAkAAAAJAAAAAADhCSU0EHgAAAAAABAAAAAA4QklNBBoAAAAAA0kAAAAGAAAAAAAAAAAAAAEqAAADwAAAAAoAVQBuAHQAaQB0AGwAZQBkAC0AMQAAAAEAAAAAAAAAAAAAAAAAAAAAAAAAAQAAAAAAAAAAAAADwAAAASoAAAAAAAAAAAAAAAAAAAAAAQAAAAAAAAAAAAAAAAAAAAAAAAAQAAAAAQAAAAAAAG51bGwAAAACAAAABmJvdW5kc09iamMAAAABAAAAAAAAUmN0MQAAAAQAAAAAVG9wIGxvbmcAAAAAAAAAAExlZnRsb25nAAAAAAAAAABCdG9tbG9uZwAAASoAAAAAUmdodGxvbmcAAAPAAAAABnNsaWNlc1ZsTHMAAAABT2JqYwAAAAEAAAAAAAVzbGljZQAAABIAAAAHc2xpY2VJRGxvbmcAAAAAAAAAB2dyb3VwSURsb25nAAAAAAAAAAZvcmlnaW5lbnVtAAAADEVTbGljZU9yaWdpbgAAAA1hdXRvR2VuZXJhdGVkAAAAAFR5cGVlbnVtAAAACkVTbGljZVR5cGUAAAAASW1nIAAAAAZib3VuZHNPYmpjAAAAAQAAAAAAAFJjdDEAAAAEAAAAAFRvcCBsb25nAAAAAAAAAABMZWZ0bG9uZwAAAAAAAAAAQnRvbWxvbmcAAAEqAAAAAFJnaHRsb25nAAADwAAAAAN1cmxURVhUAAAAAQAAAAAAAG51bGxURVhUAAAAAQAAAAAAAE1zZ2VURVhUAAAAAQAAAAAABmFsdFRhZ1RFWFQAAAABAAAAAAAOY2VsbFRleHRJc0hUTUxib29sAQAAAAhjZWxsVGV4dFRFWFQAAAABAAAAAAAJaG9yekFsaWduZW51bQAAAA9FU2xpY2VIb3J6QWxpZ24AAAAHZGVmYXVsdAAAAAl2ZXJ0QWxpZ25lbnVtAAAAD0VTbGljZVZlcnRBbGlnbgAAAAdkZWZhdWx0AAAAC2JnQ29sb3JUeXBlZW51bQAAABFFU2xpY2VCR0NvbG9yVHlwZQAAAABOb25lAAAACXRvcE91dHNldGxvbmcAAAAAAAAACmxlZnRPdXRzZXRsb25nAAAAAAAAAAxib3R0b21PdXRzZXRsb25nAAAAAAAAAAtyaWdodE91dHNldGxvbmcAAAAAADhCSU0EKAAAAAAADAAAAAI/8AAAAAAAADhCSU0EFAAAAAAABAAAAAY4QklNBAwAAAAAFbUAAAABAAAAoAAAADIAAAHgAABdwAAAFZkAGAAB/9j/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7QAMQWRvYmVfQ00AAf/uAA5BZG9iZQBkgAAAAAH/2wCEAAwICAgJCAwJCQwRCwoLERUPDAwPFRgTExUTExgRDAwMDAwMEQwMDAwMDAwMDAwMDAwMDAwMDAwMDAwMDAwMDAwBDQsLDQ4NEA4OEBQODg4UFA4ODg4UEQwMDAwMEREMDAwMDAwRDAwMDAwMDAwMDAwMDAwMDAwMDAwMDAwMDAwMDP/AABEIADIAoAMBIgACEQEDEQH/3QAEAAr/xAE/AAABBQEBAQEBAQAAAAAAAAADAAECBAUGBwgJCgsBAAEFAQEBAQEBAAAAAAAAAAEAAgMEBQYHCAkKCxAAAQQBAwIEAgUHBggFAwwzAQACEQMEIRIxBUFRYRMicYEyBhSRobFCIyQVUsFiMzRygtFDByWSU/Dh8WNzNRaisoMmRJNUZEXCo3Q2F9JV4mXys4TD03Xj80YnlKSFtJXE1OT0pbXF1eX1VmZ2hpamtsbW5vY3R1dnd4eXp7fH1+f3EQACAgECBAQDBAUGBwcGBTUBAAIRAyExEgRBUWFxIhMFMoGRFKGxQiPBUtHwMyRi4XKCkkNTFWNzNPElBhaisoMHJjXC0kSTVKMXZEVVNnRl4vKzhMPTdePzRpSkhbSVxNTk9KW1xdXl9VZmdoaWprbG1ub2JzdHV2d3h5ent8f/2gAMAwEAAhEDEQA/AOyDQpBqQUgihQaEdjEMKzUElMmVoza1KtiMGpKYNYpbApwuY+sH11pwLLMPpdIz82oltzi7Zj0uH5t13udbducz9Wobv/03oJKek2pbV5276xfXjNxzkYebh12N+ljsxyIP7hsyLLvp/mqhj/XzrprH2vqRrymlzb8RuNWDWWmPc6we5j/zElPqW1KFw/Tvrj1R5Zve65tsbS/HAGpjdvqtrYz+2umr61FbX21OsBHuNAL3eO5tDd7rtrfzMZ+Rkf8AAJKdEtUC1Ni5eLm47MnEtZfRZOy2shzTB2u9zfzmubseiwkpCWKDmKztUXNSU0nsQHMV6xqruakpqOYhOarbgguCSn//0O2DSpBpRwR/oj/nBSEf6M/eEUIQ1WqQoAD/AEZ+8I9bT+7+KSk7ICq9X6kzp2Bbk7mNsA20+oYabCDs36t9mm5//BqyGu+C4T/GpV1K39i42IXFl99jPTA3A3OFTcd5q/wjqavtVlaSUFn1p6v1HE9PO6i3pzHHab+n1yQT9Flu+66+lrvzLGLLw8XGZZbhU9UosbjQGi+l1Nbgfd6mPbX6rb/e/wB/qenbv/S/pP5xYN7LqhU7HfkWUWtraLsqZ9Sxr3Pp9R49v6Sm2v0H/wDA31qi5+TxuAI0guAg/BJD02V0jqjMgZuLfi5FzCCGUZIpJb9H2Mtuprdcxv77P0v9dZ1v1c+sWRYcluDcLZLg6oG0QT4gP3sd/LWS3I6iw+y3Tw36flCTsnKJ3Oxq9wIO9hO6R/Xsu/te1JTtjqXWumt9K7p9bIAEfpaT7Rsb+jeba/o/usU8L675WNZFrbWAn3NAre0/fS//AKhY9PVeu5L/ALHRm241b2F1znWvO1gmffc79D9B3836PsVzGrx8enDyrs52Vi59t1LPtdbiyaPR9XIqyP5+ln6z7LPT9P8ARXfaElU9LT9amuyR1TEozKb3tDrrMYMc29g9rHZ2Kym/1tm302ZT6aMn/B/aloD/ABqVQXjGa9jTDiCYB8HPq+0Nr/641cmesdDxsKzHeyclr3OqrvrgNsO2qzbks/MdW3Z+jf8A2P8ACK3R1DAzmvbVQwZD6DXiuAruLLS4lgc7qGXdvxHVfoLN7PW/w9Po2sRU9hh/40OhXO25FVlE/nNixv8AajY7/oLosXrXSc1tbsbJY8XaVngOI/Na76O/+QvCuoYtuG4VZmLi9OyagBe11dlgcXEuqyanVfasf07Wez9B+i9Wl6fFvxG4j/Tywcoul11VQZRSwFvutrfj+pk2Wt9T9z0/Tpqr9ay9BT77Y1VntXOf4v8Ar9+d0h2Pm22Zd+ND2XurFe7He59OOf8AtzHyGf1F0bsmr9x34JKQPCC8Kw6+n9x34IL7qD+a78ElP//R70WeZUhb5qqIUwihtNs81Zrf5rPESrdKSm41w8Vg/XXp1PUOiWbQH5WKRfjCTuJYZsqa1v8AO+tTvY2n/S+l/hPTW4yErQwtgge7SYSS+CfWTq+La7F9O05DMc7GsNweX01O9SrKtfR7KsrqDX/rP/amu6qz1VbvHRbcdlgbitL2B7WPzm2PYHDf6FjmVYV/6OfoXX5npfQXreT0TpF7/Uswcd73mS51LC6T4uLfpIN31Y6LYPd0/F+VLB/1LUkPi1lfTJ9wc3+Vj5Fdw/zX11v/APBVEUdPd/N9QdU7s2+h0f5+Nbk/+e165d9RPq7dzh1t/qjb/wBSqF/+K7oNk+nvqJ/dd/ekp85wcmzp2TlW1OxuoH0Weq11brabKC5pyKfSyWY92+vbXZ+j9Kxnpfo7l0XUPsnT+muaMSm7M6OGX34T7Hv9H1Yayp9dL27GYt2T+nsot9S/7NVXm/Z/0Xq6j/8AFXdjXMyek9SONlUuD6XvbMOGrT7VUP8Ai5+tdV78nHPTK8p+4PyG2ZEn1BttcabGWU7rWn3+xJLzOTgdetc7PppYKcgmxuPj2VtqrB1NLMF9xtx2VO9novqSoxN5luHeHkdzhlsx+aL6vobvzd62T/il666XXZWO9xJcdXkSf6wanb/iu67X9G/Gb5gD/vzXJIeb6mzNZcfssiprYa8GkEk/zhDaNjWN3fmsYtnF62y5zacXpIssa1jXPYa5DgP5y/7Oy6125/u/6hW7P8VvVL7Tdl5lbrHRueBJMaeDV0vQPq/1XouIMSnqbmUNJIrY1obJ+kTtY3e5379jklNf6jYedh5HVMrLxTjty3B1L3NtboXeo6gfa2Y7ntr/AH6cXZ/Ofpf5tdO7J+CA1l4H6XI9Y+O0BRdPiSkpK7J+H3oLsgf6lDfKC4nxSU//0uxCm1fOySKH6MarlPzXzOkkp+pGcJWcs+K+W0klP1AeB8e6mF8uJJKfqUJ/uXyykkp+ox/OH4dkh9J3C+XEklP08/vxyq7180pJKfo9/wA0F6+dkklP0IOCgv8AkvAUklPvDu6E7vyvDEklP//ZADhCSU0EIQAAAAAAVQAAAAEBAAAADwBBAGQAbwBiAGUAIABQAGgAbwB0AG8AcwBoAG8AcAAAABMAQQBkAG8AYgBlACAAUABoAG8AdABvAHMAaABvAHAAIABDAFMANgAAAAEAOEJJTQQGAAAAAAAHAAgAAAABAQD/4Q3caHR0cDovL25zLmFkb2JlLmNvbS94YXAvMS4wLwA8P3hwYWNrZXQgYmVnaW49Iu+7vyIgaWQ9Ilc1TTBNcENlaGlIenJlU3pOVGN6a2M5ZCI/PiA8eDp4bXBtZXRhIHhtbG5zOng9ImFkb2JlOm5zOm1ldGEvIiB4OnhtcHRrPSJBZG9iZSBYTVAgQ29yZSA1LjMtYzAxMSA2Ni4xNDU2NjEsIDIwMTIvMDIvMDYtMTQ6NTY6MjcgICAgICAgICI+IDxyZGY6UkRGIHhtbG5zOnJkZj0iaHR0cDovL3d3dy53My5vcmcvMTk5OS8wMi8yMi1yZGYtc3ludGF4LW5zIyI+IDxyZGY6RGVzY3JpcHRpb24gcmRmOmFib3V0PSIiIHhtbG5zOnhtcD0iaHR0cDovL25zLmFkb2JlLmNvbS94YXAvMS4wLyIgeG1sbnM6eG1wTU09Imh0dHA6Ly9ucy5hZG9iZS5jb20veGFwLzEuMC9tbS8iIHhtbG5zOnN0RXZ0PSJodHRwOi8vbnMuYWRvYmUuY29tL3hhcC8xLjAvc1R5cGUvUmVzb3VyY2VFdmVudCMiIHhtbG5zOmRjPSJodHRwOi8vcHVybC5vcmcvZGMvZWxlbWVudHMvMS4xLyIgeG1sbnM6cGhvdG9zaG9wPSJodHRwOi8vbnMuYWRvYmUuY29tL3Bob3Rvc2hvcC8xLjAvIiB4bXA6Q3JlYXRvclRvb2w9IkFkb2JlIFBob3Rvc2hvcCBDUzYgKE1hY2ludG9zaCkiIHhtcDpDcmVhdGVEYXRlPSIyMDE0LTEwLTIxVDEwOjE1OjA3KzA3OjAwIiB4bXA6TWV0YWRhdGFEYXRlPSIyMDE0LTEwLTIxVDEwOjE1OjA3KzA3OjAwIiB4bXA6TW9kaWZ5RGF0ZT0iMjAxNC0xMC0yMVQxMDoxNTowNyswNzowMCIgeG1wTU06SW5zdGFuY2VJRD0ieG1wLmlpZDowMzVDN0M3MjBCMjA2ODExODA4M0QzNEVEOEMyQTYzMCIgeG1wTU06RG9jdW1lbnRJRD0ieG1wLmRpZDowMjVDN0M3MjBCMjA2ODExODA4M0QzNEVEOEMyQTYzMCIgeG1wTU06T3JpZ2luYWxEb2N1bWVudElEPSJ4bXAuZGlkOjAyNUM3QzcyMEIyMDY4MTE4MDgzRDM0RUQ4QzJBNjMwIiBkYzpmb3JtYXQ9ImltYWdlL2pwZWciIHBob3Rvc2hvcDpDb2xvck1vZGU9IjMiIHBob3Rvc2hvcDpJQ0NQcm9maWxlPSJzUkdCIElFQzYxOTY2LTIuMSI+IDx4bXBNTTpIaXN0b3J5PiA8cmRmOlNlcT4gPHJkZjpsaSBzdEV2dDphY3Rpb249ImNyZWF0ZWQiIHN0RXZ0Omluc3RhbmNlSUQ9InhtcC5paWQ6MDI1QzdDNzIwQjIwNjgxMTgwODNEMzRFRDhDMkE2MzAiIHN0RXZ0OndoZW49IjIwMTQtMTAtMjFUMTA6MTU6MDcrMDc6MDAiIHN0RXZ0OnNvZnR3YXJlQWdlbnQ9IkFkb2JlIFBob3Rvc2hvcCBDUzYgKE1hY2ludG9zaCkiLz4gPHJkZjpsaSBzdEV2dDphY3Rpb249InNhdmVkIiBzdEV2dDppbnN0YW5jZUlEPSJ4bXAuaWlkOjAzNUM3QzcyMEIyMDY4MTE4MDgzRDM0RUQ4QzJBNjMwIiBzdEV2dDp3aGVuPSIyMDE0LTEwLTIxVDEwOjE1OjA3KzA3OjAwIiBzdEV2dDpzb2Z0d2FyZUFnZW50PSJBZG9iZSBQaG90b3Nob3AgQ1M2IChNYWNpbnRvc2gpIiBzdEV2dDpjaGFuZ2VkPSIvIi8+IDwvcmRmOlNlcT4gPC94bXBNTTpIaXN0b3J5PiA8L3JkZjpEZXNjcmlwdGlvbj4gPC9yZGY6UkRGPiA8L3g6eG1wbWV0YT4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8P3hwYWNrZXQgZW5kPSJ3Ij8+/+IMWElDQ19QUk9GSUxFAAEBAAAMSExpbm8CEAAAbW50clJHQiBYWVogB84AAgAJAAYAMQAAYWNzcE1TRlQAAAAASUVDIHNSR0IAAAAAAAAAAAAAAAEAAPbWAAEAAAAA0y1IUCAgAAAAAAAAAAAAAAAAAAAAAAAAAAAAAAAAAAAAAAAAAAAAAAAAAAAAAAAAAAAAAAARY3BydAAAAVAAAAAzZGVzYwAAAYQAAABsd3RwdAAAAfAAAAAUYmtwdAAAAgQAAAAUclhZWgAAAhgAAAAUZ1hZWgAAAiwAAAAUYlhZWgAAAkAAAAAUZG1uZAAAAlQAAABwZG1kZAAAAsQAAACIdnVlZAAAA0wAAACGdmlldwAAA9QAAAAkbHVtaQAAA/gAAAAUbWVhcwAABAwAAAAkdGVjaAAABDAAAAAMclRSQwAABDwAAAgMZ1RSQwAABDwAAAgMYlRSQwAABDwAAAgMdGV4dAAAAABDb3B5cmlnaHQgKGMpIDE5OTggSGV3bGV0dC1QYWNrYXJkIENvbXBhbnkAAGRlc2MAAAAAAAAAEnNSR0IgSUVDNjE5NjYtMi4xAAAAAAAAAAAAAAASc1JHQiBJRUM2MTk2Ni0yLjEAAAAAAAAAAAAAAAAAAAAAAAAAAAAAAAAAAAAAAAAAAAAAAAAAAAAAAAAAAAAAAAAAAFhZWiAAAAAAAADzUQABAAAAARbMWFlaIAAAAAAAAAAAAAAAAAAAAABYWVogAAAAAAAAb6IAADj1AAADkFhZWiAAAAAAAABimQAAt4UAABjaWFlaIAAAAAAAACSgAAAPhAAAts9kZXNjAAAAAAAAABZJRUMgaHR0cDovL3d3dy5pZWMuY2gAAAAAAAAAAAAAABZJRUMgaHR0cDovL3d3dy5pZWMuY2gAAAAAAAAAAAAAAAAAAAAAAAAAAAAAAAAAAAAAAAAAAAAAAAAAAAAAAAAAAAAAZGVzYwAAAAAAAAAuSUVDIDYxOTY2LTIuMSBEZWZhdWx0IFJHQiBjb2xvdXIgc3BhY2UgLSBzUkdCAAAAAAAAAAAAAAAuSUVDIDYxOTY2LTIuMSBEZWZhdWx0IFJHQiBjb2xvdXIgc3BhY2UgLSBzUkdCAAAAAAAAAAAAAAAAAAAAAAAAAAAAAGRlc2MAAAAAAAAALFJlZmVyZW5jZSBWaWV3aW5nIENvbmRpdGlvbiBpbiBJRUM2MTk2Ni0yLjEAAAAAAAAAAAAAACxSZWZlcmVuY2UgVmlld2luZyBDb25kaXRpb24gaW4gSUVDNjE5NjYtMi4xAAAAAAAAAAAAAAAAAAAAAAAAAAAAAAAAAAB2aWV3AAAAAAATpP4AFF8uABDPFAAD7cwABBMLAANcngAAAAFYWVogAAAAAABMCVYAUAAAAFcf521lYXMAAAAAAAAAAQAAAAAAAAAAAAAAAAAAAAAAAAKPAAAAAnNpZyAAAAAAQ1JUIGN1cnYAAAAAAAAEAAAAAAUACgAPABQAGQAeACMAKAAtADIANwA7AEAARQBKAE8AVABZAF4AYwBoAG0AcgB3AHwAgQCGAIsAkACVAJoAnwCkAKkArgCyALcAvADBAMYAywDQANUA2wDgAOUA6wDwAPYA+wEBAQcBDQETARkBHwElASsBMgE4AT4BRQFMAVIBWQFgAWcBbgF1AXwBgwGLAZIBmgGhAakBsQG5AcEByQHRAdkB4QHpAfIB+gIDAgwCFAIdAiYCLwI4AkECSwJUAl0CZwJxAnoChAKOApgCogKsArYCwQLLAtUC4ALrAvUDAAMLAxYDIQMtAzgDQwNPA1oDZgNyA34DigOWA6IDrgO6A8cD0wPgA+wD+QQGBBMEIAQtBDsESARVBGMEcQR+BIwEmgSoBLYExATTBOEE8AT+BQ0FHAUrBToFSQVYBWcFdwWGBZYFpgW1BcUF1QXlBfYGBgYWBicGNwZIBlkGagZ7BowGnQavBsAG0QbjBvUHBwcZBysHPQdPB2EHdAeGB5kHrAe/B9IH5Qf4CAsIHwgyCEYIWghuCIIIlgiqCL4I0gjnCPsJEAklCToJTwlkCXkJjwmkCboJzwnlCfsKEQonCj0KVApqCoEKmAquCsUK3ArzCwsLIgs5C1ELaQuAC5gLsAvIC+EL+QwSDCoMQwxcDHUMjgynDMAM2QzzDQ0NJg1ADVoNdA2ODakNww3eDfgOEw4uDkkOZA5/DpsOtg7SDu4PCQ8lD0EPXg96D5YPsw/PD+wQCRAmEEMQYRB+EJsQuRDXEPURExExEU8RbRGMEaoRyRHoEgcSJhJFEmQShBKjEsMS4xMDEyMTQxNjE4MTpBPFE+UUBhQnFEkUahSLFK0UzhTwFRIVNBVWFXgVmxW9FeAWAxYmFkkWbBaPFrIW1hb6Fx0XQRdlF4kXrhfSF/cYGxhAGGUYihivGNUY+hkgGUUZaxmRGbcZ3RoEGioaURp3Gp4axRrsGxQbOxtjG4obshvaHAIcKhxSHHscoxzMHPUdHh1HHXAdmR3DHeweFh5AHmoelB6+HukfEx8+H2kflB+/H+ogFSBBIGwgmCDEIPAhHCFIIXUhoSHOIfsiJyJVIoIiryLdIwojOCNmI5QjwiPwJB8kTSR8JKsk2iUJJTglaCWXJccl9yYnJlcmhya3JugnGCdJJ3onqyfcKA0oPyhxKKIo1CkGKTgpaymdKdAqAio1KmgqmyrPKwIrNitpK50r0SwFLDksbiyiLNctDC1BLXYtqy3hLhYuTC6CLrcu7i8kL1ovkS/HL/4wNTBsMKQw2zESMUoxgjG6MfIyKjJjMpsy1DMNM0YzfzO4M/E0KzRlNJ402DUTNU01hzXCNf02NzZyNq426TckN2A3nDfXOBQ4UDiMOMg5BTlCOX85vDn5OjY6dDqyOu87LTtrO6o76DwnPGU8pDzjPSI9YT2hPeA+ID5gPqA+4D8hP2E/oj/iQCNAZECmQOdBKUFqQaxB7kIwQnJCtUL3QzpDfUPARANER0SKRM5FEkVVRZpF3kYiRmdGq0bwRzVHe0fASAVIS0iRSNdJHUljSalJ8Eo3Sn1KxEsMS1NLmkviTCpMcky6TQJNSk2TTdxOJU5uTrdPAE9JT5NP3VAnUHFQu1EGUVBRm1HmUjFSfFLHUxNTX1OqU/ZUQlSPVNtVKFV1VcJWD1ZcVqlW91dEV5JX4FgvWH1Yy1kaWWlZuFoHWlZaplr1W0VblVvlXDVchlzWXSddeF3JXhpebF69Xw9fYV+zYAVgV2CqYPxhT2GiYfViSWKcYvBjQ2OXY+tkQGSUZOllPWWSZedmPWaSZuhnPWeTZ+loP2iWaOxpQ2maafFqSGqfavdrT2una/9sV2yvbQhtYG25bhJua27Ebx5veG/RcCtwhnDgcTpxlXHwcktypnMBc11zuHQUdHB0zHUodYV14XY+dpt2+HdWd7N4EXhueMx5KnmJeed6RnqlewR7Y3vCfCF8gXzhfUF9oX4BfmJ+wn8jf4R/5YBHgKiBCoFrgc2CMIKSgvSDV4O6hB2EgITjhUeFq4YOhnKG14c7h5+IBIhpiM6JM4mZif6KZIrKizCLlov8jGOMyo0xjZiN/45mjs6PNo+ekAaQbpDWkT+RqJIRknqS45NNk7aUIJSKlPSVX5XJljSWn5cKl3WX4JhMmLiZJJmQmfyaaJrVm0Kbr5wcnImc951kndKeQJ6unx2fi5/6oGmg2KFHobaiJqKWowajdqPmpFakx6U4pammGqaLpv2nbqfgqFKoxKk3qamqHKqPqwKrdavprFys0K1ErbiuLa6hrxavi7AAsHWw6rFgsdayS7LCszizrrQltJy1E7WKtgG2ebbwt2i34LhZuNG5SrnCuju6tbsuu6e8IbybvRW9j74KvoS+/796v/XAcMDswWfB48JfwtvDWMPUxFHEzsVLxcjGRsbDx0HHv8g9yLzJOsm5yjjKt8s2y7bMNcy1zTXNtc42zrbPN8+40DnQutE80b7SP9LB00TTxtRJ1MvVTtXR1lXW2Ndc1+DYZNjo2WzZ8dp22vvbgNwF3IrdEN2W3hzeot8p36/gNuC94UThzOJT4tvjY+Pr5HPk/OWE5g3mlucf56noMui86Ubp0Opb6uXrcOv77IbtEe2c7ijutO9A78zwWPDl8XLx//KM8xnzp/Q09ML1UPXe9m32+/eK+Bn4qPk4+cf6V/rn+3f8B/yY/Sn9uv5L/tz/bf///+4ADkFkb2JlAGRAAAAAAf/bAIQAAQEBAQEBAQEBAQEBAQEBAQEBAQEBAQEBAQEBAQEBAQEBAQEBAQEBAQEBAQICAgICAgICAgICAwMDAwMDAwMDAwEBAQEBAQEBAQEBAgIBAgIDAwMDAwMDAwMDAwMDAwMDAwMDAwMDAwMDAwMDAwMDAwMDAwMDAwMDAwMDAwMDAwMD/8AAEQgBKgPAAwERAAIRAQMRAf/dAAQAeP/EAaIAAAAGAgMBAAAAAAAAAAAAAAcIBgUECQMKAgEACwEAAAYDAQEBAAAAAAAAAAAABgUEAwcCCAEJAAoLEAACAQMEAQMDAgMDAwIGCXUBAgMEEQUSBiEHEyIACDEUQTIjFQlRQhZhJDMXUnGBGGKRJUOhsfAmNHIKGcHRNSfhUzaC8ZKiRFRzRUY3R2MoVVZXGrLC0uLyZIN0k4Rlo7PD0+MpOGbzdSo5OkhJSlhZWmdoaWp2d3h5eoWGh4iJipSVlpeYmZqkpaanqKmqtLW2t7i5usTFxsfIycrU1dbX2Nna5OXm5+jp6vT19vf4+foRAAIBAwIEBAMFBAQEBgYFbQECAxEEIRIFMQYAIhNBUQcyYRRxCEKBI5EVUqFiFjMJsSTB0UNy8BfhgjQlklMYY0TxorImNRlUNkVkJwpzg5NGdMLS4vJVZXVWN4SFo7PD0+PzKRqUpLTE1OT0laW1xdXl9ShHV2Y4doaWprbG1ub2Z3eHl6e3x9fn90hYaHiImKi4yNjo+DlJWWl5iZmpucnZ6fkqOkpaanqKmqq6ytrq+v/aAAwDAQACEQMRAD8A2NPtyvF4hf8AOglv9cORcH2Y9MdZPtoyNTvI/wDg0mtf+SWYfn37r3XJAifpiuP9pJW3+8n37r3WTSWtf0/4vJI9v9gF9+691kSFr+mdT/RSif8ARfPv3XupgSf+0qsP8FHA/NiEt7917rkpB9ICq3+1FAP9sJQf949+691nCyLyWicf0UuD/wAnagPfuvde06j+E/xZmb/oUH37r3WQU6HklZD/AFV5r/62llUce/de6yiGQ/RTp/5Zqfr/AIr6vfuvdc9EycKAo/xUr/vLxuB7917rsKT+pWY/m2iUf8kxeM+/de6zpCG/SojP/UO0JJ/xYsffuvdeUNE/ABbjnUsx/wCSSV9+691Kch1AmMn+xg8a/wCvdJLn37r3XBYYAQY5FY3B0hKi5IP0uzaRf/WI9+6906QopbSqAljY/Qo2rll1NypP9P6+/de6dYouY1GgqLKLkAsg4ADXBW39LXA9+691MSJAQjKDqdgRYLwQwH0N1+n1P1Hv3XunKOFbWdithf0cagBdEBtwV5ufz7917qbFBY3CBVHp1IeTYEghTcC17k/k+/de6mRppK6Soso+o02GngR3uA7XPP0uPfuvdTFiF7sApAHpa6Np/SOPrqf8eo/63v3XupEcWmwJcEamGlbBtK3vq/tut7f6w/p7917qaIOQWUaAAVBXUwsQNN2uNIJJIuRf37r3UtYQWH9sBhqawBU+oWHFgbc3Itx7917qVHANSrqW1rAN9Ap5AIWzc/W4P49+691LSK9xouR+pQwIYCzBvwwtb/YfT37r3UyOI6kAXRqDH0EkhgefrwzXN78fW3v3XupSQSG9kawYXuGGrg/2ibAvyffuvdS1pypew9KgFV1DVwfwQQSSx+vv3XupywsdNh6VvpJHHA4AH1ZuTcm1/fuvdTkhK6SfoVLEWUMVNrcG3J/p/T8+/de6lRxEMfrf/U208g3CjV/bJI5449+691PiiZWHpCXP0K3UHhb/AIBI5+nv3XupIjI9XBAJ/wAQvNgLm5XV/vXv3XupCQkaeTpU3BLanvb1HSNOux+n+H+t7917qQsHLD6x3uATyl+Pr9f6m349+691ISKxBLspsPpyCbm44tz7917qSkd7Egi3q45+puOPp9fqf8ffuvdZVgsFtezX44Nyx/s3Nrn8e9Ub+LHW+sywk2AHBNwTxax5DD8Ff+I96o38Q691lEPpOq6jVa/0B/NuLk3HAPv1G/jHXusghFrKtgTwLkWI+gJB/BPP9fbbcTU1PXusojJNrWADXsNX6r6kJuAGJHuyg0qGA6914RG9gASfpYE/4EafoB+ePemBBya9e67EfP59Ooi30BOlRc/QE3+vvQYjr3Xegfj+oIv9ODyGB9IuT9ffidVD1vrno4/JU/UgXvf8f1+otcH/AHr3Xr3XjHzwp4BI/T+r8qRexLD+vv3XuuJjDkWvcMGvcCx5FiSANIv/ALH37r3XfivqFx6rg/Qeu9za31Fvzzf3da5oada66MNrA2Fzw36bH6kC5PN+L397atMtXr3XvEeSeDz6SeQpvYH83/x59t9b6x6DwfpyfUALC34+lgf+I9+6913osLqSQQb2sW5JHAH1F/dlrXBp1rrvx/gG5tYfQ2uQSQbXJt7sa0NWr17ryJz9RcD1XNwL88i/H+Pui8RTrfXjHwDbm9yOPUOQCDYWtaw49uHVQ1Yda64st7XHF9Vx9f8AWFrKDfj6f19tdb68Iyw44JJQkE+kgE2Nh6rA/wC39+6915o2/AJH6WvfSf6C9/Tc/gc+/de69oJNhwRxxf8A1QtYkAfXj/D27HwPWj17TquWsBcjSBdSb2LEn8XA4+l/bXW+vaCDyT9OTp4Fgbfnlm/2w9vZx3jrXXZjP6tI/N/qbki41cAc/wC2Ptn16310U44Ci9r82F7eomwIt/T8Dn37r3XYRbD+0QNR5tYn88E+kc+/de646HINwGJ5OkH/AGFwTc3AHH+Hv3XuuJQi/FgeWH+uTze9vxf8+3F1UFGAHWusTpbk/VSASpvwRwGvb6W/HurcTmvXuuLKFADX/PNv1Dgg83HA96ofTrfXWn6Bbnm19J5ta9v63v79Q+nXusZReWPJAsPpbVY6/wAE8jj3dQ1DQ0611iMZC2vpNx9Ab6b88MLWP4va/u1G/i691wKG91FxcAXsPTzqBJHN7f7fj36j/wAXXusDRgX4FvqCD9VvyoN+Gu1z/X34llzx691i0EsSLWFgbk6QCeTwb/4XP9fegtODU691i0G3I4tbSb6hbni3FrHn+nvfd/EOvdYCD9CbfQqbfpF/yeTYj36j/wAXXusTR8fQ2t6eCGuDxf8ADE34Hv1G/i691wePT+kWbSGsQPVb6kAcXYCwHFj72A1ctjr3WHx/kkH6HmxuCARb86R72eGDnr3WB49AF+VLcH68Hn6/4f1+vvQDebY691wMQJ9Jsbnn6r/t/wAC3097611wMZKk6f1G97c2vbVe9xccC/Pv3XuozIPUL6bG4/1zb02+n0t7917rgUAW4JWw4H4ta9j/AIavfuvdY2jB+oFiLlrA6ePx+OT/ALDj37r3Ucqy8LZrDhbEj1cF7gEm1uPwffuvdR5YQQPyW45/SDyPULAcm54/p7917rC8a2C8DTwtmOpj9S1/z9foOBf37r3UNlI4UDliD9QPrwrqws30sD7917qLJCtyePVzq5LE2F7MpUi310j37r3UGSIMBGQ1he6i9r24JsCeP8frfn37r3UF4mFlseWFjfUV/Fgb2Rebk/X37r3UGSO1zyH/ANaxZrkEKtgRc2vz7917qA8XGq/Jsukkg8H8sbKLH8kf63v3XuoEsIuQObksrENyWFrWWx9C/ji/149+691AmiBXjSDpN9NrBQ1gpB4H+9+/de6b5EDFiEUnSD/RioUelbav0k3H4t7917qAYAVNgQGBsgGok2AL3J1kaf6XA9+691hCNcIFBBAGkuNVl+gQtweTz+ffuvdRmg9Okq6LcBVUrqLDkgHn1AD6H37r3UN47FiAjrpZSyE6QSPpZipZx+RyffuvdR2VNKB+CfVLpTQQP0/qB/U3+x9+691gkjCpfUdIOjSouqu1rMHOm4/qfwffuvdQnSzEfUKrHUGMiBh+bgHUfzwffuvdRvGCpZ9YV7AuAo5S5UR2IYar83H09+691GENyqkX9WptKajpvYsQbXI/Njx+ffuvdRSv61GlTc6QQGVSWsSseoAOyjm/09+691GKr6tQEZc6UdmsDa97LGq+lbcfT37r3UaVAL2cSqB9eSdfGp1vYlR/jyPfuvdRJIdH1sWPoKMwkJBuQAVJIYgX5+n9ffuvdYZo0cEqFuRquzMDJb0lVW1wFA/P19+691CMWhdSLZj+ox39SFr61UXQkHjkD37r3WMQyAFVQByAzByAQC39nn66fqPr7917qC0ROtiHjOpmUrzoQEDUuoAgcHjn/X9+691DnWN21ErcAhSNREpHLFRcWsp4ub39+691/9DZDZ6hgQI2RLWLMB/xIAHsx6Y66jSMDmQyN9CsWjV/vOoe/de6zrFF9YhJG/8AzeQML/7BFH19+691nWwFp/Ef6MiKjAH/ABuT7917rItMjeuERN+dT6nb/bKy/wBffuvddijhY/uVB1D+yhliA/w0ljf37r3WdYY4z6BI34B0n/oYxsffuvdSUjV/1G3+DSheb/08V7+/de67KaGARSw/qqFv950i/Hv3Xuso/wCWbMf9SRIh/wBuRb37r3XPUB9aZP8AkKZx/vXPv3Xusyqp/XpX/gkjt/0MR7917rl4rn9uRv8AYqP971E+/de6ygIPS0rFvp9XUf8AQvPv3XuuQpCx1JJCn/Byp/6GZTf/AGHv3XuunjdDZ1ilsf1IzD/Y2QsOffuvdSFcFQBE4/A/b4uRx67AgD+v49+6904QR8Isv0t9PQV/qvqtqsAPr+Pofr7917pyhjI+o0fUcgENz6SCA2nVf/Xv7917pyjjFlVWFyhBLKoUNdSDyTcAf0/H19+6904JCpuEu9mQhdJUCygMTe4IUt+P6+/de6nLEQAAukmygEhiR9S4AuBqY/W9rfj37r3U2KMarMqhbXYsSNP0C3PA+v8Avfv3XupkMQIU6TqRnGluUYMV0srEnWqkEW/B5/Pv3XupcUbi6NchGuQpHpbkFeBa1iOPoL8e/de6lol0A0liBoKg6SQbgerm+gm49+691MSMgFVvyLsFZWP04ZTYfqsb3+p/Hv3XupqQ6dOoFnVHOkEACxtZbEn6fX8g+/de6lpD9NQ0G44cAgtbm5PIDf659+691NjgGoXDKoBtqFzx+nVJ9WHP+x9+691MSFrKDpB4JJJJOk+ogsQHYX5t9B7917qUkJDLoJPJUagpUEWsPoB9TYH8f6/v3XupyRAEfW4IALcMLH+rG34/PJHv3XupkUAI+h4+moEmxIJVCfTa6/63v3Xupywtx+olb21X51X4BJuCwuOf8PfuvdZ0hI4FiBcEuSQFNjbgH8e/de6lJBGwFtQC8qFvfkmyki4J1f7Ye/de6lxw/X6G3+02ZR9LfkDn/X9+691mWEekHkkjgHVq+hsLj83v/jb37r3UgwnkGwN+WY+o/j9P1K/1tyfx7pJwGOtjrMsPpH0W51FQf1fUXt/W/wBfe+6g7h17qQITYEEWXkEAcD6AG9uOT/sffu7+Ide65rGb/Xhf1ccgW/w4Fj/X37u/iHXusuhlLC9r3cW9RH5H+Fz9fbTcTXJ631yWIkhgTci/HFgSb6wOA3+t7117rIsXFxYcXsRcH88jgkc/X37r3XMRc8FbEjk3axA+p0/7Hj8e/de65eI3/Svp5va9yf0iw/I/21h7917rsxFjp+t2BFrMGt9STp/2/wBLe/de6941ta30JDBbkA/6/N+DcfT37r3XWgBSAVvfg6QSbf6/45P+x9+6915ohf1WsBaygW/qD/rXPv3XuujEovzZbfp/1z+fqQf8PfuvdcREOACSdOr8cKvIsT+Ofx/sfd1rU0I6114x8A2+pPqubAXvYAk8X97bVTJFOvdcShuBpuCSLXBuAPqSeNQ/3oe2+t9daWsSqqLt9GYJa30BI+nFrD37r3XRUtcrZS/0t6TcEFj/AFH0/wCNe/de64hSSTpYar6SBpuQfwCOSffuvddFVJFtSkMSSSQoP0ZRf6ryf8L+/de67KMSRyQtgTwt+PqDyAbfT/H37r3XvHY8HUwsW+upeBz/AKkn6XP09+6917RzYgra/wDatc3+rccge/de69pvqt/tNgSdP+N+A1yOePfuvde0A2tf/Yc3vxwPyCPr/wAV9+6917QefSTfkNb0EcgE/wC9e/de670AD/VMxu3BsALW08/pJPHv3XuuvGNR/Surg3sRc/7Cy/Tn/H37r3XBk/tHk6jYAWHJNxx9SffuvddeOwNjfn/AEqT9bWupH9b+/de64FCTyCFsLWJ4uLC3+uPz7917riy8Dgfng/kkGxF7A2/2/v3XuurcEWvzbSQCoJ/B+t7Ee3F1UwRTrXXDSTywBKnkgEc/T9INgb+7d38Q691jZGuQPpwLiwFyL3tbkW59+7/4h17rGRfV6j6rcixJA4Aa4+n+9X9+7/4h17rAUXTdub/VVJuTbjkWsB+fdWDH59e64MgJWzcAEaiLG34ufz/j/h78oYV8vt691j8ZHFhcqfpcalU/pANyATz/AI+/PXFTXr3Ufx35sCfqtyObGx4b8km39fekBqaY691jKBjf8k6gCOQLD6Wtxb/e/d+/1HXuuBTVY2Cm/wBBewFwCebkEgf7A+/Ub+Ide6x+M8qOQbgkjm17jlv6Xt/X37u8yKde6jmLg2FrmwuLaRc2ta9gLn/Wt7opoCevdY/GLL9CxDAAAH1AHkg8fXm3vYck0Ap17rgUvc6grAWso+hP49Itz+CfdgG8yOvdY3jCWBFgACxJsCbGw49Vxb/Ye7da6xGPl/o1lBspv6iLAlhY35+v0t7917rCVuvIIBtwDe5P5v8A2rAD37r3WJlAIFiukX/2J9P05BWx9+691iKCx4Nxa5JOkm34tZrcfT6e/de6wPGDYC7E+pBe9gAQfr+n0n/b+/de6jOlgG5AYgoCAQFAI+hBYcj/AA/w9+691FkiBsx/J0h/7S3uWI+ojAPHP+w9+691FeIG9tIWzLz9DYahYN6l/oT7917qDJFa7KrWIAJ5bg+qx5IBDfQ/Tn37r3UKWL6rZW9OkCw0g8amuLC5/Pv3Xum+SNSLNcEn66CbNzxwR9fp7917qJNGRdSq6VI4IJN/TZyQTZ7H/W49+6902yQkg/USA8kmyfU2uQAWJI/Hv3XuoEkd3CuCPqxACof029YIF/xzb6e/de6gOh+hZSGsFKgg6BybJ/qybX9+691CaO+mUhdQut2/S4P0AS9/SR7917qI0QANrupN7li4JFuAV1WYk8C49+691EZCW02dLm4axIuB6tf00tJ/j7917qI0IbShAsTpuw13N7iygAj6e/de6jugVrBdRMhe5PrQrxoZmAH+NrEe/de6iyRoSS5diAwNtJuCb206SUtf/Y+/de6wFLfQBUBW4swCgi2prm1h/Ufk+/de6wzRsgYLZmcnTZRNcLYeZuCRcD8e/de6iOnlAUa7Irvq1Ar5G/KAEcPaxU+/de6iNCiuYjpMxIN10vfi4FwpNx/X37r3UURN6PGt2TUCC17En62C8iw+vv3XuorRqCF1aQrOCAih9JALKXblgT/vHv3XuoZi5YotrXawurEX4135t/h7917rA/rALDyBVUO1k9BtpC8fuMvP45Hv3Xuo0kZBJYkavpdhHwt7AHklbfg+/de6hSxKZArgMGILBv3fGCPpyGYuCOTe3v3XusLxAqxKlXDlWcaVBT8AhTYxMP8AYf19+6903vHa3jH1J1oXH4+jHyAKdN+Cot7917r/0dk9GSx0tFrP4MYVr/0uzH2Y9Mdctb30yPU/8FiIC/1/sp/xPv3XusgjSX/dcjf8tJZEP5+v0B9+691nSMxj0uir+VEw/wB51K3Pv3XuucalmuHQj8i9z9f9UqWP+29+691kZY3I0BSw+vpvz/sYx+f8ffuvdZgruNJBH+CK6ccf2lkA/wB49+6912LRcCoVT/qHR5D/AKwLKR7917riEYuCwZueCnpB/wBgLWHv3Xup3hZl5M6Dj6Iv+9s59+691j8FiP1tf/VlV/1/0rf37r3UtY7ry0Sf7SP3Cf8Akqw9+691yQSqfSl1/LBGQn/W0kDn37r3UlYIZfU5m1f00Bh/tyTYe/de65WWNtJjhI/BkWx/2Okke/de66e5to8KX/MciJ+f9q9+691kFNxqMjf19Ukbj6X5CklgfyLX9+6906RRFTb9twFAVmOlboCb2I1Ei3A4J/3n37r3TjEgGklZC1m1auBcWZDGfwWPBve/Pv3XunOCM8kkAGO1iCVa7XYCwuAb8fm3A9+6905JGx9IIAYqeATpEf0JHJLkA+/de6nxwglTZkRyWYW9K86gG4vpueBb0n37r3U6OIBdIYafrZrMPIdNr6bEjSfr9B/j7917qaIgxb0iwUGMNa+g31AaG0/Xm/4A9+691MihUAqmkKG4vqIJVF+hANlI9Jvfke/de6kxRiz2X+03OocXI8ipZgLqDf8APv3XupqU4VQVDuFAUMxGkFyCdJJu1xxc/k+/de6mrAtrKhNlZiSCrIxJvweOG/xvx+ffuvdT4Y78abheBe5CKw+v9QCfr+Rf37r3UyKG5YCwAAUhuQSPoVcfUH8cf6/v3XupaR6TyQdJGm4PpLg6nAHpI/BP+HPv3XupscJOgsGNwyAC1rA/QWuQHNjz+R7917qVGhX6A6dLKt/3Ab2FwpHpOnm/4t7917qakBLDVwLAA2PIUfS9rLcn/b+/de6lpCzc2UkAqCb3V7csbD6tcf7H37r3UpISoUtckGzG+g2uC30FtRFv8PfuvdS44mblBfS3P4C3P0BH+P8AS/8Ah7917rMqMDY/g/7C35A/pcf1P0/1/de/1HW+s6xP+pbaiebfqsSfUDfgm9ja1h733+o691IWK/1ZSPoFUm6ckkD8/k/7f3rv9R17rMIbaWH54uRa/wDsCLC1re2jxPW+ufjAIuLjm9/VfizC4uAF/wAf9h7117rN4QOQLcgMf0k3sNK6Ta315PJ9+691lEdjfSFHNgoNrAaGAJvdwfx9PfuvdZBDcXaMnjTqDWuLXBYj8/g8+/de65CO1h+q9wjMQCBY2FuQDfn+p9+691zEQYAfqN1BbSATqOnVcWBJB59+691yCWJ4OoH6f4Alefr+B7917ryx3FjqF2PN7G30AJ0/W4/2Pv3Xuuyn1X6gDSp/xP4I+h555+vv3Xuuih/H1YA24H45uOSGv+fp7917riQQTezF203YH0gj6gfS/H9PfuvddCO5AsfTbTzb/Xsbclv8fp7917rqxvZQeTyptc/kDnkccH8H37r3XExWI+l7EfUcfi5tYgWNvfuvddGOwI1La5+ptYEfkWubf7f37r3XBkUgAAcgHk8cfgc3Nvr7917rjo/PJ/HNvUB9FuOP8f8AiffuvddMOAQRa17E6vyBxawuB/Tj37r3XQQEAEcHSbgXuR9P9h7917r1rDkcnjgCx4+ove4J/wCJ9+691wCLpBHAubiw1H+nB4+p/r/vXv3XuuyFvYDkcjm45/NrfXn+vHv3XuutHp+o/wBc8WN+Gvybg8D/AF/fuvddhCber9yw02HAX+gtwQvN/pz7917rooLsAeR6iSBbnkGwsApHv3XuuKrcnm4sB/QqT/he4t/X37r3XYQg3Fr6b+kHSCb2Lf7VYH37r3XmBtbSnB5K/qvf/Hn/AF/fuvddW55/px+Dc3sfzdgR+ePfuvdYyvGm1wD6gx+nNxbn08j8e/de66020k+oEnj9LC/Nzbj0nj/H37r3WMi55GkauRfggBRxe/1P159+691wZfSWubhwRpF7AAgE/wBeOP6+/de6xPEGsbkAAfT8D+2Qb3sfp7917rgY7D9BHH9LFSRZQtvpb37r3XDgg2XkLb9RsPrc8cFtI+v9fd0rmlOtdcWXWLC62AsNP6uLn6g2txb3YqW4nr3WAoR/gTbn6W4vZyWsGJv9PfgpX4T17rgU9R55YXut2KkXI0tcEE/7x733+o691gKXA/Gm97nksblSdNz9f9v793+o691jbVpuNf4Gmw5FgNJJsLf1t9PdX1UzSnXusXjA5P1uX5Nx9OBqB+hHuq1r28evdY3ViLfW6i/PIAA4AH4sSPbnf6jr2OuJVlHpGi9yCP6AAk8/0F/9t793+o691wKWBIANhz/rX/UEt6T/AIn6X9+7/Ude6wMpF7WLahqsQRb63N+SDfg29+768R17rGY2ACizJ9Qb3DfUagRY3/Fv9iPz793VGRTr3WPxAm/B40hm4vx9NPN7AW92611iaP8Ape4sVXggk8D6cjSv0F/oPfuvdYTEtw3OoEEcfpIA5PPADe/de6wlCTYi5YawW4LH6cm30Pv3Xuo7pY+sAEEsRyNJHAAU8WNvfuvdRvHZhYBNSk2HP+8fkE8D37r3USWEevm7chgBa3055Pq/offuvdQpIm40rwoNuNPAFr3B9Iv+OffuvdQnT6821XOpbMzWtyCRa5/ofr7917pukhLfpUm2oWNiVBAJP1BVmA5t7917qHLHbSAxPqPp/wBpAsNRAF2IP9PfuvdN80TLqFiVFmNyOEJsI/8AHnnj37r3TdNHc6RyTb6862U3IsSQRY2+lvp7917qFMhRdKgaTcnVwuq5tY2vGbcG3v3Xum1kZr8kaSbLwxuRa5YggKfwPfuvdRmjW5VV0o/Nz6fXaxDi3F7fUe/de6wGMXZAraSbcghSQOQSbgA/gk+/de6hvEwslr3a2pB6/wDUkBgfTZf6D37r3WCZGkATUI4wrMGFtVidNwWtYkj/AGJ/Pv3XuojRXAsVdXUH0gC+n02dvSGIt/jb37r3UYQhQ1iwcqyi7KxsTa3Av+Pzb37r3USSJUksDpsnqfSeCzcIb8fX8gj37r3UaSLSPWY4x+ZJPUbcXKeMEo7X5sPfuvdRiosQCqoFMikiP1L+nh+JGYg3P9P6e/de6jMhUWjtybggXZ7Cw/cRh6B+VNuPfuvdQ9KgsNBYxhmBcuo1L/QIttFz7917qPLEDxKeXZGGmMg/T1AutyVJ5H1v7917qFJGQxdtKnVoZLaSgNtMhFwpLD8Xv7917qNLHe72BC2Uli+h+eHiZbsVH5At7917qK0UYJ9ZuQ0ZJtYsfUUVgdSlV/Fh7917qC8YBEgLK+saiRrCgCzI4Qswcj6XFrc+/de6xNGFOsnU1mKh2e7Em6hSEtZR/T37r3X/0tlSzp+gJY/4I3H+L6bj6+zHpjrtWZzZlgX/ABUlm44/TqP+9e/de6zq0y8AeQC3+qW3+2A9+691zRfJ+oCM/i7Fvz/tRHv3Xus2koLAo4/2krGfr/qr+/de6yxxAnUYpP8Ap66TJ/U/pAIHv3XupR1kftyxRf4QuE+n+Dq3v3XuuaBgB5GDf7U5ia/+xVVPv3XuvMityslKvH5MrN+foFBB9+691yVJDYBlk/4NCQv+3vq9+691z8MrfUAAf6lgo/2xN7e/de6kpEq2DRtf/VBAx/27H37r3UgRKRwB/wBPRH/vWoc+/de6zxR+O+sFgfxGyoP94Le/de65lICdY8akfh5STx/gF9+691xdmb0guF/rGhdT/wAmH37r3XBUhJA/tEgeoNe9xa/Fvr/vPv3XuniJWJV7SadWoqp5/SQb34to/wBj7917p0iQOUvxZmvdiyqnGkgAfni/4P49+6906wxkixYf2SiEAG5PqU83vp4+vHv3XunCNbhvS0ZJVTaxPNyWAF1BfkW9+6904RRkMGAIBKhTaxVybaGLFSAyC5J/p9ffuvdOKRjWoHC/XSVKsrEcsw+hPP0J5v7917qbHHYgEML82I51AhhrsQPpwCPz7917qdFGS1nCD8Dg6W0qWBAFrFtViDwbX9+691MihLBLqBYgACykWtzYqDdRzf8AI+nv3XupccdrWva9gVUG7Enm/wDQW5vwT7917qaiFgxIAe9wl72Ct/ZBuoFh9frzb37r3U6KG9ran0XA9NrC3LephqJv9SL39+691NihUnTYgm/GkINJFib3tyBwfz7917qZFFx9PqLekni/p0gmwN720kW9+691MWHkX0oFFgpAAuCBq1D1aXb/AFx7917qZHGNNzbk2JPF/pzpt9D+PfuvdTVRQfpct9RpUlLcWK/gGw5Hv3XupCQgC1wLC4DA+v8AN721FeP6e/de6lxxqCTZjpUtze5HFuL2sB/sf6+/de6kCIgjVrC2W1gOSTwBcm4N/qb+238utjqQqtptcEG/p/sgqRfg3uT/AI+7nX8uvdZ0iYk/QNwPUPoF/Lc/Ut+fofbHW+sqoCSBYjkEXHJP9LC5A+vP197691IVDwLfUjV9SQf9bhQpH5H1966912Eta1uLrZb/AFGkgXt6hp/Hv3XusyR2+oFyL8al+lj9RyVAHv3XuuXjAsOLWF7g82/AIvyCPqffuvdcwvpJAF7g2BIFzb/Yi9r8e/de6yAWLABueLE3Ivyfz9bfT8+/de65heSOL2N2JHpFrLa/DEqP9v7917r2i4P0uPwLhgPpwf1E3/x4v7917r2jXZdIsLfT/WBv/r+/de69pt/QX4Ck3AANj6v6+/de68U5KhdPHqJ4B/IuL3Un62+nv3XuuOjSSx/1hb+ytr3H11D+v59+691xKWsQSQeeBf6cgnn6gkce/de68UF/6AC3FuT9QRzzce/de68VsCbccXH1uT/tX+Hv3XuuBUkksD9LOCLi1gCR9LX9+691wZBc2swI4AuDxyPp/re/de64FBe/H1IJ/wBpFuXsBpNvp7917rhpFmsPpyQfpcm1lNhb/Ye/de67sOOfoCTxey29ZI/3j37r3WMhS1rEBb24K3/BA5P1v7917rxH6lAHB5ItwLWBsDxYH6c+/de678ZH+I0kAtYXtwQB9bj/AB9+6911b8AAn6X/AEkEfXk3+gHI/p7917rjp/A44F+Li9z/AIgm5P8Ahb37r3XRABN7XHA9IChRyQpAOo/4e/de68UACh725I0gEaRyDf8A2o/19+691xsOSPpYgWH1BJ4ccWuffuvddWJCm9yBfkf2Ta/0I4P/ABHv3Xuuwv05PP0sB9SBYi5Aso+nv3XusZFixP0vYhx6mbV9T/RQOR/T37r3XEpcsRdubXvyFuT6RwOVP5/F/fuvdcNIsb8m/wCBdQv9r1EhibWt/j7917rHb6WsbEfQknSCb2Ujkj/AXPv3XuuDANccngfUf7AsVPIYX/23v3XusZt9QOSNCjn6f6oe/de64aDcG+ofpu1mvYA3+pBvf/Xv7cTVQ06110yseAtr8k8WUJYar88Dn3bv9B17rAyk86Q4vza3F/8AXv8Am3v3f6Dr2OunU2N9NgWsAbayRqABHA+n+x91etM0691iKAEk/U3H0C3I/Ta1vTqv/hx70la4pWnXusbIwFmBuf6AEi/+quDYFf6e9tqpmlOvdYSn+PIYFTYWsLc8fUX4IA91QnUKcevdcdIsVBIYtzbgfi97/wBb/wC8e3O/5dex1x8YueTxcg8WJ/IuL/Xgf63v3f6Dr3WBlb0+kEkcgNpsfr/X8n6+/d/oOvddNDxYLfSBpYcXBvfj83+l/oLe/d/y691h0ixPBC+oC/8AaB4IIuPoT793+g691jI/I+hsLgkWH1uQBz/vfPv3f8uvY64vCSf06eOLHg3FvqbHj/ePfu/0HXusJQFbA/lhxa9rfjj6MQQR/h7t1rrA6c2AFuVIubsOeCTcgH68fQe/de6jOllKnWCD6gbckKfzwbAWtf37r3WB4bkfRVI06tX0a9yOTwP6+/de6hvEw9SggHUQLkWX+v1P49+691ClS1lHBNjp/Fh+AbXOoN9f9t7917qK8ZOs349JH5Vh9FIva7i1v6+/de6bmhvqfhVFyRYBtYNhz/qf8P8AeffuvdN8ic354sC1gVC25sSAQpHP4N/fuvdN8i3XUbXueALWsL3NyLtb/e/fuvdN7pqJCsdRHJYWtq+hJFhxb6e/de6hTQ8k6CxAAJsP0gfqC39PP0A/rz7917pueHUp0rZh+nyHS1zxcuRc8f4c+/de6iNGHUhjzf1Hkn0/1Bsqab/T6n37r3UV47XvGxX0sOSPT/qjZhdW/wBa3v3XusDRkhSAq2vb16WOo202PpZbc/j37r3UOVIwpFmcRn/Oa19IFyV8YsBf+n09+691hsQouFUqSylkIYhh6UuLhif6249+691CMSs12JvqJRdRJX+rEki63+vBt7917rAULDTo1rzYhWPNz+2Jrgg/mxHv3XuoTR20lQ1lfkIttPFmXy3s5P8AjwPfuvdYZItV0umlEb0cXJbm5e2oMbfj37r3UK0fqWzJCqC91sxIFms2oEi/5A5H19+691FbVz6pNGgrxpJYAn8L9Co/rY+/de6iOqH0BSVNzHGCw1MvJZmFirAf4+/de6wSx2UsCvCFgxSxZha6EsdJI/qb+/de6hNCQyIVuVH0LKhCnkjyoSvB/wAeR7917qKyBTdkuRcF10OnB4DK3JJBtcX/AMPfuvdRpIf7KvIo9buqRhTHpH0BPLqR+ffuvdRJE5WQqJGKgC5EbFbfhSRxb839+691/9PZcRJEW5llB/1LMVX/AGNwbDn2Y9Mdc/SwuYoj/VleNm/2wF/fuvdYfFdwycWPI4H/AEUB7917qc8pMWlXkDAWujJb/bgX9+6911AXPpZlP+MxLD/bKpPv3Xupo1W0kU7A/iFSf6fUFV9+6915Y41YaY7N/U07hf8AkqxHv3Xupeh1AMjqF+to3j1fn+yAW9+691kSKFiGQTNb+058YH/JUYv/ALf37r3WVml/T9xpX+gs/wDycC3+9e/de65KoWxjEzMbXPkjt/rgab/X37r3UxQGW8wZSPoGR9P9eSoUe/de6jNIQ1kKab2vGTe3+s2r8/4e/de6lr4mQGR5i34CxAH6fk+MD37r3WG8Za2gn8AyPp/P9FA/r7917qXH/QkAfgLf+n5Ylffuvdc9MpIUKCpIB9cTMbkCwAN7ke/de6co/TZf9WNH6OVAsX1EG3Bt9OeeffuvdPEakMA4A4AHPFyB6HVAAdP1v9Le/de6c4kCm73FtKljaxBGpbEXtrX/AF+T7917pyiQBlsVFyCCp9V25AYC41ML2P4t7917pxijhIbURYXRiQxbknT/AIlC1rj6k+/de6nxobkhv92esWvZwQSb6dTen/effuvdOMMYfjl2ZwbMCUjNjd7cMV/JANiffuvdTkiOohuRdRYcaWH6nBsTpYfp+gBPv3XupqxXIFiyltBJ5IRudSfVtRH19+691PjiYFSpNrHSSSRIwubF/ppC/jj+nv3XupkMOsnSLFSRbg/U3axF/USfx9Bz7917qeiamUKblVFrkE6j9fItrXX8f4j37r3U1YrFFI0D6s9y1gQDdk4uv0sPwOffuvdTkjKg3/qSdQte3Cm/PIv/AIe/de6mxRMDrK3s1iWsLWvyqp6ioAP149+691MihN9RHKkamKgEn6g8sAGYfQH8e/de6lRw6z/mwfp6mtcIpFwNBH0/xt7917qUkNrWAurXBbldIFyW+t1W309+691nFObHj/arBrAD6te39T/sPde/+Edb6kLER/qlU2Okm+m/0v8A0B/3n8e/d/8ACOvdZRGRcMSAP+C255va/wDUD6+2ut9ZVjGkAq1x+ok/W/1sDbm34t7117rMsengfT6WtyT9eAP6WHv3Xusirx9DdrBiSWUkCw9PA9P0+vv3Xusuji34NgSxH5J+vH4t7917rIEFrc21X1GwB+v5A4tfj37r3XIR/kHSCbf4/n8f737917rlo+hvpN/7JvcfkG4BFvfuvddhLkk2J4I/xI4+n/Ef19+691zCD8A3P0J4vySfqef6/n37r3XPQf8AYAH0m3J/rcH37r3XXjvwFsP9v6hzxzcfX8e/de68U4tcc8iwHNubm/Hv3XuvaCdQ+l/Tz/qSebf7b37r3XEIoGn62BA+h4FzyR+P8PfuvddeMfQm5NjyPTzwtiPyB7917rhoAFgbEfkCw/p9bf7D/Ee/de66tYX+pUkj6gX/ACbcDj8e/de646B+Bwbfm5H/AAb+ot7917rgFI/UCBc8iwB+tibcgc+/de64sn9NIJJNitiQBbg/76/v3XusZRuQb8cMPqCCD/r8D/Yc+/de67sbmx+hFvxzwPpb829+691j0Fbc3BAI+v0Bub/1P/Fffuvdd2P4Ngt2/wAS345/1z7917rgyhrnm5JspvZuBe5sCAAffuvdeIYf2WAtc6hdiSLE/wC08AWt/T37r3XmB+lvT9D/AEubECx/1/fuvdcSot/ibqDYWBXhQDf6+/de64j6qDyCeV/sn/Aqb/Uf6/v3XuvMoIYixIsDwSbW+v0H0P19+691xCg8H9PDKRe9yLG/P0tx7917roqL2sRc8AHj8AH8/QHm/v3XuuBW1vqfz/SxFrW/HH9ffuvdcCtyy39RFwP7J+tvpe9x+fx7917r2k8n8WA5ANyL3s35Un37r3WJ1vyfx9CP1XJ4PFzz+PfuvdeKkg2I18g82PBFgNR4uByPfuvdYSnFjbmwvyLA8lVIt9fyPfuvdcWQAi7DgckCwIIswA/DX/H4v7917riVBsQSoX/ajcAi1rj8f4fn3dNWaCp611jKlXsfz+q1xdR9TpHA4/r/AE97bVio691jYfnSSDzc/Uf6kH8WAvc+9LXNBXr3XAiygccG4uSGbkc/0Ww+v+v7v3eg691jYEA3A/HDH6qxuSLAXI/H+Hv3f6Dr3XFoyFBKrpt6f7Opr25tz9ObHg+/H1YAL17rFostlHHJYFeLi5vwSxvb/X90JYCg+Dr3XERhrMAD+og25Nx9WH01X96UnUPPr3WMpbkEEfkgX4/JCk8r/X26df8AD17rwQEEqxFyxABvYfQgE8i/9Pfqv/COvdYdFzYqpSzXsLC+osFAtwC3J4+vvVW9B17rp0ZiPp9OE03JuBzf+vI+nv3f6Dr3WFoipBt+LXvf/WBvcsQB9B793/w9e6wmNxcWBIvf8D82sv0Bt/tvfqt6Dr3WNkNhbluALWJ+lj9Lc3/r9P8Abe7da6jvFqvdV4GoX4UixuwAuLn6X9+691GeO1wRyx+trAC3Ok8C4A+v59+691DkhN/SrAWB/UT+PUCOAR+fx7917qGUFixvcCwsLA3uq/i17+/de6gPHc2ewB1OoIK8D6DTY8rcW9+691Anj5034tq0/k2N2BH+tz/re/de6gyxgqwN7sQLKeVIP+P6gQPr7917pvkj5ClboCCRbkta91/IA1cj8/T37r3TdPHezcAagAqG/wDrs1hp/wBf+nv3Xum+aMLfVdbsdUg4sTcmw49A/Fj7917qDJES9wGWwUj6FmJPFgSQLfjke/de6wSxsiuGJJkHAtYljx67C3I/1/fuvdQjEvKpcDR6gD6gw+oDE2tf8e/de6iyLIApA9erS2u4H5AYAXZ3J4uPfuvdRpIdWtdPrDKW4a6te5D6jZCAPz7917rDIXYK1y1rhGVS0ar9GJLArb/evfuvdQJEuWLMG51XFySSCq8KLRgf7z7917rDJGpZi7aVOlGQksjEDhj+lR/vfv3XuoLh9RHrCm4Yqy6TbhCl7awf6AH37r3UZ4gQQDZlZXKlEBUAC5u97Hj6e/de6wFCdJjLcE6XuFJNyTY/VV/H+Pv3XuoEp12C6y19TajqCFDdj5BYi45+l/fuvdYHjS7OwQsSjM1mIa9wAAQCzFv6ce/de6hyqojDKNKgDWLksTe2vm7WN7G30Hv3XuoZWPQeSEFiSHHKNc3DlQb3FrE39+691GYg8xqt7A+Rgy6vzci3II/w9+691CdQjhgzf7RZiVAvYhr2Ki/9ePfuvdRJY1JXyEkq17EDQLngc3/p9ffuvdf/1NlllZlsRcW+gUk/j/VsB7MemOslP54/0RRqn9ZIIy3/ACUHYj37r3Ul0H6y5VvyBUroJ/N00kj37r3WWKrTTpMZk+vqg8Y/27M6EH/Ye/de65KQXuPJb66XcM3+2AC/7z7917qWWFh+04NufUTf6f0lPv3XuuQZiPpKB/wY2/2zFh7917rkpb6/vf7Axm/+3U+/de65AyH6FP8AkLU5/wCh7f7x7917qZC0zCweNf8AWRR/T86Pz/r+/de6zMQq/uMXPPKoOP8AG/v3XusMXLXErcn9DmTT/vDMPfuvdSWVlsxZEH9UQkn/AGLJ7917rmoV/wBLKSP68En/AGGnn37r3Wa3GkuUc/S0SuP9iSr+/de6zRaY/wBbxycf8cwjD/XsoHv3XusmhdQceMAHVpDLc2N7Cw+vv3XunKMMT6jYEqNKsBe9yAWC2Y/4j/Y+/de6eYdJK2IsNNxzeNioQEvYXDAcn37r3TrEpJKhVIBBDEqQbWZol/tMjHkHg/717917p0hRQxC8OxGtbA+oc2D3vpQfkf717917pyjjvIC4VBpBU2/LG/o45L/7Ye/de6ckVy5cAMoXUHH1vfSQouPUpN7Xvb37r3U+NByyorNGCFY3UOrkXBAN00r9B/X37r3TgkQNrXJsCSjHUNJBdSCOXI/F7j37r3U9YNDjSCBrOnSSQb30Nf8AxPNhYgfX37r3UyOHkErq1FS1xclfqy3+gLlv9cn37r3TgkAJ0iPgOrIAbEhRqsGX0gW49X19+691Pjh4uRYsBqB/ULj9IPIIN+T+ffuvdS44hydJUEEDTc2JA+hPNjb68/S3v3XunFI7cX5Ng5It9eCABcgWPP1Hv3XupcUdtOkXsChJBsCOeLm9if8AkXv3XupaIOA12K2YKByL8km362J4t9R7917qTHH9Tb88cAXJ+mofT6/Ufj37r3Unxlf+QQAD/ZCfS5/GkH8/Xnn3WrU+HrfUhYx9Bb6Ai55X6+rgkWH0A/2Ptqp9et9ZVTgt9P6AN9b2JJuCQTf36p9evdZkQEeoLyvF7lg31s30BF/9696691kCtYXBBt+OTx+V5sWJH09+691zCXFuBY2K2uSP9SPqQbn8fX37r3WVQQQQDYem5+pI/wBUvBvY839+691zC/U2ve/4GkEcA25vz7917rkBwfzc2/xFuQB/QH+nv3XuudvoCCFAAN/p/rf7G/v3XuuekE3Asf8AEc/m4t/Q+/de65aeRYD6c8G1j/X8X/4j37r3XhY/7D/fcf7D37r3XYF/x9R/Tn88H36vXuu7Gw/oTYf7179UZ6911Yf0P6fp+bfQgfgG49+6917+oP8AUf7AW5/3n37r3XiPzxwTYfkcC/8AsPfuvddafqF5Fjwf6Dm5B/Hv1fXr3XDTb6fU8Wtcf6/N/wDb+/de664IINifpa3HB/xIA9+691wIvewAAABA/H+BH19+691wtz/rEkfW30PHH0A9+6911pHNxyQL3sf8OB9ALe/de64FfwNXFvoLi9rkAfjj37r3XAgfX6XIB/I/1yQPTb8fn37r3XWnTf6lRe5/Fvpe4/x4/wAffuvdcCoII4W3ADc+kc3uPqGP9f8AW9+6914rzf8AobsPVa/A45H1PPv3XuuJv9Ddv7IU8Xv+fpx7917roj+nPNj/AI/7f6hfwffuvdcQACf9q1WsT9bX+n4+n49+6910VsSbrbi1wNJNjcAn/EW9+691xP6bj08rwOdRP1J+tv8AD37r3XduADe9v9gtgLtYf6q359+691wI5t9OAL29RH5Fj9QR/vHv3XuuNr8iwdv03FyAt7i30/2Hv3XuuPq9I/qPwACQByAQebD8+/de648WGmxW4BsSbAD6/Qen+v8AvHv3XuuFgNN/rqYjkc/m3+H+tz7917rhbmxufqbAEG5+pJFiACPp+PfuvdcLA2BUqv1AFvSQb/U2uxvf+p9+6910VKgEAalf8m4LXBLDjSt7/T37r3WLSAp/2l7kWJv9Bcknnng3/PvdSOHXuuJWwdCxsW5GkEEH6MTwSOT/ALH37r3XAi97C1lX1aSLE3LLY3uB9Bf+nv1acOvdY9IB5vzHdb/UEEt6hwbm3+x+nv1T69e646QATwwNySRqN7D6n+p92UtXGetdcGVj+kW4u30ubgWsDewANv8AX937j+Dr3XEqAb8lr2FvUoFh9QTw5/P0496YtQjTjr3XHRp4B06vSSByLn9S24U24/HtrrfXHxm1720m34uqt+STcX4+n197qfXr3XArcqxbkalb6g2B49PILE/7x72CajrXXFkcqLgAXsfp6Rqv/rqD/jfn25Vv4evdcWX6soIsA/8AiAosPoDcg8f4+/d9Ph691hKabGwLFv0m51nng/6kC17/AOPtqp9et9YmjP4sQvBIP1/JViDwVH5PHt2rfw9a6xOn9FLAiwIspv8AUfU/T3urfw9e6wmMkFiug6frq1KL8G5PIuT+OOPe+tdRJEJFmPLAm45U3HDKeOBe3H9ffuvdRZIvoTyVIH0ZibW4P04IH1/p7917qJJHcnkX4Go+lUAFiv0H1+nP49+691BkjB/UCAdQGm/N7W0Aci1uP8PfuvdQXiZbagbFWUk+oAm1gBcfQf7a/v3Xum2SMWUDgXN9QuS3+H4H1/2Hv3XuoMkdgynULG4sRxyNWkkHnj/Hjn37r3TdKgNyCQxb8ty6jgqLAfU/W349+6903TRkMVNrg2VDb0i1+CPxe5v/AE9+691AaMaxyV4/Vp1KgH0VieWIPIvwb+/de6wshB9YUAFiGt6mB4ZlRQfWf6cAe/de6gtH6mRHuouS30Ml/wBKr+WYf0vY+/de6jSIbFVjZiSCVVTr1fhTpYsvPPv3Xuobo41JazE62JHB/H4FtQ/p7917qNIhHAcFjxpAPksP9iF0H8gCw9+691gCatQ0qoBB0rySdPIJAICD/H37r3UMwLpIUqgFyoBD6mDcixH67Djn6e/de6hMtmIKatVvUQQb3I0AX4Cn37r3Ud4yQQCF+jW4/SDZvoSbg/Ue/de6iNG3CMRoOpjZuABcBgpHH+929+691hKqxEbJqdiCqgKoIX9SKbkesC5449+631EeG6kj1GM3UkBS6EGwYm41Lewta/8AT37rXUKaIsup7LcXIK6Q4WxWJrnSQp5uPz7917qM1o21yAHUwchwfTpWw0AXJXm/P+v7917qBLDGVFnuzHSNPqS1yeABc/7G3v3XuoxjIQyX08qlgPXwLWCvYaX+nN7e/de6gkH1EBQRIGLgqeBa4ANlJF+R7917r//V2VY5QG0frQkck6Tb/AezHpjp2WOQKDFZx/qSEX8f6p+D7917rgY0PEkNPE3+q8Qdv+SoyB7917rIsFvUtRJYfiPw2t/rM2r37r3UkSMBYSuB/wAEsf8AYkXB9+691yH15YN/rxqT/tw5A/23v3XusgnhB0ksG/opBHP+AjP59+691nENxrCOwPP0kH+3tpH49+691mA1+lVKH6AFFuf+QiSffuvdcvBIh/dZQP8AapFP+t6QL+/de6yBQBdCT/wSL/ieL+/de67RAzD188cOLf7zq9+691M0uoAHP+2YW5/rr9+6912EcWI0KT/tYU/7wB7917qRaQLysjf8F0N+f8Vv7917rtBLJwqE2/DgC3+2Hv3XusvgZSC0QUAglgH4APJDXsCPfuvdOUGoqiNwFITRwVva6Em17PwePz9ffuvdPUHCA6BYKCFP0HqawfULABhcE/Ue/de6d4VbknTdiS//ABztbVpFvr/Uf09+6906QqGsyWsL6R+kAgDXqsOVJ/2P+39+6907RpazG1uPWCpK6xyFsfSNP4+vP9PfuvdOCR2ADICth6HJJUi3AItqIH+wH49+6906Rr/asukWJvcAs1lMmq4LEk3t+R7917qbChB5YXB1AabHVawvpvqOk3H4/wBj7917pxiS7XW7Dj9X5Ju3PPFvxxf8+/de6cEQfqXm2kauVuVtfVfgAEkjj+nv3XupyRXQH6B7WsblluTqB+is35Hv3Xup8cICqW0hVICjkvx9bgte1v8AYc+/de6cIowOfwVvYMAbE3v9SFCnj37r3U+OE6VKg2IIH0v9LEm/LICb3va/v3XupccYZLgEgngEcej+2CNJsAfr7917qSsWr+yQOCA3N+fqG9JJI/w9+PDh17qSiEHSQLEAfQcW+nN+P6/4e6ktQ9p631zRLKpGok/X8Epc35a3/IvbVT69b6keMlbgAA/gED6fpDN9CAR/j7117rIE4F+BfkAW4sb3te3/ABPv3XusoViP0hTfSORqsQCGItY3HPv3Xuuai3P5It6fweB/tx/h9ffuvdc9NrfUcj9Nriw+t7Dg/Sw9+691zANrkcn6/nm/0/rce/de65hSLj8EXt/xH+B9+691zC8D8fX6/UX/AKWHv3XuuX0+n+x/4n/b+/de67sP9je3+3It7917rsC39TY88X+n+x+nvVevdd6R9fp+fx+Sbf09+r5de67txe5+n+xuLm5/w96+XXuux9Bb8WJ/pyP96/4n349e68tuTybf1HN+b29+PXuuiLnm3P0JsPx/Q3v795Y6914/gcnj6jk/X+p9+9T17rsi39Lf0Atyf6fXn34fz691w0/j83t/gBb3uvXuuJBPAsf95v8A7cj3vr3XRFza1h9bj+n+2Pv3XuuLA2+tj9Pr+Ofr+Ctvpa3v3XuuAHNlOkDkMbEi/wBbg/8AG/fuvdY21fUEi1/zb/evfuvdY9N7cE6gb/0/pyfzce/de6603+nNjz/S9hp/p6v+I9+691wKg8Ef15FgeD+Df6H/AG3v3XuvAW+vP0H4JsOb/UEcn/W9+69101jewIsPyb/Uggi3FrD37r3XED+v5B/HI/JsP6f7z7917riOTbg2F2Bvcj6W/wBj7917rprXsAAbn6G6kcE2+liSBfj37r3Xjci35sb/AIuBz9eeffuvdcbWuptyoCn6fTmw/N14v7917riUubix/r9BY3/H++/r7917riRwbD+imw/5BUj6nj37r3XAhib/AIFxzfi4t/rEH6e/de66awuBcgWNlHBH4AX6i39ffuvdcGYGxP1uDcnVb8ar8m/4/wBb37r3XAkgXsf688E/4gH9Sn+vv3XuuJDfRWW3Jv8AUkhhewtb8/X37r3XAKAPVe2okG/Nxc3I+hJ/3n37r3XRXmxPAIP5AY/UKSOdRP0/437917ri2m1gBYg244YX/Tb9V9Q/2Hv3Xusdh6lNjf8A1hc/69+eRx9ffuvdcSiDTwzFgP6j0nliLfnm3v3XuuxcE3Fjdh+SVH0LXB/oD/Xn3sEjgevdcAtgG4vYf4X5A1f4+7KTX16115QLqALHVb6XKnTyf8QR+T7sxJBqvXusTRkkML8AHUAACw/Av9W4/P8AtvbY4jHW+veIkcC1yLC3r5Or6nn63+vPtw8D2da6xmI2/oAo+nBUk3N7m/H5+vtscRTj1vruzXubg3FwLEW+moAjkE/19u1b+DrXXDxniysSAVNjZWsDbUL/AKbkf63v1W/g691gII1C4DKfUP7JueQP6Wt/Xn2z1vrE6H6Moa9y3NyVB/1hf+v+Pt6rfwHrXWIx3vyPpcn8fXkC39AbkDm3vVT8de3r3WFoyRp/qF0jkFQCSDYfTgi35P597qf4evdRWS5034uWBc2F78gkflvx7t1rqLJGSfotgwBD8c/gjggkn/YH37r3UVkU8FbE345vr+hX62II+n+Pv3XuockRsb6TwP8AVMb/AIAPAA/Fv6j37r3UCRFB0gEgWI5sLf1H15/P1v7917pvmQDVwCCRo/AHILXIHqNhyD7917qBJGbsDZP7RAANj+Cg4LEjg/QD8/T37r3Te0d7NbTybtyTyP8AeFHH+Fz7917prqIfVeyq4ZlsAdLE8m55uQf6nj37r3UCWNrPo0shTlb6WLX/ABq54/r7917qKY2jNiNPOkXYEjUPUxW9zf8AB+l/fuvdRPENf6W9JuouG1E/RnTgLz/jx7917qKV0tqazSOCvpcaXbiyWJChx/X37r3UaQC66ms17OqglUY/QuSLXH+H+39+691DcKHFj9RYmzXH1Fw1yAHHB/oPfuvdRmjdRrVCouQtyhBCi7NcMW5/xHv3XuoTRoC1hduGsvK6yeTqsgVrfj6+/de6iyRseQNV/p61S6j8jyAljq/PHv3Xuo7gG6kEFLBtZXnUBbTp5ax/23v3XuocqKzOSdA06QzaSz2NrX5JB/2HHv3XusDRBSmn16bqHFlUn8W51H37r3UWZNJ1shOhSjAIblnN9RK6ixU/p+tvfuvdQZUW1tY1nSZInAsy3spBW4Rv9pIuffuvdRGBW9hYkv6CNZJa1jc2+n9PfuvdRJkUMCRcXtdAy6W4BPJAH1+gt7917qLJE54I4F1IH6iACU1qhALleR/h7917qJIjMANMa69Vvp+i31+hIF/rb6e/de6//9bZiNv+Ohfj/diyE/7xxb2Y9MdZInivpFy/+BJS/wDwRvfuvddvHOraiQFJP6YQh/r+pdXv3XupkWkrcmUn/ap1X/eBED7917rx0FiFMd/6STMP+Trr7917rOrSR8a4lB/45yeQ/wDQrH37r3WW7v6m8nH9r0J9P8Wsf949+691zWQN6PNIfxbzKef+QUPv3XusjRxp+pkF+eZQSf8AYaL+/de6kwqgW8Qj1/7Twfp/qjYc+/de65ieO5Wpe39LurW/2KMD9PfuvdcwUBDRESD/AFnY/wC2v7917rOJJnNgdA/4Ko/x/TIffuvdcwijmRXkP+CBP9ubWt7917qTFe1kCxj862D/APJokB/3j37r3XpFZbsArn86dUYH+3uPfuvdY0kcmzaQCQDaTUbE2NgSeffuvdPkBY2sWGogEKEJ4OoEg8Ek8/W359+690909wACbem3p0lbHhmPHqFrfX6N/r+/de6d4UALWLAWUESEMQSQt7c8kWuv4H09+6907xI59IZSBpdgE4UqTw+n+y31H1sPfuvdO8ca6LKVvpVtKr62C3bhmBF7Gwtz9ffuvdOSKDYMSeF+thwOQVZixQaePxz7917p0jQAr6Sb2AcgXYD6cEMBpP1P49+6904RwKVBB1cX1G9uSLMpJ4vYj+nHv3XunGKnLXAB0cNZbkDi4BtYguqnni359+6906JGWCk6kULfSWFmbUDc8Br6fp/T37r3U1Yubt9CxBKqFYqfVdh/ZPNre/de6cY4yCBZeALEkC+oAclgLjSbf4e/de6nRRC40RqSTa9wTew+gB5IH09+691MRFWxtf0ngkm30DD1aSo/w9+691LRGAsONJtbgfi/p/IVgPrzf34/Z17qUFNueWKhueCo/JWwu1x9PdSTQ9p631mUHSOCFBGot/T+hJFgv+9+2yxPE9e6yAC9zck2I1C/BJ4/OoEj3XrfXJRxf+n6WP6QbfS39Ln+nv3Xuuem6ggf0B/qxsb3IJ4v/vHv3XusijUABwLkWuw0gHgAcgi5/wBt7917rKNNwDa34Friw/1uAPfuvdcrfg2Fr/Ti4P8Ar8k/0/p7917rmoH5+gJtxzzb1H/VfXj37r3XIf71xf8AJ/1/68n37r3XMLyB/rX/ANte3vVcde65AD+hFxzzx9f6/wBfeq/Pr3XQU/X6H/b/AOt/T3snr3XI6vxx/tv8f9791x59e67t9bi/0H+w/Pv3pTqwp6dd8C3B/H4/23vX59ex/D16xJ4B5/wJ5/x5sPfq049eNfIdB5vftzqfrNDJ2R2h1319GEDmTe29ttbVTQwurXzuToeGHIP0PvwOMA9ap646KruL+Z3/AC8dqTzU+d+Z/wAeaWWAOZEg7J2/kv0AhhGcZVViTtccBCxP492AY1oh6qzIvF+it77/AJ9f8sXZJkjx/fUvY8sRYGLrba2WzzORcFI5MgmHge/1BD6Txz7t4ch/CP29V8SP1P7Oiubi/wCFL3w6pqtKDY/x7+YnYtbO3joTiNg9bY2irZALgJVZLtZXiRv9VJEnvawyGoqOveLH8+kxUf8ACiLNVbX23/La79kpXF4arfHdvx92GhX6qZIpd1ZuojU/4K592+nc/jHXvFQcBXrAv8/rtquYim+CeysIpIt/eX5s9crOv/B6fB9eZRlIH4DH3sW5BzJ1oyimE6dYv56HcdQus/FnpKjWwPq+U9ZkQPpe8lB0/oYD+o492Nv6yHqpmIzpFOpa/wA8/sVW01nx76MiNrlF+SuZLj/YnqC3B/3j3r6f/hh6r44/h/w9SoP57+XjcfxPonppIywX/Jvk1OrhfzxWdUQrcf6/v30/H9U9e8cfw/4elxjP573XzIBmunds07MdKnEfITadaoueTbI7Yxdufpf3r6duIl62J1/h/wAPQh4r+d98e6vT/FNprjGKglKbtfrvIMoA59UlTQQX5/1Y59+8F/4h1sTqadp6ELFfzl/ibXgfdY/fMDm5H8Jretdwg/8AIOO38s7jnjShY/09+MMgrlereKvoehb27/NB+Ie4YxLLujeu34jpJfMdebinRddrF32/Fn1UD6k3t7qVf+H+f+x17xE9T+zoYcB83/iLuebwYzv3YEMrKuhM9U5Daji4/wB2Dc+PxSqf9fn3qjfwHq2tP4x0PW3t+7C3cUG0d9bK3R5EEiDb26sDmNa2FyEoK+d9JH+HHvVfUH9h6t+Y6V7Qyi4MTKAbsdJstja4a1rW54vx71UHgevUPp1HA+rBrcnk25FyLk2/F/e+vdesfz9T+Dp/HHB+vPv3XuuJPH+xBv8An/W/2Pv3XuuJ/pYWuL8EcH8/m59+6917k8g2ubnniwPAv/T+tvyb+/de64sRdgDYi1xa4/PL3P5P9PfuvdYwq+q4N+COWPIJBNybAH629+6910B6rm1uOL2J/BJtfgf7D37r3XEr/a/K/gDgkfmzC59+691wI9IIuT9L83YHnSeOAPzb6n37r3XVrH8cA6f6auAALXIv+fz7917rpvSfVxYLeygnVe3I4I5P+xHv3XuuJFx6iACuo2HNwQPweSPxa3v3Xuurccn+vJABXnhL+n8fj37r3XAqLWJHPP6FF+b6XN7X9+6914r/AGQbLqY/TlBcAabH1MTf/D37r3XAR3Ja3JsBwLqtyAbAWuQv+wPv3XuvFL/Vrj8C54+v4tcGx/rz72CRkcevddFSAqsfobAgi+m/BA+hNh+ffqn1691x08/g2J5+mrV9f949+6910VuAbmwFrXPN/wA/QHgn3YMSc56117RY24X6/i/9k3uebcH/AA924VonXuuBUGxC8j6g8gFTxwCBwDz/AI+6BmqM9e64sn0suonUP2wVII4v+QEHPI9uaj/AevdY/HcWAFiP6C3IP1vzcfX2z1vrH43NtJII9TMLXZb8g/mxv7tqb1611gKLyAB9bHiwAP5WwsW+v9T7cr5aDTr359cCn1sASQeSDfjkOotqPp/tH88e/aj/AAnr3USVRb0ixYm9hewBtweSCSObe91P8B691HkUG2kKrMLlRyotwTZuf63A97HWuobQKB+CT9LngkiwsD+LfS/0Hv3XuobRi3BB/SPppSwsBrNz/sP9b37r3UCaAHVa1xe5H1Y3BA4v+OL/AI9+6903yRklvrq1F1INjYD1fUEcW/p+PfuvdN0yD9T+ofVgD+SPR+ORxzb6+/de6b3Vvwb8E+gELcfUfUhVKmwB+p9+6902yxJ6uCTYqqkWVmH0QnVyLn6/19+6902yqRpUrfg2YgoQP7SsQGJBX37r3WCSNSSzkaAq6RyXP9kAA8lV/r7917qK0fqLfS50soYI2kDi7m/0/oPr7917qE9lJ5sTcfgnR9LFbcm/5+tvfuvdYHjAFwAzEBxzY3N+PV6bj8D+vv3XuoMkelb2CrYqQSp9LeprtpNrf19+691DkjKgK5VSUDJMbi+q4QBbaVNuL839+691GeIWYMCVU+rVbhlAtYXuf6g/09+691FkEj6g7AarBjqZhY/ps1rWa30+g9+691CaNRcBgSVIY8qFu/0UWC3/AMb8j37r3UZ10mRL+PkEuP6gWA9Wo2Zfp/r+/de6isDp1GyoSAlgCW0mzJZRweL/AEv7917qKy+MMGb8EKdJkJMnH6Tbg/n8f737917qJpOhtDKwA0sXRSp0nkC9uQfoPx/X37r3UKyE2e3pUyCMqSpv/YdgA2kD8e/de6iGOazuCNEZDG2ggXJClnJ1Ffxx7917qLJGGBuNAC6gULtrN7m3qFvp9CD7917qJIikC9mUFjZlsXWwssigqRY+/de6/9fZjbQF9FMyn8HVJJ/T82NvZj0x10iuVuVUH+peRCP9hcD37r3UmOdANEjSj8ArJHIP6cA29+691yaOxDQu7KefU6of9gFFvfuvdZY1B5LPG/8AqiY2H+8j37rfWdxNbSXdh+DaIAD/AF42v/vHv3WuuomMJ9TRTc/pMpH+8Mo976904KTLzGqRf148o+n+0/T3rr3XTCmU/vI8r/jTC68/65S319+691kWeIelYdP/AAdA34v9LD37r3WT0r6jYfTgRIP8bcXPv3XupMc7N6VKKv0+jI3+w9Nr+/de6yXjB5qLH+jlmH/Jpv7917rKrSR+pTHIp+lnI/3gkn8e/de6zEmZbkBTf66HZeP9hf37r3XKIIht5YyfoRodf6/S59+691KAQ2HqJPA54JP04B+nv3Xup0AIJVQA3ICEgBrH1C/6BGR9CLH/AFx7917p8pgfTpDLIQApJVQFH4LMdOsgggcX9+6907w6xZUUuyAMRa7LxcsQbWCjn63uOPfuvdPUAbSNJAA5uVbUG40kMCNLciy/Qjn37r3T1FzzptcDVpHqOk82V+LAXsP9j7917pzh02HpsQvqIUjWtiXBWxWwU3H9T7917p2iUuSxRJCwButwCosWJAsENz9Bcf4e/de6cYU+uskcqOVWPVf+tueAtgOLnn/X917pygQkMQx50pq0gM8fJuwJDF1B+v8Ah7917pyih4K2J/JOkgjUAwuPSbkW5+tvfuvdOSIz8/iwCgcXJHJc/nk/649+6905Rq1jqOoAAaQAPqbkM3BI4vz9ffuvdTUjuoH9r+yxY34/LMLFT/h7917qVHCQAVtceogsDfm3Nz/sRf6/T37r3UpY7W5v/ZL3+i8FkC8j/WF7e22YhiAet9ZwtruSdP8ATiwBsACq30/1v+L+66mPn17rL47AXNlI5N7gtb9RFgLKxPPuvW+u9NgC17cC9h/W4tbkfT37r3WS301AXubH8ng8ccDTf37r3XagfpsDf6XPqH+H4+vv3Xusmi5HBXmxI+h/2H1sAPfuvdZABpt9CB9B9fzYX/wI+vv3XuuQAt9LH/X4t/rnn6+/Z691kCkA/wBT/tx+Prfjj3qox6de69pI+n5PP/Bfeq9e65gc88/Wx/17f8U96r1YfZ14qPrb/e/96911UxTrVPQdchYj8f4e9E/I9b+0Hr1h/vj79q+R69j+E9F4+Snyx+N/w/2DL2X8l+49k9O7Q1vT0NZuzKpBks9XIFP8L2rt2mWp3DuvLkOp+1x1LUz6Tq06bkbWrGiqSevEhRqJoOtU75Yf8Kt62erye1vgf8aajNQq1RS0vb3yJkrcRRVIeMxR1+A6l2tVpnZUjlu8RyuVoXkXTrphcr7eWA41N0ybgUoF618/kF/NE/mp/J817dqfMTsfa228gmiq2b1NX0XSezUp7AJTPRbHGIzFZFGFF3q66ocsLs1yT7dVEXgvTRkk826rCze38JlK2XI7x7Woctl6lpDNXbk3xLmctOZG1Mfv8pX11Y5eS5IMnJ5Pu/5dUJLUJOemU7J61mIU7223L6ASZMzTSAD+ut5XL3+l/fq/Ida/LrLD1LsvKHTidxbbr5D6RHRZahmlDk8JoDq2on8C9/fuvdRa3oTP0UTVePqavGweTwpWU7TL551XUYKZ6ZkFVMgFyFa0Y5JHvXXumKi7Z786orkp9vb0zrY+EsHxucnkzVDXx2KGOSmrTLHToQbr4tJQgNc297BI4de6MP1t3z8he9Mq21dhnDNuiGjlrKnES5XFbaqFo4CqTVVH9/LCcnCl7v8Abl3QclAPfiSeJ69XowND8bvmdueaJK/cmzcdJVSJEI6/s2NVvKwUKY8ZS1kv1PIH49+ArgdeHHoV8V/Lp+UmRI++7i6VxX0Lf5dvrcDi9uQ1FhIkZhb63F/e9J63Q9Cji/5X3d1VoOR+TnW1IOOKTr3feR+gvZTNX0P0t73obr1OhIxv8qvej6TXfK/BrcgsKPqPJ/kWOn7zd0Zt79oPXqHpa0X8qTJNp83yxsSPrF1BSstx9DabeYNrH37QfXr1OlTS/wApiqf6fLKNuASZem6IgG1udG9b2/4n3vQPXr1OlBR/yjc+pV8d8tNvQSjlZJenslCwP4JfG7y8mof4fj3rQfXr1OlnRfyse8sZ45MV8zthhVX0JX7N7axoUA3/AF0W5q6JVP59NgPftB9evaehO25/L6+W+JeOXF/IfoHc/jK6S+d7L2rkZfp+jJvgKyWF+PqzuP6+90brVG9ejc7I6b/mV9fQw/3B7x3di3QIz0u0/lHh8/ippUOlVGB3zR0aVEC8aI5EVQONPupjB4qOt6pf4j0ajaXyj/nOdXyRwZvp/I/ILDUFOs3+Wdf7H3BPUwanSSNtw9W7yxVcay41MXppnCgHTbj3TwB5LT7OnfFk86dDfiv51Wa2FLSUXyn+DfyR6jF/9yO59tbL3dncJCgsJKhaHP7XwbRQxgFiRWSj8BiRf3QxMODft6944plOj+fH7+Y98Jfk5LDjupfkJsSq3XJGsr7B3Zko9l78p3kcotO+29yvj6qsk/xpmnUkcH21Uj4h04HRuDdHZIvFFKgEkUojeCZGWSGUSoHjljljZklR0a4Kk6h72CDwPV+uIJ+pUDTyU1AXA+hUk/X/AGPv3XusYsAova5PqFwPqT9L82/x+nv3XuumIINv9UL83H5vcm/Pv3XuvfQH6cgfVbcC3108kAEke/de64MXsGBsCbAAem59X0JBNz9ffuvddKGtf6i36gospPBFrfT839+691xvaxINyefoSODY/wCHB4/I9+6911dTfUBqA4Xkf7UCbG5Iv9Pz7917rogei6m3Is3F+QQbkji/P+t7917rjps3K3LW+pBAP01Bv9Ug+p+t+PfuvdesACeeLFiB6iSQP0j/AFv9j7917rtkvZQSDqBCgc3sLX+n9n37r3XreknVpsLWPJUkXstvoOPfuvddFGUgkGw+hsLMPpa1wbj8/Q+/de66tY2sdXBUG1uSAGLD8W/ra3v3Xuu2U2+lrctxyWtyP8bKPfuvdcdPOrhR6QDfm4HAFxe//Ffe+Gevde0E2N7MAeR+DyDxb1WFr8+96mPE9a64COyrccDjkn6njm12Ckm9vdet9dGM8ryL/UX9X15ube7am9etdcGj+oBOoXvqtwBYgG304/PuvW+sRjuxYW+hFibAXH6gx+g/3v37r3WJkN7AajpIBAuQBYmw+hJB55Hu2th+LHWusLqLarH0gi1tVkNwwH+PPtzV/RPXuo+kAkBPoLn/ABsObcHUBb/Ye/av6J691FdFBaycqbhwTb1c2APH1BF7e7DrXUR4tX/BjwoIvq5sdQH559+691DkTVe9lvYW/UNX4JB/rwffuvdQpk0g8c/4jT9B+oFb3sBf/XPv3Xum+aO97WAZbMCBckBrgNb9Lnmw+vv3Xum2RGBBYhiAo+i3AsLm17WueffuvdQJ0AuCNSBSNPFgL31cctYj6e/de6apYwVa9hYjhlsFAubfQMpH1H49+6903OpOr0ghiv6S5FgOSLE6ffuvdRJI9TG5IGn9aFCFUXNiCLf0FvfuvdRJEQlmJ5/zhsQCQ1gQqcgkf1Fre/de6iyIQR+pb/1Nktb+0f8AVEj37r3UOVNKggsoNyEA4N+L2a4Pv3XuozrdAWOhgSFB1G7Nx6l5RV/1/fuvdRHhYAXXSChDEAEEK1wbEji/v3Xuo0/jcKQ660JRWSyal+pubL6b/Un8+/de6hvGJAoUcauHBAW4vf8AIsAfzb37r3UF1IJJYghWDAr6mKngDVfXa3BA9+691HZQyMzLqBXVIouWQj8oVsbm36effuvdQ5F1KVRT9P0gBI1VvoyspMgZr8j37r3UeRHTSHTl1uulQWAJ0klgSQoI4/F/fuvdQpQwYEB1KrwVQHSPyHa/qAt+Bz7917qFL/auBpBBbSWbShsAWK3Osn/jfv3XuopVbOYxwhbTdtGsj6a10er68fj37r3UV1AU30NrFvpZhJ9QTp0nUfpwPfuvdQZYw19YuQFKaGDKDySdZA4sOffuvdf/0NmOIx2uJtIH4jZEH+sQLezHpjrs+o+iEy/7UZSh/wBv9PfuvddrpU/vhUt9FMfl+v8Aikin37r3WbywEARREn8tEk6N/wAnOyjn37r3UhFYAH/Kf9Z1Vv8AiQffuvdZ1dRwY4on/ss6FST/AK/k0/X37r3WfTLa8nrX/m2CR/yZq9+6913HHE7ekFW+trSEn/YG3v3Xup5V4o+fTxwXJjB/3j37r3UUCSU6mMbD/aJC54/129+691nV4l9L0ksg/rY6bf7cjge/de6kRgD/ADfihU/UGp0t/trDn37r3XLjV+pmP9UlJH+PqZZF/wB49+691LQROLOYr/7W+s/7HSIwPfuvdd/tA6VljJ/1KkP/ALy5Ue/de6yKqqQxhja/9pnhB/17K9x/t/fuvdS/RYEkWH9jyFhx/ZtzcEcWv7917pzprELdLi1zwTxa9jf6cn88EfT37r3T7CqMUJUsCbFVbm1jwVPI5P8Ar/n37r3T5CAdNjayi4ta5/AIB+if8j9+6908wgM2pr6PIpZTYKrKpXyEpawP04P9PfuvdO8QYKBYEJwUDEarG7EXsdFmH0FyffuvdOsStfSGZRfUTp4/Cfi4YD8j6j/X9+6906xKSFDBSdRDaT6jwWU20gggDkj8fX37r3TrGhAbhWtYLqv+3xpL/wBA0l7f717917pyjjIA+jEj0ken0AHUSfrwPz7917p0jjuYzf0m9rrzYEBXZiAeL2H49+6904xoPSSgIX8gm9vpb+ik/wBfx7917pyijudRP0Yi/wCS1rKxJtx9Ofz+PfuvdSki5DEA8kt9CLf0sT/W39PfuvdS1W5IJ/P0CgEE/Qf04P1P5PttmIJA631IWMNcc8cEj8Lb6C4+oJ/p7oc5631mVDa9gDcgEcAgngFuQ3+8c+9de65BRf8Aw/HBNv63BIJb/iffuvdcwlrg+oD6Hi5v+o3/AD6f99f37r3WQKOdILHjT+f9cf1Pv3Xuuai1iRzbngfXm1jfnn37PXuuVjx+eD/sAD9Pr9Pfq8evdciPpwbg2Nvxe34/wAt70D+zr3WUL+LCw/x5v/tvbZb7et4/hPXKw961fI9bx/CevafqPzbj68f42t79q69j0PXYU8fgn+v+8/191LenVhwHXIgW9IHJ4Nze/wDsR79U9b6g5DIUGIoK/K5Wuo8Zi8ZRVWQyeTyNTBRY/G0FFDJU1ldXVlS8dNSUdJTRNJLLIypGiliQAfetRJp16nn1ql/zIv8AhSjsnrmTcvUH8vWj272/vjG/dY3cfyW3RHJP0bseqiR4ar+4tCXo5O2M3jpySKoSwYCOSIlZa5SYwpjiLZfh6dMSTaTpHxdaWO++6e9/mZ3Fn+1t45vsT5YdkMkeNfsreOeFF19tlpmeXJUNFuTIpBtrbWLpdMVPT4vAUxjFPGQYgTyoAAGlF/1fb0wQ7dzn/V9nQh4b4671yKI2/e1f4NCygy7Y6fwkOKpYgSdcE28tzQ1mYqGAIUyU9FAptdfxa6pghs9ewMqKHoR8N8a+l6arpmyG1YM5O0qJLnuwszube1RTKxCtVTQTVjU8iKOXWKkuw+i+9hFHAdaJLULdW09L/wAvH46ybbxO7cpuDa288Vlaf7jH0/VGz9tbY26RGSksEmdyWBqdySVlHMCk0TRUrpILEf13pHp0yxNTTobJvhZ8YYE8cGw8o6cgGfPtLwQQARHjYo/qP9Ta/wCPetK+nWqn16Djc38vv4t7jikjqNlVdLrDDzK2FrXTgi6rVYQOW/x1g+96R6dWDUrUV6ru7u/l47161krM31BW5mt2vSmaox8GI+7z9Fj/ADGzw7h2TUzVuSoYJ4lVJp8YZ4HIDeNbWGiteHV1ZDWo6rd3Zs5NwS1uCzuGTb28qKKaWagRjJR5KGIlZMrgao2NXSo1xLC371ORZha9m81pTrXRQc1tzObOz9HmMRV1eE3HgqtK/EZWiZ4KunqIGvHLA6EelgLOt7OpIIIPvYJHDr3Dq/D+W5vbC/Kw123Mr2VRdfd1bSH8RrNrV+3Rk6HdWGWm8Um4Nv1seRo6hZKapA+5pQjGJW1rdb2urEnJ63WnE46tfq/jX21T2OG7I2LmLm0cVQu48NK/4VdUlLWRa2/wJ9361rWtOiz9kZvdnVGe/uzunNbXrM2kImqqXbG5odwtjA9hHFmftkQYmslXlYJbTW/Uq+/dX6REXeVQvH3dj9LBjf8A2JJP4Hv3XunGDvidGH+WGwH0Dt/xJt9ffuvdP1J3/ODf75hwLKXuT9De9x/T37r3S1xnyGlUjVXOAL/pYcD8EgsLge/de6FnbXeWerIWrMfT52vo45BFNW0WKyNXQ08xAIinraaKalgezC4kYWBBPB9+6qWC0BOel7Rd31MmuSX7+haCUQ1FdBBMaGGoYa1iq5EU0Ucsi821qxHPv3W6j16EfA/IPL0csYfJA05BP3cRmnhW31E0cWqen/2II/x9+630YHZ3yyq6CpiaPKuJIXXTNC7ldQ5BUSIpP+II/wAOffuvdWA9a/NnItFSJU5sVFM5WzrVt9qzEENHWUUsmiFiODqUof8AAe6lVb4lB69UitD0MG4cB8OPklSNR94/Hvpjf01Ywdstmdi7Ykz0cuho/PR7jpKGDN0VRpb0yQ1Ebjgggge2WtwfgND1cOPxqD0gG/l1R7Goptwfy5fl73H8RdzRyS1tH1puDLVHyJ+MGbdo3Jw+4+kO2MnkazD4+qJ8RqttZvCV1Mh1RuxUKU5R0NXWo6UKVIAXHRcN0fzee7Pgnu1difzd/iRuPpfYU+Z/gm2Pnr8XaPcPdPxC3VTTTw09Bld9bdipp+1Oia+tQm+NrYcvP5QxjLQgSmuo8Rw/1f6v8vWyB+fVy3THefTHyO6/xPanQPamwe5et85Gj4/efXO5sVuvBu5hjlko6uqxVRUHG5WmSVRPSVSw1UD3SRFYEe7Ag9VIp0KBIA1A8g/0IP4+gN7X+vPvfXuuzYX+lx9Tyt7n/UmxBt7917rGQwIB+lz9Dxb6jnmxvxf+nv3Xuuw30/BPPBNuPzYfkj6j/D37r3XE29RtcX1AccKf6f1P9L+/de67P9ojhja/+1H6f04sfx/T37r3XrG9jduNV78C3BVRe6jn/WA9+6911wWZje1gLn63Hp+n0ZQB9frz7917rxFrmwYgc2uRwPpc88E8D6+/de68F45Cj/Akkg2/1/qRx/j7917rxtqC8XAuR+kA8/QfgAe/de65qq3UHhuSLAtcG/N78X/p7917roC9jY21Ei/9QSGv+Rpv/rEe/de65uo/B/I+p9RFvzwLkn37r3XFlFgCOSw9IP0Nhxxwfp7917rkYlJ/2I9V/SQoNgF4Jt/X37r3XAoeAvqsC3P1ubDgDi4B/wBv7917rrx2BFit2Gkm4J+l7nm1/wCnv3XusejUCdJAVeb2H1NgoP0W9j/X37r3XDSxWwvYaX4+rW5YEn6Efgf09+691hIH5sLjgH+t/VY/QEH37r3WIxliRZrH6WIANgLGzWs1/b2oYwetdR3QsdP5swIPAPBJFxbjk8e6amrx691GdP66+LX+hBJBAPF/Sfxf6+7a8DB691DaLVYlb/U3t9LHn0rYk2P4/pb3frXUNo7cD63ICBbkgDTewNx/jY8+/de6gyRckMQ3BNgLm/BI1CwB/wAffuvdN8qH1X5N2uPwODYg8L/rn6+/de6bplBAAYD63DfgtYjSxBFiDyfyffuvdN0iFWv+nUbBf12ubEuQLrcD8fT37r3TVPECzFjyDoALWPpb1Egf6wNvz7917qDKguGZwLekqQo1L9blgyqv1tz7917qFJGLuF1AGzHVqNxf9KkgqCPweR7917qFKiKL6QoWxClr3J+gK/Vyfyfx7917qM8QPH6xbUwRf29X0A+gAsP6c+/de6hypZf0M2o6Tpa6lbX1XawUAn/D37r3UPTYqASzE20uL67C1gyWAt7917qMQL6j6dOo6FBCk/2izX4sT9f9t7917qG6qLuyAXIL6TdZCT6T5COT+Pp7917qLKFVyZAgLXuAPUEAut2Ui1vwB7917qM6k31HUCqlSoNwAb6TyAhP59+691CmFr6v2zpsiA3Ck/TWQBpcj8+/de6hBVXWG+rKV06z+OdQLcFTe/8AX37r3UeRNI49XIOpWKlSRYEhhw34v/T37r3TewQamAJKllZfwR+OeASf6ng+/de6jyAAaozw/FmMYsRZtN1JtZiLH+n+Pv3XuoTIxDAxtYAjWTqW59Tfnn6e/de6hkKCrOfUSWKhhdgONIW4Gon1Dkn8e/de6iTByLsyuBcLKR+4F5uQgNh9LWt7917r/9HZcRb2ZHcf4A3uf9vY+zHpjqRaYrwAT/tTBeP9bWo9+691lWI/24oQf6rMt/8AbF3Hv3XupcEgUaWndB/QIhH/ACUFJ9+691yF2kuGR15/U9z+fwyj37r3Up2RV4gRmP0sF/4gtf8A23v3XuuEK6jfTJE34KNY/X8AaPfuvdSzI68SGWRPwJY42X/XJM1/fuvdeWMTXMMUH+OhmDc/4aJAPfuvdZlj8f64iD/iCx5/11Ue/db6lAm1wrqP68IP94cn37rXXAsrHnxEn8i7H/YXuL+/de6zRIjced4/8FkVB/sAF+lvfuvdTYwIr2KH/apFik/4kH37rfXRHmbn7ZzxYIqxN/t7+/da6yrC62upC/jSY3/23LH6e/de6zqiCza5DYg6SUsf9e3NvfuvdOtMuoLq+i2FuAf1sfUQSAtrAD+v1+nv3Xun+mS5DarkL61IA8n9SCDfVb/Am/Pv3XunmmsQujRf6kleS7lbXuNNj9f8be/de6e6bT9VazKv0JI/4kajzwfr/hf37r3TzCpULe9tWk/t3axIaMqSbi4+lhzb37r3TxAP0BmcLwFAALHTx6iLEOxNuPz7917p2gANmXSVBCqbMrWZluAxtwSP9ibj37r3TtEjayNQRR6rlW9Q02Zb+oObf776e/de6c4YwGW4K3QEjSy6vrwhYElCL3sPr7917pzhjsDZToFiRq5IsSoXVzp/w9+6906U4YAAt+CbJYFTYXGqxF9P1/BPv3XupsS+rgnlrcggg/435Dckj+g9+JoKnr3U2JLBW5H9kA39Tm6/TUb/AOuR7oz0qBx631KCcAkWIKgfQeoA+kj8kD+n4/1vbZNTU9b6yhOD6QW/I+g/qxvxfj/YG3vXXustl5HJAP5HN/zZeRyT7917rkF+pHNuB/jYm6/U3t9f6+/de6yW/pbg8XP5/wBb82Hv3XuuwAD9Pr/yLj37r3XMLb+nP9TyB+feq/Pr3WQKeb/4f76309t6x5dbqnXIKP6f8T/vP1PvWsevXqr1z0gW/A/qTf8ABP5A961Hpzr2ngG4H+v/ALxb3rUevdctJNr2tawt79Xr3XYAHN/9ifx/rf096690VP5e/NH48/Bvqyftf5Cb3j23iJ55cdtPbGMpzmt/9j7kSISw7U682jTSJkdy56o1ICqBKamVxJUzQQ3kFlUsaAdVZgoJPWgV/NH/AJw/yW+dm66fpytx269idZ7nyX23Xfwg6grp8v2L2KuszUOX+Q24sOUOSj0RLPLi/wBnBY6NNUiTuhqWUhAhoMv/AKuA6Tly4LOaR/s6r/6/+Ge6d0b+pcD8iF29XR4LbVNvHNdP7VrK8bB2NDXVT0W0tt7ky+OembeWcrJ0eor1j/yKOKmMaeYOze3lVixElKU4dUDgABP2no8w64fG4iKPH4mnxu38Q8OJoabHUVPjMNj3MTPDjMXQUkVPRwaII9TRwoNC2Z7XF3xwoKdVYk5r3dJuo2+8LEaL2NgpAJ1HhePyST7916pNK9Nc2LkjYq0WllJVhp+hH4449+690bL4jdixbO3RmdlZzK0+M2xuumkyVHNkKqOkx2M3Tj0H7vmqCsFN/G6C8T+pQ8sSE3Pv3TbKaig6sniVKqBKqnkgqqWUEw1lLJFWU0oI+sVRTiSGQ2P4b3rqhBHEdeNOCP0L+CRYixtzwsQIA/1/futdYWhZGWSN3hdDdHDtC6sL2KtrRlIv/sPfuvdEs+VPw62h8gMLVZnApTbS7Zx5OQwe5aGOKlhymThQ+BMraQIlbMw0/dBf3QdFQHU6l9g8er6893WvD2N1zk6qXcO39zYdsBvvZtfJh914d4miekroy4p6+ljY6mxmTRC8ZF1R7pc2F2afPpynbqB8+ip7d3NvjpPsPb3Y+wsnPgd6bLykWSxlZC7JHMITpno6sLp89DkYC0UyG4ZGP597Bp1Q1pjrY8xH8xZ+0PjVku2MTNS7HnTL4LrGnxpztEd6727dzOEkzebwmCx9K65Pa2xdkYSF6yuzDqlTlGaOlpBHaaX3cEEdJ5ZT4yQxqBXieiCP2G85mlqq2SaepmkqaiQuwM9RMzPLPImskySObksWY/kk+91OrHw9K8LpA6bpd8nnROwF/rqN/wDX+vHu3W+pUG666aI1Ot4KNQ7SVk2pIQkdtTIL6pjqIVQoOpiB791UtkAdcY+wJlsPObf2Sx0kj+pAJAsLX59+6t0b/wCPHSXZPeCwZ5K+k2h19LUzUQ3hkwKybJ1dJJ4qij25ioZRLUTU9QQk805ihhvzqPHvXVSwGPPpF4Lt3dexM3m9qy5jMYCfF5zI4fM4+gy2QxsYyWNqpaGc1kFNUwRySMYbqzKSUIP0976blj1rWuR0NND2dl66kelbP5KShryHq6JspWGirGFtL1VKtR4Kp+BZnVm4+vvXSTU/qenen3VmqVllx1ekkZIL00k5ieH/AJZzN6ZIx/Q2I9+r0pS4H406tT+K3Um0N39eY3enbmZ3LPkN0v8Afbcxe2c6uJgxGAR5aeCfITtSVX8Sr8tJEZhYCOGEKBqZj7uoDKT59W1tXqwfY/x8+Nn3dHUVOX7NlghmhlqMfPu3H/b1sKG8lNLPHhEq44Z19LMjq4U8EH3YKKDrWtvXoQdw/HbdOGeXNdEbxj3fiQzzR7F3RV0+L3RSRXLLR4TPAxYjPLEvpjSoFLUOByzH3TSamgPTviggA9MWyvkRuzZWebbu6aXM7Yz1A6iqw2cp6jG5CIK36xBUBTNESOJIi8bD6MfeqUx1uuoV+XVhuzvkDs3sjb1bs/sPD4Tdu2twUMuLzWD3Fj6DNYjLY6qTx1FBlcXkoKnH5KiqIjZ4Zo3R14IPtiSBXyuG6cWRloOK9UjfIz+QjmOtd75n5dfyN/kXuX4Kd/1DDK5/pTDZmaT46dovC4qf4RlNmZIZLB4mGqlT00VbSV+FV3ukNPYEJXQoSHH5+XSlWDCqnoE/j/8A8KR+zfjJ2dSfFj+eB8Zs98Xe0aOpiw1P8ketttZfLdR7j0yJSpnt0bHgbK5bE0E0aNPNktvVGWpGL3+ypIxxsYFfL/V/qz+3rXy62ourO2OsO8dg7f7T6Y7E2X2v1ruqkjrNv756+3JjN07ZykM0MMhWDK4moqaZKmDzBZYJSk8Ml0dFcEDfnTz61/g6EAcHjg8DRyAQTa4+t2Fv8D7917ro8fnSD6vrZhcHk88sP6/1Pv3XuvCygXHGk/Q/rvbn+mr+vv3Xuur2AJIOo8/UC/1tax5A/Pv3XuuViSpuLA/q+i/i17H8C3H49+6915tbf4sDbiykq3F7Wsbf7z7917rnpAFrHjSp4NgCLaiByNX9efr7917roKP6X5stuTa1wb8G/H19+691yCkgEXbkXuAxU/W9z+L/AF/1vfuvdclUiylTYG5ItYk/RVHII+v4+nv3XuuwACQwtp5NzbVfgKCOCB/trj37r3XK3BBAPAseRc/1Nxa/PFvfuvdd6OQCvqax5Gq1vyOOCSbH+nv3XuvBfqSpuTYlTf8ABu3F7c8Ece/de670G9gqsur+vIH+JP0Df737917rgVAFgL/S973P4uyi5U/7xb37r3XAxXsTctbVxzc/UA83449+691wZGPJBAW9zf634UjkC4P1/wAPp7917rCyngWUHkarj+l24+h/2P49+691gZWH0INiOAPSeDfgc2ubj3fW3WqdYJVvZ2ax0XJP6ubD621G/PA91631gZL3Fm4BYkCwCjjm9lLXubfk+3A4AA611EkQ/W4CsNYAOnUDcAj6/Uf63PvwYlvl17qGyAfT0gBePoLWA/Ux4+lv8Pd+tdQJIwpcrdiR/auCBc2IIBU3/P8Are/de6gSpawBdbn1GwA/FrKSTqP+39+6903SoCBZOQTwDY6Tw4Zv7FgOOPrx7917pslAF9IsUWwcgAtc/VWsLj/D8e/de6aJVYgkWBUgW0klrAg3axOk882+vv3XuoLh5eCo5Qm9g6jmw0rf8j/X9+691Enjdk0i4cLZix+g+g0oSeB7917qKUF5NSE6FViDqB0/1AFrf4cn+nv3XuoLAMbkcqW9atpBuLoSGsD/AI2vb37r3UMKtiNS+sWIckx8c2IX6G3+w9+691Dk9Iso4PCKSSFI+tkBuf8AA8j/AA9+691Ekj0rrb6AMx4LMx+mn9QBH59+691DkQx3k5YKFCqy6CEb6cjWJLX+nHv3Xuoki25kYga+QqrrPFwbajZCfpyffuvdQ2USEBlt6zYWCsRywL8hdNuOffuvdR3sS2sEarEE2JjReADYHVx9Lfj37r3UBwB+h2AIMZJKsNP5vrto1X/xPv3XuorCxKkAcA6dAu1uRZuQy/63FvfuvdQpQFEluLAkhkC6SRf68kr/AK3v3Xuo7jUoYkBiAXDR8XFrWJJA+n4v7917qCVHjuFbhZDqT0qtzfgA2Yrbj37r3UMqoYkFb6vwrRqNY+s3BYSAfT6D37r3UNtWoqSjMoP1NzYnggn6Mfxzc+/de6//0tmBKlmGhFQD6egKrcfnhB7MemOuZiRj+41QT/QlyP8AeRpt7917rJpRQAtgLf6lL/8AQg59+691IhBU2SVWH9CIyP8Aben37r3WdlVj61JP9Ywi/wC9BvfuvdZUgZfVG3A/sudV/wAj6KPfuvdZDd+GSmH+L6R/0Np/3v37r3XJIQ3GqmH9AqF/9hdJCPfuvdT4oZl/zSSL/tUQdB/sNYYD37r3WR/T/wACJpQf6Pol/p/qLH37r3XQaJxZPGf6FpWh/wBiQwNvfuvdSYlaMH1xg/gIzTn/AFrkqB9ffuvdSFknAuIndf6kaV/2w1nn37r3WMyBv06Qw5IIf/ey6/717917qRAWcesx/wCw8jN9f8L/AO9+/de6mxSMrFQp0/S4LR/7E3uT7917rIzR3ALNqbjl2P5+hOmwF/fuvdOVJpsQhADm2ggKlr6tP41Kfrz/AIe/de6f6ZTpHjLAmxUWJAtdFYtckqeRYcW9+690902k3X6FhY8WY6rE2Vrk3/Av7917p9p0FxeIMW0lL8EHkrZeVkY2uRb0+/de6eYUNgB6jpurG+nUwPqW7AWsfqPoffuvdPEC306OQo+rcqxubgtyRf8Aw49+690806hgSqvyLEqwIJNlGrV6RYjixB9+6906QxhSEYPwo/N9IICkjUfWwbmx9+6907QoABZv1cvYEg/hGANlUEf0+p+nv3XunOJACrEMpYcnjUDe5bji5+tvp+B9PfuvdOcSAlR+lWsxCgkX544+t+bk/wBffuvdTYlCjhSbjgfQKGNySbMxOnkf0/PvxNM9e6l6eLBRfm4P9DbTpb8sP9t+PbbMCOPW+pQA/scn9P15HPLWPJIt7b631kUXvc3J+vIFza/+w49+691ktzyPx+ofUkf63Iv7917ru3IsPy17jk/gfT82+nv3Xuux9fpf/D/D/D8i59+691zF7gED/bHj+gF/z7qeBz17rLYfX/XH/Ff969t6h69bqvr1ksPqL8XJB+vH0/2/utT0516/P0W3P1HI/wCDf0ufeqn1691y0j625+v+x/2Pv3XuuVr/AF9+69119P6D8D/iB7917qrL5z/zL9u/G3K1vR3Rm1qDv/5bVe35c/8A6O4MzFiuv+mdstA0qdmfJHfayCh662VRwA1SUbyJlcnCn7CRRP8AdI4kZcjjp6bklVBQfF1oO/I/5T92/NT5KbkwnUfZKfJn5FJDJj+2PmFuOklxvx/+Om1Z6qRZ9n/HraxWSgwmApZ9cVJUQxPkszUKZYxM/kqSpVQpKRjPqf8AV/LpNUv3ynB4AdGy+N/SHV3xTweRh2YKndfZO7B5eyO7N3qlX2Dv6ul0y1NOtTK9S+2tpLKl6fEUjiPSoeoeeUFwoWPRUHj5nz6oayEGuPToRvj3szfna20u6u3ttU1DXVG4N6VGcqIKiVIcnl9t4SCqwW18ft/UhiqqimxuKqq3wXTyfcLoux9+TAP29VL0co2Gp1H3/wBpT7po9p4uHE0WCx20dvU2IXGUdOKeOfMlmkzmbqI2USNkcpOqtK0hMmoEGwAUWp15VodRPd0GeNP8RM9TLHG+mXxpdVsrBdRP0/IPvx6q9dXXdXi0fWRGgVWYW0gcn1D6C1uffuq1Pr0m6rBxPdHiRl/IIGk/64IIIt791sMR0rOvN87i6mz1HmcHXVS4ZaiH+8G3WlaTEZjEiQCtjehfXTw1kFOXeCaNVkjkUG5Fx7914tXiOrdofFWxU1VQK1TRVlNT1tHMI2vNSVcKVFNMCtOqMXhlU/W1/futGnkOsUg03BOkjjTfQwIvfgOttNufzf37rXUGVSfoSbgj9V73/wBaaU6jf/W9+691WZ/MG+PSbh22fkNtCiij3rsCgSg37jgUpzvzr2aaOKWEFljSo3Lt+QrNR3YyzquhQxFvdSBk+fV1JJpXFOqAezNlRV8QymPInhqYVq6SoQELU01QokgcrwUDIRcHkG4PI9t9W6K0k0+2MjIWlmp6OolRp5YtQkx9ZD6abJQhbeuK5VyOTEfr9Pfutmhp2iv8+jK7P7Aqcui0GUmC5iBQGZWHiyMQAtUw24MxWzMo4Yeofn3YMQAB14H5dC7D5Z4x6761Go88gi/0/wBY+96j1rV5dO8s+RqqWKinrZTDD41hQabxrCGWFDwC0URcmxP1N/r71qao6qAozXoY/izgdjbp+QGzdn9ptLU4utNZUYTDLYYrdO46Gmatw+Cz8xdZ4cNk1glLRx+qeWNYWKq5JvqFerFj+EY6Pjs7cM/xC+RtT1nlKqWLoPvqubNdfV1ZI32Wzt2SzCmOHeVyY4EpauZaKb6a6WWmlI9LH3v/AA9UKgrg56OHvHonpPsDPVm4t6ddYfI7mq9C5LMwzZHE5KuenVYEkyEuOrKaKrqERAvkdC7AC5NvfutAkLpBx0lo/iT8czbxbRztL/1B753JCov+FDVjqAPfvy63X5DpRYv4qfHuhmWQ7b3JkVDA/aZTfO5Kmhbi2mWnjqYTLGRwQWsR7914mvkOjg4TPxY2kocfjo46Ggx9NT0VDSUkfhpqKjpY1gpaSGJfTHDBCgVR/QfU8+7BiBTy6r0KOE7EqqZk01DADSByQRbg3H5JH+8e7h1oKnr1OjCbN7rr6FoiKxxa39u1wLXsL8f7b3bUvqOtdGaj7C2L2niINv8AZm3cVuvHxi1NLXq0WWxLGw8+HzdMUyeLqUJupilCXHKn3QhCa1z9vW6npDV/Q+4sC7ZzpPdUu8MWpM52XuStpaLdlLH/AMcsPlwYcbuEJ+lEmFPUt/Vj7oaZA4dOhl00Jz0uurvkXnNt5Q4fLjIYbL4+VIchisrDUUORo5FNilRR1ISSP6cGxRvqCfeiARSnW14AqTTocfkL0L8SP5j3VFX1N8nuu9u7uo62kkhxOfno6ZNwbdrJkIir8LlhH91RTQSENYNoJvwD6gw8BQCSL9nSlZAQAxz1p0fIP+Vv/NE/kQdj5j5Gfyy+6t87p6Dr8h/Ec1tKiT+8+AyePVy0eK7I62yjz7b3f/kxMaTyJT5ZOTS1rOosyNLmjCj9OcOHDq3T+W9/wqY+MXyPqcR1F85MBQ/DTvg1MWFk3hU1OQqfjru7NPUNSmOTP5aP+8HTeRnqGRDSbhEmPiZW05JzZB4gqaHI/n/s9awfl1tPY+vocpQY/L4ivosph8tR0uRxWYxdVT5DFZbH1sKVFJkMZkKSWejr6Gpp5keOWN2jdGBBN/fiVPwnr2fPqXwPoFAHAvzfm31vwAPeuvdeB/ABOo8WINhx9CPpa/8AtuPfuvdeAtYngaSWPH6Tb0nng3+v59+691zsdPCkC5+oPpBHFj9SR7917rnptyLlbgk8WW3Hj+uoAsf9v7917rl6g3BIa1iGIBNgL34NwQf9v7917rsKPz/hc2va5AW1tKjV/wAT7917rlp+liynVYFuf1WBuTYAC/8AtvfuvdcgLW+nNwQPwBYFvzpvz7917rIFJsOb2spBIP8AhrtbgD/Ee/de68V+mkXuDa/I4tewFifr+Offuvdc9BYE2A+tvpYn6KWF/r7917roqbXY3tpJ+oHN+B/gT9L+/de668fKgi7Kb2uCA1jckf0sLG/v3XuuGg8WI5P05uDwPqL3uRb37r3WO1yLWADHixGn/VAg8kn6i/8AsPfuvdY7CxFr8/4g/kem4v8AX/Y+/de64mOwva/10kgiwvYg3IPIH49+691EdLnSeeP8f6WBv9SSf969+691HePSADquBp+oF+fULXtqtfi1/dw7DGOtU6itHckW/BBuLMFsCLfjSb/63uwKjuJyevdQ3RjqH+tybc/lje5F+Ofdwa5HWuoDoF1hfSCbrfk2tc/7SPryfp7917pulUAG9xYXXm5JHAAYC4tf37r3TbIvNrG5tcf6o2sCRa9zbj8n37r3TdMjC9gfo315tYHkX+pX6f6/+t7917pqmjNyLHkA82BGkFgwY2H4F/fuvdN0kYY6tMiqUsNIUMSDdiw+irx9ffuvdRGXQGZTZXARUN9QF/q1vr9OD9PfuvdQJFsSbBiT6jJyoI/1POmw/wB8PfuvdRWGoWssgUmzNZQSfwNNhYf63v3XuoMqcCzEjUCQCq/6/wCLkAfk8e/de6hyXNytmTSFZ1JNrtYXYAWPHv3XuosyMALER6jZSrBgxAsQ7sdOn/eb+/de6gsrKbqNN+VYElr/AKW8ZPD3Hv3XuosltZCDUvKysQDo/Klbm4P+H09+691Bf6Mqam0E/qF7k3DMotpJA/s/7z7917qIY1kNr+pBqQnjycgE3sFLD+nv3XuobesWHqUWXj0nVckXVbFSR/Xg+/de6iy3X0uJDyD9AFS9wCr/AEJF/p7917qGyuhYEKVRQJLkDUnBUahyp/3n37r3UGQDXpCFSfUY3+pFyeWJP1A/23v3Xuo0nLM1ivJZA5UqL/WxPBFxxf6H37r3UAhjqYjgyXF72dgOCdBYqCBe/wBffuvdQ30MxU+klbWjDOqtckE20tf/ABP1H19+691//9PZfp09f7sgbn8TG9/8bKfZj0x1Mkgjb6sdP9Gcf72yKP8AeffuvdcVIj/zKTH/AILYj/YFWf37r3WVJJCfX5EH+1s//EFePfuvdZQiMfQ0jN9SAwt/U/rb37r3UqJJlBDFwP6FKZh9PySGYD37r3WYG3NoP9YSoH/22lvfuvdZo5JnNla4/oCGIH+uRGCffuvdZyrkizy/j0tEbX/11dr+/de6yaFH6o+f9YqP95IPv3XuvBoybAwpb/VOP9hxc29+691kEcLnmRWP9EH1+vHNvfuvdZQqJwoYf9PNB/3hj7917qbHLIF0nXY/1ZW/3ksPfuvdc0ptRupOr/VXQ25/5C/p7917qUsWkWLSF7c20/8AEAfX37r3UcRqWteQkkAAtZSb2sw1cj+v+Hv3Xun6l8Z4uUjuORb6JyeCQLavr/X37r3SgpgfS4XgXLrH6QoVA37Y440r+b8+/de6f6S1+RqUhJAVLXcckGx5Vx9f949+6908UYQvcIxYBgRYn9RJug9IIB/UfoPfuvdPtNYlVJUXcW5K24U6gx5SxW/+IHv3XuniBbBNOkhjcM1iuiQ88/VbkGw+h/Pv3XuneBQD6BaP6XJNg/DWJF7KVHH9B7917p5gWxLEEqPSU/UUJAvbnVdriw/3n37r3TtEhIBY2HDABbDkhWup4BH9eCDf8e/de6doQyi9gQ7HQLfVCTaxJIUNY8/j37r3U6CMWsLqVI4+oB+q6WPLFh/sPfuvdTo1/wAQLnjj8Hm/PJ9S+9MaCvW+pSgcg825B/tcE88/717aLE8evdSACOf6WNwOSCPoPdet9c1H10gf7GwtyPz9f9v7917rkvqP14/P+HF/+IPvRPXuuxb83B/2H+w/x9+z17rmPwLji1xbi31ve34969evdc/TwwJJ/H4A/wCNn3XOQeHVu316524P9eLe6ah1vUPXrn9bWJ9Q5t9BYe69W68o4H+ANv8AXN+D/re/de65XH9RcfX/AGH19+691wklSKN5pHWOKNWkkkkZUjjjQFnkd3ZVVEUXJJsAPfuvda8Pz3/m942STsLpb4kdmbX2ZgNgvNjPkb85czHT5jrnpWHyNSVuyOlKJvNSdtd7ZCa9LSCnFRjcbUm2mpqQUp3ljwGYdvSeWcAhY8nrSo+SHyN7I+X++ar4M/EaLdfTXxxraw9hfI3s/cmRqs53J3K9RWk1/Y/yL32875Lcu5tzV2r+G7ZWpNJTzSIjB2SSSFT3MQqCg6qyqtZOJ9Ojn9Q9Y7I6L2Fies+rsEMNtrHOs07kLNmtzZqREhqtxblro0WTK5uuK/U2SBLRQqkahfahVCig6abuNSeh13P21tvqjoXtJKHrXO1nbu79r5HZeF7IzGTpjjtqTbrkTDQxbU2+aHVT19RT1LxvVPK1UzP6SiAg6ZiKEGvVVKsT3gfLoSejOx8p0n0nnOvcVteopThsdRHA7rEz00C5WbF0e36GjkpZYB/EKlq6GWeGWJwsUSSFx9D79SgoD0mmdGogNWB6K1UY+qlYKfPUzzS2DENLPVVM7kX9ILyT1MzE2FyzN730posar3Y6ELHbPyWCgjo8vjajGVsqCqenq/GJysmpRIyIWMAsANDeoW9+6aLh8jh1JfFcSlgAA2ok8KLICSSbCwtc88D37rXRWO4+7outTkaTFbIyG4q7HwxyVFXksnQbcw9PLPEJ6ciKtdcpX08kTBlkjRI3B9LH6+6FvTq4X16IDW/zDezsDJV+PprqrdMr1Hkpzumuy9dj6aDQQaVcPgtw4uCuie1/JPI7nkfQ296LV63pHShi/m9fMPP0tDtyn2H0RgMFRU0dFQJtXq2spPsqGkUQx0tPXR7omnCxRjSGLlh/W/vwJHWtI6Mx0v8AzT+4sbl4Bv3E4vcWGnlp0qMIZaumo4YVCxPBiKmolq6/BVEipqV/PNCZCPJGVufe9R63oqCR5dXNYj5VfH3cG1qHddD2HSJTVlH55cFPj8s+58bXRDTXbfrcYtHNE2bx9QDDIqSGJjZlfQwPu4z1UK2qnVdnf3d2e7gySRolRhdl4mpMu39tCVS8s6Equcz7wKkdbmJF5jX1RUinSnq1MfdOKhGT1WDlqyj/AL+bv64kgjiSKi/vZtGT0iOppnEf98dvxKAAJtvZKrirIk5JpKtif83wz16hpq8uirdlbQEUk08cNkcEOoXgi17/ANOR791roD8PW1GMr6aglmeKemlD4isB0O0Slj9iZCbeWnJJh59S3T+nv3XujibU3nR5KniUNLNWRRRCojp6WodWIUBp47Rn0XPqA/SePpb3bqhx0J1BUivcx0MNVWTgDVTUtDWVNSmrga6eGCSddR+h024+vvYFa9Nl1BoWp027hr9wbD3HsbftNiNxUdXtXO43MrM2AzUXjOFyVLk0Z3koUCB4Ekj1NYHVbn3YVBxTq8cik0Dr1eR8hOtcX8j+nMhhMTJA+YqqKk3v1nlI5UP2W5HoFr8fTpVRsTFBm6OoNDPyCGdGNig97+zqw+M6SOmX4gd7VPcXUtNHuCSWPsPrupXZO/aKqJTINV45Wp8dmaqJiHD5CnpzFObWFVBIPqffuqlSrUPw06NnFkD9A4P0/rewv/j791rpzhyP0bU3+ve1zf6C/N/fuvdOsGSIIs/F7g3+l/pcH+o/p7917p/pcyyMLMwsf6kfX6/T3fWaUoOvU6WOM3G8TL+5yOb34/H1I/rcfnn3Q5NevdC9tne81O8f75sLHVqJJsLgkHgE+/de6NDsftOpgaECqIAt/bseLWuAf8ffut9GPmymzO0aKnpN7Y5a6qp0WOgz9JL9luTFmw0fZZeIGd4Qf90zeWE2/R791sMQKUHTQu199daWzGDrpd7bRgYySV+OgZc9iae+otm8LCXd4IlPNRS+SP8ALKnvYNDXpxSSKno0/WPfWLzuJfB7hjx2ewWUpno8hi8nDT5DG11HMninpp6aqSWnnhljJV0dWUjgj3SSJJBwo3TiuyigpTqhj+az/wAJ1elflni833h8SYYtk9oJSVOQrtr4qJJJ6t0R5DDQ0oZG3Fj5F9P2UrffRgaaaaUMtJ7TkyRkB+Hr08pDivA+nWuV8PfnB/M8/k29hR9Nx5lsx15BkK1v9l77gqcxm+hN+UlPOYcnU9Xbh4zfUO64mS0wxhip4ahQK7GsfSduqEgk0PWwfTI63df5fH8674d/P6fH9fUOUqvj38mpYgmR+N3clfjcZuXKVYZEkfqzdimk232xii0o8ZoGjyYQFpqKG3toaR8RqPUf5et0rw6t/KFWCMpSS1mUrpcKbHlG5BJN/wDW97OnGk1HXuugvJB4Fhe/F+TYg/0NveuvdZCSwNrkAqAAeL/S3H1v7917ruzBb/nkgEX5tx/tV/qf6/j37r3WRL6bWOn0+oktcgXJuRfg39+691kA+n1sTqJ/r+b3t/vh7917rnpBIFhZf+KWFuSLcf7b37r3XP8A2ogfVh9OFHFiw5JFh/sffuvdZEXkW/tX+o5/SSef9VcW9+6912Ab/wCwUqebAWGr68n6+/de65FCLkngj+lhwdX55twPfuvde0mx4v8A6njkG1ioubA/4f0/p7917r2i5/Fjxf8ABJP9LXsPz/X37r3XRQg2AOr/AFr/AE/J+hFh/sPfuvdY2XUbi31N+ACdX0vawINr/wCHv3XuuGi4tcggEeq5IHNx/VT+PfuvdYDGt7LwAx+vH+03Kj0/nj37r3WBkDaRYklRyLA25+ha3AYn37r3UQpY6QTdeCrE3H1AOqxVrqP9h7917qM68qbEEXDAgcBvoVtfkf7e/u4cgUp1qnUN0DE+kXvwNQ4JPAJHJWw/1vdw48znr3UKVSdRsbG5vqso/IFr824H+9+7Agio4da6bpU4DW41Nbi34Fzfji/H+t7917pvlBKsQFvZSSLkXJ4UNckH+l+CPfuvdNcqXvp/oQFIvzY2uQdK3/p/T37r3TRMnBVgf2+CdXKji41DgKn4P0Pv3XumxlZk1BebMNLizkD6Frkmxv8AT8/09+691EmF1CMSP0sAAt7j+ypItZf9SbW9+691EKEljIoZbgDkWRhwDZTYsbfi9vfuvdQ5IuRqGom+kHhiBzYc2uP9h7917pvKKCLE8KdQFgtifUrgn/Di359+691Fl8ZaIRgKCxAIBCfT68lQTfj6e/de6b5XItdChFyWCfQ6iLgi17n+o9+691FqFBUKrgOSG/bLM2gc/iwQknn/AB9+691De4a6hSWsRcayFIsysGN7t/iP9b37r3UR1XSBY+lSyKNQVbECxAA1Nb6/0Hv3XuoUgX06iwUggFv7dxwdQJs4/wAffuvdQ3sBcgDgm2kMraPSoJ9JUNf37r3USZPH67Mo49NvUpPNluLAW9+691Aa3qC3A1AszC7LIf0hla4dzfj+n49+691CluS91MZAsxZC7aze2piQXY/Xn6e/de6hsQUK6llQfVvGSSf9rtdRb/Ye/de6b2DScBrgSgX1lNNlP6dB0G/9D7917qM4K6FiAYEnV5A2oP8AllC6bn6/n37r3X//1NmeKFWIJRmH9UeNQBz/AEGo+zHpjqQ7wqNOjVa36m1/9Dqx9+691ziKH/NtTp/hrKt9f9SDHz7917qSRPb0qW/NwupP9jq1+/de66VJn/WLj+iRpq/2N9NvfuvdZ/EI1JCxqfz5nF/9gqv7917r0Jdj/ZA/2iMMP9uFY+/de6lklQLPc/0IP9P6CIEe/de6yoJGB9SqP6hBcfm/qRf979+691kjjN7eXyH+jqSP9sJPx7917rtlkUiywKP6hGv/ANCN7917qXD42FnFz/gVH+9iP37r3WX7ZSbiGQ3/AD5AB9P8GJ9+69134VNg4Uf8GDH/AF+bm9vfuvdZbKBZI1Y/1SMav9u1/wDevfuvdZI0N76ZQf6NH6fz+VABHv3XupFwSFCx6jwALaiTwPqPrf8A3n37r3TvTpcX02IIU6SCFKr6vr9Q1/8AW+vv3XulDTXtq1Mf0tY3udX5YAAMDbi3Av7917p9plFlVQ5NiNWpRZSD+SDYK5J/xHv3Xun+mGpI1/oLC92ZtI9TEm1gTYhfyffuvdPcCu2heFIW4jtqsqWYsQ4PF+bHm/8AT6e/de6eKZWcgD0qSvJf1Dg2YmxuVvcX49+69080y+pdLS2BX0qQLXJ1H6C4e1x7917p3pxa2gXCu4PpABte/wCNQ49X9D7917p3gUMbMwUjhQwPNwRqYC3Bvxe9/fuvdOcK/wBn8nStl9VlABNmJ0gXPq+n+Hv3XunCIKNABBsC3qFgAxJJBU/X6fX34kAVPW+potZWvyOPrc/Xm1r/AI59tswIIHXupCr9CV5uWH5sSByLWta/59t9b6zC1gOOfoBzexPPNjz7917rn+P8TyL24/oDwOffuvddi1v9bgm9vx9OBfkfn3rr3XfF/wCnH+vwf9v9R7917ru/FgP6D/Y34Nh9Bf37r3WRSPoOPp/r3P8Axs+6EHj1cN0z5vcu3NsU61e5s/hNvUj6tFVnMtQYmBitiwWWvngRiAebH8+9fZx69UDLY6YsT2h1znS64TfW1MoYWKOaHPYuddR50hhVBHuDxpJv714UnHSeq+LH/F0Hfc/cW++vttvkOqPj/v8A+Re5plk+w2zsTdXU+1KTyoPQMtubsbfm2MXioJDazKtRIRchDa3v2g+fW/EX16oD+Vfzr/n300WSHWH8u7BdDbaSSRoMzjt29ffJXsCOmALAzPQbtwuy6aUoLnRja9Q1wCwFy+sMZ8yf5dMGd/JRTrV7+W3yt/mNb6qKiD5J5z5TVUsU0z/wrdh3VtradG0qvHLHT4DatHjNpRU8kUjKyinZdJI1EE+3QigU0jprW5rVuiEYvvvuyng2diafdmPkwPX1VkarZOzNybW2xufZ+36nJp4KyoO0MzjWxmTqxT6ooZ6xJ56aJ2WJ0v7tQUpTHWlYKa6RXoaNkfITN7NfLVMXVHx2optzV0GR3PX7EwW9elMvuOvpIGhpqzKybWy+4trzPSwuyxL/AA+OBdbHQST70o0cCenGdWWhwejFbW+Wm2xNBV1+2N1Yaqp3WaI4TcWxN/U1NMt2EkIrIdg7hqgrXA1KzD8KT9XNZp00fMA46U27/kvtrtXIbW2/ufeU+2Nj7U3ntLetVU9h4feO2qTego46iolxONo6PBbrpsHUYGvWESVGQq1grPI3gUaCfeqg+Wem4o0j1VFSejY43unr/eVDQ4mi7Z2huChpE047FQdibOqoMfOyGNGpcdlsthqumkSMsqOYVOkkWBPu2oenVREi10oOjCdN4rrykqMzu7L5TG1WTxVM67Yxy2yKzV0sLNNkYWxS19HJOnpgi0yEqWZhzY+96lPEnqsyyydooF6hbj27SVQOdqa6KStqaxzWtUrLSNrqhqJEVdHTSpHTWREGnSq+91XyPWkVkXSUNfl0j8hvjpTo+Tb/AGt35VV1R0xtLeG0J+xKTa1ANzbkqsDXZqmoft8XtqgqFyWeMtbLEJqaAiSSn8gBHurEAHp1QSeBH29Iruj5FfypvlDTJPUfMbZnXGUearkgp9+9C9+7dw8i1jStM2TpqjYuTiDySSKVhQGKmEaiMkce2FBGrHSzxI6Ln+XVaG7/AIRfFmurJ8jsH+ZP8H+w6SrqJquixy0mV2LkKSKRUjhpaj+9m0NrQu8MEaoWFtR9RAYk+7ivp1UvEeOfy6DvIfy+Kfc9dUZPG9jfFLsarqI6eN5tq99bU2Zk5IqSnSnpTTz0OVooaeVIIVVWQIbjUxLXJ9025UgaejL9R/CfcVXTQ7YzHRmMhocdRMKfeFH8jeq+wsnlagyhooFNJuSTK1npdtMk4URIgU6iQffiaKT6Dpsk+XXHrmeo2Bu/5E9R57aGLoX6s7RwOD/hW5drUOczdHNmuu8Fm6ta3Kfe088VROXjk0IxQKysp9XtwHUAeqGORuDEf5en3MVmyq9P+LJWY+tdv3/4ZG8FAwL8NBTVFZUvTllNiAxAb6e7eRPn1pUlDUrVf8vVUu/srVVefyO7tujzZrbW6q7cu3o39T1qUElRR1uDqLH1w7h2+01HIn0LyIf7I9pS5BIp0uCVjAOD097hbF7pxlLlsU3mxWaoKfKY+VjcmmrYEnhVx9BNEr6JB9VkVh+PdwagHpOwoxA6KxvDYst5pFhZ4vUwCXDo6ksrKVtpKkfUWsfp731rpJ4Xd+VwNRDBlqnNTUNKWWnrcVXvj6mD6/8AAuJAv3l72bkMR9b+99aoK16NZ1J8tM51vJDU4Hd0tK76XqoacyTTysLKVqyyLWyiw/tE2H497Bp03JCr9Xs/GLf3yF+Ru1481tL/AEYbkxDBYpv433X1ntirDBQ2iqwu887jKhOL3DqLEe96j0WyWxRtSEjo72H+HnzFyVM+S2309tOsRU+4d9o9y9H5mFwo8mqOgwu+ZpJpGCkhY49RPABPveodJzJJESWD9Few3wn7362773D3bTbJzmzYN7x1GP7S2fWzYn+6WbqGWJjm8RWGenlxGcp8pCtUysZ6Z3eW2nWfftY9elMd9gBkJ6MVR7UzdTpSDJbJMxOnwv2Hs2OdXDFGQxSZiNtQcEW9+1D8ulX1CkVQGnzBH+fp9bYO8KYBpF2sB9eOwti88XFlfcCNptzf6e/ah69b8eLzk/4y3+bphyMWUwkYlyEVMYbE+ShzGAysdl1E3koMvURpbSeWI92qnr06hD/D0B2/fkPRbIXGfwvZ249+NVy1Yr027kdsUMmGipo0eKaYZbMQ/d/euWRFhuyshvwR7rqHWyH/AAjpCj517Ow8cNRunqvvDbtBLUU9NJXf3UxuYpqd6mQQpPIcfmtT0ysw8joGEagk8D37UPXryrMTpZRXod8j8uesNkUuPye7P777cw2Who6nAZ7MbJylHt/cVPWoXSXCZtpDj60UzApN61Mbj6EEH37Wnr05oAwSa9KfBfzEvjdjsli6HIb0ylImRm8KZY4GsqsNSAKWE1dVUL1DU9LrAUyaWClhxa5HtQ/LrWk1wMdG02l/MK+KFOYnl+QGxaOMaV11dXkKZTp+t2eg0mx4+vuwKep69p9Tno1ew/5lvw2iMU3+zYdJ0YikZGlr9702JETxEJIGkyEdLGtm4+tve6r5HHTgwKVx0Kdb8qPgRvt2zW2vmL8XNobwkIlNTF3VsGkwGcnb9IzONOapxS1E7CxqoFVh9XR/fqinW+lf1385eots5U4yf5AdFTVVFLGjS43u7rXI0E6Np8U9Fkabc7U1XSTqQUZTc/RlU3A8aEacU61+fSX+ZHUX8vj+YT13l4t2dy/G7Z/ZlQsCUe6qntPrxcFuDPWFPgYt0RY7c0GUoM2akiCkzWOePLUtwoNTCv2kiZlMfw5T0/zf5unVdeDHu9f8/wDn60pPl58NN19EbnyGzt5/ZZ6i25VxV+2964TP4TP1mIhDLUYXMUW6do1T0OZxUiNG9Jnsa0EkTkLWU1DUhl92+fVwwNaHh0dP4O/8KKPmb8KajE9X/I9z8wukMZ4qChTfe5YcJ3/s7FQqYY4tr9o5BJY9509NGy6KLcsc8xSMImSiW3ttkWopgn9nVgw8yOtwT4afzn/5c/zkix+I6l+Q22dqdoVkUTVHR/dFVQdX9rUlRJJHH9nQ4fP1iYfeL639MuErcjE6+oH8e2yGX4l63j16tTaOWMXeJlUG2oKwQjjlZLaWuTxb9V/fgQeHXuvfUkFudNgR9eTYHm/49+691kC3KkMeb8k8Ej+nFja17fT37r3XNR+DwL/U88ggrz9b8e/de6yD6Nax06jxfk2H4/PPv3XusoFrrcAcXNvydJt9b8n/AG/v3XusgAt6i39L/wCw/ra9/fuvddqi3sB6SeR+DxxxYtcW9+691zAtYAA/SwHHJ+tzcWJPv3XuuwPx/UfTkj/EkkWvb/b+/de66I5HJv8A14/4rfj37r3XiDwbi9xckf7D8e/de64FSDwOOeOOeb/QfX6+/de64lTzpvzzYEAAcgn/AF/9v7917rA4v9f9QSLKOSP0g3vz7917rAyX5ZQxtf8AoPweAQLct9bW9+691GdCFGkKOQqgXCk3IKkf1t+foffuvdRHQHUwuDyw/wBYEDVY2vY/gfn37r3USRB/ipYFSSQAVW178Ei5A/x9uqVAGetdQZIzJcE3X+o+l7EAkN6bXHAFvr7uCDkcOtdQJENhYm2k+nT6gL2uygjVpP8AtvfuvdNc6A3t/ZI9XIt+PV/ZJN+Pp7917psnX9VhcgtZv1kt/q9VrKTa3A/Pv3XummUAWFg3PqJJsBbTp0W9RL/Rr+/de6a2GuwIAGsaCpI1XBFrG+kg/n37r3USRBqcW+nFyCDe92uCDe4/P09+691Bk0BRGrFi8hKlLAR3/UWYKoIHv3XuosgQOykEO19Glh6eDeQKf1X/ANe3v3Xum02a49SqPqosb2/oR9G/wPv3XuokiBLltQ0j8aSdLfTnkXP9OPfuvdQZdTEepwSpvESAUX8MXW6hj/Tke/de6hOq2YFrSPa5Oo2YfRQygA6h+LfX37r3UWS5spAjkNy7NfXqH4blRcDni/v3XuoDh1FyxXUCVkIubg2bTa9nP59+691EkVUYalBsbrEGJDyML38lgAdNuB9PfuvdQHJILkE62KnVpdgATYaWAK2+g+vv3Xuob3ZrXJstmGqzqB9WmP6bN+Pp7917qHJpa+rUbWCuxJFj+FXlTxx+be/de6iyFlYsnOk6Rq+hX6F/SLOij8e/de6gSAh7gqRpJsFKrdz6LlBrU8fk2/Hv3Xum+VE9TvdDIf0oAAGAuyS+nVc35I/r7917qDIANQvcNcG9wBpAYFBpuoH+Hv3Xuv/V2bHhVP8AOySlvrbSsY/1j42H59mPTHXOJGtq/ZCf1ILv/t+T/vPv3XusgN2sI45B+bxIp5/oXvz7917qakItcxMp/wCQiL/4LHYEe/de67CKG58Y/wBcNG3+3ZvfuvdSQi/2ZF/x/dD/ANP639+691mS4W19Qv8A6sD/AHjT7917riIHLa1jc83FiNP/AEKPfuvdZyZmsrRyW/qPHf8A3l/rx7917rIp8f4Y/wCMqLYf7yy+/de6kRqHJJkjH+C6VI5/2k+/de688IDjiST/AFpWI/23v3XupkesJbS6j/CZYz/sdTe/de6yhoD+G1D+s7Hn/XCkG/v3XuuYMpW6XIH4Vwf94KBvfuvdclUE6njnLfmwkUH/AGIax9+691JWRLWEIB/Gp11X/H1XUef9v9PfuvdOdKhdgSLubML8i4W5AOoAjjjj0g+/de6UdIh9K6nsLEqxYj8G4sLAXNrD6N7917p8p0Jvq9Un1BSMi+r6sbcG4BFuOffuvdPkAFlNzp0ah6dKoxJFyOLIefyefx7917p8p14ush1ArYm97qp8jNYlB9SLfkf4+/de6eKdArDgtayrwVD3OoDVe/jsD9Of9h7917p6gX9IXkm+m6krZfWVHGlnte1+ffuvdPdOt7trIv6ylzwOAupv0lHH0B/rb37r3TlTrYglf3P9qXUQLgp5B9EKg/6/v3XunSIH6f0ZWDf7qIYklgD9OAbD37r3U+MgG4IZSgAb+yb3BFgfpc+/Gg48Ot9Sksbsot/ZA/NweLMf0gt7bYilAc9e6kKwJX6j6i1+bg2NiBY8/j231vrIsnPIsTyvLcnn8H6EfT+nv3Xuueon/X5uPr/W3P8AXj37r3Xdxa9+eAP6E/0/1j+D7917rrVwCB/yMfXn/A+/de6Yd07r25sfbeb3hu/MUO3tsbaxtTmM7mclL4qLHY6kQyTzysAzyNxpSNFaSWRlRFZmA96JOABx698/LrUx/mEfzzO/J6jL7S+KeGk6t2bG1VSQ73yuNhrOx8/TqxRa6BK1KrH7OhmCCSOKOOWsQH1zIfQrghHFjn+XSZ7irFVwP59aufZnyg+VfZe56vP7u7P3zuLM1s7ST5DOZ/K5WpaR3LalkrKmYx2JNguleeBb27jyGOm8+Z6U+xN+fJCukhZN+bpjuygaMpkFZfp/zetz7917o5ezc18lK3xwr2FvT9KgaM3lVspA9IH3Gkgn3bpvoaodkfJ/Kwo8W+d5T+RFKhsvkWt9BcFpjZuf6/4e/da7/wCL+XScznWPyuWLTU5jdmQpTqEiy1lbOjobq2uN3dGHH0IPv3W/8PQQbm603xkIPt94ddYzNEAI0uR2vRyVEhvbSJ46VKnWT+A9+ffuvfb0UrdPx32xvCpqqTGbazW2KPG10tHls1tvKV8MMuSpiVqsJh6KoNdQSTUMvorKggxwOPCgMgfRrrdfn0CuW+Ge7qCc1OzOwK+RFYutBu3EMJXX6rGMriGALE/mSG35t791YEevSo2n192ds6WOLcdDVeJHGquxU8mRoW0EAs/i0zRtYfpZB/j7916o6NLtyh2/k6WOLMYzFZpSBqjyuCx+SHB/tCupJnUgf19+60T6HHSpq+vOmapddZ1htAScXqsdh5NuVaj6CRarbs+LnjcEfUG4/Hv3Wqn16gpsrrfGkNh5+09qzDUEl2t3b2ximRb3ULHNuquiIt/Z0kf4e/U6sJHXAPQcdp7Gn7A2Lubrus70+QEO2t0US0lXjsvvXG7upUlp6iKsxtY653b7ZKoNBXU6SWSthd9OnWPfqde1k01Z6r2f4MZXDSvJ/pbqd60uosI6mbNbIy6oCNUaSJFunCyTW+jMqLf6+/deBrXHQnyfE/46eGJanJfLrBVvjT7lqXOdBb7oVmKWmkpnqp9sVjRmQEqskaOFtfn37rfQW9n/ABU2rg9lbh3L09n+5+w904OglyibI31sjr/Dff4qivJmJaLJbb3JnmqsnQ0CvPFRxQGSq8ZRDqIvryrTr2K0rx6Ir1/V7O3RJSVs9HTU9TC8KypQz5DDisVJDIWr5MfkIGirp5GKvKoUABQAAvvWGGDg9bIKk1HV6O8O2+r+oNwZltlbH7j3DsXuuPAd57N3NSyY7sSukx25tqbf21nts7k3LuPc1JvTPZzr3eW1q/E+SqaUx0scEStpC3uraRQDr1TQZ6AjsL5hbM2/hHmwu1+y6vO1j1FKlPletNwYamwIlpJhFmq2qhrM9TZCKkqSt6aMo8n+rAv700hUE6eOOnUJbtGKZr0Hm0PmD/L9XYFRg9+/CztTFdgfwCppMN2htX5P9gbdoZd6JSTR0+6s/gd0bBzGLqsQ+ZZayqxdKI7xlqZJUFnDA7mPl06qkEVfHQOdZb+2HNh67D/392e8WOyck9AHzFFjUFHmF/iE1LS0tbPFJHBR5R6gInqMaSKt+PbowKdMyLxavS0yUuNyWmmwtRj8vNKrEyUlXDWY6ih/SarI1VJJKiRj6RxK3mnbheLsN9NdITLddYKpUl9ctS1vNVHSjOxAuRFH6KeG49EajSo/JNyfde6CnMdR0rMxhYEgnQxW5A/s8kXHPv3XumXHYDsHZ0jzbQ3huXbchdXf+DZauoopWX9LPTxyGnk0n/VIffuvfl0K22/kv8u9iypNiOy6zIeEh1XN4vH15bxkFWaeKGkqSykcHXx+Pe+vMAxqVHRsdl/zivmXsSOKkz2Ng3dSxBV10O8N77emCjhmSjGRy2Ldrfp1RBQfx71Qeg6baKNsFBTodsT/ADn9obgUU/bHSO5FMoC1NXPguvd/0im92m8WSxOPytTOxJ5Zhwfofe+vCGEfDEB+3/IR0KGD+d/8vze8yT5PY3xs/iFQIxJTdr9D53ZyCwAWKfM7byNHGSOA0gcKPwLe/de8Jf4m/aellX76+Jm6WirtmfFH4sbzoZo2Ev8Aom7v3dtyapBIYscPlcvVqq3HAaw/1/fq9bCBeGOmLKbm+IEcendHwb7G25GNOuu27uCu3PRqBoAZJsVuCkqnAIv+i5H4v791fPlx6S1Ju7+WZLVIuRwu6Nk1ILL4N35fubbkUJlDiSK87VtBGlvTcH8/j37quph9vQtba6y/lo7ziSnpI9m7hgldZFoB3xuCnQuxs7ihymUoo1lY/W0er8H36g9B17UejCbf+GX8u6uoFo0+PozGNeR5mjxPaG5KyAmQgu4nxeRnLNLyxOo/7D36nVhK44HpY4X+Xt/KoM/myPxv3VRTSsS60Hf3a+LRDcaRHTDOCCMtf8IOePfqda1VyTno0Oz/AIN/yqqPL4jcNF0hv3HZvD01NS47KQd2ZzIeJKaEwRJVYvcGLzWDyZETEM9XTTySHlyxAPv1OvVHRyNv9VfALD06wHqfbGZpgugR786q+OnYLWtp0vPk+n8dVOR/XWCfz711vp+/0a/ywpwFzvxZ+LuaB/WMj8U+nqAsLm+qTbUOHd2a97gLz+PfuvdY5vj9/JnzOla74ZfFiN5QxmYdLxYsEEXJUYbcaGPkCxtwbEe/de64J8P/AOTbMI5MB8bepMDMiuITt/dHZezHgMtvMYPtc/U00LSkeogWP54Pv3XulHTfGb4G4eDw7O25vHE0im60WC7ow24sfJf+1/DOw9mboDrYkaGaxH49+x6Z690hN1fGn4IZmNYd49QYLc0Ubhopd8fHD407/kQodSyplcXsPaGZjljHKSpURzKRdWHB97z17oU9g7n6O6rxEG2urvkZ270pgKUlqTbm267f229rY2Rl8bCm2xX9h7129QxaAAI4qRYlsCirYD3UqGpUDq6uUrToTE767dpYCvW/8ymlkmJYx0PYuxNjbnpgSNQhkrslsKDJvxYXM6jk8j6ihiU8BTq/jkcR084v5ofzAtp00sFLXfDT5DgzeWCtizsvXufen0kGA0uP3GMYZnbniAsDxb3rwf6R694/qo6mn+bL8m9jxu/an8uje2SpY/15fqbsmj3NRiIcPOtHNgJnZCOVBnU2/r78Yj5P/LrwnH8H8+peK/n8fEzHSml7a6n+S3TtYx8ZG4uu6fJUivqCsGqMfllnWJbmzNCCbfS/vRjfyIPVhMhOQR0ZzYP84z+XB2D4Ux/yX2zgayoeKOKg3lhtybZqWkl4EJavxX2upT+phJpBH1t7qQ4FSuOreJH/ABdHZ2l8g+iN90sVVs7uXrHcEE7Bac43emBeSdiLhY4ZK1JnYng2U/4+9aqcVPVgyngwr0L1LLDWQpU0s0VRBICY56WaKeJ+edEsLyRtz+Qfeiy+vVqHrPoYHlf+K/8AFePe6g8D1qnXgLH/AG/+sCB/xHvxOOvUPp12Vub/AEvawt/th/r+9Vp17riVHIJI/B/r/seR9Pe69WoPXrrTfn6f0P8Avvx/X3uvVeuDDn/VAD6fQD/Y2F+PfuvdYyo/rf6WFiLm/wDX6D37r3WAoLAEWa4/17A3t/vHv3XusLRHktytizA/XSF5+v1Fxf37r3UR1PAJJLAEFb2A/wABa49I+v0Pv3XuojLbhgpClS2tTcXItci9yAf6+3lK6RkV6103SXVyb3Kkafyylr3vcW4v70G7tIGOvdQJbHUQn0/Gs8cmwuPqCD9P9v7v1rpumvrIIsLab2P0Fzwv9D/vfv3XummUE39JFrXFzY25K2AsSL2NvfuvdNFQo/x4uLC17A/p4tqU8n+vHv3Xumx19R4D3+qkcW/wNwpf+luffuvdQZEsVGkG2qxYkEXNghb6swtz/T37r3UOVGDIocjUrFQwIVnH4uD/ALa9wffuvdQJFIJYgXKi5ZQwLHnTcX0D37r3UR7c+htfFwrLpsOQVFtX+v7917pvcWYsfXYljp1aAWFyCrcEi/8AQ+/de6hN6ru3pN7cWBsRbhQRYC31ta/v3XuoZDXY6nA45UqxLAWuxF1HH9Bf37r3TdJpuulS9idWkWdr8fS5uF/r9ffuvdRJfSDwGJsxYcgKP7JAUDWP8P8AY+/de6hPqb9bPx+mNkPoW/FgukKx9+691BlFzqN9VgCG9Gofi5JJv7917qHIzOwGpQoAJvpd2I/ShC2DIT9Sbn37r3UCZgbguFaMl2UITZje1iSLQX455H9PfuvdQZVsw+pWwLFvVoJ5PjA5CH/Ake/de6gy3UX0mzAHUGfxsPoL+ka7f7H37r3UKRWYizRrpsLhTYk8fU/nni59+6903zG+kafXdo28bOVLf2dLW1Lz+ofT37r3X//W2fNMItyrH/Ujkn/k23sx6Y65N+kAQTp9PVpiC/7f9XPv3XuskVPNILxSOP6jxIf+hhz/ALD37r3WdUSLieOcv/q9Sp+Prp4Hv3Xuu/DG5DJLKp/Asp/wtckg+/de6yBCB6mnNvzYoOPzxGL/AO39+691nSNG/W6E/wDBvV/tna309+691JEJA/bE3+wZLW/w0uvv3XuuYjcDlnv/ALU0ZP8AsAwJ9+691lRpwdIZRb/VNb8f0Uke/de6yXmcgaQf6s8Vx/sGIF/fuvdZQfGQGDMTzaNLL/sXD2H+29+691nFQCNJhFv6SqJf+iR7917rtYwTqVVS9v0eOP8A3jUD7917rMV9PMkrf4A3/wB6Le/de65IiWudf+u0oQ/7Y2Pv3XuswhiWzqJyVOoDWtiR6gNQtbke/de6cqe31IA9B4YekLaxKcfUMtv+Ne/de6f4F9SqTpcJpDNzpKrrBZlFiHBA/qPfuvdP9MpB0lmRrjUGTgcEgDSSCT+Bb6fXn37r3T7Tjnkg6SDI31Ri1hcg8aGBtb6fn37r3T7TqPSSurSjGxJAijBv+kcNc/7a/wDj7917p7p1tpcqSPp6v9SoBu17gKfx+ePx7917p5hW/wBSAGAIXUVWwUlizAjmx+nHv3XunWFWGnxj0+kAjUbLyVH15YDg/wC+Pv3XunWEAheRr1HT6rEcA3VuRx/sbj8e/de6cIz6SdJuFCm4sRwRqVSTz/S3NuffuvdTUIAANrkAaTYWvwNI+tx9OeffuvdSEdTxYrbhdSgW55H+2+lvdWUU9Ot9Z1cfT/WNjY2+l2B/CEEX/wCK+6MoArq69135Sfryfzbi17m6jkAt/r8+6db67Mg4t6RxcfUgfgX+n059+6917ycH8i5sfxb6D6f4+/de68XAubXBHCgC5AIJNvoLe/fZx69ny49FL7/7g+HdNm6fqD5Id/8ASnXmUno6TO43rvsztTaHX2SzorJJYMVuGnxO6szh5dyUVLUxMtKYBPTrUoxb91AEoSdXaK+vW6KRQnPn1qw/P3qLqjGbyzcvXu59n7x2zPLNLjs1tHP4bcmGmikYsjxV+FqqylkJVgCNXH0PPtYMgHpAyqp41PVLGa2FTQV0rQUC/rJA0AsTf+l/pY/X8e99U6U+2sfkMVIjxRhArK1gvAvzZjb/AA9+690ZnaO+MjhZ4KhlRirIbFeBzf8ASeCWA+n4t7917o+vVfyYwdGaSny9BSuFKhrqh024AYWv9Of9f3qnVtXVo3UXcHSG7oqaDK0+OikkC+RpY4CiA2uv0LHUP6fT3rq3Q99p9bdNbw2ztjY/Xf8AAaLsbujckew9q7gWOhdtmYVcfU53szshI6gxxPU7H2Jj6mShViAcvV0N+Lj3o19MdbH29C5R/wAsX4uQ4aixuO2vSYrbGBxUFBQRRtFOabF42Eqr1NYNTVVXNGGmqalj5Kid3kf1MfdWfRxHVki11Netdyt/mdf8J0I+3t09K7v3/wBx9cZPa+5cltSu7A3d0hvai2HW1+PqZqWarozisdld3UOMaWEhJshiaTUjK9ghv7b8cg0KZ+3/AGOnfpwRUP8Ay/2erJOuvgD8DPl/tJ9+fDz5I9X9z7eMQklquvt4bd3U+MLuyLTZujxFdNkcDWB1sYK2GnmBHKDj3YTKTQ46o1vQVGei+9j/AMonMbTqZpaMU9QiliJYorFyLElnsraWA/P+29vV6Y0+h6LRmv5e28aPUkWNMyLfQUjPq+pIIAJst/8AY+/V69p+fQR5z4N7yo9ZbBVLD9WqOJyGsLWQgamBHF7WHv3WiD5dA5nfiJuuj1+XBZBFubfsOR9Ra/A+p+v09769SnQOZ741bjo1dTjqtdBP+cgf9Q5AAZeV5/1vfutdA7m+jdxUxkYUcr25b0OmixsVtpOok/ke9dbBpXpEU3X248PVRzQw1EU0ciSwyIXWSOZH1ROhA4ZGW/8Ar+/cOt/F1St87OkMn8f+3Md2Nt/GjHbM7bFZlDSQQmLGYzeNMY23VggiKIqemyLVCV9KgPp87ogCx+6fCfkf8P8As9KP7RAPxL/Pp26U7gl7GwmB6bnqtyyZutymRbpXJbYwc27917S7SzFKiDay7Yh/yncGxuzpaOCly9FHZqSojgysOmWml8ljw456bCtSpXH+r/V9vUrdW0vkgtJX4XsHZu5dj7qpBIHq3oslClJVU50zlzRymjrYLoQCt+foT79n8+qmn5dL3piu37tfcc+NzG4afO4OoxgaehqqeOohr/LBFPQZg0VWkjUdSdRBKAEgkNe3vfWqdDlmdt7V3Jeas2ntuplIdgW2/ink9dydBal1Aufx/h791YGlfn0mMVsPHbbk3RR4HH0mPpKjccyyRY2kipKSoqMdQUONknSGnSNGYTwyrrtc6feutdQ6nA1OokK1xcAeq/8AXkf4n37r3THPhqrkFW+tzbkA82U/nn8+/de6anxEp5MTE3tfRYA/hSeOCffuvdRWwauSWiRR9f0gi/8Aibcf8a9+6900z7XpZCQ9OtvxdLkG345sbk/T37r3SeyGwsfPe9Mo4+pQG5sbKbXsbc+/de6Q+S6xoG1aYFY8kXQAX4uDxz9fz7917oPch1hBA/mpY/DMGJWSEeGUMB9RImlwQebg3v7917p0wu7u5djyK21+yt7YlYzdIYdwZCopVNrW+1rZamm/SOfTyOPfuvdC9ifmd37iY1ptzRbM3/RKLSQbv2hjKmeZRcAPWUCUExH5/PP1v7917pb0Xyr6Q3FpXs34z46ikchZ8nsDPzUDgWu0i4/JwSwjU3P1IH0A/Pv3XuhL2/uD4Z7ikjl2l3F2j0tlX0lYc7Q5CKihmPPpym2a+IhCzCxKWAuSfx7917oym08J8iUjWbo75iY7f9JZftcUd+YzLTyqeI6eTCb0i+5AltbSDcgXsBz731qgPQh/6ff5hPVml92dfbU3vQxqLz12z6nCy1ESkgWzG2ayko/UFOkgG/1vb36vXtI6UVD/ADTMphIkp+zvjrvrBuhAmymxtzR5LH2F9Tii3FjFYsPoFFWBb8m3v1etafQ46E7a38yn4r7xkjpsj2tunresdgph37sPLtQ0zseY6jObXqc7SpGgNmcwogt+ffq9e0/Po0e093YTtOJZune/ejO0JnIaPF7a7S25R58hgNC/3f3TU7dy7SH6BBCzX+g9760RTpk3pn+6Ou2Y7s2lubDU66vHW1uMqxj5gp5aHIxxPj505/VHIykH6+/da6DBPk9m6JgRKyhbHVd0GoGyhrG/Fvp9D7917p+ovmvuHHFdNZPpWxsKidbEcX/Xb6fT+nv3XgK+XS3of5gcwTw5Wmpa6J7CSOuhgqgyG11bzRvrvb9R5Hv3XqU6lyfLvo7cgC7j69wJkYnVUY0z4mpGoWYpNj5oLOw/Nj7914Y6iP2P8bM3pbF7u7N2LUOoCNjNwwZqihdjcMaXKIk3iBPC+W/+PvXVqj06kUue3BRsJ+sfl7FTyqQ0FFuyPP7YnVgfRG+Sxc2UoFNx+r0qB791omvl06VXd3zgxlMyHLY3tnDojA/wvK7V7HpJor8lsfkDUZK7L/0z6v8AY+/deAFegSy3yQ2TLkSnenxX6yyNXqZaiXIbErNiZWQvw7Csw/8ACbOSDYhT/Ue/Z6tRelBjO2vgrlHjlo9n96dL19rrkequ5a6spYHNvXBgN20tdjtCt/uvWqW+t/fs9exx6HnZXdUmCkjm6Q/mT7z2nUkWpMN331bXVUKNcEQybt6mzVBV0ll9LTfbfT+z70QCKEY63WnA56Oh1v8APf8Ame7NnB29ufYvylw62YS9CfIzrTde55IlUIL9Z/IfAY7PRnQNX20GSEl+DIOPdDFGa9uerCSQU76jo1+3P58uT68no8N8ncBuDoPICSGGpf5R/GDuvqHDTSWPk8fb3VUncXWsysSNMv2MEJHq4Xn3TwR5N054zeajqzfo/wDmf9a950MWT2DtnAdwY+SKOT+IfF3vHp/5ASqCGLTT7NpNybO7RpolRSxV8CZh9NB91MTCpDD88dXEqkiqn/D0Z7F/M345VeQgwm4t+P1juKX0vt3uTbW6OosrTTEX8Ev+kHDYCgkkB/MU8iE2sxuPbdH/AIT054kfkR0Y7DZrC7koIstt7L4vPYqc/wCT5PC5GjyuPnsASYayhnnp5LBh9GP1961dboenMqeb35I/3i3vesYz1omnHqORc2tx+f8AE3+lhz7c/Pr3WNkB1WF7CxFl5U/4mxFj/j7917qMyDlePoTexJ+nFuTYf6/19+691HdSCoW/N73Isf8AWA5Nj/iLe/de6iSKPob83sw0/UX0ki30sefx7uGAA7etdQXV/wAgBbfSxUEjggDkmx55/V78CC4IGOvdNswtcgkfUFTb08XswUc/8V9u9a6bplJH9rkcD6FebEoSOSf99+PfuvdNciAjTcgliSSSxKufr/ibX+g9+690zVKEALywLMQ/OkAm1wAf1NxYcE+/de6bJVW45JtzoPNyfoTcixHv3XuoU6qTZdI5B06m5t+r0qDz/vXv3XuoQQjWQoOo3kL+plFjpVLG+oD37r3UEpy3N31HkqVuFHOrQLk/6/v3XuoEyAPcM5DoGJCh+CxugvZwvH4NvfuvdQpQD+u7KQUYlFIDnlLgEOlz+b+/de6hSxabarH0gKNYZOQR6woJKg/2uP6e/de6bZL+i66BfSAqgsLcXQX9SH88k+/de6hTIRdgQLMCrI4BI+hUsQSy3P04t7917qDIrBCCSV061UL+o/mxtYW/wt7917qI6Ssigeo29YUhgVP0tq0k2/P9PfuvdN0qnyEsFEYUa0ZgELX+oseT/rH37r3UKaPxlgG5NmGkED6j9drBLf1/p7917qI0YBJ/QCy61NuWPI5a5IZh+D7917ptkSw9QYamkFiLaP8AarXGv/Ye/de6iNdkdvS6oujyFjcN9bLG+kWH+FvfuvdQHQ6degNc3LMukk/4I36z/iPfuvdQ5ECEsSqaNRKHWobg2sLfm/0uPfuvdf/X2iDTerUniVb/AKdJVrf7Fj7MemOpiU8ijUqD/YK4/wCTlFvfuvdc2gV/1lkIv/aP+8aj+PfuvdeRJB9HEq/0cg/7Dg+/de6y2U8MFT/BFuf9uQffuvdZY4yDcXYfjW4IH9PSrg+/de6lpAjf5wxqf+bcBJ/25Hv3XuujT8nxIW/xciK/+wtce/de6ypTOx/dSJF/JWZSf9tYn37r3XN4aZf83Jz/AFY3/wB40/0/w9+691kWEuLeWFv+DQyW/wBvYD37r3WRYGjP1ht/WGV7/wDJCke/de6yLHBI37gd/wCupSv+2aVmHv3XuspgpUYNGGBH4uj/AOwAX37r3WUkSekAj/Xif/iGA9+691lWEAW0c2+uhQL/APIbm3v3XuuYpHUh7ghSG0Ex2IBBsf278jj639+6905QxsulFViLArf1AamuC2n0tz9AD9Pr9ffuvdP0CfpsCGNiCbf5wH6hb6Rc/j8D6e/de6eaeKUaGIFjcsrEjS9yGJct9Db/AFxb37r3T9CpZQCpZraijEBg7E3s1rHUoH5J49+6907QL9LgWB1cgEkfnUl7+ogC/wDqffuvdP0IIAYixt6eRcC4/s3CyEn37r3TrBd78MouLK50mxJYqvHKm30/r7917p3gt6SRZmIOjXb0Le9rmxLL/Sx9+6904IVCn8L+oi3qRWuSCxvpNxcEXPv3Xup0cllvq5YXIvdiQCDzZf7I4/259+691MVg4VjySoNgD6Sxsqn8km/v3XupCzCwLPdvot+CLcfQem4PH9T79QHiOt9cjIun9RLEBiD+oC5N9VvoxH091KClAAOvdeM40j8KPUSxAdrXI08DVa3PuhSgJr17rj5jwTpI4uq8aQSTY/WxFv8AY+6db68ZgQASAzfQLqHpF7Kx+txf/b+/de65Ky3OpwoOrW+oAIqi7EXNvT+f6W9+rTNadaPDrWL/AJqfWHxa+YnyE2Z0Tvjq/Z/avcfYUcOz2y28o0q/9Duy69pTj8xtirSOh3DsLM7c2vFX7gqammq1piGjeSJ3m9RBf38kV/Y2FshN1I1SPRQct+zy6lnlDkm23TkzmfnDfZ44NksYyEYmjSTEEIiCtXq2kY+fRdPmg3WO4t+1mH6swuA2r15tWjx23cMuExeNxBy1Ht+gpsNBl8jDj6akilyeWShFTUMUBkmkZj9fYoGBTqGHoWDAUBHDqsnPYfAUs0v70JZWPN/I5N7XBJ9X0976r0qtgYjYtY6/xeughRiNRkKF1FyDpQckFb8H6fj37r3RrsT8dOuN90fg2ru6gjyssf7NJUSrAHksWCq54uTx71Xq2n59ET71647B6VzdRDkIqlUiJKOuoRyxC4VopFBWRGHNwfe+q9JTr/5I5zDyRa6uVHiK6l18gg8X508kfT37r3R9+sPl1XR7uxO5K/I1CT4PZVTicWwmP+Sz7pzaVGWrIl1DQ1djNv00GpbXjBH0v711aoFB1ZHWfzGt7bd+MPyJyfW2VyeU7L2103uneGzsdQU8GZzM9RtJsfns6Nv4mrqqWny+Zg2jQZGenpHliWpeLxtIisXGmUGlR05G9C1etaj5J/zB/wCUx80cPv2l+R/xd6v6w333BPlMlRfK/Zuy5sP31X/7kP8AcNu6r3Jij2FtKm3MKBKaSuo1ikpRNrgjbxamZoiNcls/4Ps6dUygUCEjqvXqD42/EfqbtrbfcPxS/ml9gdY5Hb+QhyEGZ2HuPYe1u7aShjnhqZ4MU1f2H1NDWvMIwJYJ1FNN+iSJ0JUt+GGJIkGenDKygViNetz34O/zec73P1f2X1/vTe8Hfu5+iK/alPje+M1s/aHXm6O3Ov8Ae1DkJcFWdidf7G3TuvZmC7M2fmMPU4rJVeGrFxObiEFbDBTM8sKvoukU1V6YmJrrK0B6HKT+YdtqGc/xnrqprog2kvg4FqWAtdlEMdUWIBJv6T7vTpot1z/4ck+J0AtvPGbr2nZyskmW2XuYUyAfqvUQYWqjCqP6MR7914GvTzi/nZ/Ld3fMlKe/OqcXVSED7XP5/H4OoVyLBHizr411a/1JAF/eut9Cxik+HnZsQfafaPT+4/uBaEYrem08jIdbcr4qLJ1MpY3v9PfuvdYs38MOr9z08smNoMVUxVBvHPRyQzI6gFlCvEWW2r8qT7316g8xnoG89/LQ2lkadKqioDE41K+iP0pLGeQx029QsQLfn3rr2PTolXyp/kc7B+UfVeR6t3VkstgUfIUudwO58FBStm9s5/HrMlLkKEZCKWjqEqqWolp6iBwolgkIDIwVhogMKHqysUNR1TBWf8J8vkV8JM7Tdn/F7dm49/bvgx+RxNdn6rGYek3ziaXKQtS1kmy6eNnx9DFkKJ2hqZI3OQWJmWOUI7r78FAzUk9beQuf6PQM5z4yfPDcJGB35sPs/JNPIIqmtzuJempIxG5LTzV0+kpFGRyAW1fSx926bOPLpEy/CDsnb1QtbXbRyCZBcZS4uZ46Z2QRUU9VJE0baAxZoqkA/SyKAffuvV+XT9i/jzuXF3rcpg6+npcbE+SrXkgZY1ocdE9dWM5IuAtLA35Hv1Otavl17bXROTn2xg6+sx1THUZbHRZ2VmgZdTZ95c4r2ZeQ0eSB9+p17VWvWKs6LqgQftWB1FSpjIYEf4WPB/Hv3WgT0l6/o2qUtppW+oY+jm5NgeR/sPfqdb1fLpLVnSlUin/JGuSbnSw+nP8AqSPx79TreodJat6fq4rgUsh/LWS4F7HkW/N/fqdeDfLpI5Dq+qp2YLTP9LEaGHqHBAtcHge9db6SdZsOqj1Dw2A44HAPHJAHv3XukvW7RqYwQY3AB+ugc/j6WsD7917oP8ttx0uWiHq+vp/B/H04H+Hv3Xug4yeBUFv2ufzcf4fQXBAH+29+690h63Apckx6gR9Dq0i3Fh/W4/23v3XukvVbehYm6WP4sSR/rC4/H19+690n59tjUNIP+vpOm3+tfk+/de6wQYvI46YT4+rqaWZG9M1LNLA639XDRMj8/wC2Hv3Xuh32N8ofkt1hoj2p2nuuCjj0qcbXV82Sxsirb9uSlrzNTyIVFiCD6ePpx7917oyWJ/mP7srEWDuLpvrbsOAi1Vl4MV/dfPFBYPKMjhXoo/IRyWdWBP14FvfuvdDFjMl8Ku+zHT7j2D2N0xma6FZlfcG36DcODVHCt9wKmSTbe64qJgwKTASo6/pJJsN0J4de6x5L+VBS9mLX5PoHc57DGMp4a6Vdj/xTJVNFFUq0lJpoczj8fBNUsqnyU1Jk6mrhKkPGo5OytKVx16oz0B0WyP5iXxiyMuL60757NwRx8rRnaNfurL0CxmO8f2smzN+Ct23OqfTxrrW97D8+6569+XUub+Y78sdjVEdB8iehenO0YAwWpr939Y1XW25q1SfU8O9+tarA000rjnUYJgWIZr/T3sAmpHVhTHQnbe+fXwk32scHZHT/AHx0HkqgqsmX2HuHbvdWy6UyEAyHEZxNmb0NOrfRUqKl/wCt/p71kVquOtUrSjD/AFfy/n0Pm2dl9Cd1GNfj98wOj965GrF6TZu/c3V9JdgvKTxTLtzs+DCUE84/TanyMwJ+l7i/utUIrU9J7tH41/IbqWnSv3n13urDYiaxpc+cdUVe2qsHlDQ7koPu8DXLIBw0NS4b3vr3RaqzNbgx7MHaojsxtcOOBxcBiVPJ+o96691BXsjcFEbismFibWke3F7n68A2+nvfWiAenug733Lj5UlTJVcTpYpIk8iyKf8AaXVtS/T8H37r1B6dCxifmR2TTQLS1G6K7I0VgrUGbMOfoXQXBRqTNw5CHSbWIAHHF/fuvUHp1Mn7/wBhbmH+/r6v2dVTPy+R2ylbsrJFj9Zy2HmbGyym/OqmA/wt7916g9OmmXJ9O5f14ndG89lVL/SLL0dJunFoT9FWrxD0GUCj+rU7H37r1B6dcY8TvbX5tm7v25vNYyJIosHnoocoNPKscPmTjsik39AiuQ3+39+63QenQw7Q+efzG6J04Sh7R7MwmJW8T7U3bNPuXadXCTZ4JNp76pc3tqqppRwwWmII/wALe9de6VY+aPxw7MyceS+SXwY+Pu9NwtIksnafR65r4rd0U85I1ZGl3V1bVR7eqMhqGvVLjEVnF29+691ZT0L80dvUtHSYD44/zYPkf0HRyxLSwdCfzJNi4H5edBeK/ow9H2HJBlNxY2h1NpWWT7Z4x6rgnjRAOfPrYJH2dWbbR7l+QmDxse7O5P5dvV/yA2Y6Ryv8mP5QffVdgc4kSgM2dy3TuM3Lt3NpWyr+61NTVM5D8CM2sdFfn+3P+z/PrdR5j/J/sfy6Np0f86+rOwMqNpfH7+Yr2FsfsWAr9x8ePnn1vS12+aKdW9WOrY920fXHbExMp0F6OtyzWFlJ+vuvhJ5r1YyyevR2l+Xfyx6+Df6QfjRtDvLC0yg1G5/i12LDV54QLp/yqp6k7Fiwu7InMYLtFT1NSQTZdX1908H0fpzxx5pnqdtH+bP8Kc7m02lvrfmf6G3s0sVLJtDvjZ2f66ySVskiRfbLU5OkbGShZGt5BN4m5IYgX960yD8Ner60pXV1YvQV+OzNBS5TEV9DlcXkqWOsx2UxlVDX43IUUyq8NRRVtI0lNV08qOCrxsVIIIPvQP7erf4OuTrc2A08m5vcXtf0245P9Ofe+vdRJE0gDkMOVOq3PJP1v9B7917qHIhYAX4W9wLMRb+h+lgv09uIODV6102yJwdJb68XAtcA/XT9b/1Nz7c6103ype9gP08gH63vruC34Jv9D7917prmHqb+q2svBuoA5WT8AgX5II9+690zzra4U/Ug/q029Qv6SdQYAEg/i3v3Xumx47A3VWCkEq1gvNv7HJY/0v8An37r3UFwV4ZWIQAL4v12Y/2lNgffuvdQpAoZpLBkHp1FDrubcFeQSD7917qHIpZyoC/p5BUHT/tRQsADbi49+691AljIN1ZwRdFJLKpJ+oFwTYA/T37r3UB47K1v0f2vxqK34seFP9PfuvdQp41sW/wF/UBw3AAC/q0j6+/de6gyxg6ns40JZSB6pOdOpfpZSPyOPfuvdNzx8nhQukXMl2RD+NPIXVz+b+/de6iS+pAAC9jewP1b6EqgIBa/I/Hv3Xum+WEG+tSVtr0C+tT9bMVsFN/fuvdQJ0YAcBQw49IOkcckgFmJJ/wPv3XuoE0bEWbhRzqLBi97AggcqY/6D37r3UF4yNYbSxK+lWHHPCkvxYkfg+/de6iSXIRVvo+rvpBfg21fTl1/AP1Hv3XuoE0SFSNIJF7S3F35vquP0txypF/fuvdN7KhkYqLBlFy6kcjkCPUQum/14Hv3XuoThypjLcAmRQCGRm/q0jAi4H0F7C/v3Xuv/9DaoWkEY5ADf6liiG//ACG7W9mPTHWeOlZvqHUf4SRkf7e/v3XushpJF/RDG3+1MnlP+H0Kj8e/de67NK9vXK44/SiU8S/63JLWt7917r0UCg2sj/4tIjN/tlsP959+691nMHqUkz2/pHp0/wCx9R+nv3XupjRh4tEaRBrW1zQhz/sWBU+/de6hR0LK5MrRt9f82oUH/YNJce/de6nCmUiwgUg8am+v+8Nb6e/de6yCigQXbx6v9Srpq+v+p1sffuvddeKS9hp0fgSSMOP9bxn/AHv37r3XJaSLUGZFB/2lC3P+uw9+691naBGFlhZuOGMpjH9P0qoHv3XuveKRPzKi3+mhGA/5C1auffuvdTIRHpuJDf8AxVj/AF/H6ffuvddukkhsnqH+M3iB/wBgNXv3XusiUsoK3hROeXDrIV/qwGq7kf0/Pv3XunCmiKqBZwAChQ8Lxaw/qdX4A5F/fuvdPEES6dJsNIuieoL+bfUWtqH0Fvp9effuvdO8CLZR67stxJpCRAk+k83JVj9D7917p4iHINluwBW/qBFjpLfm+gXIPN/6e/de6eadTdgqszKdIOoEP6Qy8HmwUG1v6e/de6eaYMSLLpVW4uqBj9OPygtcf1J9+6906whdKAMW5LFixW/9Lq17Mx4P0tf37r3TrCCCCGvcE2tcAg8oCyn0oT+R9PfuvdSoyQVOoKRcKUFxqswBvbksfx/r+/de6mrKSo5CqbD1XDXY3LLfi4U8Dn37r3WbyD03LLcqy8PZgbc2Fzc3+n9PfuvdZfKdVw36rFVJFwoOm/5sbj37r3XMyWUA3+gY2BCXuQAWNzYf6/09+691h87X/F/pY34v+kWP6V/ofrb37r3XIzte2qxAtaxsTYm5e1iD+D70wqCPPrfXlm1MAbWJAbSpN2/sr9Obn6+2SNJpXr3QGfKTt3F9D/G3uzuHLxPNQbF693Dkft0mjpjNXV1K2HxkIlqJI44kbIZBGY3B0qbc+2LiQQwySUrQVp9nS7bLWS/vrK1t2AkkYAHyBrTP2daG3WfeNd1/W777q3NuXcmY7O7YopcVjK/ddfX1ma2zsSp8f3aRyZKur6qnyG7kghQPrUriYIowoWQj2k2u0i8SfcWVvqHppJ4qPMf8V0Jued7vVK8n2u4JNtVkVdggATxzhhwzo9T5k9BFvb5S1eTaZIq0sZXOkmQ3I1XueeQR9fZ31HlM8OgMbtfL7grXpseldk6sG5pMbT1OQqBc3VhT0kc84Buben3qvW9J9es0m/c7hpkiyceSw0z20U+TpavFzHkNZYa2GCRr2/oePfq9a0/PoVtm/IHP4CrglhycsfjZLFZmQra9uVsRpP5B9+r17T0cJvkXRdw7ZXbG92jr3MLR0eQns1VSyEaR+612ki1fUE+99a6IT2VsubaWSlkpixp5JDLFLGbowJBVgAdIFj7917qHR7wqsf8AZQ+ZwWwG3JW9Zu3moZKpQ1udMb1TgD6AH3rq1MDPQlbR733Ns/J0GawOcrsRlcTWRV+OyNDUGCroqynN456dxqCsB6WVgyOhZHVkZgfdeAzxx0AXZPS3wu7jzNfunfvxs2Zjt05aomrMtm+qtwbm6iXJ19TI81TXT7a27W1mxKerq6iVpZjTYinWRybBRYBtokYkkZ6eE0gAApToMcL8R/hVt/H5HH0WzewJ6bJS1Mki5Le+IyrUa1UKweKkqptpU9RanRR4y5uHFySfe1jRRSnWmkdqVOehh+OuH6u+Je3NwbZ6Rhz9Im7q+irt1bi3Nl4MpubcL4hKpMNTVtTjqDEY2loMVHXT+GCCmVNczuxZm42qqgoOqyO0lAeHRiqP5G5YSB5K4u1ySWdixvbVc3uo936apTHQk4b5RZCMIGrXPIXS8hZSluRYMeT/AIj37r3Sum7x2JuqNod27P2ZuSGa4mXPbcwuUVxYAqWqqOR2f+p/r7917pAZTrD4P73YyZ349db09VID5chtygl2rX6ibmVKrblVjpYpBe4IP1PvXW6nptpvi98ZKZjN1z2n8pOmKi6tTSda/JftLFQ0kn1jMFDW7grKSKOLiyhbEe9FQTXP7erK5AI/yDoVdubL+VOy4CvSv83/AOau0j+qmpuws/gu0MZC6f5uOoizlMJaiJfpZyxt9feipOQ5/l/m6sHXgUH8/wDP0MW2/kL/ADztgxA7O/mQ/HjvFIg/29H3V8f9s4eadFNo0qavAYovdx9XEl7n8e9UfyYfs62GjPFD+R6EvGfzZv58PXsJbf8A8R/gd8i6WDl5+vdybg2VkaxEv6o1qN3wxxSOB+KYAE/T3r9TPw/z/wA3Vj4XkWH8+pkX/CjXuXa8TJ8pv5LfaGFgiuK3K9OdjDd0QVSQ00NFkdnzwAabkD7wg3/V+ffgXoaoa/kf83XtKk4kFPzHS6wH/Civ+TRvXx0ncnU3yj+POaqgqT0m8upqPO0tDK3DeWp29kZJtKn6sYeQPftRofX7CB1vwwThx+2p6Ezs354/yV+9/j921iujPmh1Xjey9zbHyW2tq4LfmMy2wswmW3Y1PtuKYHcGOpYRHQRZZppmSRiiRluEVmGw1eAB+w162Yc01fy6PxS9Hfy/N20WPxmwPl38UdwwUWMx+Mx1LRdx9cNWzw0FDT0MBWCLcE5N4oBaxNrjn34P6ow/LqpibyoelKn8sTYu7qF63a+S2juqkYB/u9t53DZiFlblTFJj6qdfSPz9D79rX7PtqP8AD1oxP5r0D+7P5TJhhaRcVURAFkDeB/GE/UrBip41f4+7BgeBB6bKEcQR0XDdv8rXM0kbvS00x0glQInFyLi3INiPr/re9161p6LDu7+XbvfEiVYqJ2BvYtBq1A3sFYC30/23v1evaeisbu+HO8MMJTPiiRGWFzE+pyt7gAfQ8+/Y69RvI9FZ3b0VnMSziXCShVDDVoPOk/qtp5/p731Wp9ei95/YtRTNIsuLlj+oN4mvcEjkfX83H+HvXVs+ZHQY5Hrl65HkhpWYi9x4jwOeCLekj37rdR69BFnuq69BK32Tkg/qCEcC5vpI+hHvXW+glyvXldExY0rqOQbqy83Bv9PoQf8AW9+690hK3ZVUlx4X+p/B/wAfp6eD+PfuvdJ2fak6H/NMPp/ZN+fpyTpP09+691hj2sxJDR3P9WTnn+p+o4+nv3XupSbMSSwaIWvc3X6Dn6/T37r3TziuuqsVVPWYqb+F5amkWpxGU8NPOcXlobyY7JCGoimgkagrVSVQ6Ot0FwffjXFD17q4n4b9l10XxM6i2N0Xv/sfr3urcvZvZXU3zRqcRnNg7R3/AILtWmlp8/1furJdobn6v31uLfXVHa+05qyrpIstPT02GzGNq6WIz0ywD2utU8fIC61oKf6vL06tI2gVzpP+r/i+mjN999mbCppd+9N/LLvzdu4Nt73qWzWz0+Mfau3ayoyFLV0VFuLPVHauwc7R9Q7/AKeiqcZMRlKjCXrixljgaN0UKdRqUKA0PEjqlBTNKHoyEH8+DoyVKPaXzr+NOwe88VHR5CCXeOyXxuartw4WlgpfspP7v5/bmCy+G7EqqppEqIJazGKhjuktmB9tu0a1MqgY8h17TU0U9GpxXx7/AJYPydhpv9Hna2d+M2Y3Pj4M3R7a7Gj3lt/aiw5enp6zG7dx+OzuJ7V2dl81FTVWusQeBKaNHLEaGYUZbQrUK5Py/wBnrarSoJ6K/wBu/wDCejc289u1++OlY+pu/NrLBV1y7i6b3Lhvv5YYS33EwzHVeT35sepng0tqWpxlD6lIH04T+FGxIjlAPo2D/PrZBHl1Rb3J/K37Q2B/EJocXufC0tFUy0tRFvHBGpw8VbAQz0Q3rs9s/t9JowwJWsjoHQG7KoterQyL+HHWuPA9BRsHsn51fEMt/o27Z7d68wAbTLR4Lc0+5eta+FjYQ1u3aibPbCqKaQCzJNS67cEC9vbVD6dbz6dGl2t/MvrNyeOj+UPxR6f7npZT467evV8c/Q3ZbKeZaxp9q09fsTNZAk6v8qw0aOxuWH1GutdGE2jgPgT8plkj6N773P0fvgsUl65+Ue0KjA7fpqx7Bcene+xoM91pEzu1kOUXD8csVAJG8evW6Yr0FfcHwd+RPVOKl3bk9l0+Z69NRPT03Z+0dzbV3j1lVyU50yJT7+2zmcrtkyiw9D1COb/T3rrXRSZ9u5SA/wCVZbaGMJA0tkt3YqPUG/KmhavBuPfuvdNstNDSEip31siIi3FHlsnl1Bsf7ePwswBPv3XuoZyuLpTaXfmKYcWNBidyV7H/AKdvj6ALc/nV7917rIu78JFovvOSTSLqP7qZcEH/AFSeWqAU3HBBHPv3XuhJwfyGzGBp/saffWdyeM5U4XPbcodxYKZbco+M3HX1MaRm/wBI/GR+CPfuvdOlZ2301uOnlOd2LX4fLMg8eW6/aHC0c1RcAyVu2s1k8rjIoQCSftZYjfgAX4917pxosDsLMrHLsTtFtxVkkak7Zr8XSbJ3NqK3aGGn3Hk3x+SCH06qeV9drhRe3v3Xult158hO2/jNuWDN9b7w7q6x3FSyLMDh9xU22IZtB1apqGmpamhyEcjfloHBX6Hn37r3Vqmzf559X2pS7b63+b3x56S+TWzZa+ixkm8u1cdhRnNsff1EVGdyVWfjwtNkcRSYyKTzVVXSVcMsCIZFXUCPdgKvor17q9yh6u3BsvrXH9q/G3sPeGxOqIaWLJo+J7M/2dv4xw4mWGOtFTSVlLl37s6txlJSSXabH1lZR09v3IlAPt6S1uIiA0RKnzXu/wAHW6dA32h8q8bPSrhPkPhdt9udbStHDid3Phdv9o9ZZiCaNQrDK19Yd07BnmkJ0U9bHSuBYiYn2yQQadUqM46XPxv+VG2egompvij3FuTqDbNZXjLT9F9hY6v7h+O1ZVSt5JTgsLlc5Tb96sp8k3Mr7azYp2a0jUkjD220aniM9OLK4oA2OrqOiv5le0t40MlP3ltWm6urqKNVffWzdwns7qPLqkCF8h/EKHH4/f8AseOpm5WDOYeJIRcGpcLrLRRlzxH8+n1kVhQ4PVj+GzWF3Lh6DcG28zitwYHLwLU4zPYHIUuXxGSp3LBJ6HJ0Es9LVRuVPKOf6fj3WoPTh6lTRkc2BIso/Daje1tPpbT/AF9vKopw611BlRQLAkEcgH+t7tyLgC/vdQDpA6901yoRcKbDVckem4uvJADGxH0/r+fdutdNsyDgNc/4EAaST9COPxYj8+/de6apYv1XNiSBc2Fxx6D9LL+b/X37r3TW8ZtYqtxyEZSqpa3q4N3B9+691DkjJueQw+kaX0sLc62+tjf+vv3XuoTof06Sb/QKVJUfWyBuHuP6e/de6bZI2N2IAHFtCgqwv9TfV6rG34Pv3Xuozxn9JXyEsQilSFVrHhbixvf/AF7+/de6gOq8qVu6Le/IdP8AVHXxdh+BYj37r3TfLB9bawrc2IsdP1OoGzOpPPH+w9+691Fmisoc/oUXJIewF7adfDm7fQD/AGPv3Xum+aNRpvexJA4Hk/FtRAvYj+nv3Xum90Yo2tWRlIK+OM+oAHi4JZf68/n37r3USSFRbQobnlmLIefqzXOlmB/x+vv3XuoMoFgSOGcqC9vI5JsBwCBCPxbn37r3TXLEyWFi4LMWCgcIDa0didVzx/X+vv3XuocsRb03MY5sobVpueL/AF9QX6n37r3Te8RFwfT+k6lWxDrf9LXa1/8AEe/de6hGJXCWCoyaixd9JueVJY6SruRccW9+691CnVQNJF5VHqbUrqbflmYFFJH4X37r3TbIrDkF/SQUDCwKm4LhVBHN+OL/AOw9+691/9HbNNK6NqMSHm9yhYf6xuf8fZj0x1kWjaQ3DBf6rGNH+w9Yt7917qUKRALFJBxy2qE/15Njf/ePfuvdcPswf0StID/utorgf4XEXv3Xuu1x0uq/iSIXuHu//QnFvfuvdSfsZ1AOt2UfXSrAW/N/Qb8e/de6jy0Wv9L2P5F9B/3lF9+691mhpXRbBmY2+gOq3+uWsP8Abe/de6zpRu4Op2YE/SwFvz9dVvfuvdcGx6LxcD/Dwwsf9fX+r37r3WWKicDiZkFhwWJB/wCQdVh7917rMKVg30klP+qiT6H/AFhcX59+691yemQC7vNGf+btMf8AoYOp9+691kjomdSRplX8a5JVH+Ho9Xv3XuuBx8dwZAiW/wCOSzMP+iR7917qVHSoABEYwRzqdWBP+wN/6+/de6ztEpGjXCzkaQAjA3PHDCwBv+ffuvdZ4qYxlSx/X6SQQbSK1wjIoAJa3+tb/Ye/de6eYaY3VgLhnKeq4b0qCyoq20PzwTxp4t7917p1hjDfX1cWVbE2A+gX8FVP1/xF/fuvdOsMYBUIt7aSAEBDc3ZjYEi5/P5Hv3XunGGPmxNyR49Y+qaSbE/lbEnj/Hg+/de6d4k1BGC6Q11ARgObjVpD3J45v+fx7917pxjLARsyizgD62BUH0tpAOs6j+Ob+/de6nxM2oK3p4uwADMbcNfnjSPre5+nv3XusuthIVFzq4Q8sAFA9P04K2t/UH6e/de6lRtZdJALcsSdWoaTfx82ViCP1H6+/de6zI5JBtZhpQAX4NjYctxpA+o+l/fuvde1gg6jxyC19UnkH44twR9T+ffuvdc9YFmLsUDfqAJYEfQWP6r/AFsPx7917rGzenkrb1E6nsGtxpFhfi1/fuvdeDEN+skEnTZr8f1JHNwv0+gPv3XuuQYixL3ALEC767cFbN+ST/yP3RlJNQetg0617f8AhRT80OsulfiHL8Ym3FRV3dvyHye3ayg2JTzrLkMZ1XtzLmvz+9t0RROz4rA1uSoo6Cg84Q5GqMiwh1gnZKPEkrCvwjj0/a3UlgRLC+mbSQD5gnzH+TrSF7s7mymZ3dTZA1cssG5Nm7G3PindiGkxVbtigxkc2m4jUR1uHqIW03CPEU/UpAdCgAKooOiz4jJI1fEJ4/xeur7eNfXHQudTbA2pidv4ftb5AfxfIYvPUsmU646XwWTOC3J2Lj6dpFbd+9dxFJJev+qVkjYLUxoclltLilEcQao97690071/m24vreV9rdf9hUPW+ExzmGn2R8Ytk4rA4HHxqzJ9vV7wYw5nctfEFtJVVOVrJJGuxYE+2zKimhPTohkIrSnWTYf84+HdTLt7efatdubD1pMVRtf5HbFwu+NnZCI2vDWZOtizVViw6mwliqqR0vcSKRf37xk9etG3YZoOjCz7L6u+QEFPkOiKWl627TyMH3uP6ifcf8c627QVgZWHS+9cjVSzYrcc4BMGAyVRNFUn9ukqfJaIu1+fTIC5x0WnHb8ye1clUUORWsxWQxtdUUGQx9fFNR5DHV9FM1PV0FfRVCR1FJW0lRGySxOqujqQR791anQ5L2PS7vxaUdTKs0wQaHYjUBb6f0+vv3VCPl0E++asYrJ0BVz4ztbauhgOX04pFk+lwSjoQR/h791sAcadIJ90xkXEjcLZrcBRa5JB/wAD791ug9Om6bdJ+omAFhx5PV/sR9P9YW5966301ybrkvxKeLi+o3/xuw9P09+691G/vZIG1eZgD/tR5ve5AHv3XupMe83BsJOR/tX+Nv6j+nv3Xup0W/JEF/ORp/2pbD83Jv8A0Pv3XunKLsieOw+5YG9/qdRN7rcXuAAP9j7317Hp060/a08ZB+5YWJAAcn6c/wBRdT/vPv3WqD06UFN3NWRMB9445+hkJAvYfXgkf71791oj06VmP77rYSoWuIPN9Lm68WFx+L/7z79Xr2n59LKg+SGSgAAyUhsQ1/ISW+n51gj6fT8e/V69pHn0o4PlTl4V9OWmAsdP7zhSLCwI1Em39f6j37rZA8h1M/2bzNqCjZqot9LfcyH6XsCS3II/2Hv1etaekbuD5FY7ckUkGfocNm4pBZ0y+Lx2TRh/qT95TzEoR/X6+/V69ppkdFj3ft/447qFbkMz1B1u9XFRZKrWrpNu0WOnElNj6urR741aQuqPEDpIIa3IPvVBg0z1YFhXNB1y2f8Ayc96d3bdwG7Opviv3puzCbgxOIr6bNdX5bCb2pJ1yNHSSmujw+M3Fnc1TQ3n8jxPSI8QuGRSLBto4z5AHpQkkhyfhr+fRD959Ed1/FjduT2ruLbnzO6DzGAqauKny9btXtbrifJxUNS0Yy2PpqrB4ZvBKyeOAxvpllsQypZi15gaj+09PeWQOjFdQfOn+YhsVVHRn8zP5YYP7Z2X+E7n7N3huehjaBRPOj4/OZ3N4o0tBTf58tEYllHiAZxb25ocgAvj8j/k6r28Qo6PRs/+ff8AzwOsNNLN8t+ru5qOk8Pjp+3+qeva2qqhIvkpkZ6faeBzTvVQXkF5xIIwWbSLn3vSyqQCKU9P8x6oUUmprX7f8/RgsP8A8Kqf5huMpVp+0viZ8Vu0BAlV9zk9mx7o2e9YlGjS1tRTx0O6Nx0oWKONmLpTtGApIBAPvXiMKdn8/wDY60IUINGII6M1gP58fYXYO1ds757L/ll9lY7bG8sZR5jB7g6333t7L0+TxGTZ0o8nj8buKjwVRLT1ZUtEZNAdLMDpIY2Eladhz1QxU/0RejK7C+YXxe74hibM7U7O6bylQVibE9qbRxcDq7AWEdbtnNZqlMSkkX4va/tzpk0pWmOhL7V2/wDALqXYR7T+QnyK6t6y2PUJI9BPkMjPkN07imRBK9JtLZGMpKndO464opslPTNGp/W6+9E0yeHXglTQZPVJPaf83/8AltbFymUx/wAeviR3N8iwkhp6Xdnbu+cd0PsisKgBa2l23tbHbu39NSsR6RNU0UjD6qpv71qPEKf9X8/5db0AcW/1f4P59E4z/wDOGrs3UTNg/gV8N8FjpGPipsxN3nvevRCfSJMpX9kYnyOB9WECA/0HuwrQV60Qv5dNlF/Mz64z0gi7H+AfRtXTOAs9V1P233Z1XmEWwVnpUyeX7AwRnVeUEtKUJ/Vx791voXtq9sfy6+7JIqCg7H7M+J+7qxwkGJ+SeBx++uo555TpWBe8uoKGSv2rSh+BUZ3bKQgG8kyi7e9cOtgVIHQjdlfCXsHYmNwu5a7DUWY2TuyI1OyuydmZnD776v3xSECRanZvYe06zKbVzwaMgtAlQtZCOJoIzwPDqpNOi91HTNTTOVkoyrKx4KMh+tiACLXF/p9Pe+vV6xf6LDFz9udQA/x1fj6m1yPyPfutmg8x16LZklHKp8BtxfgXUk8BQbgEH/Ye9de6WO3Y8/1PvJu79jbcyO8UqNrVWx+/OpMRVCkru4+npk8s9VtmQqyUPcfWU8aZfbNeF833NKkR8keuCZyKR4HE0ZzwI9R/n9P2dWDIV8Nhmta+nV938vD4MfHT5R9Vba3d1bsfqT5Fbhotn0WSx++9z/3soMf2ftB6ubHvupdox52kgwm7tsZaUYbeGCa1Vgs2gDBqaqpKic18W38MTa+1v8Pp01ocMVpnom38zT4UT47sHCdFdP4f+W38fN67CoYs52f1XDnqTrvtfd9buiCnye0BuXKb5qc1jpNvthWFRSQRVlM8ksuuTjSDUhZgrRBSOvV0BtQPRYOtPid2PmN8Nvf5W7dPxBy/S+3J+4ab5jdSZTG7l2ieq+vKV17O3TvTDbUy+49odjil25PDh8VHTwQ5rK5vK01BwJ2dWpF0irUBHp/l/wBVOrqa0oOPRKdvbQ+Q+0O0Ox+0vjh2vvjpGpxmLynbeLj39uiv2pvzdOzXpU3HgspuGu6VqmpIKzdW0n/iEcEK1dNQtDNTSOZlLt7w2ZQQKj59e1CumvQ59c/z5/mntDdtDhu3d37G+SsWI+4pW3Bv/aO3e3sDloq2KkrI12t2Nh6LZW9aSSix08UNSWraqq1AiRQ4I96imIWgjoPT5/5R1t0GDqzXq0vZP8wL4R/K7CUed+RX8tik2bHlqmfDr2f8bNyVNDj8hlIYw9f59q5rwzw1iIVlkb7wAKToLnXfyRs7Fq9pPAjh+Y/y161gGgA1dBPvn4I/y2e0d1JvfojfDYrZQgpqvObU33Q4ufsrEyVL1GPr6o7bz9RtjF7txNBk6ikkSoigrpopklhaCoiYW1LbRioX4x16tPi4dFF7j/lWdl4DeuD2jm+09u9ybP3GuRqdq7FxeVwXVnYNbgcRVmgzk/WXWT1WE6x7gfakq+PLY/b1Sm7sY3FVhIwysxfoYEsFNOB6tpxWo6PR8d/+E+Xy6otqp2/8GPkvvbqKpySyxz4VchJRbcyNXEn7uG3vsLMRLjah11hZKbKY+YWblbH3WooPLrYq2ongPX9n29FL+V3wG+eHTVFlsl8x/wCXfWbqxOPjnlr/AJN/CjCw4WrEaKzSZnefVeMhr9g5QsbyTPT0+HkIJs1/dh9vVceXVFu8MZs9Kiordib3pN4YtGfzUNfi6/ae8sM+oq9HuDaeVc1NJWQkWdoJaiIkcNb37rXQYtUUU3ptKtxpusrix/w/UOD+Dx7917rkmOWUExz1y8f7Q4t9SOVH+8e/de6yfwOsYHxV1SpIItLSBhwbnmNx791ag/iHWQYHPH/NVSsB9NVPOptb/DUPr791XrIMFutvRemlT66ZIqgrfi3BjYXuL+/de6Ejbm7e3cHTpjWyeMzmCX0nb+74p85hvH9CtMtaDW49gvCvTTQsn1HvfXunvKUdFuGKKXHYUbczEhIqqGhzceUwTsTxJj5K5YMrThmP+blMmn6ByPfuGevdCX07kfl305kosr8f+1O0etK4eYQJ19uHMUdMy1CkSRPgKeLIYWpSdTZlakdJATcG/u8c00K6YJXQcTpYjPWqLUGnR4+gsX8589Uph8v1v2/ul87UzRx5/Ddbb2nXK1ORmaWeLcNJTbYbD1UdZUzMWmQRoGY6lC+6EkklmJY+ZOT8+raT/CejOVvxp+dXXGRTI474/wDduPwxkaXJ4Ct653ScXTXu8lZgqiLHFsXIGN2h5p5B9Ap9+6qQPz6EfYPyE7d69ykMW5cHura1dSyIh/iNLksNVU7r6Wu06U8kJjN73sT78Pnw6qRThx6uT+Iv8wXsDYGRpcjsyTHZGirqmF917RqP2sJuenDXlaemoT4Mfm11M0eQp4lqVkN5DMjMh06hvt6vG7Ia+XW0L0f3lsjv7Zy7u2Y9fTS0xpKXcu3ctB4cvtvKVFMtQlHVqv8Ak9ZTzKzGCrgLQzhSRZgyq2FFdLDu/wAPSsNqAYcOhXeO5FlFyfwxX6f7xa3vejuqOHW+m+aPU5AsbWZSPofrwOAbg/1593611AlQ6f6qpJ5HruDy1rEgf7fj37r3TVPDe9iACGP0upH+JJBDW/2H+t7917pueJ2FnBYqbWJsCtuDzaQAf6/v3XuoZp5GIvwjKFUS3H6bX0qALfTi/wBffuvdQJIAWN0DENwoPjQj+pe5/Sfra3Hv3XuojQFVK8SKh1EklgXJst7DUFt9Af8AX9+691CmpiA630MVDNxqBQHj8Agge/de6gyw6bqQACFYDSdTDkBywI4Pv3XuobxXJXQoP1VrBxdQf1F/oq349+6903SQFRydWlhJcj1aW4BAX6kX+v0t7917qG1OSbuzc/pcm4Ufi1lBN/6e/de6b3pWLAaJNLEWJOsfW4fgrpuo/P8AT37r3USSlALEKRqBAtxpOo2P6vz7917qFLAUvpCjV6WP1a/0uxF9BI+n49+691CemYsRpIZQ+hTojBJ+mpw1uU/5H7917pumpyosdLfRxqCgC3JTg2kjQ8WHPv3Xum+SJpVfWjXAuTYaHJb6fpsD/T829+691AmpDfTZ2uATYWFgPwWBF1F+L3Hv3Xum+WLjSoN5FtpBNiB+kDVYE/63Hv3XuoTUx1M403X6umrUGAt4yP0+Q/63v3Xuv//S3CVxbDh/G4/oxQ/7e4J9mPTHWRcc99MaRoP9pKkf8k6T7917rv8Ahag3ZUZj/UKg/H5/PPv3XuuzjSRZw6f4QSIB/tuPfuvdY/4XKD6InK/h3ldW/wBuoAP+39+691lixNS1ywlYfW2ksB+fq8w/H+Hv3XuuZxj3sAQf6FD/AL0NX+9+/de65/w2UqBpcWtyI2t9Pxx7917rwoClw02o/wCpKC/+2Lf8R7917rIMdMRqWKcL/qlsB/tliv8A7z7917ryUOshbAt/SQSA/wC3KqL+/de6yvh5kAJRkU/lTqX/AG+r37r3Xkx0hFlUP/jfn/bc+/de68MeQ1jFIPre8rKvH+so9+691J+yKiwVf9dYzMf9uzg/T37r3WP+HFjdWsbfT9yL8/0Gse/de6yiinuAUYr+bm4I+hB41Wt7917qVBQtdQyImo6yCAbaf7JDfRwAT/re/de6cI6UXdmsp1LZ9Kktq1aVKX0lr/VrW02/x9+691PjpSGccmM2HNuSfoAFN9J/p/xX37r3U+On1jUY39R0HQ2m5A06L+koUAt/S3v3Xup8cRCfjyaVCubDTYAaSpH9i315J9+691OiiK3DggKnq/Jtf0n8ix/B+g9+6904RICA5KiwF7KLFtP1UrbkIbfjn37r3UsITe5sT6iylQStzwCOSQSByfz7917rs2AJHLKbAgFXCBfqxsDrsLg8+/de6yKbcXHLB7sHu4tqP1uqm9zY/T37r3XK62+hIFzEl9QAuDdRcNf+tvx7917rItrkX06tJOkX0kAW8lze4vx/Ue/de6yNflmTQpU6CNWr6c+n6Bv9tb37r3WMAgHSAAAA1vov0Kq1/oCPp+Pfuvdd2YqrAk/lmUrxY/pIJF2tyfqB+PfuvdZBVUtBFUV1a5Whx1JWZKqva322PpZqya7G48fipyDf68+9MaD/AFeeOvVpU+nXx6flR8lOwvkb8ge6O9eyd1ZLd+9uy+xt05aszeTqGnljwlLma7H7S2/jEJ8OL21tjbVPTUWPoYFSCmgjsq3Zi2wAMDh0lZixqTnpQfHyVNwypN2LBTbp6q6uo6vc9TgczTrLO1XlsgDjNk7XzUL0+Wwi743RIv3ESTNTpEKmZYw5Zj7rXRTPmL8tdwds7lz22sLVT4/HTVLQ73yWPy1TUUm6K2jSOlpMFiYnjiOF2PtilhWipKCJmikWEM11CAJJZCTQcOlsUYVakd3QTdYfF3cm9MdTbi3dmaPr7bdWqyY98pBLPnMzTkF/uMdh0KTJSMP0Sy6Ff+yCDf3VY68T1ct6dGLpfh505W06wUvZO5qLJOGWKryuBo5Mc0iFQ7y0/lgnEQJt6WLc35Ht7RFwzT7Oq6j5DppxkXdnxFyNPKhO9en8nXhqmPB1NbNhxUCQS/xHEvMFrNlbsp1GuNmMcU5ADBhZh5To+EdUdRJxwercspvfA/ODqs9i7fq4K/5J9f7VOWy2Rpo44q35H9T7cphHkcpl6OLh+/Oo6KK2TK/vZ7DRGZ9dRTFpH+OekzKV49E3wm96zFlLTkowVo2DagUP0II/qLf04+vv3VehB3VvBsthdoZIPb7nB1+LkQEHx1W3s5XRyPI9z66qnycUgQ8rGFP0Ye/de6CafPSK72Yi5uDfnj635I9+691BfOyngOTc34I1fQAc8fn8e/de6jnMyseWuLcc/U/0+ttNv6+/de6xPln/AFajqF/zwfqBq5twD7917qM+akX6MLnkC/Fltf6m/wBPp7917qHJuCVb3f8ABJs34N/T9eNNv8ffuvdQm3RKpNpOBcEahYgkfWxvce/de6ituyZSfWTyf7VuB+Bf37r3XH++EwPEjL9bAvYc/wBSf6e/de67XfLIQX0ygHkM8qF/6AGNgV9+690o8X2XteB1Oc2xk6+HUBIMTu2qxc5A/VpM9DWRC4/qDz7917ox2wuy/wCX5W6Yu3MT87NqyWUPXdT7h6F3rSI1/W4xu9qfbdZIABwBMCP6+9GvkM9e6MLhMH/Jg3W9PHP88vn51G09vIexfhhtDeNJREtz58h1pvrKpPHH/VF1H8D3oGUfhH7f9jq1IzxJ/Z0JNT8Rv5VW4I1frn+eVsyeWZRox/ZHxU7H2BkUZvpDLHnM1iqbzauLrJpPuwLH4h15hGMqST9nSK3r/L96yxu1M1uHrj+Yp1V2y8FG1DhsJtzqDc0lbuXMZ6RNv4LCY+rw2/c9Hj6vKZTKwx+erjhpYQxeR1UEj35daGmvdw6a63+UHW4LP4zJzfJ/orBzw1uKjzG7JetvmH1Lk6alSenXLVY3FtfpyvhnmgpklZQK9hO4ADDVf3o4GQadWX4wAcV6r1T5tfOro/cuX2rs/wCfXyL2Vtykz1XRYTa3cWe7YyW3v4PRV9VR45qPDdr47ceIioJqCliqNDIh8Uqq0fkUj2nAFeJC1/1celdajAHRz+mv503yc2ZFP/pO278DPlbU1dLFDJJ2V0102ucZpqnlI8lt+g2xmIwjRh2CIrSG0jMCPbwCEGhrT59Vz6dBh2n/ADBere4ctV53tD+Up8MqikrVyNRU5XZG9ewuqKWjaplaKvyMuW25vEUsMspX9yacOmk+hWUke6nT6de6gbT2d8Y+yNr4/siq+EeY+M3X+ayFO1BlaT5U7/3oneu3cDVSy5XY3X+y95bTpczjOqMvkY4aXM7mp6yOnSnjko8bNNPJKIqhCScY/l+Xy6rI+jAPd089id75bc+UaSJqegpYo4aShx+KgShxWMx1LClLQYrFUFOVp6DF42jijgp4E9EUMaqPp7UdJege3h8uJOkseBt+lo892HXweTFY6uBlxmDWRSIsznkjKvMEb1Q0oIacgFiE+vgKmnXiKinn1WH2b2hu/sbdNZvrtfdmZ3pvDI+oVmVqGqJaanGrxUWLotQo8JiYVOmOGBY41X6Am5NGKpQsc9OIruO2gXoKqjdmQclaMRUEZ+hjQSTH/FpZASDb/Uge2GmYcKdKBAnmD00NlMvO4/y+vkdzZVWom1MSeAERuST/AIe2tbnz6dCqOA6d6Ot3dSrHPS1WVjWWVoodcsjCaVL60SKcsJTHY6vSQtjf3YeJTBx1o6eBHS8xvYOboGWLO0NNXwU+k1FTS/5HWw67ECRlT7WaXQLqukE/19vp4tBUCnTTRxtwFG6sj+F3zO76+MNdksz8cd9UVfsjOTRS9ofH7sHGHd/SHYtNqXXR9i9U186UlLXSKLQZ7EPQZikciSnrFZdJcHyx0nYFahs9bKnRWT+MH8xLY2c3Z0BianqXvjZmHbO9w/EzdOYGa3DtigjKx12/em90TxUs3bPTjVLcztEucwRZYslCV01Umx1QgYNc9Fq351hDtXIVOPq4xFNExS2hrghrWJIvbn8e7dNkevQJZfZpZPJDFrQE82JJFubAc8Ef6/vXVgaCnTdtvBZGlysLwrNGY5UdXjZldWDgrIrKQ4KtyCLWt70RUUPDrxI8vi6Pv8ZcR8k/iJvHLfJT4aYLdO/ttbhyabp+S3xF2NUQUW7N2VlDRvT1fyI+LEFXBVYrFfITbmHMozG3ngkxe+8SJaKpp52ZY1oVZagZQ8Qf9XH/AA/b09C9KBvyP+T7OjT9575/lL/JjLUHy3+ROV+Wm9858nq2KXDdodB7Iw9X0rnNzbSwWJ23VdTVuP3dHW1/THeOxsViIBuDZe5quHIQzSmqx82QxstPVurt3c0jtqaafiqD/gI/y+vW5UGWcmpPlnoSvkAPiPsn+UFtzrLrvr7u3r34gZb5L7GzG7+yOxKLauP7D7Jq37Yym5d2dd5jBbBfJnFVy5bDYyahiqZYoq6go45LBVJN0jdbktM4wPhB8vUevz9OqM6iMBVNK8f8nQE7LyH8vTacvw7y8HW2+tvY7t3r3ujsyiyOSy+zqzcuK2Ptnvqm2Rtar3FhhD/DauTcn2dfPAmtKepggnMinUbropA7v2nSAKdNFQArE8erZd/fD3+Xf2Jmdn0Oye6fj70ps348bJ6k2nvL489qdW9P7z6Sy22d102dqupd6x0O5pMJNUZjKVe/66perpstP91XzIlcqtDTWLS80TPG8RKsTSnH7Pl0+I1ZVKtkAV/z9Fx3/wDyx/jB3dlsxk+oN3bc+QvaXRXSWzuvtvw9Y0PT2xjlM5vTfu5KHdHd2QwtJjaXZyb62rT4uOKlhyNPVRLMkZQmIp7Ui4KpH4qFak/lT/V+zpvwxrYqa0H+Homfzf8A5bO+4anr3pvr7bHRveeB6sjXP9xb+qaXaY7l7V3puDbU2RmgqG2tn/udi4LaeyvFTzDF4/G0WXyhGQqpHeGGP27C/jHxKECnn9vWnGnFc9HY+Pv8sCTseq3T0d8sfjRtzsnqbO7aw+Gqlwj5DBPHtzEYOjpOst+puakqo8vhe8tuYOoiWoytDPT1q1UGq5jOj2olMAtm1sAK4J4V4j0/1cD02hfxAAOq3+7vkT/Mb/4TL/JHHdfbuzfY/wA5P5UvetYkXXVZ2nXq/ZWz1nhl/vHsPG9r0sTybV7r2jQM0lLSZDXgd046AT0cNHUrU/YBs1Z6hgSDj/i/MHyrx8zXiYhV0kU4j/V/q/lTorfyI/mo/IjqncmM+RHxK+VW+Owvjf2RWS5DrrfdLW1ePze3ao6KzLdQ91bJq5KqLa3Z2yZJ/t66hqo5KTIU4jrqKSopJ0k9vYZcjHSU1RiK5HQYx/zT/hJ8zKyHFfzIPg71b2BuipJgk+Rvx5p6Dof5AUc080by5bJz7fhp9n76qIl1WhrqZFOo88Ae9UIrRv8AL/q/b16oPxL/AJOj0dOfyP8A+W58yac574kfMqDIUL4+rzldsHt/D0mxe2to4mmWWqq5q5qbXgd0U+Hx0bT1VTBCkKxRszSAAn3ovp+NcfLI6sEDYRs+hweqqt27Y/kV9O57NbeyP8wjtHuyfBVlVRVdR0D8Q91biwctTSSmOWPE7133vbYm3c9SFh6K6jWWimBDRO8ZDGvjL5A9W8B/l0Edd8ov5I23/NBius/5lHZlXExWnMmF+NfVdBXAMAJI1fOdmZiJGH1PgJUkX+vvRmoK6erCA1446QmU/mE/y0cFUAbI/lid174gjBT+IdrfOY4GnlkuyRxy0XWfSGIpGqHkFjTx1qSHkDke6+K/8I6v4CdIzJ/zTenKFGTrn+Up8NsPPZpBL23vj5O9x1OKpwPRVZikyPbu1KKCn08iWWniiYer9NvevEkPW/Bj9Ok6f5vne1Msa7K+Gv8ALY69d20Y3+6nwr2bujKVyodP3WHfsnKb8rcnSx/V5lkkt9Tcg+9a341694Mfp1BP853+ZZApO0+1uoNgUAIgpU64+JnxUwdDUVb2tidu18HTslVXZVfSDAJkkX8H6Fvan/iz/q+fV9I/Lppyf84r+bdnGjxP+zzd00UrySK9FshNt7NWjdHVKrFSQbN27gJMdnaYNd6Yqirewe4PvSqxNK5/1fz692+nQj9Yyfz9/l1t3Nb0667m+fm+dkYnJfwrJbvqfkjvLYWwv4pURaqXCU2e3h2VsnauUztnVpaOjmnmVWUlQSPfmUjBJ68CPy6LNub5C/zT+gt85fr7e/yo+dfUfYu06+jx2W2Luru3vHaG4aCuyeg4NHxOX3ZTQz0O6Ek8+MqkElFWUw1pKVeNm1TPE163QU4dCltz+bH/ADY8PDTw0Xzu743BSlacUsW8N34/fFBVQ1Iq/sZWpd+4bcsE8OQjoKioQTKSIqdoZAszxq9gW/iPWiinio6HnZH88D+ZXtRlq93n41d6+MpOp7Y+LnTVbkJ1khpqqOKTcHX23et9yohirqdg0dSkv7jKSXhmVN6n/jNOteGn8Ar1dp/LP/4VJb0rvkn0R0T3V8GutcDTd1djbP6gym/vj3unsfCZPFVe9s9Sbdosx/ot3dlN84zcFBj8xkIJ5qSGto5oqUPJAzPpWT36hpU1qcfb/h69RQKDr6C00GlpEa3GpdVuWYX0WAuACOT/AI8e3FZSAWrU9aODTpvNObsfp9Aeb82vfkckD6/4+3FpTHDrXTfNAzLyFUgAKbmy2JIvpB9QH9eDf3vrXUBoDdm0hgGVAz2tqAuAUNyx+tz+PfuvdQ5KUjSNJYW0615PJvyWNvzxzf37r3UFqbSGIuvqJBAaw/F1vcnUeCPfuvdRnpL29P1BuSpHH0/SQLoP6fT37r3UWSjPDMpIAA/tANbhdLAi6rf6WI9+691CkpDpYMpIv+QBx9QFNr3F+CePfuvdQJKIE/o0kEHQtmkKk8sxN19R/p7917qLLQspPGkoWYgFyAp4uQebW/px7917qA9E1luHBU6jq0WbV9GFhr02+nPv3XuoklESoJhLaFJJBX8n0G1uWW/Nhe3v3XuoM1AOLWYlQWUBkFxf9RJHP+A9+691BaiFpNaBL8KJdJIJFh+kGwNuL29+691BOPZWAKqraPoUbm12UghrMf8AiPfuvdQpKAka2Vg4bT9OL/8ABhyov9L/AE9+6903T0HJZlsLamLKCLqPouqxOr829+691CkoiLhgpLXe6lwDe+hSgAUMl+fwffuvdN81BIouEZr8EEn1KPwtr6f9a3v3XuoEtEW50AqFa7AWAFgGI49a344uCffuvdN8mPcoECKCpJB5W6KAT/iy2/F/fuvdf//T3OPv8UCBJVx2/IA0t/rEkezHpjrKKrDsLq6MD+fHLI3+x0IR7917rIP4avqESSf8F8cR/ryJQh9+691z+5xJvrTxW/LMlh/jeNj7917rtZ6JzpgkWYf6lXe4F/p+q/v3XuudsYB+4TE/9HqTpP8AsGNre/de67EmKUXkliUD8xSRO3+8SX/3j37r3WMTY8n9mokYfX9wSEW+n9i49+69155ceRZp1P8Ahp0D/HmTn/be/de66SooI+AbD/VBwV/r/re/de65mbFva073J+iMjf7wtz7917rl/uPbk6iB+XJU/wC2st/fuvdZV+xt+3K6f4GNnT/YG/8AT37r3WK9FMxUuQR+Vg4/1yXc/wBffuvdZxLQQDRpLsf7QVAef+CsPfuvddmSBwChluedI8YsP+QnHv3XusflpVI1iccg2YlgeR9bGxHv3Xup0ZohYFyBZhqVfUNPq+rNfW5Nx+eD7917rIj0DNbWLMo5LajcFSFu1rADk/6/v3XupsUtID6nitrAa5VgtvVpDKW8ZW3+xH9PfuvdTA9LpBLHnUeSq3LfQC1/Sfr/ALDn37r3U2NqVmAViTcX021cm9424H5+v059+691KVoiFADMNWrT+oqwBBBFxc8cX4Pv3XupoZFLAWF7ct+QbOpZRyCpBNx/re/de6zho1AI0sLhbKVUKNQY8m5uSbgkWB49+691hZ1sTdWuCDcj6KbjUTqAC8f64/p7917rmvj08spDcC59Vzck+r0kar2H9PfuvdZBoAUBkN1sXVgTYC1wbg2H9b3/AB9PfuvdZFvoUAIqm4Y3BI/1N7ksLDn/AA/Hv3XuswjLDV+2WJNiGBZOB+osbG6/n37r3XjE1ircWvcWXST6fUpNwWsP9b37r3XRh5Fh+SeWT+0b3Jt+v1Dgce/de6Bv5I7tHXHxx+Q3YbYmvz0ewuje192z4TE1UFFlMtBgtj5yvqaPG1lUJKamrpqeJvG7qUVwL+9N5D5/7P8Ak68cK32dfIM3bT/HTL4Ojk63rOw8bk5IIqyKTfJFVOXqB9wYK37BDjJQ3ksXi0knkf0976SdYuwt4SdW/HehxtDL9vm91vUbprpomu7VeQFRt3Z8IJsXTG4qKtrlBFllmDWv7q7BQfXq6KWYU8iOir/Hbr/BVE1T2XvoUxwG36j/AHC0eRhlnosjloZIhLka6mijlqMjQ4uaaJIaWJJJMhkJYqdVY6kZKi5q3SxyaEDj1fTj/i/s7qmCHM/L/N9yUvaGYwq7npPh38d4toUPfGDwE1MtdjKz5S9676x24ti/G3K5ShKSrsjBYrObsxdLMv8AE2x0/wDky3zX5dVx1ZV89v5dP8v34v7R+JWax8Pz32DQfKTpXGdtVvaGK7b2J8oMH0zmsxjNsVlFtne3R3Ye2doVfZO3r7jZJq3AZ7CZJvtrU8ReRVGhWrZ4HreMdVC90dG71+OtTtyj3xUbK7g6Q7nw2Uq+r+5Os63K5zpDvHZ2Hkgpdy/3cbcVLRbl2R2DsaqrIYtybL3BBTbm2pUujutRRSRVcm+I+fWiKdEQxVXu/wCG3e2Ar9qZuvpdm5zM4zduwNyUyRfw/bmV8o/htTI91Ro4wxoclCwKVFMzCQH6e1Pp0266hjj0OXbZxNdumr3VtzFx4DC7vlnzp27Auin2tnppidy7bplPKY/HZh5HpB9PspogtwL+/dJvl0m6KrNfsvK0+s+bbG4MdmVH1c4rckIwORCj6eGmy9HQySW+hlFz+kH3XuktNLe/r5N7WP8Aqfr/AIe/de6iGRf9V9f8eQLcWv7917rryLz6/wAc3I44+vA9P+8+/de64PMoUr5OSPpb/b82FvoD7917prqJhe5f6fUjm39kfT6g+/de6aZ5V59ZF72HFiLkXuP6+/de6appLXNza9iQfx/T6A8+/de6bJpf6sxJ4HJ4F7+/de6hvM3I1Nz/AI8jgf48X9+691Fedh9H4/2IP+vck/Q8e/de6wmdtI9Yvc8kEn/jV/fuvdYGnJNw9yRa/K/6/wDvHv3Xuoxka5GogA3vq/qLf7Dj37r3XHzyA21nT+ebg/7Dn8f7z7917rCaOhkSqY0NC8jQKDI1LAXYGqpbqXMer1i4PPN/fuvdCXtXsnfGxZUl2jv3fW0ZIjeIbR3vujbSREcAImEzFAi3A/pb+nv3XujO7c/mDfMbDRJSU/yW7bqsXEqqaHdO5v7+0Eka8eFqHf8ASboppFI4sykW9+68MZHHrLnfm7vzc4RuwOvPi52rJ9Wm7O+J3QWcrpAT/uzKYTZG2MwXJ5LCoV/6Ee/EA8Rjq2t/4j0lE+SHX9NWw5ii+Gnwcxm4IwftM5T9IZ6sgx9RfUlfBszO9kZjr+rqYG5jFXi6mnVgC0TL6fdfDj/gHW/Ek/jPSH3l3RvPsXcFdubeG5MpubcWVEArcrlJ0aaWClj8NDQ0cFPHS0GKxGOpwIqOgo4aeio4gEgijTj3bqpJJqTnpDZjeP8AdvDz5iX92ukLU2LopG9NTXspKvKpP+YpR65PxYAfn3vrXRMt35+anlqMhkJzkNw5aR6pppjqdTIxBqqhfwi20wp9LD+g9tSuENBx6fiQNUkY6B6WSWeR5JXaaWRtUkjHUzMx4+vJ/wBh7RkknJz0qAA4Do0XU3xS7B7FNJlclQT7d22K6enrpK1TSZVIaWBZpZvtatEWkgkkkWJHl51EkIVX3dYyfiNB1rUOj5dd/DvY+3Ho6qqgl3DX0UVTeov9rj3mqm0s81XVrqlEEX7cRiHpsSDdvbw0jgg6rU+vQ/R9FdcYCkh+4x+08RBTw+KGNqdJljupJiWor5YV024Yj63vf37rXSCye0+j6mUUEue2JPJ6o2p2k2zJI0vP7bxirEjEn/Yiwt7v2ClSeHWug0r+gdkw5KDcezqhNtZ+lkMlDl9uzPRrbktDPS+SqxVfQTAASQyKUZTY/wBfdThjQnrxAYUIx0OfW/8AfLD7k21vvqefemyPkN1xPJu7bme60o/PUUrYzTFPuHCBK6OoeiqqaRosnh2jqopKV5FkV6ZjZxWBoPPpO6aSSPh6tow/zJ6T712Q+e7lePpnvbEIU7M2zXbI31BtbIyoVhXsXbVXjdt5Siwe1NwTsDJSVksP8OrS0Ks0ZjPu/TJBJPTVtbe/QO44p48P3H1Vkz5LQQRb821BWS3NvRQZDIUeQsT+DECD791qh9OhRw+3NoGX72nyOHqoQdRq6fIUNTTkfUXqKed4UUAfXVb3vrXy6Hbrv5e9bdObrw9JsjM5bsvsfE1cFbRdf9LUP9/95pLDKkiVGQq8TWQbX2dTxSqNVXl8nj0hI1Am1vej1YV4Ho4lP8c+1vmHv3tP5Y/HOu+KHw6+Q3Y+3Kah7K+H3Yv8W7y+PvzryOOkp6mgy/zUxeCh251dsXsvHyxVEmH3JsKhrdx0NXkKh58pIwUe2qPGwaMnj/q/1f4elaujgK3HoiPza+WPWZ617B+AHyr/AJbXyM+HPbu5essHtza2xtk9qR7560yu9Nl7mi3dTd2bKpafB4ir73x9DnaZ4aPI7XyO4MjJjfJRZGClZfM62CUTFWaUajxBHl6A1/b/AIB01JDoDYx9vVYXZnY3x1yWxcptbpipr5fkZmcHgNi02+N5x5/qDb3R2zKCrq3y2wOnuht40FTLtDCbXhyNaMea/I19VNka+arrJSdEaGAiXSwSWhPTFaUBHDo8fyUy20PmiOoT2d1juzrzfPW420dn752T3bQb/wCs6/Y1A1Eu9do7c6x2nS1MO3Nx7/jwWMq2raqtq6PG5imnnio4o5lji8trISWM/wC3rbyAA0x69CB8df5f/efSXxB3rXZ34odw987M3AmGzlF3JtTdO1el8Jls91RuHe28cTufe32G7t293z7L3W26Hoa7NYrbdXMJKGlNPShY5JGaZ443aJpgZaYHz68iF1D50dEN+T3zP3p1/wDLjC98/IHqfdXwurewcZRYzuTrbYGxt7YTNdlbUxW0KXb2TyXV2Y3vR7YrKXCb2xNNFQrW5NKOmOVqJcoFeJWgHkJWPHD7a8f83W2XOOjEfyx/nP3T278mabeFV2xtfa2K7E3xnt2ZCLKdmbnptsbcoK6uSmoNrRbhfDybaq6/A4KmpKGzzwtUyQGTQjSafamJlEbeItVpwGf5dNurauwZHr1u8fMH4h9TfzMPg52d8WO0Nw4nNYjsPa1P/d/sPbeTxm4avY/YmEKZTYnYmKqcZWeOfIbV3LSQzSxeWJa+kE1LK3jnlBDlx4YnJiBC+lCP2f6uPRhCGCAOM9fJ+3Z133d8J+0u7uqN97UhbcvWO88h098sOjaqpkk2ruuXBTO+D3vt2TwxeCDPYeZcvtrPQxI0Sz6oy1JK6M4p1d3n5/P/AFD/ADdNyKQTX4fI/wCr/V5/aVXsjC0G36/Hbo2TlKrM9ebsM9ZtPMTqKfJY+SFh/ENrbigjJ+x3Nt+VhFPHfTKumWMmN1Pu3TNDWg49WgfynfnZRfGr5OdSZ3tWaWt6ifO1eyO00YPLLD1J2hhMp1t2XUxRh1dpcTtHddVWxaSG8lOLG9vemGpSOnViKsjj4hx6r6+U3xq3D8RPkr3t8YN1wR5LK9Idk7j2fjq2kpkkxW9dnwVEWX2D2hvWOHVE2zt67Ay2NzONrKZlR6OsVvQbuyTAxw/1efSvoCBBHaKQySGKRvAMnTllq6+VJPE2L6hrzT3+2jDhGjmACq2n06tL60j/AFf5OvddinVfP/k+OgajC/dU9VRyNtvbSM5hFR2PjFpHc7neT0LNThv3bLpJHiX2keuf9XHr3XKOkErU1NHBlKqWriFVR0TzpJuzcUfjeQZaTIvCKfKbDQwuRTSOJWjU2bhpV3pHz691zRKeWNKnywTUtZUChjr8WHo6TNVwaF02511KaJajaVUgl8dR5UEE30t4yqS6oMZ/1fLr3U7TTwJXzVUtLQx4sCiy9aaTXjNsGZZ4EwVVioIvJNvarlQKuapCQkhLFwQ8kfqDOevdXj/ykf5beb7/AO39jdjdmYKXaPTkebxlbuLO521QuI2Tt+hq907nrajI+KnGbzTbUwdcUkAHlkCgWUe3jQU0+nTfGteth0/I740/OP5J7P66y2Dek2dvzq7t3prqzpVMHhMhsrrnZ+T6v3Vn9tbd2xt5wuAxWdlpduQVNbVR0q1VTkGZWk8YjRdcPPr3WvB8vcj053B1PtrbXWmL3dmsdtzGZxOuMdumcZrc3Tu6DjpsrnOt9g5CGrmzdR0V3ztjH11I216uokpNm7opIa/C/bLX1tNJoj9vW6kefVOEREpLSLT5Dz+QNFqkqaPJS1n28dTCHpyDVY3OyY+noUljscltrFTV8OmrhkDa6tStD0p6CaGZ0eSWoqNbeVqsyQ/cTibXXyZFJREYP4hXDKS5PyAeH73LYupUeCeqVfV69pHQg9NZSo2v8yvhhubGfZ0Fdtz5I9IZyibGxzUbxz0PbuzUlqGkBGuhNXSPSUgBMsVJRrDLygLOLTT+Y/zdUNKmvCnX2ncXmMVuTFY/cOIq0q8VmKSGtoKqPSyywSj0EFbgMCCCL8EEH22pwB59erXuHA9SWRQf1ICG+obgEgkgjm5t+Ln24KedetdRGp0tdf0+r9RBLMRZfr9OfdwT+EV691GNMCwuyggWUEizA8kE/VQwB5vY+7CvmOvdRWolAa7x2INuRpBA45403PvfWusDUqizB1JuPV6WCqQAwu1xcn/Y+/de6itRKTqDq1ntGvHBb9TP9SVHN7fn37r3WCWhWyjyKqjgBiPpq4u5sS0jc+/de6wGhCltROpxpUlgDfixQf2rD+vHv3Xuoj49EJWyMt9IXgMSRcFyDwL/AOPHv3Xuor49eVf1fXVdvT/jeQNq4H+FvfuvdQZccNLAOB6gvpCtoB/1d/oW+n9Le/de6iPjI9IZvwTqFiLfQD0k6VN/oRe/59+691GfGcAfQSMdRjdQbDk3jF102/xv7917pvfEhma0hZHIF1RU9NjYgWAbUeL/AIPv3Xuohxscd9RLcqunUGYfUEEkcX/P9PfuvdQpsUPWdQF9QI1LLbi9gwHjUf4/X37r3UJsUpQWIBUqOTyrNzqZibKG/H49+691BfE2DAgakbUvLG7A6SGtfTc/42/Pv3XuoUuKBspZVUBmZQ9/U3JuCVsT7917pqlxIIQM5tddNyvi4uPUB+QD9bW9+691DkxVrImlUZ3LsuoHSV49YuBz/T37r3X/1Npxc1loiBPWwovHKU9VKbf4kI3sy6Y65tl68nXHlwVP9kRVMbf4izxD8+9de6zw5Sqb1CpfUP7csNSwJ/2nSB7917rubMVoIDV6A/gNBVKn+xGhjz7917rLFksoV1Cu8a/1hgnVfx+WVT7917qXBksiL2rqeQi9/JDUFh/sSjj37r3Uo5fI29VRCR/QLKv+2/YHv3XusiV1fJzHIx/xVagr/twAPfuvdSPu8qbBaqjB+lpfS1x/iyMb8+/de67+9y6HTJJTkfTUjkr/AMk6LH37r3Ug1WRVdRrGN/osSItv8NQiB9+6913FXZSQ2ErLz9XkBJ/5BZG9+691nLVCeupnUi358v8A1xitYe/de67ir5CdNPUBLf8AN6Vb/wCweIH37r3Wf7+dWtNJMxP0aMyn6/8ABVUe99e6zmeUjV90oU/QTpUFv+So0Le9de68Kie4tOL3FtE9XYm4tZXTT/t+Lce/de6nxVTkXM7yWN28kkpVI7WGhUUAM0jEfXgcn37r3T5BMH4sG1nnXLIpuq+nX+2oII/T+Tx7917p0gmgsAHWKRGLLrk9VrC4dQvL/UEn37r3TpTzwKRrDAWM/wC5JIARf8rYBUQkfX9Xv3XunaCrhsfSn5VrM3+FypIA8jEW0/S3v3XupyVKPIfSCq2VAdbMYwNJKhG50E8kf7D37r3TpFJGpCLTxuUIQyMpEjiwt6QxFrXuSbW9+691OQprVTCjIbr6lOjTe7ozxmzEn6fkW9+691KELf2oVPIQExyMtlFl1lWHjBUixIufz7917pxWjhYDShJRNWkBlbTYI12JF01f4XPv3Xus4po7NaGNdJuFudWlR6iQGI4/w9+691LhoYQS/jijJH+qZm+hFnu1l4/I/r7917qX/DgoCkRKvOkaS9rGwJIl4tyeL3Pv3XuuYx5ADDSbEk6YZCCOCQPUbFrcj+vv1acevdcxSEMCqR8G91R1HIHp5UhSAfybe/VoKnh17pFdm7Hk7C6y7O6/dIim/Out8bKkQrwybn2vlcLoZyCliawX/Htt2Wgz5j/D1sgkMBxoevkJbm6VocdR0u3/ALY4bO7bpzt6smjT0PX4SSXF10eQp2tdlrKSQswOsHj250jODTz6K18usJl0yvWOyaZpauozFFFLDHHTyxwRx0UVHgccsXDNJBGRPIzfgG/+Ptmap0qOPSiAU1MeHVmHwC2DhOvIB8icjSU1VP1luGLrH4r4SupqSrTL/ICgw1PuXc/cRxWQWSjy0vx729lqerw/lilp03zn6ColDHFlTWnD06d9ehp+UnaWG+PHSG6NwbjyE1fvbe6VVMqTVs9Vk9x7kyUFdUUmLjrap5K+oxtFNVS1uTrZnkqayVpqqoeWpnF9E0FevAE8Or7f5u7Vu5v5en8rreIEMGS3X8CMRNTVdOrSRUGfh6c6c3Pjp6VZbtIKKvqi0eq7cAnn3pfxfb1s+XWnt/Lp+Y9GNx7r+Gny43vkKr4o/LPcGJpczvPcdW2SrfjF8ioFlxnUHy32hUV7s2KrNjZmtXHbuhRkizex63I0dQkpSmCNhyOPVyK9CP3Z1Tuh9pdvdEdtYKmxXbfQO8N07cy+GqZahqXCZ/bGVnw25IMdVU+qasw1RLTCuoJbMtVQTRTIQsoPtV2EfEaU6az039AVDd9dC5PFDKbSj7E6myNBiqw1+QqsZks7h0opI8LkDHUY6WSphnxlM9JJLKyn7qkX66r+7qajHSaQaWz59R9s7VzlLm2pymGyuGzVDkdsZ04TdW18gaTHZmI0/wBzKhy8DrNjslHT1ICgyAw2A1Gx31ToJpqipppZ6StTwVlHNPSVsLRzQvFV0krU9RE0U6JLEyTIw0sA3HPv3XuorV31uwB/obc/n+gNiPfuvdYjXm/6wBzb1cAH68C9h7917rE+QFgBIn1P9sAcfX8ji3v3XumyXIK2oiaMfk3dBax4vdvofx7917pvlrY7k+VLf1Drbn+gvb37r3UJ6xByZEH+u62v/W1z/X37r3UKSrS/MkZtb6uvBPN73+vv3XuozVKG9pEP1v6l4/4k+/de6wNKhvpYEX45H+x59+691jLKxtxc20nn/ef9ce/de6xHn6X4vxfm97cH8+/de6xkf1A5v9Dx9P6i/wBL+/de6xENa1r/AEt/hwb/AJ+t/fuvdZBqFLV8cLHT3tYn1V9Kv9eD6vfuvdYyZJH0i4BvqJ5/1zx7917rnJOVVUjNkVhcgn1EcX/2FvfuvdQ5J2LXubk/Xm9v8CffuvdcxI5QqWPHH+3ta5+p59+69094svM6R/VgQATY8cm3+I9+690md45Nax8nlak/7hdrUxhWb9ML1GpY/FGDw1XkKthGi/WwuePfiQAWPDqyKXagHRQ62srMvkJquUNLU1cwIjRS5uzBYYIUAJIUWVVAvbj2gYl2JPHpeAFFAOrSfjJ8VcHtSno9+dx4yWbcks+Mye0tuQziSXFSRJ97TrkaF0VDl3qRF5RJrSkiDceX9DqqFGo5bqhNceXRzqzO1UG6NrbOw23dxdgdgb4yK4frrpzrvA5DeO+N7bgqm0x4za21cXFVZXcWSmksWnZDGhN2Ki59uEMOI611YXhf5e249q49dz/zBvkhL8bqQVsNCfir8UsZtruv5Rx1VTDPKm3u1O1MrUt0d0VuD7SBnnxyTZzK0QH7sMbAr7bBJ4DH+r/V/l63gdYK/sb+U50dJ49q/A3p7szN4+GUVG8vmh3H3B8sN/ZOKGMK9TkNpYDN7P60w81o/IIKSgVEdmW7Lb3YIW+fWq062our/hN/Ls31/K3xXy/3R/LQ+Cs2+Kv4mbm+QKbZxfx02hiNrV2SxOwczvTb9GtNJBJuGix+Vp6Cm80YrxMvlcLInFmWrrpXgergCladai2A7a/lB/Iagoa3dvwc270VuHP4nE5Gs3v8E++O0+gNy7elydJTVMkMXXHZFZ2P1FlKnHF2X7WeGMM49T6fq7ppgHqta58um3Pfy9ewchW0vaH8tj5IJ8ua/aNSN24/onfOBwfSfzt2h/Cz90KzaG1GydT1J8l6LH0EMxrINuV8GUr4X8C4+Quw9+VipqeHVWCuCoOejX7TiyfePRNF82vi1VZ7pnvrqjcOT6t+R3VdNHk9r5zrHtijppk3Hsbdu1clFTZSn2J2NQUc09DT5CnKwSJNAR56F7KFYMKqcdJWUp8Qp0XaH5wyR1kU3bfQfxz76wuRZ/uYe0uo9sLuqkqYZGhr8VXblw1HQZH7qjqUaPU+osVufqPdutAj0HRmOvPkp/JW3ZJTw9/fy3n2HUSaBV53pjdP3eLja411B21lI6SJ4uP0EsLcWI91NfI562CK1K49OrOevdrfyHOyNqLjuiPmfmfjNVPeWm2bvGmx22aSlqSvpNbgZNvYnD1siEWLx1zvb+0fddUg/AD9h/z9OMIXFS1D0H2a6kq+tMi2X6B+cvxf7TpaYtPj2/0hybKzE6hrxCQZOkmxvnIFifuNBJ4Pu4JI7lp0wVAOGqOgj+Tfyi+Z3cXRm4vj13D8Z9ifLDrevpitFBRZDqfuOowmTpldcduPZmRx+6V3ptTcmLkYPTV2MNLWQv8Apccg1ZASG4HqwdwKE461nN09ufzCOm8TluuO1ev+59wdN00uXhxG1PlX0Bu7tXbuEoMjGaZINv8AZOWw9L2BtlKWmVYlkx24kCKin+yD7sHdCArn/D/P/Z6dGhhV6V/YelX1/wDzE+ott4fBbU3T8MsDRwU8NLSZ9/jv8kN39eS5paSGKGWtrNndkYreFZT57MyIKrJVsVaJq+pDCS0chRVC3060DRhgPn1rRAcFsdH56t/nDdZddU27I9t7i/mKdKVSUuGPVO4oMftfsbDdZRw46thzW26ql2pv/YmDyWA3Fm5oG++XDDJUdHF4achz5Dc3kbV8W14/n+3qoiBP6Lig/Loel/mw/GPtLd3SGT7V+Zs26KKmwdBie8c58huh+4d2bieqjxWWyObi2PuHd+yu3dt4rb1Xur7SigxsGMpno8dVzVJlnqU1e7rfWyJpEekfZjrRgkY1Jqft6Nh0t/PW3f051buen6h7a/luRyRbvpKHr3qLaO49g9QYWv2jV4Zc3mM7ujIbn2PsHKVmelzMn8HjgkSjkleI1csjK6qGnaxmOqS4b7BXj9nAdXUTpQCP/B0efZn89KhEvZtTvDqnrrNbl642ziK7p3sb4/Z3rioi7a35Vp9tuiWjx2ye09319J11t+lrdUcGXoqmfLrHIqRK5AXyQWb1HjsR8yKdbLTVHZ3dVk/z39qde9j/AOydfzEdq4zXne9YaD4r/KeWkpaOmqd2ZbI7XXdfRm96jYOOyGQyeLyu36miyeGd5Ipaj+GRQU0unxIC3NEEYOrgrWmPTy+3P+H5dbIYowYcBX/V+XWpVv3bNLsXN7hxFPPBmetd1VTPkI8dPHWrgsxSllos1RhGZqLJ4pn0srBGqKYtC4uq2a6aUVYDoGKOGu25lfA7xVIhbxMY2LQ1lHMt4qmEtxNTVUD6h+dJsRe/v3TrJQMdR4dXYbg6R3V/NQ+Pfx37V6zz2wqf5PfG+m2b8K/kXid/diba6nn7J2Mq5B/hF21X7y3e+O29kK7I4KnrOsq1clXU7VuRwOIhjZ5qmIBh07iQO3j07G+pRT4uo0n/AAni/muKskv+gXbTVU48FS2P7O6pnpaekC6RT4fD0e4ZI9u1drg1FMfKDcrZmYmmBmvV+7067b/hPH/NPiMbr0BS+CiVjioI96beyU9LUSaQ1RlWpIp23OVK3EdUrRqvoUCO6N7t9evd3p1kX/hPH/NDlhaCo6MR6etnFXm4Bksw82UqRKJUeKooNszy4WGNh/maRxCx/UCqoq+7T17u6fYf+E7P80KrkmqJ+omirKymGPmrYMbvCcrhjG0ZxH2NNsz7VQUbSalAKsi58mpmY+oONevd3Sww/wDwm7/mLVFdjVymws3hcZjgtPjJsZsHtPK1e36KaWN6+PGxttG2QkrY1ZGasE+gtdAAFC+wOvVHqetkTvDbna/xL/lfdsNvLYkfTsOH+N3f02Kqqmmrtm5Sfdm2thTbMpcCu39zUmP3J/HMpTbnfI0CoskVZj1nmSS8MiDdQeq561Tf5OO/uxeyv5q3wYpNj4TM7qjwXyB23vbfcePiM9FtbqDA0mSp+yd67kq5XjosNtTa2zq6eWsqamSOPQBGhaV0RvOdIPr14cfl0S3e+/N19bd3782ltDKwZmlPeG7NubJyWCmTLUeZo8N29XYfbs+Gmi8i1NXLQmmnp7alqKWtgmQvDUKTsGoqOHXuthDcP8jf+W31vD9z3f8AzqPjL1jLMks1dsnEYXaOb3Vs+WZFjqtp5TCY/s2trcXmtrOJaV6bwxvRVf3ASOJpZVNa+inq2MZ6DXK/E/8A4TvdWLfMfzUu+O8q8Samx/RPxjy6SySrUSyiOlq63a1bhRH9xIQgWqaNU0xgiNUVfVb+Hr2OFT0RnvDbf8r+P5CfCKD4D535j5LsGo+WHSuN3nSfKCDr2hxmW2JWb42vBj81tDBbOmqMxg6iLdFAlO4yOh54nOlAY2vcBtIJpSo/w9VbIYD0P+Drfs2P87k6CwfcW6e/qzH9c9AddZXf5xm7crGuEasyeJymeqaDavVGMEk6dx/x2ekMEVDiENXQSMZJJI40Ye3Aoplc9J1LIQG+E9WTYbto7hwGA3JjH+4x258Bgdz4eWPQzSYvceIos3jZzpOlWagyEZaxtckf4+7gAYHDp7qU3ZFaCdayALxpEYBJYWv6JBdAR9eB7917qFN2VVqGu0msgWU3AAFtVlDm4sPz+D7917pubtGaL9Ur+ixOhQ+tb3tcvflvra3v3XuvP2o2srJVTlm5AW4/WpuqufR6OPyP9f37r3UT/StpS0tbIy6fRqBEga7W44v/AKwPv3XusB7ULWEdYAVTU/kklD3t/qQhIuRxYW9+691gbtSUi3nZiBq9Jbygn+yx0lQCP9h7917rF/pWcItpJmJa/qBYXCXKgIlwQP6n37r3WH/SmGf92rKqvLKYJNTg3IGpVbi/5+vv3Xuos3aqFhprZbyMusrEXiP+pDengqPx7917rAeyyyv48lUcOqlhTSWtbUedP044sPfuvdYB2VHJYLlXLKwcE00qsL/q9L2UBj+QPfuvdRm7LIZgcpVyKqmwSj9Ivf0WJDICP7Q+vv3XuoJ7IncB48hJYfRJKKRNX14JZm1IR9LAE29+691H/wBI1XpLLWhAPoBToQPx42DTC2v6i9/8ffuvdYG39XD1x10jqY7TfswgP/idcgOpP9bj37r3WA7+rXQeKrIJNlZ4o01BVsJGHmN1b+o9+691g/vvl7hTUU8xbW0YtThCv0W5WRSJL/S4It9ffuvdRH3fuDUp00UwfXrIlgY6FH+oWYK634PII9+691BbemcUHVTqtlXWgeIsj2OkkpOyRqw4H59+691//9XbQho9NrT1rnjlTM4P1/teIr7MemOpRw61I9clUx/o4kA/5KCKPr7917rEMLRxnT5KqNhx/wADJwv9P0lmFvfuvdTI8TSWtJPVMfwUm5+v+qCr7917rP8AwS/MdRXNFf8AS1bIgt/S6vf37r3WUYqmUWvKh/JerlkB/wBiSffuvdc0xVL/ALTf/VLVP/xDE3Hv3Xus6YWmc2LT/wCxmm0f7AqoPv3Xusj4SkT03ZwfrpnbUP8AYcE+/de66GCpP7AU/wCE+tD/AMl+Tn37r3WQYOgX6wrqP10VM5X/AGwY+/de6lDblBILv9rGP6M9Yz/8kqVv7917rwwOPhNllVf6aXmiH+w8hY+/de67GAx7XaSGKT6kMZpP8fqVmF/9t7917rIuGoFIVIIAD/SSW/8AX9RmVv8AePfuvdZP4Fj7+mMg/n9ysZRe3+okPv3XupH8Bx5sLQlvwnlrAS34Gky2JJ4F+L+/de6c6fBRhmvCtlsqA1MiKzAi5KsQASf9e5/r7917p6p8BELM8KSW1u5aslYlb+oEalsbNYAf7f37r3TpDg6VPV4IOSOC80jkD0hmufUGJF/6H37r3TimAg5XxqugvyxLK36fVqVmNrki3+q9+6905Q4GnBOmNEsxIudR1fiQkA3Wwtwbj8+/de6c4sRDcl2jeQl9SpdS5IUEE+kKV+v4v7917pwXFU4XUjyt4ygLRvGutTdQpFtRTm1hY/X37r3U5MZTF/U01iTqCzMVLcelrFLaQv8AX/XJ9+691I+zpktpjbST6h52LOt/0cuWbQW+v19+691LSmiDr+wmrTZSZGZ1FrBHJbSXYD37r3UlaWM+n7VFB9Ni5JW/LL+r6fm4FveiQBUnrfWZKeNrfsxk/gMdXP0LAWN1YfT6291LD+Lr3UlaZFN1iQG/oIb6aidRAAJ9Tn6D3Wo83NOvfl1y8LA3Ggf1uzhSCRwODpIB/wBj70xHqevdZPCxAFkJ+v6pEViG0m4AItp90r1vrmsLrIrsVUKyNpQtyFN7E3Gom3+t70SCD1sA14dfMx/mn9Bn4/8Azw+TnXiY84/D/wCk/M742xEECq+1ezTHvzDvCbBWjh/j0sNwNIaEji3tSjakU9InUq7DqgXvx5X+QGKq5fNNS7O6tgzUcau5/cknyiBIlL2SWaSpsLW5A9tSfGPkOlMVPD/Pq6PYe18XgN27L6drpGoqD4s9R4zbOajyNPLio8t3PvOkj7a7uy+L/iKUyVeVym6t0LQl9S2psXByEUH3Xq/VCvzl+QWR737irWiqJk2nshanbu28e1XT1cSTmQNnMh5aR5aaWarqkWHUjuvip0AJtc0YjOfLq6jrcW7h+V9H8qf5ePwO6uG1qbB1Pxr+H/xj3ZS52mzP8SXffX3ZvX1R8et618dFJRQPiK3qzunrCmoMnGZahJKbJQT3isU92RSQSAadVPp1qhU3QOHwVXuelqMNj6mb+MZ2hn+8EM2SlBraiKohRJUIplpwfGsUShgqhmJY393pGPwdeLHqx3u7dc28cH8VvkxkpZajcvbPVOU6A7uqpryz5Tuj4tnF9ZvunNu4u+e7B6YyG0shK8l2nkppZDckk6610RfozcE/Sfyuo6TJPm12X2QajaOXrslU0c+MEedmVsDlYjBomp/4TuKOEJrW4WVgbD6uICKE1p0zKupNQXI6PZ3d0hhN1NVZfCUdHSbmj8xqqNoYo6TNNHdJaedVUJBk20nxyi2s2D3+vtzpMpPBui9UeJwWRjjzW5du0tRX5SrqMRkK+u86VP8Ae/b1BTHKUGQjEqLHXZDBpT5CJdI1otRyTG3vXVunqLB7DvZds4Vj9Rqg1mwtflnP0vzz7917qWMJsoaSNtbf5PCrQxMLfi12NwQPfuvddnGbQQ+nb+DWxOkDH0rA/wCBuhuLj37r3WFqXbQsY8NhhY2H+46hsD9CtxD9Lfn+nv3Xuoc0GC5P8Lw66f7Jx1If9h/mbAAc/wCt7917ptmpsMb2xeK/wtjqMgj/AA/Zuf6e/de6bpKPDtc/wrFEckqcfSE8AWItF+CLf439+691AfGYJ/1YfD2Nhzj6UED+n+bHJt/jx7917qE239tSA68Bhjc/VqGIahzcekL9P9vb6e/de6hSbR2i7Xbb2KB4voiaMAX+jaJRxz7917qG+wdkycfwKmjJ4BhqauLSbHgWmJ5t/sPfuvdRn602ZJcJQ1sJJ+sWUqFXgC5IfWLgfT+vv3XuoMnUu1JCRFV5qnJtZvuoZlv9eFkgBI/B9+691BrensXFRTGlzuRDVVbhaK81NSOkaVGWpg8gsU1FFj/P59+69021HS1Wl/tNxUravxPQTIx/2m8UzhW/xsffuvdJuq6j3LHxDU4qp5awSeaBjp/r54iBce/de6TNd17u2lDM2KaZFNz9pUQVNwAdRAV1cf61j7917pKPDPTSNBUxTU0621Q1ETRSi/0JSRQbf7x7917pQ4Sklqpkp4DpmntEGUHUisCJJQB9DFHc/wCvb37r3QV/IfJQYeHb2xccqwQpF/HsnFHwXklaSmxyTWt5XKLJKxa5Jcf09p52Aoo6UwKcsRjoQ/if1HgpKWv7k7CxklRg8RIKXr2jlmCU2Z3ZSVSfc5SeKKVap6bb5C+IFTFLVNbnxEe20TGs8On2amOrDuvNv9vd+9p7I6Y6h2nUdhd8dt5aqx+w9s/epR4nHUdJBLlNw7u3fmZmSk2z17snDU82SzmVqGSCko6eR2bge3CadUGerdZ999Cfyxuvs1t3pvcNX2Z8i+wMZU4Xtr5YY6Jtu9wd3wUp8Gd2P8fc3XQyV/xc+GO3cwhpZctSxQ7m3y8SuHMXihjsqhhUv/q/1f6vPrxxinVC3yF+ZW58xLHDu3cb0eNpWrJtt9YbGWTCbcw6ZC6VNVDQtM9XNWV6i1VlcpPUV9aLm9iU91Y6ePHrek9V5Z3vjsHcDtj8RVU+16CtkFOKXDIEqplnIj0VWVmD1krMX5KGMH+ntsyM2BgDqwUdfZsp9kQ7U/lMHr2CLxJhf5etRtgxgX/dp/jpLQVBI4uzz6if6k+6Z1ZOa9b8uvjWdjZjeOz93DH7az1ThoafbW0w1LS5GGjSpEmFpZ1mmpZnjirGDyEamViBx9OPbkjOHPp1RFGkAjoYOlPl12/sHcOFjr6iqngiq46nH16Sz46elqqJTVQ1WOqqSSIU2RieLVHNSPDNG9iCT78jnFVqOtlfMdbVnwq/mQ9ZfIXLZzd/d0ok7q3H12eq9zd40dTDR5HunZGNanqMR198psXTxx0G/wDdexKujjq9l7+njXcWIlSTHV0tRQ1jaFKAVJXifL7OmHGtcihHVX/zL2jHsPtDOnEskmA3FXy1sDQgCEZRYxMtVFpuqpm8aEkBH6pY7/2vdq16SrSmOiGVW8HhlaLyta5F9QP+uTY2uv59+6t0zVW6RKCHMcg+lyFNhz9Lg2Iv9fr7917qLFvaegkSOjyVTQyyX0LTVc8Jb8FtMTqPURwPzb37r3TvF2VmxIkrZeplkUgLJNO5lX+hWQ3kH1+oN/fuvdDTs75Ud07VSOHb/cPaWEp1YBaTFdibwpMeV/1IxiZk48rYfQx2t7917odMV8qt/bleOn3rmsFvulqAwlg35sbr7efnYfTz1Of2vWZCbV/tU5Pv3XuhPxm8OrclTGLMdB/H3KQ1Kr90IOvpNuT1Cfq06tqZ3CU0Nv6pCLH3sY68a+R6UeN2V8LsnIv8Y+NZxSzOGn/uF3b2VtQFrDU0dNk5N2Ua3/AChV9+61nzPSs210b8FKulyGK7H2J8iEhavrJMJuPZGN657Z2xksBUzNNjKPcGAzW0U3Bt/cuFhcU1Xd5KWvMa1MLp5Hij9QHBpTrfng9c2/l6fy1+yVo6TY3Yu9sHn8luHB4s7b3V8aarHV0mLy2Vp8dX12GrNv5HD0r5fCQVIqzTTmGnnghlBljYIS34aA1IFPSnTomcCn8+jjYn/hLzs/N5rF7t6Y+bvVUWSxNRHkMRSrtHsLYzU2Tp7/Z5SnrMXuTNzUtdSPZoaiNlZDz72FTiEIPVWkZgQWx0ou0v+E5fzIXAVmS3rtvq/wCVWFjhKy7p6j39R7N+QNFFGurz4Sq3BjMJiuwa2FBrSgzIlapYafMjHULVHDqoqMjrXj+a/wDLd7r+JOO29ubIx1+8umd15PK4LYnZx2/X7er8BvLDWqNx9Kdx7UyCDK9Y9t7d1CV8XW/tVcDipoZqimkWT3vpxXYsoJwT0CHw/wDkLt/pvsPJUXbOHyW6Pj/21s3OdGfJ3ZWOCtlNwdJb2noTncpt9JkkiXsDqzcGNx+8NrTlWeDO4OnCkLNJerZVvs68D4chHl0C/wAkekuw/jF3bvXpbc3YuQzcO36iizO0ewdv5Ctr9u9k9W7nxFJu7rXtLZ0UFXP/ABLavYGw8rQ5SmkFRqi+5NOw8sEoCehAIPEdKgwIBHDoI1qN7RyJHDvPNrPUI0lHE+fnWmalUqpqq7KipWmx85VgRTShZAxANiQp9nHXsevWdc92BEqSQ733G8DHxxr99mEyDThyjGbHJWiohxqMOapdUZAJ+t1X1T17B8z1Nj3h2lBYR74zUnAsabcW4ZoKuVgWWnwM8OXEObqii+qOM3Q/1HPv2fTr2PXqYOxe3KQPffGUVYrCpkk3JuxKailNglBkJTmV+0ysxNlgcfXi/wBbbz1XHz6F7ZXYG68kuLTfe/Nz4jY+6vvNnbyyVRVZnMxYXb2fin2/uGfI4fIZKrWoixK1a1E6IBOtPGxju1lb3l17owPc3yk2T8Tujd7/AAT+D2Uy8y9iU6YT5t/MKowmU2jv35LGilEo6N6ux2Uhpdz9YfEjbswHlo6gU2b37VA1mYjpqFoMPC0ASSG6cx1A/ls4+D5V/Mf4pfH7s2mq1my3cXWGXo+zMJR0/wDH9s7O6oqqfdO55N0UGulpMrt7C9Y7SrQa5jHU4+lpEdzNDEEW3AAeXVaeg6L521v2Ts/uDuvsrD1WSx+F7L7m7T7GxOPxv2/lgxu/N9Zvc9FDS6Vjlqplx+RiFHqKrW1kz0bKskSj3YdaIPp0iKIJBMkt4p5NSvzV1MtJMoWSd9FWwkmlxhjhdkkILzYqiLH/ACiE6t9eoePVif8ALF6sxHeX83L4WbShw1XuLamN+QnX3YOfwmKosplJKrbvVMb9o7nx8FCytkqiOom2z4XRQBJUVDMNIkv7crRBQ+v+r9tOm6VYgsfs6ET5vfLDs7vP5Cd4bh7O3ZuLLZWm7d7Sx9Bicpm6iTGbRx+G3hufC4ja+ExNPVPhMFiNs49RTQ0NEkdLG0ZuHa7FwcB0xIQSKGvX0Sf5c+Vrt+/y9Pg5u3KxVByme+LfUbZF6uQwVcs+PwEeESWeGpjSaJpYscpswuBb8W9+6UDgOjaT4UMdcbU8TgFCPuIn1RkHUdAZCGAv/vHHv3Xum6TAsQFWd49S8eOSIgWJUFxckIt7ggj37r3Tc2JdkDfczsRyZFkiIHNmX9xEJH9be/de6wNhkQAKzO36SyVNNoIY8l7rxYf0+nv3XuojYSma5WWrKhQFVPtGu4N9SsxPAP8AS1/z7917rFNglj9bylTIB6DBSm1/pqdT/nD/AIX9+691AkwsV2eV5fQv5ZEcWH6UjDjys39GuAPfuvdRhib6QtTVxFRqDldYe68xuqynxtb88ce/de6xPigFVhPWMRcMURn0r/YAdJtRAJ/I9+691iONktZHqj6rs4jksA6/5wKbD0kWCkWPv3XuohoEAjJqZ4DMzOFaTxsrr6XPKtw/10/j37r3UYwEAD7ueUK37lxTyj9VlBZ0DNcH6Hj37r3WF44VLN91PE5Y/wDKHSaQmn9LKqkAE/0uffuvdQ5RAjKGeHUp/aY0aH13Fm1hQCwY8XFh7917rG00QDM8kFl4l81FCoDjksZIyWZPze319+691g8kd7Xo38gLllgkQj+hdSzaNQ/tL9ffuvdQ5ZUDNqpqORSAqERPErvbhxIVNmH+2v8AX37r3UR50iS70VMjH0nxzBxKFsbr9Pox5vY+/de6jNX0qHTNCY/Lz5RVorNcaRaN9LEgfTkD37r3WCXJ0cymNFEegaWK1kUkksShQZZW/SWX8KCP9f37r3X/1tvkfboQVll4/oZP96ChPZj0x1nMcUw1LVFD/Q6Uf/k5T7917rKFSMDzT1DgW4BS5/1iiWPv3XupaVFMq/sx1Bb/AFVRHC4/6Ot7917rirxSP+7PpP8AqI9cJ/1vQ3v3Xup3ngjAVYJmv/akeWX/AGwCMOf8ffuvddPKipcwRFf6srI3+28YPHv3XusEM1GHuTpJ/BFUoH+xF1P+29+691Kk+3kF1l1D+iDWP+Tolb/effuvdR1ah1aWDM39REx/3g+/de6ckNNEAW+6lX8JHGiW4/oq6vfuvdchPC5HjppUF/rKZyx/1ghX37r3Uj7xYkClJAPxeGd1/wCT45P979+6914SQPZjrf8AoBEyAE/S4svHv3XupEYJGoRxhR/qIDI/H1/tX9+691k+7iX0iSqVvyDRFU/2BLH37r3XMVKf6qUm/AFM3P8AhYR/n/X9+690408qseY5VdowhLRMFBiW7OupRbT9P9e/+Hv3XunaLxFSURlVj+piV/bQXLEfhSPrfk+/de6co2U3YRqLMrIwVtKemwja68jTcgf7H37r3TnHGt0LPdLABkZy4DMWCj1AXAPLfge/de6nxCJOBCr6vqArgEqBwwYj0nSCSPr7917qbG4DK5iiQso129TMQRqj4PpKgXIP+Hv3XupyTxXA0IFICofGb6eSFvzf6835v7917qSkqgBQjy3Uuy+JhosdRDXXgc/i5P8AsffuvdSlcFwRHq13Yft2GiwszahdXUm1vqffuvdSUNyoETD6WAChCbWCmw4Fvz7ow8wet9SdbGwOtb/0sAR9b3GmwW3P1+vuhFKZ691kF250udRNwNBI44+rXT3WtOt0rw6zqtiBwQfra31tx6j9Bbj3qo8jnrdD6dcwrFieSP8AXCgED6g6v6H3okDrwGeuRBAtZbjnkg2F/wDAj6j3oGuerUHl12dQBNwL/wBfpf8AHOrj37j14Ajz60Qf+FGG5tn73+fUu0Nk7UyT756x6T6/xXaOYodVU+cyW4ZMpuzawTDxJ93JHhtqZSJGq4fJrM3iZB4tRehPbSvmekcxHiEdarMmwYOwvlf1bteqD/bb33P05sjNQshSZMVD2HBU7ioZopVDU002D8oZZFA0m5Fvfn+IdORfB8q9fRL2NUfynP57+xMtlMHt3+53fO0sYuM3ZgKYYjr/AOSPXlJSeTE0VZk8bTSZPB9ndfT+CNKSvMeWxclM0cRanlLRJQKFNC3+Y/5unq18utUD5UfyEPipnfkP2r0/0z/Ma+EdN2l11uip27uXqnfG9G+PXZWOzHggrFxWWxmep8x15XZKCGojWeTGSRxmQkBQ4ZFqwVsgdeqR59Hl3T8F9zfDvrD+XvsnF9ddqfIyh62zJ+GnetT1XtmTcGzfkF1l84snurfWSwfx43di66up94ZHo3cGIr8jXVFYuPXDZChpJpWSnqQQ8exCBxHH/V/LqlRUVOTw+fTdlv5B/Z+P763VWdqdybT672TmqqmkiyG2MbHuTuTd1Jga6fE4rsnGbLr56Wl6mPZuEpkFbQZ6Oqievp5ZaUO0b3br1boNv5vXx3+I3QPw82X1N8e85SVPa/SHyN2h2V3RhMzvc7z7WkxPdex8t1riN2dhQwJDj9rU1Tk9pUcVPQwwURXRGTDYq5917rWC71oYaqm2fuWlp9xpkxLU4k5mgkqJMRTVEUZmxqVNMKhkgeKojWVWEQB031XF/b2k0HeeqipDBh1YZsvtg7+662Rvfzjz7j23i6vJKrFvHmoIjj85G1r3cZajma3B5/1vdgagHpKyUZhTp3xOI232Bkc1srK5fHbUPZlLj8PQ7rr1Axm1+y8TUPU9V76yRNvDRUO4Kg4vLuLCXCZWp8l/Etvda6Jlk8lufbeWzm3N14at2tu/amcyW0967UyNv4ltTd2FnekzOBrfoshp6hC8E6/t1dK0c6Eo49+BB63QjrqLeM/A1k34Nwb2Fhfjjk+/da65neEqjgk/WxN/Rb8AXsePoPfuvdRH3i3I1gcEDhhwfr+f+Re/de6iPvMm3rsVF78m9uLBlNjx9PfuvdYG3n+NdgVF/wBXDWNibm5/ofr7917rE28j+kyEgc/kHn88A88fn37r3XX98AT/AJz8gWZrAn8XAHNr+/de65/3rUi3kJP0FiSTYnlefQWHv3Xusw3Uv6dXIPJ4sQR9L2AZfz7917rMu6EYn13/ACSWGq444JIFuffuvdS13QD6Q97Dhb2uTyWt+bH37r3UqPccZYAuPyTYkC1uPVfg+/de6lT7iSWk1B9PjrsVObsLMYsjA3+uAoP9P8ffuvdOyZ9DqZnuL2Fza5vxf6i9h9ffuvdTFykEgJ9GoG9i3NrcEm39b29+691GknjcE/0JFx/UXB4B+v8AvY9+690zZfbuG3JTmnycZ8gBFNWR6BWUjNf1wv8A2k1fWNrqw49+690k9q7Kq8HlawV4WUIkdPjatLCKsSd7yTxqSxTREoWRTyrN7317oiO/oq/svu3LYjD/AOUVGT3NHtvFKzrHHHBROmNV2d/THTwrTvIzHhVufaGTukamel0eIl9adHlymX2/tbG0O3sYi47Z2w8ZaFfU3kakjaatyFWwJWWrrJxJO7D9U0n+w9ummnT+HrXV8nQnXFX8Jfh226txUpw/yv8AnF1xi979uZOqRoM10b8N8mY9xdQ9AY+aa1Zgsx25Qww7v3roMMs9DNisfKNHmVtCvHr3VBnyt+SdVX53IV9FUNXZ3LpDSU1TVzGpnjx+MjNHjZa+SQtJUR4+DiGJyUVm4FtV/GiJRePXkzxFOq8aLbW7t45bCiGir8vld7ZWegxFTM5LZbJRT08VUPuZmEax0zVC+R2ZUjXk2Ue2tLHJPn05gY6vo+NnwL616w2Pld4byx2P7H7PTCyS02QycDVO2dtZWuMFNSRbXw1QPBWVlDVVMenI1aSSvIuqCKEWJcCBft6qWOadfUH3zv7qxukd/fG+h7A2lWdr474rZ+R+tYc3Qyb2G326wqKCmyzbc8xypoJ0kTTJ4rHWP6j23patQMV/y9bqCOOevjK/Lja74jee0q5YHQ5rYOHluY31SVGH8mOqoShBCSU0UQL3ta1v6e3ZgSVoPLrS1p8unD4VUO38/wBoybV3dj6fLbd3BQpjqyhraqGlip2qphEmRpnn/RWwSOqxiIGZ2kCqGuR71GDTh15vLo5nYnx83n8Qd8UvbXTq5PcuyJavy7n2ZM7SfcY5QZqinp5Lu0eUSnWSSmUiQTBH8TNpenGiHVtSnrwoRQ06Nz2bvLA9udLba3Lt2tOXx+QwMOS2vlLk1JoYJ5BR0lapJkgye28nDLjqpGsYzGo+huVQYMoIPSJ4yjHHb0HfXP8AKx+evyZ6vj76+L3TMXfPWEtbVY7IZHr7e2xarcG287Qf8Xbb+6Nm1+4qDdG38pjHJ1rU0yI8VpI2dDq9+1LWhOetBWIqFJHRe97fBX567AaqXdHxG76g+yLLVzYXYWV3bTU+m/8AnarZ6Z2BADf+17t14gjiKdFL3HHu7ZtTJSbx2nuvadWjBZaTdG3szgJxLCT4xJDlqOkl8sDMdNwCPz711rpPR7uif9MwIuPoym9/xf8AF/fuvdT4t3FWUmYAj+hsARx+L3/3j37r3ShouyJaJ4mWfUVdT9SBcG/04/B9+690NuF7uEUaI0huVAvqB+pP0IPHv3Xul5ju8pZJoYYJfJPKwSGLzCMySH6IGf0ISR9T9B7917oYNqfIuoo3j+4kNLUKSska1IlVGRyh8c0ZCyI+m6mwNiLj37r3Rq9kfKhYnhZ8vVRals1quTSQQLggPaxH1Bvx7917o9HW3zfyWF+2NBuaaExhAqfcFTpAFlFnH9PfuvdHU2v/ADRd+4eBI6fdVW2leFFY7Lxax9bsFI/1vfuvdQe0vm/sbvTae/drd2bVxPZu1u0dswbQ7Y2ZU+KGp7E2xjhJLtvM0lemibH9wdU1jmu2pnEK1YTzY2V3p541j91scaVp1pu/Lz4y5D46dgPmtn7hn7C6U3bVmr2L2EIdNYtLU/v0mF3fTQjRi9yUlMyoWssdVp1rpbWi+6c1KFKnJ9ejC9RUG2vmj0hs74u7t3bt3rn5SdPyV1N8Ie4d+Z7H7X2X2JsfO5Cuzed+D/ZfYOWnp8T1/Wvu7JVGb6nz+YdMLRZevyG366ejpshQ1NIy4aopwA6vE4NQzZ6IP2p1l2d0NvfM9W939Y7w6f35jMhWwZTY/aW1s5s1K6qo5vHLXbtos7TY96mo1Lrhqca01JLqVo30MGkb1Dp6h6QVLXxV8mqllydW+kQSGjlWo3fURKwVqLB1Ecb08m04C2l45NMni4sB6Rvr3UsSFERylHHDJIaaOemhqIduCcL/AMWza0clOJsNu6diRJUMVQP6ibHU1qN6Y6116WWOBJElMdG+M1LWvWQCqbAJJpGjd1F4wdzZSrAtHNEC0Lf0I0rWvW6H06ETq7de0MLV1+yewVqINg7qj+9qa0J/Gcjsysn8VNBup2hWSTL4LLRSaK6kUtUwRBXCsyevdGGSvb16h/Pqy/ZfwV2L3vtfELnuz6fZW5sXT0lHsX5I7O21le7+mOydlU1IYcJtrvvaHXstT2r1zvPaVGIoKPdeLxucochi6eKnyVHTVEX3cvtLUqo61jz6VGZ3F8S/5c3V/d20/j336nzL+fXevWm4+i8j3jsfrvePW3x++HXUXYdJFhO4qLrqt31Q47sLf/dm/wDZnn2/PuAY7FUm3KHKTU6XkeQz10uTlf8AV/q/ydODhx6p4SJMXBDT1ctJh6dVWCEZmqp8ZPGixyyLAaUM1VDUxKrSVaRxssGemirIbore7UI/DxPWv9t0dXo/4F/L/unCtvjY/wAduxZuuqSCmrqztzsikoehOicRTTSCeWXI9udwVeztpyUlO1PA7ihnllQ00rRIy1cie7DSdK0Os9NszANQYHn/AKvT59bD/wDwnt2f8PfhX826/sbsb5H9Z/ID5CVPUvcmKxdB0PTbr3V0j0Ng8Nttd07wykvblZgMZR9pdi7vo8NDiIYtu0EuEwuLWsaXIVMtRGiVdSVFBj/VXqiMEJ1Nn/D6daq+Wqt0dj7+rqTbeLyu7d7dlbkzOQw219s0FbubcO4d4b7zOQzS7cwmHw0VdkM3mXyOZFN4KVJWaUFVuBf2o/wdJvXHX1dfgRDBs34b/GnpjLtJR9mdBdB9M9Zdz7JnzeOzm4+tO0BsDFZ7LbE33PiZ6mmxW96OlyMVTW0HllmoY6iFZOWHvQNcjh0rHAdGsnqIGjVvGF1cgFbEXsNOtnJJb8W5/r7317qGXp3vpZCwJJRyxINvoPGVZdI/1/fuvdQpJ1IWQtExtYokyhwObsqA6R/sbe/de6b3nhNg9QkhLWUPKqvGG4YA+QMCbfUD37r3WJ5oJIgjMqqEYBkq1LHk3LjyKFP+sOfz7917rAJKcKB95CoCkgeRrnTYfRmINh/Tm3v3XuuHmpwPL91C5jW50jyOyvcAIrOSjkfn+nv3Xum+WSF1Uw1sRCvrLSKlo1sQzNpNwpB/IPPv3XuobziwAnpZl0sPQLgxqDyFsNNzzex+vv3XuuMk0fptWUsbsqs8fhqIjyBqUTX0n/Cw9+691DM5LtGJ6SVQbiQSSLGAfoI9QYlyPraw9+691Hcs6syNRojBi1jN9EYFTcxtb/H37r3Tez1xYvqpnbXwsU76TyLKVEQYlhyQDYD37r3UaZ6xWsIkfUOYkdtajVcvfh3UDi6j37r3UNnlDKopYCwZzc/dAcc2aVb/ANbHj6fn37r3WCaSTjyKiC9grmqMTSE/oZ1IJW36STp/B9+691gkVnZYYqUHhle0rtEx4IsrN6UI5sb/ANffuvdNkwZtSJBTxGMs+ku0eooNKpCL+vUp/USbn8e/de6xCOoUES0VG9gC7OmpePojMHAZmv6gxB/w9+691Gkphq8kmOoWKXchKYxoin6BCZSDrvyvN/fuvdf/19v37ymViwMxb/VvqUD/AB4Yj2Y9MdSUr1PqFRC4+ltWtv8Akkqebe/de6ljIQMLmCeS39Vst/8AAKsf+9+/de66SsglYBI2RgRxqjB/2zux9+691PFTEqjXErn/AGuaJf8AeFUc+/de66TIUKG0kRU8W1Shk/5MS9vfuvdeauo5HAVYNP8AVQ7W/wBfXpH59+691M/idHGoW1ER+fI9OGH+NmikI9+691xNbi25RoS/1sklOVv/AE4RDb/Ye/de67FZSAajoB54SWL/AKFKe/de66XKU2r9U1h/ZEkI/P5+nv3XupDZeiay/aI/+1SVCIfx/S4/Hv3Xusy11GVszxRL/qVrFNv9bRET9ffuvdZY6vHxnUPK1/roqpLNb+v7f5Pv3XupqVdPOLQQT/4kVrG3/IOjm3v3XuuBqaKN7T1E9x9UNVJx/hYR29+691KWsxjWVXqGLcaPuXCsSLAFtAIUn8/ge/de6nU1ViCpQJUhwNOpH81uf0eTRY6gLAm/v3XunqCXFG6BJ0JAJSZ1Osi19WlGUWI4/qOPfuvdPcElIQRFIgLKBczklVALC4aLSfUfr9ffuvdOEHj50HU2kCyTRXb+0OPHb03JDfSx9+6906wzAH1a2cEaSWXUCeDYFRq1Lzc2C/S/v3XupsVen1Z4GsDcyaS19QB0kDQWH9R71pHW+sy1sdjpkp0F+F8QLW+gF+ObDm3vRWtM9e6kLUxm2gqbcEDUoFv7JIUBzc/7H3Uox/F17rKZEJvrCsR9AjMttRvYi2r1fX+nv1HHnjr3UiMhrEqzcE2EY9QYG5BJ/Nvrxf3Vqjz631ljaO41RSG97DSvABFr2tb6cj22wYjBp1sEDj1nUqbaFIBBNyOTYlTck83P9fdaEfE1et1HljrICtuef9f/AIoL2HvxBPDrf+267BUDgNxyLA/6/wBT7ppbzPXhXzPXv62tYi5DBiRf6Cw/w97ofXq3Xrf7Tf686f8Aeza9vexUcW68KE9aj/8AwpC+K2T2rvXpf+YFsDGTRNSU+P6W7pqMegjEq01fVZbqzcWVdPWkpmrMhh1q2sqPLSQubMlnYCAWHSW4Tgw/PrWP7f8Allhvlj/Mv+HOG21RY2h2f8eds9Y9eGrg21SYDK7h7GzO2dxb67Nze46mCjpq/O1dFn6qjxtJUVLSotNj7wsVkYtZ/iPp/l6tHXw1r1CzWw9+9W7NxvfvTe7dzdZdvdX7Yyu9Nj9h7HydThN0beymIx1RXF6SupCpqMfUmm01VHOJaOsivHNG6Ej3Xq/Q5fFX5Q/BP+ff2Fsv41/zD+r6D45/zG+xZU2t1f8AOToPa2Jodo9+7rjpEODwPf3VAgXBvvfJw0rxQZGBqeCuqGSGKfGKIYJWwxH+r/B1YivVxHwf+P8Atj+XL0j2rtiD5J7P7YyXSW5uwe2Oqe0Om9+7ql66h3Th95TbX3jisHja+uODj3uKTr6Xae4cPUvPjmq4qigRnmd9Qn2iWVYNuto7ZXt7yVllYirMtAAB/CFIrq8uPSKVSmrPcnD/AGOqsPm98j/kT/L8338pNz1Hd2I3Z8uf5h3Yydv7t7t2VmJdx5TZPxM21jJMJ0LsDaeLyVHFQdZdlVVbuSuoJ4jDNJt3F4SGKla83kAedQkkiDgGI/YadKgagH5dU2dN5etqejfnfktyNW1WZ3FtX4yblyWUyOQrMlW12Sn+R+P0TV1dWzz1uUylRHVzSTVdRJJUTMxu1rKK9b6KlvvPT1uFxVBBVZ4QwZ4TWpBSZDGyalCu1VQTkVNJFH9DPEeD/X26K0H6nWuhf+JO5Zcj1buPbzP6tmb4ycdKitqaPHZ4fxCPT+NCZCGcjjkv79Eaq+c1PTM2GH2dDFX5QfuxSAFZEZJEPqVo3usinn+2hI/2Pu/TPVhHTfQuwP5oGGbZ+N35gerv5h/W+zoMbt6s3g8kOx/mX1TtOi+1wNDuqqpklq6XuLrnHRx0M2Rijlq6jGLDVMk0cdQg917qrntXqftrovsLJdUdw9XZvrLsbFzSRNtTdrimqMzDGxCZTZ+XiQ4Pe+Aql9cNdi56mN4yNQRroPde6DuqlyFI+iv29V0zKQCvkKtcD6FZoUYXH9ffuvdNcmQxzAiaCugJ+t4kkt/XmORtQH1+h9+691HL4mUenIGNvx5YaiP/AFr+krbn37r3Ud6CGY3hr6WRh+kLUIp+uoWVyCDcfm3v3XuoMuHr1u0d3B5ujh+AOP0EjgC3v3XumqWkyEJAKyi31XS30vyCG/rf37r3UFpq2PVw4+v0Lc/7SCb8j/iffuvdcDkqpPqWHPN2/J/rwOf979+691lTNSqQLta4/IbnixIN/wAD37r3UuPOvz+4fVcfgEjnUAT+kA8cfUe/de6coc2fT62sP7P5F7XsP0888e/de6cv4wWpai76tMcMhsbD0VtK1v68fW/9P6e/de6dVzJBYBgTc8kgmxN+ORe/+t7917qdBnXHOtv1AWJ4P4vwbagD/re/de6eYc0zGMaieL2vbgfXU17H/ePfuvdOkGYublgBweLE/W1ySx9+69061Ges0cpf00dFU1AHAsyRvKTcWv8A5v8A4r731sZIHz6Ip8fKEZbfW4N0zzMkuHx9dVU7JKscjZDPTyUYcg3Z41pJagtb6Ejn6e0af2pPlU9LmNFx1av/AC8vjHB81fnv8VvjNmKJ6/YG8+yYd99wpFCJoZOlupoX33v6jqnNjFT56hxEeNJ+pNXb8393IbhTPVR1ul/Mb+VZv3vLI9nbsxGQh3nN2NkstV5OPFVcMeXTB10q/YbaotqZebE0dHTYTHU9PR0v8NrDop6aNFXSoHv3XutGL54/yl/kv8d9+Z/I5OPA1+JqKuT+E4LI0ub623HRUSOyU2Mp8Nv9Kahyr00Vg0lFk63zyEsANQHupBFadWBHRac5HNtDa/x0g/hooM/sLciS5LaeL2/nTX0UeWqI59yZDcOSnrKqmmrpaiBWHjjjjdGAX0KALaTRaKeteZ6vP6l3UdyzdU7a2zls3nshu/sbqfbKY+px9FXxVcE+9aKszLSTpSwSnIVtE2h3jDinpqQNpX9xj7rXVuu/PnfTdU/8KHNl1uXekj2pld79TdEbmyUoSSmi2n2R11R7KAqpCCJKOHK5qkbSfTZQfqB7cyVAD9a8+HVH/wA//hztbbnyZ+Q3TPYuHgoqPpHuLsjbmMyj0uUgrcZszcecG7evtzUwxzxVp2zltuZWCKSoRJkheEFkKqxGm7gnn1upHn1VZn/jhun4pb2212lTfeZvrSpngqHzuMFLnJcfi3qoXTN4uppYpaLP4uklCrOURKulBu8asA/ugBXgcH9vWya/b1dltrIJ3DsbFrSbR3Dumg3DR09I02OxlWlFXwVkfliqFrqpaYY+NWiWVakkNTTrHILOB72RTHn1roEtsfAT5TdS9Z9/793N1FJkfjvtdqXsaky+4cHSZqDCVlfk48DujLU9DinV9r4fNUFXQVNY8c8McVXDKECq6H3aPGqvCvVJcp1V1uHsE7C3jmcxsDF7p6v3DkY1ibenSm/9+7KrStLeOKmyeIxu46r72njBIJZZmkBsSBwbFSSTUjPTSE6aBh+fT/hvmB8gohJVQ9ybr3NVYxVdaXemPH8Zq0iXz1gpt0bbG09zLlYKdTUSRVMqy1ECOYZy6MpsARxavVX49GU2l/MW7ymposfnd1bryFA6iKWjpuy94VWMkh+hjTC9kS9q4ZAw/U3hbWDz+Pe6dVr0uG7y6w7DQne3W+wszPMLzT5/o7pTP1QZh/m487tTHdR567j6ys7Sg829+610j811Z8Wt1xvJH1/sfCzSjUZ8BJ29suZAdVolohmew8L5L/VifHxxYce/de6BnN/FfomeQSU+583gYZDZftd94TJU8djwzpuDb+36sD+oPI/r7917qTjfhL15nlX+73yV2/jJb2WDcFNi3Qt/qRU4zNSatI+p0AX9+qK08+t0PGmOlbS/y0+ysudO0+++gM4XAMIrN+QYGqkI+gMFU82hgP6kAfj37rXSqxf8qL5n1c6x4KfpzcErPpjhxnce0mqJje6lY6irivrAuPUPfuvdDFhf5PP80J0WXD/HvKbmguAJNtby2Nl0b03AjMO4lLMR+LX9+690rT/K9/mpbcjMtT8MO8qhIyNb4nAU2bCi31/3D5OuJB08WHv3Xvs6TGe+Nvz52Gl91/Fb5F4GOIOHkrOpN7eKMKLG8tLh542AK/W5Hv3W9LfwnoFMvubs/bkop91ba3ftmoVwpXO4HN4SaORWGkL/ABCkpXWRHHH0IPv3WuGDx6d6vsCi3XtCow2dgp6xauSWhzmDrolaiysMoMseShpnHjjlEpLSBApjmJdLavfuvdFByfTNFi5619qyUdfiK3y69v7hXWsMMo9VLDkAkqVNLyQEnQmxtcj37r3Rj9hfMr509U7fp9j7d7R3vmOusfBHR4/rbsptl/IPrWlo4AqwUWO2Z3fgewMThaGnCjxwUUdLElvSosPddC/w9W1MPxHpWy/Nzec9VQy9j/Az+Xv2jW5WqjoBVbh+FXVO0Mhk55gSIps31nXbEqadiAzaokQryVt7qYk8+nBK54dGv+P/AFxgfmC+8INjfylf5eu4svsyHD1e68bsHfnyo69yWGps/Lmo8LNK+O71psI9TWPgKz9nHiqeDxWkCEge1s+2Xlpa213PEyW03wHA1YBxTPAg1PVUnSWSSFZgZE444dDjT/yyaHIvDJP/ACjNq4+VJHQNtH5ufJzGy0rLEUqJ6Oi3DvLOvDGIUIuNSqg9XHtEUqQc9KK4pjqbB/J02NnEpRk/5efeu3aWeteqMO0PnfgaqKGrU6hWCn3hgMnULVy6vQ7DWTf6kG3vDI/0U/t63X5dCdgf5GPScVRS/b9OfJrrd81rkkSp+fHWlFJXVyQvVT0UlNgui9wZOuqEgjdpDDFMY1VnPoBYa05/tDX7evV+XXHA/wAp7+X3g960uxqOg6X7B7IqcrW4qn6j7i/mpZKs3XVblWV5cjRJ1T1X0T15vnNZLz0chraISB2WJ/IBpYjxpq/tO7r1DThjof8Ar3rDpXY1H2+vx67f/lr/ABkzvx4wO5M53TUfHLqnaHa3bPV23Nn09ZJuTKbp7E7DXeHaeN/u9JQ1ENVLF4pqaqjaFnWf9r3QMM0OB+XXv8PVZvyk606Y+Ynx1+SPyF2J8+ey/m1vr4zJ1RX7wxHYWP8AkBWYzbWL7K35Ht6iXa0/ZO8qHZVFj58PjcvVN/C8RXCFaAKWpxJGWUWyxzyFXnaOisdQH8KMwFKZqRSuOPTFzrVAynzGPWpA/l1Uj0l8h+xfjNv+p3R0tueDbG86/r3sbYaPT00VVCdm9kbYyWw95QRK6NSfdthc3JoJKzU0pjmWxVWGiQxzT/V5/wCXqhVgSdJ6Mv038ku5/jZ0zuDBfC/Z+yOg+xG2fDTZ7vnY2Fk3d8st20GQlp8XWUWL7q3aJ6vpXaYpJ5BPSbMosRVSIreTINz7o9BpUcerorNVjwr1uO/8Jodpbo2l/K+ostv/ABW48fvbsP5Pd774z6bwo8lR7qyzV42dBQ53cTZ0LnaqvzEETVK1dZrlqYJUk1urKx3GKJmta9PGlSB1fpI1NK3jalkTVypEkZs3JAKkkPYC9/x+fd+tdRXWn1BvC5IssbNFG7Em4blSrAf4n37r3WMU8IuJI5pFvc6YoSAV5sFZ9TlRzxf37r3WCSjTUsoMlmZW1lacRxR2/bbSqlY2P9PfuvdQ2pizPplj8hkKampofovPqsGu9ub/AOPv3Xuok1M3CrUQ21rIweKFQOdLBQEB9QP4+vv3Xuoc0bCUeigkJdgFmQKSE5KyNGQqED/Y/wCPv3Xuoh0BQzUdFIQ+kGmCOdF7geuUArf639+691ilaK4kOOp0azgOseltNvq/jqQxX/W9+6903VDS2dYaGnZJob+kSA6hxrvJMREbf1+vv3Xumh4n0Kr0kwAYOGEqrYi4sjCYGVT/AK5/w9+691ildkAIxdSdKDSzTqF4a4W6BiA/1NhwPr7917qI1c4Qf7ialmRmfVC6mK9/VqkKo/H+P+39+6903y5ASoF/h9chJLRgNDH4z/x0Mh1yKRb1Wv7917qG+VjgKO7qVPpfXULpCXsz2Nkvp/FrX9+691wbMojaonoD5NSuruouv4JWOQoGI9+691FnzUKejyxL61AZEDsi/UkJHKD/AIc+m359+691DlzSSanWogYCzFSkgaQA/WQBXLgf0UFR7917rg+XaQcNBIE9WsN5Cy6SWGkBGK34B+v4Pv3Xuof8cUqxifSLtLGGj9VwAsik2ZzGLekfg+/de6//0Ns8z1g9Jx0gIFripWwt/U/dW/3j2Y9MdZFqKsKB9o4P+05OJP8Ak0vf/effuvdSketb6UMdj9W/iFCzf7d5nN/fuvdZP3I7f5JCW/HkroiQf+nAI9+691ISaqFj9rAP+CVcd/8AbyKD+ffuvdZhLUEi9Mx/4PXRWFvxYce/de6ytNUBrLTQt/gKmNj/ALZVI9+691OiMpUNJQfi9yTb/k1ffuvdcf3XayUkH+sagr/tw8Z/3v37r3WZdSsFakp1Nv8AjrGf8fqCD7917qTGzudJpoABb1MWI/1+GPv3Xus00yw+lIKN2P4MrL/0KB+T7917rAkqSn96jiP+EdZUIP8Abi49+691NFQ0a6YoIY0P1D1KyXA/5aEH37r3WNUWVr6KfUTe6SNf6/jS+n37r3WbRPGfTTI6/wBSyD/bM0nv3Xus6svH+TxofyzSAqtx+ojVYqD7917p4p5VjIDPSp9NYYk/SwDXBGscfQccf19+6906085VvRVUxOq90pxqAtq1MWblQ3I/P9ffuvdPsNUHUM8kUqtZ1ZYKdLn+igsraXY8/wCHHv3XunKmclkukJIRlBJj9AJIclFfSoY+kW5JHv3Xup8UkIZSZISzkMSIwyjQCAC13EgJ+tvoffuvdOcNQlwofQjAEJHCFVbk3Jsl9Nubjm3v3XunKObVo4QoLA/tMHFyBYWtrNr39+6904Ryqto/2yQRp0xfUKwUXbTpI4Pv2PM9b6lGc/Un0D1FdJDGx039K31D/Ye9UBHy691JWQkC6OSQdQOsG3B4FtNlB9tMuk/LrfUnU9yNEpHBuDdbfTi4uGb8f190x17rKoH5MnIPB4H0+jAL9Rb37PXusyW4/AINhqBsB9PqPp/j7qakY49bHHj1k9IsQVv9f7J/4j3WjevVs/xde9PPP45/H9Pz/Q+/Ub1x17IzXrq4P0Z7WP0Fz+QbEn3ohgDXrQJJHQady9Q7A776s350z2rgYtz9edkbbyG1N04So9H3OOr47CopZwDJR5PH1Sx1NHUx2lpqqGOVCHRSPLgVHEdeYA1B4Hr5k3z2/l2dnfyrP5jXSdZvJarcPV3YXZWBn6n7gjpvDid/7bwNfTYuSjzJiPixHY22cLnoqfNULWDgx1cBenmRgpqJFrivTQ7Topj19ejMyU6Dr3P7DqwNFXhN67Q0Mi3/AMrgy+FUarFmGqYcD/Ye6dX6p+/kLfHOrz/zgl+UvZVbXbQ+M38vaCHvH5D71p6SeaskyeLr6rEdSdRbTSGSnas7K7a7GoYKTFUazQyy09JWOj64lR2/MAdX8jXrbb2Z1l86/nHB8uvl/wB3YOg6a+N3YfUm41+MWOoNvRZat6L3LtNt2b2gy2I21Tx4rFZnq+nw2Omrtz7hyInjy2+p6ebGUzmNiq603C729JIYLgaXHpWmrB0+a46TtEJirnrVz+d+xt8y4z4//wClbe+cznatb8f+o6fe24t71tLXZXGPXbPftSvqNw5mFIYaqqxGG3fTwu9md2hA9TWPtNwJFenegin6o7N6T+M3fmX7F2TmNm43tfcvxl2l1o2XOOdN3bWw2V3R2jXZzFy4zIZCKSjbH42jmYOySoapQyggga691XPnagNlKYD+M0Kl2damkQVONqPSoWCqp186UsTAFXdo0ufVq59+691YL/J7+J+7vlfuH5I0eB3bjtk4baO0tu5WtymUxVXlqGt3Fmt01lJg8SIqOSOSH/cfS1kryAsyqq8c39uQ/CcefTFxwXo+HY/8qj5jYR55NpYzrjs2lQsVTbG8ocNlpURiAExG5oaBnqH+lhKbn27Q9J9QAz1X92J0h8q+hsvQbi3b0x3f1ZmttZKmzWB3picDnaaXAZjGyiajzWD3dtcVcOPraORdSTRzqbC3IJB91sEHI6tn6X/nm9R9z7Bovj3/ADcfjZQ/KfYFDSihou6evdrbHq+3sVKumKLJb3663UuLw+4cnGvqmyWArsLl53W7q7kt7qa+VOrClc9CxjfiT/Ir+SXif4qfzS5PjRuDKI00XV/yAym5es6DFVUhZ0xP8B7+wO69sGPySCJTRZfw2XSh0gN7p3+QIH7f9nq9AanUD/L/AAY6atz/APCe35e5rF1O4uhe3vjZ8oNsxg/b5Pa1PtvNVFWti6yit6V39m3KyxEaW/hnJ50j6e9hx5sPzx1oof4T+Weq+u1v5VHzv6jnqIN8fE2rkEDOHn2pvefFTPEov5YcT2Jtfbk93A9KCoYkfn3YEnNMdaIA86faOiS7n6T31tV5I929Gd/bTaLUZpJ+u/70UEIW92NftDJ5lSlx/qBqA+nvdfkethCeDD9vQR1i7JopjBU7xTbtQQbUm6sJujaNQmn6l1zWIoYkAPHLcf1961D160UYUxX7M9SKXGDIX/gW8tuZpCLp/Dt04es1k/VREax5TYjkafe6j161pYfhPWWo2xu2C7yYx6lNJJl+zEqH68+SCwK/0t7916h9D0mqmjq4WK1eGKGwuU80RI+v0kVgb/Ue/deII4jpqkgxzE+Wmq6dj/tCToP6n0lW4/1uB791rqI+PoJOIa2JWOqyzB4W/oLa1tYn/G3v3XuuBw9SOYHjltYgxSKwJ/11Y/X37r3WGSOsp4avWrC9NoFr31NUU5BJINrkf7H37r3WcVtRGWDKbXb88nn6H+vH+29+691Kgyp+nKni/wBRx/S4+n04vf37r3T1T5QkW1En68Hkj8i3JP1+nv3XununyV7EMLAD6sfz/gL8W9+691Kq68tj8uVblMFlTe36StBU6LXseDf+vv3Vl+Jft6L90DCYtvZ2VUKPW5RYnk8ehpqalpEPjiqOWKrLUnUo/Nr+00PCTpY/EdXQfy4t97/6G2n8+PlX1HurI7C7h636z+Pfx+6m35i6TF1uS2fnu/u3X3BvTIYany9Hkcb95LsPq6Wmm8sEgNLVOBYnUHqMeLCnVertPh3/AMKr8Hh8rRda/wAwjq+m8tNWR4gfIPojGxYyqleOQ04r959NV9UmMq9Uo1STYCtgduT9qTx7bIPW+tt/oju74hfPbqafNdZdhdKfKTp6aj8u48HX0mF3j/AqRoneah3h15uuikz218k1PGw8NVRwszfpZuG91J8vPrYHWk/3R8kf5RGR7G3ttjtv+Ul3T8Zczht17lxZqOsOwKva+TGPos1W0WJzeT68myO3/wCAvlKCGOq+zhheOMShELAai8NQHxjqv5dGC+J+5vgv2jvLA9Ify5ezdudVfMjsplxXS+c+aWzt67noMRFjqmHJ7tw9DT+nHPkcrtSjrqWiSjqIqyesdAjPpKFtqrUn/V/xfWx5dCt84P5HPdncf8w7B9q9M9mdQZvqTcWI2XJuztrfG9YdszdS9obQXF0G6M/SbWWikn3RVQPgqefBpQ1M5iacwyzo0bSF9Le40NJ4Bp5CmetVWuGFOjHfzZemOoOvO6avdPzh7r6a652LvbH7Tx3xa7g23lqvE/JbM0WL27J/pZ213NtOrocpgd64uPdz+fbU9FDJTJR1LxtJHKDGzaszVzQ+lOHXsYI4dVddCdcfyEd1d0dVdV7g7z+X3Zua7I7H2/srCR4XBV3XnWFLuvd2QjxeOqc/mqLb+NfGYevyc0cdRPTJq/cF7DkeIp3ahr69/g63JOsfgZ8U/jlRyQdX9D7G25DhIWFZufc5qt35KnjgjcNWZTdO+a3Jw0yoseozEwoLX4HtstXJ8+t06K78u/nB8E8V0b3B1Z2b3VtLdW2t99fb06s3JhuvshiM9i6Ft4YOu2/BBU59Kui2RQ1lBk6yKWNUq5pEkhBCEgD3sfEv29Vb4W+zr5Ze5MXX0OVrsFUzLPksXWVeKlqJHutVUYqqmonnMoupWuWHWGF1uwsbWPt/pJ9vSVx9bLS5KGmqY/VJLT0skVQCPHUpOJcbNq+sfirLLcHmOZ1+jH37r3XVRQ1WJnlmoxJNjtZqIU0/v0tLOTIiTxj6rTOHgYqPQ0VmA9+690ssFuiSHQVmIt/rEMbD8j66R7917oZsLu+WRUQSk308c3N1vc2N7KT+PfuvdCBLVvUY2eqlgkmio6CvrnKMoVVpqWSViwb1GwTk/hb+/de446rwqN17kyUoyVfuEwzVTSvT11RG8GybMdaU0NakBqhURD06P03HIH19tFyCTjh0sCrQKRgdYnzGbjIRcnHHNdBfNxGloqkSWN9ueINUZZnPMeuxYEBb8+/eI3y69ojpw6lQ7q3ZSBZaTL5OijjDSyQRxVdHux7MqrLSbfo6qECiVhxMWHpN3INh794jeg69oTgF6VeN7p7gwjrLjexd8UBZ9FH/AAfsLesMdOyoGIz9TSZyODAOlwzIylgSRYINXv3iNw0jrRRPToWtu/Or5kbTjDba+Rne2JqKIRtNLjO7exKWiKp6lbEvLl5afLyBRcJErf7TrHPvepyQKAHrQjRTUcehy21/OE/mpYjI0GC2T86flfiJa2z0dNH2jlcn+wCRG1diq5ZZIQzEBUa7OWGm+oe/UqQGII6vwrno7WA+d388ns3GHa+/Pm/nq/beUp/t8njOwItqbvjFJNGPuI6oVmxa+eJ442IcpMrAg+r8+7hVHADpNKatxqOq7uxe2M/Hl6rdO+Ny0e68hiqivx9BWwY+k27Q7mzFW89FRCGDH0cHhgq1pZpxqUERKLlb3HiaAnqqqWIFDToG2757F81VEMPgKWookM+Vw82OZsltugVVd8lmZZ5hD9kkbKwCsZtJ9SrddTfiN/D094K/xHqBL3z2EwpzFBtuUZO/8Aliw7rHuVoyyzjFrM6zUUcEltT1YjAFx+qw968U4x17wV/iPSfHcu+dx5nEPkJMGKfb+QhyGiixKxf7lIo2ilx0lUZis4pvIdTxDQxtY+9+Ic46uIwnDj1eh8D59p5X4n/OGs7Do9y1fWE1D8Js73dR9f1+Wx26f9BGP+QM+Z72enrMAI87BFD1tNnZqsU7rO+PEyRMqlWA35kTTy9yyqMVUwgmvmdC5H5U6Idqodx3U0q3iH/jxHWyn2/TR7R+L3WHXc3Y1Nv3dW0N6fy+6Ot3VFkYFzm88Xiflv8AG7AnfstNTV1RVtj95DGyvJUapKeoaaRDI4LXBjFQFXo/HRN/mfuiXd38wDb/AMJ4Ny1m33+bHx6+MOy9w1ceWqMU9L0p1J2983e1/kJDhZY5EifcO/tnYOg2d4VZKiWj3HLOpk+08Zak4gdWXpdfJX4957D/AMzz4IfJnc3Z2TzmDq+0N09JdNdQ0ONiw+0uqdmt8Pu+9w77rZft2Y57dO9N94aGf75UganxVNTUTeSOmg8OqfqA/wBL/P1ryP2dAvB8H+hNofzZOiKbrHakknZG1qj5K/zCPkP2jmI6l8zlB2/vLK7M6Y64o67HTw4ylo8V2Bns9Ww0klNDNNjMNHrlqX8hamnvH8XVqjT0rPhH8WOhevP5gG5utvjRsLHZDrf4ufGDd/SXyB7dqcfDmd1dx999/dmbR3/J152BuKnxdLjd/wC4+ttkbM82QbXPLj3zSUE0ULRBfdgBqI4DrVDToDsTJm6n4+/zt4u8+p6jqj5R1+y8XvPfu0pszs7K9aYboCs2TvbGfFnbmxcxs3IVdA+O2vtvZ+ZmzEk8dPWzZesnq3QPUeNLISrnTxz/AJetSfDnrUkxNPAey+uInKw09fm58VUUz+ibTkcXUUTpIAHQTeWnWGQk3aSBAL6LmseDGAtABwrXy636nrcX+C/xL/k+4bqXYfcn8wf5P7A3623toV3dma+N20Mfndg7C2FNtyq8NLP8jd34Wvbd3afbNDXzRLS4Nq+hxrVSlKPEVEbPPPqapdfL59NwgaP2/wCHq+7+Ubvii3j8Ber+x6av3tn8D2v2H352PsTJdqZT+Mdjv1RlO3dzYLqHH7tysRZMhXbc6y23icdEQWC0tHEn9m3tQtKCnXh+KvGvVi8ubxUhA+0UeltIaSVyQGs1tMYAUN+Pzfj3vrfTdWV+MVS32UbjUFC3nV1BUMi6mBVeB+Rx9PfuvdQDVY6XXrx6ak06WZ2VLW/SoNxbn8/n37r3UWd6HgfbPZQjMpeRfGfyVUJaX/ev6e/de65vJjtaKKdG9BJ/clIA/sjTZXDg/wCN/fuvdRXNCNQmWnj0hWX1TMwJPK6tLDSf6c+/de6wFaKX0nRGhB0KHkUr9L/tsv0P+qv7917qAf4ZqCzQyquqySLMoiJFydTNeT1EfQgD37r3XB6XGyEeuqS3+61npVXSPr6Xe6AH6Ee/de6bpKbGzBfFFXq5Yr5Y6qmbyRsDrXVqJ8lha5so9+691gNBj9Ed1yIVVKrDNNTzyRK3AaImZfWDfgXuPfuvdRfsaNAPB93pRQNTVCqZVe+tkCSPdr/00ke/de6wPTQhmI+6kDRgGQ1r6SFN1U6msrn6H6+/de6b3oY5In1ULkixYxV8TkCQ+oWLrpKfU/jn37r3UBsbaUGKkmmBQqifcwSxsLAaWUF9Cr/W4YH37r3WFsPqiu+OMJ0klonWckXGl0N1JtYj829+6902y4WElbYvlgoRqgSRtpb0tqIlAjAPF+B7917qKcRRwMS2FlLteNJErmheMglvQXcXVz9Dx7917qHPisSJQJMXkNTIQ6rlWYi31m5JQIrfX6+/de6hS4qlYqyNPGxUaJDLDUhVVjo1CRFDkA3AsRb37r3X/9HbgiqCxupUj62ZigP1/PA9mPTHWV6udf0QxKf9UlS9/wA/i5Hv3XuuBf6MUmd2H4qSBf8Ax0WJv7917qXHJJ4/+A8iD/VfcOGt/wAhOL+/de67Snp5TqkpppG55bISIPr/AEV/6+/de65xRRKToo/z/arXb6/0Nz/T37r3UnxhmGiAo3+FVL/xDr7317qV+xGtp4JHP9BWVH4/rpnB/wBv7117rhFFE5LLSgC/0/iJN/8AXDS6gffuvdSvFRkWegjv/qvvKlj/ALZXt7917rEYVX/M49yv+qFZMB/vL3Hv3XupUFFTVHHjijk+gV6uZj/vB9+691mlgWiGmSBWX/aEnkH+HJlH49+691wSGlkGq1Ot+Qtqwvb6/pD6b+/de69op76QhX/lpFURob/4pIfr/sPfuvdSY4lVf+LfSOLf51qib6W+oV5/fuvdcwkWpdKwXBFkQTXBvwAfIVLX4549+6907wpG3oSClUiO7h/S9mPqt5OTa9yRc+/de6foVThTHC6CxaYWNwosrra2lASPpe/v3XunmAhVW0aMWva6/wBsWUXUggFSv0HH5t/X3XunGJifUYo11MRcKSGsLAOpW90+n05+th7917p1iN3I0c3BfUraVspupVBpBB5/1vfuvdOccsoY6UJA41N9dIFl1AgqWsTzxYe/de6coxISSolIYMQv6UWwuPQV/s/0v7917pwiWS2kqSNIFnAjQc835BJv9ASPfiQOJ631ICTNYsysbD1DUU44BtcG1x9fda/wkV691KAcfWZiRZTbUQLf4n9XJt/j7bavmBTr3WZdZvZpGufqVsGFrBjpFrgcC3491631mAuDbXe9i12sf62+h4Pv3n17rn4yfopP9L3IP15sSPrb3XUB59e670HjUP8AXF/pz/sPx79qHWwprXrnpNvpcX/CCx/H9foP9491qD9vVs+vXWlrW0gfXnTp4FidPqsL2+p97qPXrxrTqOxkB40Ecn+z+fxe34Pu2D1TrVn/AOFanUOR3Z/Lx6v7zwsEs2Z+NfyZ2PuOaSmQuMft7sXF5nruryNQ6amihpdx5bEsTwvOokWF9DDEfLrfl1rjZrs7HZrZm3+w6BdWO3XtXbvYdE1Oyhkh3JiYpshTlLHVPR7qx9dTMq3YOoW1/dutdXMdafGf44fy4/5XHWeb772PmOxO0e3Pk1kPlHhPj5RZeHA4vuL5Fdg7XlTZPX3Y6U9HPlMz1T0TsuSirZ4kYeGsklAjeaqKPvwyDjj16vrw6qG6g/mR7w3T/Or+OuzfkN3bV7jqu1K/efxg7tkxmVyGI6Z6dxPeuwdydWbR6c6y2LQ5JNoY7D7D3HufHmp8sE6R10f7sslQs0y0JpQAdbyck9SP51PWp6S+SmVqMpicTuDHYbHbJFFg92Y4VmLyeBo+tMd1tPHW0CPGiz0tVszyftuPBUsNJsB7t1rqnfunPRUXxr+PeATF0G3q/seq338hMzicYr01Hj8RkGTqfrDx07O7RUmQw2CzNXTi9mjlDc3v7917qt2qrZYRl8rDLKKWno6nzSY/Iq9O8qRSNHDlMZVAzrK5C2eHSL/Xj37r3Vuv8mz+Z325/L3pe0+uetusOgeyqXt6DbnYGewndOxshnavJPtimr8OMditxYbN4bK4mGioso1UkIEq63kkA+o97jVqfFRs9NTagakAr1sB7Z/4UG9H5aP7fvv+WUtPWySBqrc3x77xkpDDHa0hg2lv7CY2mLM3qAOQAUcXb6+3QJAPj/b/ALHTReBjpKZHRsdpfzg/5Om90oqLJb0+W/xwqayJRkKXsjqKXe22KORriZZa7ryv3TBNRxtxrkRdYHC8+/VkH4Qfzp/h6qUgaoSQjrFvTEfyH/lXM9JW/Ln4Jbtr68iBKzszBZLpDdnlmsVK5TJYXa+Uhql1XuzEqeT79qP++z/L/P1YQmgCyAjop3YP/CdH4m90RVlX8V/kj13USyLJJS0HXvyH6o7h2vI7gtHGmKzmdhy8UMhI0pHUF7GwF/fta8DX9h60Y3HmP5dVddy/8J/f5gPxbqpt0bBwuUzFFRO08G4uspd4dd7gjRfUs8U23qiKnkksL6oawqf6+7aQ2aDqutlxU16BPAfNP+b18VKhMFjfmF8xdgQYsrBFt3fW8sp2DtuJYWstMMd2ZRbyxop7XBUFAw4PvRjXzUdWEjH8R6HnD/z0P5hI/a7g2R8Mvk5SW/yw9tfF/aeC3JWoRpOvd/UtfsHJwzkG5dI9d+STb37TQ1qetVqKEDoQcf8AzjPjTumBqP5Cfyjtl1QqV01mZ+PPyS3rt+YOxtLPHtTtvbm8cN49FykAqwvHL8+9Ub+L/V/LrfbUYoP9X29Qch3T/wAJ7u7ZUbe3VXy1+NWUq7pNJvD459X94YCi1CzOu4OpNw4jcLRB/wACiL6bH6+9EcNSA9WHnpcin+r5f6vLrlQ/BL+Sl206nor+Zb8btp5SoVfs8D2LuLu74u5uKeZrR0slLvnG0+3o63WbkfdMi/6r3oBVNAhB+X/F9eq5GrVjpd/9A+/bW8KNsl8fPkBSdv4r1NTT9QfJDpvu+mqgFMiGLHR5PLZieLQeFEYa3193que4j/V8+vanH4Aa9Fe7M/kifPjrhZJMxit4rTDUfPvfoY+CVAT6VymBfGrItx+tb+/ZOUcdeMvk8OOiUbp+Bvyo27LLFW7R60y8kbMrRgb12lU6BwbpUwZWnEhPGn6A+9Uk9V60XjbAUg/6vs6BDM/Gj5A4Z5DW9IZKYJe8u1984DIFrG5ZKXJQ4icKB9AWuffhr8xjrVFPB+gyzmxe0cHBImQ6x7foEaSCKYz7QOZpYYBURzTTfcYetyXneIQ8KoBN/wCnveoAVIPXgtTQMK9B/kM+2Pdky1LV491Lao8vtzcOBlUcE6zWYxIgQfryB70HU0p1sxsATj9vTSN3YGXiPJY8OTf9vIUkoJH04WRZDc/7T73UHgR1Uqw4qes655F9cUizC1/2pA5sQf8AU3Nxf3vrX5dZYt5QRNpkJQggm9wQBYfn83/1ve+vdKei3RR1sVXCJQfPjq2AXYA3lpJ4x9CT/at/re/dWT4l+3pHdIMRt4RLUISMjkBNEFBlpm/yPSCUu5E4FxqH449pEH6cvrXpW3E9XD/DIR1vw6+aWCiUmsrflh8T8jUmxDPi8f1h3BDSk8XaM5Gq9P41j3bzPXvTqlnu/GPTZLJFwCVzVap1D8itqVYXPNyVt/re3aOcEinWujyfGjee/ujenfjf3b0vvLdHXPYlf3J2PsLKbu2VuTI7U3BVUVE+1K7GYeqzVBV02uggo66Tx09V5aP1trjYE+2R/lPWz1fXsD+aj0b81M3jPjt/Ma6wwu6N0rmV2Zt/5JYbC0mB33t6oq8y228HXb0rtvxRrNiqrIeKGoyVETDA7+SoojGWk97/AC690Znr34AdK/Dv5Z7k3vtz5G0O7t89F4vHbjyfx4xWBln7b2Vkc3j58h1oeytwYDIR4zBbTrsXk62uo6jxR1mUBhVI4iVkZbt6rNuMCs2uKR1Gk+TKP8GOm5K+G/V/ex/lnsSn60w21sRvvESSTbSxdXtrFvT1VftalwUayy1WHyvYGS8tEd51GNl8qGSKWljlg8M9V5m0+37iW6XdXBYiUSkaBXOem4lQW5IGadULfOn4Z1PzR7H6z+YOzO8etsMuydkY/oXO7J7r3HlWyeF2xjM5U7f2Tm9mV1TBW/xfN7ui3GzLRSJDJUVsbCFipULfdYTDfyB4wkvmB5Ejh1aEgxJTh0T6o7r+JX8qbPZSi632Ht/5E/MjZlS2PznZHZsKVnWPU2crEi+xxmHwFGZqibeFKahAtBQk1cchAqayNtSAoApjz6d6qK+b/wDN4+f/AMwdyZDbvbfcO+N1Y2Gc32aKuPZPVOIkCxpFBRdUbIfGbfrGVAoZ8tJkZiRd2LX96Apw63X16ry3UN/Z/D0u4N/b0zufqMPHOMHj5q1o8Jt4vja9lbB4WJosXjTDoDK8USyXUEEke7EYBJ9etCtSPLpeb9FUa/GZadXWoze2tqbieSQG8r5PBUL1ErE8lpqmNy39WJ9up8I6Ty1159OkPkIqXJU7R1JaGTR+zVx8TQtx47fhwp5AP5Hu3TfXOfJTItJO8l519VQVvoEtSwgrmUNzpXJwiQ3+i1R9+691GngjlH3mNASUAvPRIwCy3szSUw/sygclPofxY+/de6fNvZoGWMGXi4WzkgqdfJIuCLH639+691Y58XNs7D352Bsfa/Zg3DU9ebm3Hgdu74g2dS11fu87VzVelFnJts0ePhqa+oy1NQSvIiRRSswQ+hhcH3Vk+JerfPk5/K2+AfXOXrY/jRD3p3NtpMVDXPjOzOjMtBQGskDP9jtPLbJ6y2tlaqHEQ6ZK2augqHLyLHFqUSH2nzmoz0r+zpK4H+Ul8Bd99O5fdFdvDuPbXbuNxk+Th2RlPiruzG4J62ko9dTt3byVO1q2XMRzVbLFHUCsp21A/t/2h7r3QT9K/wAmL43dp7dkzu6vlFierN60MUv3ewN6/B3uXDVoaEs1JQYXfdZvWmo87WGOySS+OGxsADHYe/der0pejv5PHwA7ToN5y9i/I3cvVmWwWRy+OXa9N8ft1YefOUFA0qnLOcpSpQVOt4PLDTwySukbq8bEm3v1Bnr1ei7Yf+Vb8b+2e5sL0D0Vv6oxm8JKTduarewPkNT7p2j1DsHC7b2/X5qk3Huqmxb7RzuwdoZeLG+M5FqmV4qmeHwUlVIWt6pp17oRdr/ykcF8eN2bD7L3d8gf5cW+cDurFRVtZJ1x8vN6YLd+24vuJKRdw0Cdx7LzG3NxZShRWqKeirDjRM4/ckRwjCyfEMdaKhgV8j0xfLXE9edJ7f3Zh+nu/OnfkhS5hYtu7a7E6QzVRl8LTTZeKo/ilDuOkqYUm25u/b+Jjd6ui8tVGqzRSJKVkADwz0kcaGpXqh/tivWhyWCwEEv2KxU/m87wLkP41kKyBaWnwNDTkH+G5CPHIpXIOYxTGoOl1PJakJ1IBx6URfAeguYQwxS0hgjgi29KKmbHTVCznr+qVgwyNZlFMcvYVWwYtHRx6kiBK6UGoGvdQgnhx+WP59O+f+rPUWfU8kyvGKibNw+aujeoiom3tSRksK7Nziojh6/oKaMeilBjkdSFIUaSaf5f5/5uvf6v9Xr1AwrmSvaTySzhIYKWGcwilijggVAMfQUZAf7Ci4VJ2Aee1yB7sOtdbQX8ovePYWM6e7yq/j/0tje6+yNo9TdD0m9upMtJtbaUHdW1Mj3v2BU7/wBrruTMzz4wZSp6W3DU0lFkcrCZEqIYqJaeaCGASyBzKJU5b5ZkehBhAArU08OPPy4dBzaWH733ePTTNa/7Zv8AJ0dNPjl8rdjbXwmOwfVmZ7H3r1P8WvhFX02yMNloKfEbh3h0VvHoSt3j17SdjZQS4Cjr6yu6rZUeaWc6McasQya1M0WCG/TeGmMhNj4AovkGrk/b+fQpXQLejL+rXj8useX+LPzm+QE+d+VXZPQ+Q2f8rOuNibL7O+LuP3ZkNmZOq23vTrT5xfIftnB/Hmn3Xt+TbVHUYzcvx+3Bg9t1NfKKaGupK+CSrkZ0nVTI1Iyc9U/LowXzewf81Hf/AMm+kZvj98VenoOtfj92DhO2uut/9udmwYis3dnt2dI7j6/3dtzde08fufF5bHUu1azsjK0sb0SqaibHwTpK8chVtkMSKdUx59GG2fsnH9D/AC6+eXeHZvZXUHX9N8gqD47UXWFRvPsLD4HcWKxXVHUlftvIruTEbrbEUuHpRu/LTVdNHA1StXFIZZLEqocwW11/z9a8qdVB/HHaWO6V6i7v+NPyl/mufCDKdW95bE7lps3H01mtuZXtuo7v7fraXLy95bh7FC4Xd+9ty4upeS1PXSoa+BYKcFIYVCMhSKlmoOnAM8ekxnvkh8TOmfjV896Hff8AMGm+aHyy+WnVGM2DNuyi6g3HtrAVGN2LsLN7V6r29iMZjcTVbSocZTQ7rqqzIVX8SWOpNU0xjMhklnsMFuJIFccafLqjkUJp2jj1q0Z/Jz4zKbSykbNE+J3Rg61W8haeIUtUYvGz2vKY44zFJIbktErDmRj7bB0hDTJz1tQaEE9HB7Vrst2PsPA9ebdqqTdXYW9d7w7f696y23LLn+yN05jNSz4jFw4/auGp6qvxsdVlMkziataA1zxolPHITrD0poeOSOm4vgHpXr6YHwm6rg+OHw0+LXQEGWxeaqunOkNm7GzOTxdXjMnj8hurG000+9EpcrhqqtxeUXH7yrK+k+4pZpaeQ0+pHdSGLqigA+XVq1z0ZNcpKqkNKqanbhVkIfmxB0g8Kfzxz731rqHLkZmZuY2Zv1PckyAEErodbkaSPUffuvdRJKqVSLCH6klSupyALkAgAMlh9AffuvdRhX1GsaYIVIUnSXk0lWtoLuWJ1A825FvfuvdYnrqpjpeaiXUAQqtVAjSf1LwE0N/t/fuvdYZMnOqKDUwBC12SJajU/wDZ0qWje9xwSOQPfuvdRnyE1r+ZU1ERlkqSQL/QDXEQGVP9v+ffuvdRZK6o9LpWsx9bFDVoVI+n1SJB+PoTf37r3UBshVFr/cJIE5VpJwzN/RWV4tT6fpdvr7917rt8pMZLjxo7FVSMNHpclfV4h4ij/wBT7917pvmrmCozVIjPkblzTBXcEgoiPFfTxxYX9+691wOQkRUvPJaM6lME1PBNqcG4kksAEH44J/r7917qHU5F4XYNPUqHMStpnoXa/wBddyo1N/gLe/de6wvmKZlvJU5HyITaeJaPxmM3ujN5AC5tyoN/9h7917qPJk6RxIdVUdQUKB4dRDH6xGKRW1KPryb+/de6hmtphdIpKmNtWmyyMsspT1FY0jY3e/LAngfT37r3UFquFw7tXZSIve6B2jIAPKqZSQ3P9bHg8e/de6hVDRTgM1dXyNpIVpXtqCngXCnlieL+/de6hFKl1QRtMrFuC0lOWUqbAXlaNeR/X37r3USV8s6gwvV6CGB1x0l/IrEMsbCUMRxweB7917r/0tq2PI5C4MlPVyEfnQYh/sQ8xv7MemOnFMvXqLCKojH9IoqVn/27VA9+6912uSr5D/mK9zxzLFSj/baKoe/de6kGqyDj0w1Sf46YAf8AbmrI9+691kSorbWkkqxa3Hko/wDejKxH+39+691mSrn/AEgTSE8AtNAT/wAkrUBffuvdcjNk7cwOsf8AqvFSN/vP3Xv3XuuSz1psFiZgPqRLRxtb/gokP+9+/de6lrVVVrKKhm/pegfn82PkB9+691zjkrGP7n3Cf4GWnX/eBLb/AHn37r3Ut/vowGjErr/1Exrx/wCdLX9+6916OpnYepyji1g9TF9f9cyD37r3WVZ8gfT9yoX8WdH/AOhZrfX37r3XNZskt7TuV/rF4kNv+DGS/wBPfuvdchVVdxeecn+klVGf8fxJ7917qalTMQA5lvxbxyxE/wCxvf37r3WUPUsQQ9XYn6GSLkfU/Qg/T+nv3Xunenro0srLMzAKZDaN1Onn6Au4JJJP4uffuvdP1PXeQxKaeVi4H6fHYHhdOkkXspBt9AOffuvdP8NcsN14QNpUMSGZbNctZNSAm2kEG9h7917p4gq2LkMpIDFtb+SxZSt2DIFLAD/A349+6907xVzuFHrL2Zrr5Tc3sGcswGtuACT9fx7917p0jq/ISGMurhuDpsNI061U3Kgi4/PFvfuvdOcVWqJrB+rEudQtcLyxAYkaiL2Fze/+t7917qbDV3FiwRGWx1N+f1HSBxxwQTyPeiAaVHW+pCz6rAXYKf8AUuzevg6WJBIsOD9L+9gAVoOvdTEmuRqDcXBLKbMP8NNza/8AX3RxgdeHUpH+hHBA4u17gjlrcEcG9vqfbXW+sokFvq/JvwSq2J/VYm//ABPv3HiOvfZ1z8gNxci36iT9eOTcWAPH+PHvQA9Otkk9d6gp5DG/IJ5v+LauT+ffqHrQNOsms8sQ5H0BDf2uDb6C3H5+l/etPkKdW1fLroyf0Dcki2sHVwb8fU2sfegPmK9aJr1hLrxqB4BPNuAP9f8AT7v1rop/zk+NeF+ZPxB+RvxbzzQww92dUbq2di6uaSNUxW7ZaJshsfOM5R7DBbxoqGrHF7w8WPI1wIb068PTr53P8oLr+n747769+G/dJpNt7y6E7R3RuXJ7L3FK9BPuva+zszPU9odV04qAinL7H7UwS5IxSEKuFqa1lBEZHu65YV9etdGk/mXfMXtf5P8AZnyA71+O1FT7u2p8bcNlehfiBTS1dNicclYMlJQdzfJ3FpmHpcTlstWZiGYYGIOxdKejeMOsWhty1xQdeHWk9U5Dcu290xZtK3NYreGDzVPmP4lVS1NPuHG7noa8ZAZGomnb72LLw5RPL5WOvyDVf6H20RUUHVq0Oet7f5+JQ/zQfg/8JvmfhslR4SDtrY1LgfkBuyMCoxHWuQwFNO/dO4dxVKmOOioNpbr2dnZmeVkFq6nQeqZFZ40IVx1XhjrVe+UPa+O7E35l8/t/HT7f2ZLR4Pa/Xu3TA0km0enth4al2l1thpKbSzQVKbeoFr6tWBP31bPcXv7b630TLcMn31HQ41Di6uqz1bBRQ5XFgrUz4yGRZ60Va8sniEaal1sLk/T6e9H068OmeHctft7cOQ3jgq0UVdhKinxe35wWUuaYCnqY0RSolhkiYo4/SUY3971tk14deYawFPRltsd9bl3BlsVtyhoMlm915iuxeIxm3MRQ1OVyuXzuXqIKDG4TCUtNC9Vlq/J5CdIaeCNGklkdVUEke31PaCT0laJqnGOjZ5vqf5Z7ceSk7A+GXyx2jU07uGmy3x17ZplpZYyVkinI2m6eJmWxCsSrC4vyPfiwFD/s/wCDrQU5HAj59A9nJM9jWZdy9X9p7fFiJUz3VO/6BLqf92fe7ajSMc2JP0H19+DAngf2Hr2gjOP2joO33f17i5w81LTYSuiYuk02EqsLUQve/lWdqOjnikB+jAg+7dV6FjaHy93vsbSdjfJTtDZ4QjTFge7N7YiAAcACki3MlGALcDx6bH6e6akHFh1bQ/8ACf2dCDnPnr2tvCkGP3n8ktx72oyoVqbd26MNuLyKB+mafIxS1cyqP9VIT7sGB4EHqpRuJBA+zoIch2ztPLEznNYAVLMXL0dZQ0+t3NuY4JhFcj/D3vrQFOsFDvnESyeOaqppAfoY5UN1PKtqW4Yf73711vpUQ5Db9YbrJTuGYkltJuCv1t+FA+g/4r7917rhW7f23k42V6alqI240SRxyROGHI0urAr/AFFvfuvdJeDrLbdDWR5LCUi7fyMbB6bJbbq6nb2RhIOrXBkcLPQ1kRJ5urg8e/UGcdbqcVPDo2PWnzE+fnRyxQ9O/Or5cbDoacRLBhqPvDeef28scVmjhG3d5ZDcmGFOrC+gQBT+Qb+6lFIpTqwdga/7H+CnRyMD/PB/mpYwxRdg9o9FfI2ig0DwfIn4udRbvyFVGFVfFPuTa2J2Rn7aAAXWbyX5vf3vTQjSade1A6g3n9nQ57c/nnNXlI++P5XPxH7ARoylZlOnOw+2OkcrM+ol6imxNbJv7b9PIATZLaD+be/UbybrREdKBc9DDhP5oP8AKH32XXtH4X/NLoetnYFq7YG4+o+7MFSs/wDnJBSy1WytwzU0ZuV9HlYcFbn34a/kf5f5+tEJ5Ag/6vs6EDH9hfyNu3I1gwXzdz/VGUrWKxYP5F/HXtTZVMrMrMq1Oew2M3bt5I1HBZ5FUfW9vftTUyv7P9Q61oWo0t+0f8X04Tfywvhv3rFFN0r8qv5f3d8tal6XG43uHq/DbjmV7AL/AAHfKbXzcTnWAboP8D71qWncp/Z1YCTV2sK/b0DPZH/CcTsVKX+I4j4yfx2gmjaakyvWc43BQVUbXKz0lbsfN5Clmi/IZbi3PvQ8KuCKnreq4ArQ9EP3f/Iy3RgJ3psxsPuDZsys4aOeozlMU0m1hDm8ZUKAo/qT7vpzUE9VMrHD0P5dALvn+UXleuNs7k3xkN+7/wBv4DamBzW5cxV5TbuDykVLisJj6jIVTMx/h0js0UBRQSCzsB+feiD69eDrUDR5/PqrjpSlnTD1IqG8KU24p0FJJSCmrFgyeNoq6nqaiQMRIjiAhUA/bdSASG4ZCtT4elhOerWfgdnYYJflf1dM2r+92yup+0cJDY6pcj1RvWro8zJErW1Ou393MTYXCIb8e9de6ID8t9hT4Pc29KZYWCUuYq6+HStwYJpRXwyLxYr4ag2/qB798+vdKj40zR7++Jva+xIM5trFbo6Q7f2r3ziRuvO4/AU9VsvPYGs2tvY4ufIMi5CsxNdicfUmkivNMHOgGxtsVRsHPXjnPS6+FvTXb3yo+ZHUfUeE2RkMZm+3autOJq5qOVMzkcbuN1H8TOl4qXb2F+5q1yDtMl0hpGcMAhPvVa1JGOt08hx63I/58/yayGJFJ8SvibFg8NvLpiHqLP8Ayq+S+0cPhY+2sxuzr7CUNHsjYmL3RHRy1OWy2ztpzS5DN/eyVvhSup8cqJeqjNV1IVmEpR9WD1pyhoh6C/ZPxT7V351t1NUZXYEmz/kF8iep+x+6Oqui5+26na1X3ZR9Y01Dl63d7dI1EWNzexaDckNdi6mvx1HJj6J1yGmOBPO0aCwc47mkKRtFaSXSJoWRox4gUejigr82qei/93xNIZBLLGfQHDdAL/JKyNV8pPklvnq35c7Y232t/pNwea3DsLG7s2nS4HAdYd4dLZ6n3115jNt42NaGmkpqGlxk5poXE32VRQqL+QSKQxLK00jzOxZ2NSSa1Pma9L1UKAoBAHrx6oF+V+Mqds9t1uR3dVNV1MW7uwd77zqa6y11dvWn3ZlqWox9WjqJJapc+JdZa5VV5+o9+X8X2de6r4wVZDuLN12TaXzSZTJy1LtEBIFMkxMrNJ6VZYDYEAn0i4B90630pewYpKjDJgaXwfxfIxikpqE1CiR6/LumGxyUx9DTt5MhIwIU+mI3AHPv3Xujz/MLoWk636r+HO9zNbJdwbA7cxs+NEcslRDj+oN+YjZ+EyckEMZMFNkBXVUSO4CyvTtYnSfbqcPz6adNRrXorGAp/jTS4LGRdkD5NQbu81WM1UbDh6gqNlR0ocDHDCUWfjO7nqzD/wACTVMkev8Azfp5936r4X9LoNO3ch8fqJtvr0Xl+68olRFljvWbuXEbMwn2s0kdPDiqbasez6qrWuidY3mqnnKsroiqCST791UxMOGeghx+eZPERIVJCuDfkXAINvqtzyPfuqFStKjp/esCvHlKYaNbBK2MHSutiLTgfQeQjS34vY/n37rXQi5LsSto+us+lBnWwdXNWbfpYspH995qMNW+cmJ8eUqYJHSmIDqy2v8AqF7+9MSBg9PQ8W+zoPR3J2PTywR0nbnamEr4dCU9NUdo71mlyELAFFwv2O4oYsT5ZB+2tRLpuQVkYDSWnr+IjPT4+XWSHvbvCKdTSd6d4U00Kuz4Kl7j30254yCWNUK5M7HiIUjB1EeIyqn6ozfWG8cKmv2/7PW/y6fab5Q/JKm1PSfKfvr7S/7c1F3Vv8UmKkYgxruSoqdwymqZitv8kDBwCI2bhBuo/Lrx/n0pqf5m/L+gamWj+YnyBpqzho6lO397DFZKEWURbcpVywqTUAjSDN442kuBZvQffn178uhg65+Snzn+QGVl2Plflx8ia/YVZ9sdyR5zs3clfFIce/njXNslWIsl/AwRLBFI0qx1Dxqmlma10HcM9UdtKk06sF2X0nsN6WBt2Ve7N9y3tJ/eveGeq6Sqc2LNU0FHW0NFUGVhdg6sGJPt/phpKgjT0CXfu9turlpsFt+kxWC2ZsHHVuLo6HC0VPj8bFJHG2Q3bl46ejjjiaYRwCHy2LtoF2J966b6qgyeUny+by2VZVgn3ZLVTtGsyJ/erF+QJTUOcneqEWxaGhotEZclJWQXJUWk9p3yxIHEft/zdLlFFUEdRFmULSvHJMqYmVosYKRHmq9sz+YGWn68xzVQl3WdQUy1s90jADgobStSv+r0+zq+eok7gJUxOMeI5JRPXR1VRLJtqtqfXKKzfOTilEk+7PM+pKGDSkcn9lPUH9/q+XWs9Qvu8hj6z+IUNbmaWsjTXLWSH7fcdJHGiLFU5+l0NS4vbMK2EACiVUI02uF97r17SOhg2Z8lfkT1+a2HYfd3a2yn3JAsOUp+u99bk2W27qeM1EYnwp25W4iGempklmMj16Sag7hQbsgde4mkVEeZiqigBJoBT8NeHTSxIpZljAYnJpn8+sOZ+TvyM3JPjspnPkj3hnaileSlw+VyHbG/8lCJJY4hLhaSHIZ6aopctIERXyAZILqCSQFf23qrmvV6EeXSSq+4e0qqGvgrO2+yXpquaohykdXvnPZg0tVVPKaqhylFNkfHvVq8lvLUujRRaiTe+k6/1f6vXq2ek/Fk85k0jx8uRys1PFIZoqEZOsy9JjqwqGWvxkomqEzlHPY/fsFaOggYsl2CW2D/AKv9X8+qkdK/F7F3jWxXg2huiKkSMpJI1DkaCnoo4AKqWCOoyb0tOHwyAVuOcv8AvYwimLGWZrb610vdodP7v3g8LYekxVe0+v04atm3FVyP90JZDj6TZGP3TXwRvXyrXUErRqsFSamC4RIr6/Pr3RqdmfAj5MbweQY3pTvCvdKgwlqfp/J7UxEoVppI6qnznZuY2TjIcPLUEyQXibTS1bwFQIYz7sFJ4DHVdag5YdKzd38pj5oRQR7qy/x63RN19tuM7g3PFtvsDr/eHYUeExNHPVVU0G3dvVi08k1OiI0sVK1XU+CNzEHkbT734bEitAv8+q+PGKgZbqyb4rfy1WquocL3hhvlrgpuvezcA9dPnegtg/3J7VzFI9LTYrdHX+/+4d1PJujY521kKSXG1mLxbUrLENbvIk6+3QgHScswFK/P+detlD+VL3jR57qjdXxjxiw5/A/Eqg2ftLZO6cTVfxTE0vX2bWuTanW2bz9O/wBnWbx2YlDKYwryTS4mWKSazKC2+n4yWUEnPVpMtZGy/vUbwsVN9MM04YgclTG2ogfXkD37q/UU+QrqRap/S2r9m0bADgMxPLLb9P0J/wAR7917qDJBW6RqNQB9RaYx3/2Ju/45t+PfuvdN0lJMSS/kIA8mlHn0m/1XyKxA5/1/fuvdYdCksWSrWSO4Uecut7fqKk3F/wDb+/de6hu0UbIHerQAkiJ3nCXI5cAE2A/1wPfuvdRmkpDoUPUGK+rUPK+h+QfIX/P9GH6b8+/de64kUjW0mqPpb0qsjFbW0mRlKx6z9ePx7917qLMKKMqqGqW9y58rSAEj863El2/wFv8AH37r3UI1MWl20TstiljUywqLG5DP5Cy8cgKbf1Hv3XusTVlIYQqCW4DG0tW7I9hYkEk/RuB9P6+/de6girpLBkmi0uwL3k8n0+gu7AxN9effuvdYjWwxuyrNTgEM3qlJUauLLdyfKP6/S3v3XusFRlljjMUlRTMCy3YaJXbTYhQiyEAn8Ect+T7917qM2fgU69NHMZDqJRRHewtewe63Nrj37r3WBM7GzeXwRAhGjXxetonS5DfuSKxtf8cf4+/de6hvmISFLOISzCSQs4BVr2DO7BhL9bkfi/v3XuoFRlIV1lmqGVhqWTxhix+pGlR6VP8AYNvp7917puky8EZVmOUDMASxhR4kW31tosCv14uR7917qO2dMbhFknK6b6lkgVrtyW/cj/UF5tb37r3X/9Pa4fOUjLpWrpQSv0ECP/0KbD6ezHpjqMuXgU+qqpHF/wBL0sP+9MPfuvdTP4jjZgP3ceDxwlKCx45ssFj7917rItbSgaUlhjv9HeikUf7eYOOPfuvddiqp/wC1WUMn5t9ot/8Abqqg29+691IhrIlPpkoLH/U0Tk2/PIN/p7917rM1dCv6ZKIP/V4KqMf70V9+691x+71WMgoZF+t41Zj/ALy9/fuvdZllRh6IoWI+gVHH+2Grn37r3WRKqdT/AMAaW39ZEkU/T+pkHv3XuuTVTn9VNRL/AMs3kv8A7YObe/de68kqMeY0J/paVv8Ab29+691I1ooF46ID+kktRE3+2v7917rnFIr3tSwEC3Iq3UE/8hyC/wDtvfuvdTEahf0yU1MjH+skz/4j1R6l49+691kE0cTWiX03/wB0yuf+TXUH3vr3UhqhraiGYAE6WDAHi5UsHBAP0PvXXunWlqlI+jN6FIsiqRHYEk+rUeLjn37r3SlgrCBoSF3X/NlZY49ZJAXUGX1Fm/qPfuvdPETkgBqbQUsQIoYrhibKSNLW9X1H4X37r3T5TJ5HYmKb/amUAE2Ab0eQEItxc3+t/fuvdO1P5G0a3c6fUSZLgW+jRozD1WY/Uc+/de6eoYiSoQxlLBiFJ1BdJBPkZl1F73A+tyffuvdTYYmFtSjTpJuCqEE2AZzydWlfxxzz/X37r3U1FUkFoPUoIFyBdgb6wvN2P1tyLH37r3UkSRoqgxK5tquHLC92D8A2QAD8/Uc+/de6kxTooOlwSQp4KggfWwDAG6j/AFj7917qWswe9it7gkqQR9A1vVpuALHng3+vupWo49b6y+VQxGrkkgLZbcjixuef8D7roPr16vXbVIX0rIALfn/YgH03AX/E/j37w/n16vXhUgMf3ltY/wBbAni5bgcjj6e9eH16vXf3N1DCVDpNhazf4H/kLn3vw88evV6wirX6eSNbEHU2lS1/1cEg3H+HPv3h/Pr1eok2Xo42JeaAcqTyqnTz/aJNk1cf6/v3h/Pr1emSq3VhoTqkrokC3LM9ldWVrArcgkXAtb6n3cKoyBnr3Wgv/wAKJ/h/u34f/MTZ380f4t5Gfbeze4t84Wp7Aze2Y/KvT3yroqF6Sm3JuClVftxsj5B7apGgrFmLUtVl4K2nqLffopaaq8eA/wBQ/wBX+frfHPQXfHruz4i/MTY1Ns3H5frv49dvVVF9jnvjd2NunG7G2vVZea71uS+M/Ze7qij2fm9n5KpvPDtXMVlDmsMW8ET1kCxyBzv9B1roAvkZ/Jf23kpJt/dsdw9WdFdfUFP9zlOwuzd4dabXpabHhtXjgzsu9K2bOOF/zSY+hylTJwsMLkgFvS3EjrfROu+flf1v1p8V6D+Xz8Qt072rvh9gN45DsbtHs7ecGTwG4/kp2Hkv4W38E2ntXLrDnNnfHrHZHB0taKSvjpq/c+RjjqqilpaWOOB6jhTy68eqW9zbrnyGTknmmlWoqXM0csNQIJI4DcKaaoYSUlQoQFXiktext9ffuvdIObOtJPUZeJVarlibDbfjWJINRmBSuzLwRDxo8lzYjgH/AFvevn+zrfy8ummSvp4vtaaI68fglEiiwdMjlnuxfQU12kdiDydPB4HvVAPsHVqk56ui/kgbe6m2F8pdrfMn5DtS1Ozfjzno94dZ7WyEqhd9d7UKCTZtfMrgzNtzqeWRcvNIukTZSKkgVmXy6boKtn/V/wAV1Umn29bquY/4UMbJiL/bZWzLdR46ycqTxybSAXv/AEFgPdjoBI0D9nWqn16C3N/8KJMY8Ziir6WpjGsBaynjrkP+JjqhIrfT6Ee9hlHBKdaNTxPQKbg/n2YHMB0qtqda5RW5Ay3X+y8kXHPEhyGGqRYi3+Pv2v1Xr1OgM3H/ADg+sM+JBkOh/jXlfJcgZDoTp6sbm2rVJUbPkdtVueb+/a/l16nQCbi/mPfHnLO8lV8VPiVUNI3Ov479QqQ2rkjwbUj03HBH9Pe/EHp16nQU5X5y/GKvLrL8R/iSytcMo6A60UMG4bmPBIQGU/g+6M2ry630XPdPYXwC3i00mU+FXxtppZg2ubb+1sntKTW5JJjG2M9iokbniygD+nvwIHFa9eqfI9ABndl/ADIiT+G9IVm0nk1BW2j2rv8Ax0dOT+aenrcvkqeMj6i6sAfx7trPkvVGQNSp6AvPdP8Ax7Jd9mdmdtbTPJipMnkMBvOlS/Ko0tdQ4yukHFjeS/vesjivVDCPJugtyGwcrjmZsD3HtvNRIAEiz+38niZ2Fz6XloaivpvJ9LWAAPvwcHjjrXg/0uk7LP2NizeWl29mkX/duI3BSyOygcWp6xKSU6vza/uwIPA9VaIgYz1FbsDJUXGV2xmKSwKtKKUVKW+ps9KZ1P8Ar3976qVYZIx1lg7N27IdMszUzX5WohaFlP15EiqQQD/t/fuq9KKm3btussY62kIJHIZWNr8W5udX597691Jerw9SCqtTyx+k3Dchh9Sova4/Fv6e9de6ZK7C7by3mjyNDQ1gmDeqqp4qpSStg+qZZb2HPPItb3vr3S92HvHf/WNRDW9Xdr9sdYVlOUZJuuO09+7JEUkRFmih27uDH0xjuoIUoV5+nHvVB6dbBINQc9H467/m7/zUOrpYDtb5/d+5ajp9Cri+0MjtjuLFSxoulKaaHsjbe4quanCi2jzKGFgePetCcdIr1bxZCKV/wdLr5JfzoP5gXyR+MXbnx67bf4372wfaW2VwGa3tiOisLsbtLF0MWSoMtP8A3dzu1cxRYSmrMmMcKaYtjSDTyyKBcgjWkA1BP7evaiaVA4+g6oD2buCol3ZBJWRfsZCmNHKYYyDT1FJIZ6eWVV5COnkjYkWU6b+/P8PSnz6O/wBSb/oupe7+rOxK+UJtieun2Zvcxgqv9zN6038BzMkhH1FCKqOrN+B4Afr7Z630af5s9I1LTJmo6dJiFl21mZYwJIpKyhVjiq3WPQ9NlsXIGjk+jAKR+Pb3f6DrXVAu5sRk9qZTPYB5aujNmpZkikkiWtoTKs1PFUCM/wCUQ+VR6CD61/r7bOjNSetitR19BX+Qz8N+0eg/jh2h866fbNZv75ab66LqtsfDvafZ1ThML/Bkiwgpa6pqKrxRY+GozNYWjxiVJU5COKoppJY2qVcUIrjy68MdL1dodGfyudg7c+Tv8wiiru7Plt2HPkuyOkfhZ/FMZX7zz28MlXzZnK9yfIXISvksXi5TuKpapqZ60T4vET/sxJkMhGIabxLSdo4Dq1NOT1W5Q/8ACrX5X0fyGwvYO9Md8Mty4vAZSsoqjryg67z9FmcRsTL1tK25dj7O79qMvX5TG5OphooX+5liloqmupomqKYxLoXXhg1A4jr2rzp1a3v7a+1sl2x8a/5p38ujG5Xsfob5I9vbb7EyOwNpY+atznUfyIlytNF2jtLcGApHnTbGO7Hp3yC5WOR0ocdno6iYutHX08h2AQCjDI60eNR1r3fz++kcFL8nPklnen65MpsjeO5a7t/YmUxkDRUUmRycVNN23szHsto50xO6DUtFJETFL5Q8RZPUfEGlK561ivDHWuV1FmEomCVMsJSMxKqJIHKq0KzqoRLyaiG0tYEh7r9ePbqatIoBTrx4nqyT49bl7c7sylJ8UcPlFm6Yxm76PtPd+Dpds7WrMw3YlLksZPgMRg94T4eq3VivuM1R4+KuhpK6KGqnJgZSkRHujV1Z691tE/Ff+Vl8b/5oG4PkfvL5G02+9x9PfDeLrn4I/GSTrrsDMddvk+yescNlOyPllvxqyloq2hzcFd232FFjKcmCopyKd2uZApTaDVny/wBX+r8umZGpgcf9X+r8+gs7P/kC/FCixslBgNyfK7af2c9VTRSxdm7W3bMI0lYRtINxbIpjMoAsF1Kv49vDAp1RZKVx59EH3v8AyG9iwiVNsfKXvPCW1CM7t6l6/wBzRoCLnVNgd3YKZiAPqqKf8PddJ/jP8v8AN1YzeiDoo25P5FO6MKJZMN8tNrV7qzlI9x9I9gYRz+QJJMHlN0QqSWHIJ+t/ezq8iKfZ/s9VLhqagf2/7HRbdy/yxO89j/cLD2j0tuanGuMRCXf2CmnBNrFMztBYkZjwAXFvexXzOeqGnkOkzs/4Q/JvbQqsjW7N683BtPPfd4ULkd3Rz4nKLC0Uky0NTB/D8vR5HGyojxVlOY3gk41EFlOiAePW1YpwPHpV/wCyS7zCCKbYlVTVDljImP7/AKg0ytITqEMddg6hwmlrG5J/1/dTGPIkdXWcitQD040nwH7CrlRKXZ24GBKBQneWE8fotoH721bjTbj/AFvevC/pdX8f+j/PpW0P8tfujIsq43YG4ahv0qW7/wBqU68m+ldW0xYE/n37wv6XWvH9Fz0JmB/k6/K/dDKMH1PlKh3AEZf5PbLpG5+tte2FKjUL8W968L+l1rx39B0JNL/I/wD5hGy2Tc9B1RWYiLSsH3svyvwz0skaH7n7aoTG7cMMkWoazGwJN72/Puyx6TXVXrTSl10kCnSwx3wu+fO2Yq3HVGyOpEqJqOejpKvP96VmSbEVMqiOLJrBj8DRrV1FG12SKVjG7Aarj3fprov3cv8ALW+TGy+oTvTNb86kmyeY3djdm1e2MLnd1ZLL0GPysNVlZt3Vecx+Hho4o6zI0CUngjV5fXqJCn3pgSCAerIQrKT5dFIT4L76pYx95VdaQxTlZMzSzZjsmWj3FVJKZzVZunRKY1cnlOpFR40Q8qASSW/CxSvT/jjyr0zVnw73jSRSNT5vrqorI0jjpKrT2MK/G00PktjsRWRZKKTF40rIR4olAH0BALA+8L1I619QK/D/AD6DDM/GLuemdP4RtDYtbDSxskNPhcdmaijMhj8S1seLzFe1O2SW+s1GgzBjwQBp9+8L+l/Lr31I/h/n0y0XxX+TOQEMdB1A+QaKUyeaDZ+RyVTVSXABrpmlqZcgqjhUmMiqpIAA49+8I/xD9n+z176geh/b0r6H4H/NHNRVMOP6L3KIa2RZZ2p+s61NUqH0CKaTHSeFV4ssZWM2HHA9+8I/xCn2da+oH8P8+lpS/wAuH53SSOJusM5j2raZaeefI7c2/iiaQhVWGabJ09IIYAFBIIH5P5Pv3h/0uveMP4ehExn8s75iIIJMzuzr7Z0cFKaVJMx2X1hhZaOjIKtTBDXrPFCUaxjACkcH3vwh/Ef5f5uvfUf0elZQ/ALcODhWm3181Oqtr0qKY5qDE9u7cklhhlbVPDTfw7KwJGHc6mSP0t+QfdvDX59N+M5NQMdK7HfHr+XT17WwVnbHygwfa+So2illoH3buXdtK0kTK/gfE7YoalKuLX9UepKm9j+fe9Celf59a8aZjTqwPGfzePi91Btqj2x17ku0crjcRRJQU9LsfYtH1/hIqWnhWnip46nI1+JiWkSFFQAxD0jkH3b8umyrCuo93Rd97fz5qCFy2xenJa+RSwjrewd+vkpNdyEdcbtWksyH/UtNf/H3XxEH4h04IHOemvaX80X+bx8hKql218Xend8SnJVSQUT9KfHnNbiraeUeuKT+9eUx2ciomjIBE0jQhDyT71rU8ASfs/z9XEBAyQOjmfET+Rb/ADNu7q7O5z5i9pj4p9bdgb2qexN7bRqdwwbu7Hy2bykcSZbIYHpzZ9ZHsbbe5c9HGGqq7LzwQGTSWpXKBPexwqeJ62YuADcOtun47/Hnpj4i9RYDo/o3bSbf2PgHnrqiqrpP4luvd2460RJlt6b33BLHC2f3Pm3hXyOEjhp4kWKCOOJFX3vq6rpFK9C/Nky6aREssYFtIJOgnj0M0guD/vPv3Vumt8zDDfVE6sq6fDGjixQFmKj7khnX9V/pf/W9+691BOcp2N1SpdrgI6+QheeUJLsxLD/Ye/de6wzZimF/G72V2EloT6FK+nUrMVJVuL8Ee/de6ifxNbakmjDOoiWMRTAAi5U6QPWXtzyR7917qIc0w5EkauykOAlVLrGoKT6YwFII+nIHv3XusEmbljaFhLT/AFuzNDVEra5bSPth6W/I9+691i/jEjtI331CNIF5DSVIZ9XIBPjjQWv/AFuR+PfuvdQJskn60rKV1UL6vDLp1E2chnsw0Hkf4+/de6xGtMnr89LpF9RaNlLECxJYSsCGJ5vb37r3WEVI0vpqKbSqFXjMYZrXuyjUraQPz9b+/de6hz1FMQ/7dENZUWFPHGLCx5XTqP8Agf8AY+/de6jfcU8lrfbxs5cyM8EbC6D0MmtTqBU2JH09+691HNdSkf5vHu54DPGoaQgaSjaVu62/P49+691iFVjwCWgpkOnSp8KlF/xXkLKGv9ffuvdRjX0y2UPAVUAJG6QRGXT6iCtyNAXj8H37r3UOrqaIllgSmlKG5EsauoH1CLpBbUpv9Lj+vv3XuohyFOI9Ro6KyvoiMkOl31gkDxBksifg/S/v3XuoT5inb0vDQFtRF2XxBQBp0yMHZXQX/s+/de6gy1VKfV9tjE4OhohKEYX9Qskhuz/g8Ee/de6//9TaLC0yc6Ix+bCui5/5BsPZj0x1KjTGSeswTF/y33SIv9eGDD37r3WXVQlgEp57g8FKxpP+hASbe/de6kO9IE0zR1AX+rySIB/yEwB49+6911DHiyLozi/1DVcrD/bWt7917rKtPj2uwikY/grVTIP9jyL39+691y0UI4kidh+VFXK3+8eVR7917rnGMWpulNKrfW/3Eg/67H+vv3XupQnpx9I5nH9FqpQf9a5Y29+691ySSkJuKOS/9JKl5P8AeA9/fuvdZS9ACGNBz+bSSC9rfTSb+/de6krUUb2CUkiAfgfcyf7wPfuvdSrUZQM2O1/7XMk8Y/27Bj7917ruCqolYiOgoyfxo+5ci3HOtLD/AGHv3XupJqKcm8tJEV/oJJwf+SYwPfuvdchU0I/zONa/+qL1KKR/wZiePfuvdZkrYARqpKYC44Mkxtb6lm02A/1/fuvdO1NWQaNJhgChbkxeltROn06wbqX+nFvfuvdKGDIhVKxI/HpiD1CBlVBZlvZj6LkXAFr+/de6eocnMsnDsikBfVWtYkD06jwQCbcfX37r3TrDkJbf5wGWyqP8pnAUXufSCNVyOP8AD37r3TlBXycEuLkkt46iRAWYW0WYWYi/IPA9+6906x1FUQIz40Ci3k8ms+kktqLA6TpI/wCI9+6909U8swZB5UszPcmxdVA5i59Acf2f6jj37r3TjHNILBgARwG0t9Ay2ZByWI+nPv3Xup6TElnIJJLMUGm1tVxrAAYauLKL29+6904h3YAeIEAEMyrZVFiCzkmz2+tx7917rKFkYX+3IBElwW9Jt+kKdWklv97P+Hv3XuvLHIAwNMbAWDCVbkf6pADfheP9YH37r3WNyI1H+Sy+sXOhxqW31uzXClj/AE9+6901z1zwsVjppy/9kF0dtNhdgDYEafrfkH37r3TLWZOt8ZZKeQKQ2lOE0BCOJVBZna/Hv3XukZksrmGUj7eQHUo4ZiBqW91APpPNjz9PfuvdBTnqjdMsbiGSeN9FxcsCh5Ka7NpP6ePx7917ouu8KLtCoDGknq2U3ATWq3JJFgGOkDnj+oHv3XuiN98dZ7y7H2Bvfrrs3YdT2J1pv7A1u2t57PyccdVitw4WrIMkE8PlWWnrKSpjSopKmEpUUVTHHNCwkRT79x49e60ZPmr/AC5+9PinuTMVGx+ut4d89Azyy1GLFft+pruxdm0RkdlwG9cTSUcsW44ceulIsvRoUqFXVNFDJ6fbLKVyKlerDP29Va5Dsjam2a+IP1UNs5akaTRFmcS9PVY+cKyEQR1dEtTTGNv+OehgfdNY9et0Pp0Fu6e0K/cVS8808rKNawRx3SGnJA0OkLi0v+1F7sfftS+vXtJ6DWfJT1BlLXAmfVUiNnUTsfqSvKR67fi3uuo+g6tQDrtTkZnBipalnMaxQiOGVvDB9AkAVTp1f1/4r7qS9eH8uvUX16V2E2bkq2SCTKJJRUMZ1+BR/ls92uwRPUYC5/tvyB+kH3cVPHrx4dGNoN052goaPFYwTUONoIFpaGiptccFNEpL2VQ3qaRyWdjdndixN/duqdThuTdMouZqv/YmQ25P1sbW9+69145ndD/qkqvrxzLz/j/gPfuvddrl9zKR+5VH6fmU8X/17e/de6fqXK7lZRdqoqRcX8n1H1/P19+691nfIbiIOo1NhcgHX/r2+vv3XusAr84zepphb/Fvr+f9Y+/de6nJWZgLy8xGm/0YW/P5Pv3XuuDV2V+vklB/5C/IPBt/rfX3vr3UV63Jg2MsnP8Aqb+/fn17rA1bX/6uT/G9x/tgF96691i+9rTxqa1vy3+P9SffuvddCurVPpeVT/tLsP8AeQbe/fn17qBUV8spKz2lHP8AnUST/rYp49+61QenTM8FDK1zRU6n63jUxf67XiZOf8fewSDWvXqD06yQ06RNqpqjIUp/AirZSo/qdEokVvdg5qK8OtFQQR69OCZDL0/pizVQ6D6JVU0Utj9QQ0bRkEe7eIPQ9N+D/S6mRbjz8Nh56CdDwbGemkb/AF+JEB/3gH37WPTqvgt/EOnBN75mMDXj/MFsQYauGTkW/suUI/2Pu2oVpXr3hNxqOpR7Oq6dCs2PyEYb6k0zSrf6mzRawQP8Pe+qaW/hPQX5GpxVTkHyuGqY8dXyzfcSUsymmQ1BJMklKZ1WJWlJuUPFybX+nv3XtT4yadCvgalt54OpwkpCyLG5SGcIWlUC0sKqrG7MeR/Xgfn2n6V9XdfGHeGO+TPx4yey93TNL2b0tg8Zs3sqklOrJZbr6J0x3W/cFCjWlqhgW8WGzMig+GRKWV7JPf37r3Qa/Eb+VvmPlN8+do7J3ri6ij646uqYOxe0s3BTOcfXbSxtXHJiqWCqZft6hty10caQJqLNISpHpa2sde63aflX8resfgt0A2+sxhsfWy0dNT7C6M6ipJ46N98buo8aI8Btqm0EPQbU23RRJWZ6utppaKNjfyzJd1/hB61182354/Mbt35N783zvPK7syG88hvXN1svY/YdPPNJWbqyFHM9NDt/Awl2qMH1NtOIfY4miptNO0UJNtJOtvrfRF9h7NlyMyGNVdZShbWC6goQwAsNSqwvfjn6e/cBQcOvHPWxJ/Kb+b24viHujI9O7j3dnaH4396z42h3rhIq2spcZt3dYh+xwe+FolZNKpC4pMnF6UqqAjyBjDHb3XuroPmj0VSdv7By2JwyUU+6MSrbj2PPCUlpchWijOrHxzxgRyY7dGJcwB19DaoyvAHv3XutJXsHqzK9fdi5TH7VwedrsjncnVNgFgo2K7Xjq6oUk1GYAdTbipsm7UyhgDAQPGry6Svsj1p1vj1c91Ht+L+Wx8Xans7OR0tZ8kN+1H8L67w1QBUzzds5ChkTCFoiWc7c6bx9ZJm8rKT4v4ksUTEuQT4n9vWuuXxD/mFfzGvjd1HhOoPjh8o5Nn9Y7OyOYzU2z811z1tuuZ90b0y1VuLd25Mhm9yYOq3DX1O6Nw1M9TJJPVSmNm0IVRVHt2OgXpPMe7j5dHErP51v80dYxHnewvjnunQih5d1dD7I81RwCzSy4fIYptTH6kAWPu/TXSQqv52XzUhJG49mfC3O6eZG/uDvHCyN+ef4Bu8Iht9NI49+690nav8AnedoMGG5/jx8W8qDxIcJle7MXI17EFR/FK6Nbt+BcD37r3QM7z/nC4TOxSJlPip1/A7ai1Rge0N+Rrexuyw5TB1DKAf9qvb3vrRFei75T+ZFgd/7npqzJdeU+2qLHY2lxWHweL3DVvicXRU5a6pLUY2SeWSpnYzTytdpZHJI+gHq9e0jpZj5j4mo8c2P2ttmf8g1m/qijJ/Iur7cuPx+ffq9a0jpQUHzXzlGR9n1317NpPDTdn1QuR9DoTDRsBYfi1vfq9a0n16fqT+YN2vjnH8N6p6ibRyn3XYucm/rYkQ0kJv79Xren59LfG/zUflLgSr4Trz4/wBEyL+01VuDc9YqWN9R1VdOG+l/fut0A6VEn87j+YBQUZoqTIfGbE0liTT1MFfXQ2ClbmOtz4Qso/JF/wAe/db6A/c/8475g10jvm+xfinQSaySsG0aKoqSWPJCfxSaRwNX1sbf4e6kgcSB1tVLGiivQJ7p/nNfJ0q2EbdXT24KWOWlqqiXb/RGIyVNJPSOZKaKOtyWQWKdo3OpnVQDa1z71rWlQenBCxNDgdBnXfzgflXXssEFbtGmMziGJk6a6mxkSszenVLWYutSFP8Aanew/J918X0U/wAur+CtQS3WDIfzJfn1Sw+ejy2USmlUslRtrZXUVVTBWuQUqcHsXKRqv/Ifv3jP/D1bwY/XoPKz+Y7/ADCMszRw9h9wUzOeExtJR4r63AsMNs3Ggcf0sPfvGfPaOveFH6npPV/y4+d2Tjep3P8AIDsbadIw5n3N21uHCF9VxaHGYrJw5WZwOdMdOSQLD3TxJPQde8GLoGc78jvkXlqiaKr747Cz1LcKKup332U8VTb9bJTZPcYmEer6F1UsObD3vW/qOt+HH/D0G9f2F2NkpD/E985uulkIDfcVWQr3N/wZsjkai5/29/ftb+o/Z1ui+Q6sH/l1fyvPl7/Mz37U4rrCeHaXVG26xI+z/kFvTA1H+jXYKSJ5UxUdbT0pqN678rI7fb4LFNLVf26h6aK8nvwMh4deotalR1sidff8JMOv8YY5O1fn9vzOEHVLH1l0bt7b0YAGrRHW7z3hmjGxB4c050/lfbgVsVc/y/zdV0R/wf4ejh7H/wCEw38sraaF927t+U/bk7AeWPPdsYLZNFPOT62el2NtDHyRwvq+gqLn8N72VrxJ/b1sUGAOjmbA/kj/AMpfrJIf4F8KOtNzTRqh+97SzG+uz6ueYEXlkXdG6KvHtKSP0mDxkj9Pv2la10ivW6mlPLo6mzPjT8aerY0j6x+Nfx02FFAAsf8Adbo/rjGyRunCXqo9tvWCRbX1mQt+bk8+90HWuhpNVkYqVqKnraimowoH2GPmfG0IiQWEQoaYxUlgf9oAHv3XumGamazsIJxzqDLU6vrYG4Rwth9BcEgX9+691BlHjIj+1qFuulGdWEb8Gz3diiGx+pHv3Xuocrqi3WmqHsSp0xRhmVW02C61ZlB/H19+691BkjhZgXhkV/UXOnx3S49IVJDeQHlj9Pxz7917pslQAF/tpQXJKMD/AGFsCLB7Br88j37r3UV1kKt/k1RMXLWjXnUFPLXj9J0j37r3UMxgDUKet1DSAqRBzdv7KsXCCwP0Hv3Xuos8cYQj7TJ+kKgS0aKjXufVchi4PFv9j7917qGYXJsKTJgg6gPJGSAF4DASclr8ce/de6gy0dQot48gIywdbyLpOoW/MnPP9R7917rE9PU6tGmu9f6v3Ke1wAVDam9Iv9b8H37r3UB6aS5bRVqI7nSy0p8tzZ7fuBXYN+D9R7917qJNBBYjx1xk+ur9ldYPPjVVMiqy/wCte3v3XuodTHTKrPEuQGlAC8TgKAQBdVCOWdT9b8H37r3UKQAIzCeskHpf/OC8YH6VkXQCBJ/tP1Pv3XusBWHV+7UVMYcG1rlrnliLj6J9LfX37r3UF1o9Jc1FQzAhFB8sZ1gkWdWUaRx+LAe/de6gSx0jN6qquRn0WcamCW4PLqLxm/4vx+ffuvdRpUihLM1ZWSotwGiACEgXKabcWt/Tn37r3UeV6R9DCsqtRW0glaGVHU8seLMp54Bt7917qO1PT+NjFXtIwsAzU4W9+FWOJdV9P9L39+691FMUS311bHQ+nWsaRqH51Kjtcm5PIIA/p7917r//1dnKSGaEfuU4Yf6qaSJG/wB6uT7MemOulUuLrIyn/jnFKWA/2CoffuvdZFNUDp1wIfwZIpFc/wDIauBf37r3UxY8rwyOZU/orPJx/QK6MP8AeffuvdSkFUB+4ayM/wC00iaf9gdS/wC9e/de69qkU+qerN/9aO//ACCIyP8AeffuvdSYmnf9EjL/AIyKt/8AeBf37r3UkLNb11Z/1hGpX/W9Q9+691mDzqpMc8dh9S1JTk/7f6+/de67Saqc/wCfkP15jiVB/wBDD+vv3XupKzTL+rMOP+bUsUR/2F2N/wDeffuvdSUerZhoqlUWH7kbIG+v10Kx59+691JcIR+9kKmR/wCjQSOt/wDXX6e/de6jaihsJdSn6WhkVv8Ak5G9+691Njhdk1JXyxH/AFDx+k/9Y19+6911plU6TWBmH1KJ4z/typB+vv3XuuelyyqKmYMSAt01jUeBw3pYX/r7917p8pYrxp5CyjyC7nSjMQPXIoiA1Xtxf6W4H59+690/U8dKUu+ok+P16yhcEXHBuARbk8X9+690+UhgIJVAA1i6NKxZl+mkrbyC7C1/xf37r3TzDpOgoV1Nf6MpKk8lbHnSv+sLfn37r3T5Tsmn06zdQzKvIVePIzKqi7Acm19JI9+6907QSfXQ+lVZbalUMqi9m9QJHPA4Pv3XunOFSyEpK8KJdgSomdmWxchnKqo1H+lyB/T37r3TrErKBeolLWBCkKDyC3GkGylRYW/Jtb37r3TpGNWgrLM1tOlAbkEi5P0FrH6/Xjj8e/de6e6ZXj58zm5YlXawFuNTJbUR/iTxf/D37r3U1fM0a/q/CXLWFv6CwDM7Hg/4fn37r3WYIxFgsvBIvf8AqA1x9OAv+xF/eiQB1vrv7VpSHYsmpSHJ5JA+iAA6g1/94918QenXqdd/wyKz/t39I+isD/rksDzz9b+9eIMdep1ClwsZ5RCzEWb/AA4tb1fQrf6g+9+IvoevU6b5ttq2kCHUoF73F9R54C/RR+T9fe9a469TpnqNmxSW/YjFgwswYC34C82Y35/17e7VHqOvdJyt2DTyKweOMRhyxFtQS1ybcHk/48+/da6A7eWy6OQSRinV1IYIli19VvwLlRq/H59+690VXe3x2pd00816KQCQMfJ5WJEhA4/SPp/h9PfuvdEj7A/lybG3a87ZXbWCzDSkqyZXCY3KO5INlBraOd9JHPv1B6de6KVuX+T30Pk2laq6m6+mkf6smycJDJ5CbG7w4+Fle4PuuhfTrdT69BDlP5Kvxyk8r/6JdpRrqIIpsIkCD1BdTeLQFJb824968Nfn16vSNq/5Kvx6HKdbYiMEXBSkljIGrgcyC40/Q+/eH8+vdex/8lf48Sz6P7i4+OwB/wA06sDblSNY1Lb6Efn3rwz69er0IFP/ACM/j9WU/kg2jSxPGt38Rkt6v02YyWsb2B/r794Z9evV6T+Q/kY9NxqVpcLGvN1JMluBe2km5Zfp/ifftB9evV6DjLfyPNgJcUtJ4CTwAysLXtxcc2It/h794Z9R16vQW5n+SbgqZiacSEBrXMXAv9ACvBI960Hr1eg+yf8AKBXF6hBTySAGyk0xtxe5/Sf9a9x73oPr16vQW5v+VjkaYuqY4tYG2qFhe9go/Ra7D6fj3rQevV6CXM/y1M3QPJ/uKf0iw0wt9Pz/AGSCb+9EFePW+g9yfwGzVGHAxMwIBX/MuACRxqsvJvz7r17oL8v8KM5Sl1FBLdebLE30B4W9vr+ffuvdBrlPiTuCnay0ErHn/dZsD9Rbgfge/de6QlX8Zdww6j/DKi1ubRObc2H45Pv3XukpkPj9uCmv/uPnsPqfE3N/obabC/v3XukbW9OZymLXoJiQDwYz+OCeB7917pC1vXGXhZlakkGi4IEbfjiwJ9+690wS7Kr4z6qeTk/6jj+pH+vb37r3URtsVcYJMLXH40Mt7G31APv3XumybCzr/YYH/WNv8Te31sffuvdNz4yYEmx4J/4qfx7917qK1HOL8EW+p/oP8f8AYe99e6wmGoQ+kvcE2sCPx/h79U+vXuvASkaZV8i3N1kRZF/2zqR9ffqn1691ip66p21lKXP0EQUwNGlYiHxRCEM58wiA0E86XIsbWP4PvXXujgdVdub26x3ztH5A9KZGko967WeUvjMvTLkdu7jwmRpvtNy7F3lhS6x5vZ27ca8lLXUr/wBiTUhWRInX3Xut1L+V/wDLb4cb++OPafbvWVdkdj5rY+Pqd9/JvqXcdQdw9mdO47CUskkGM29SU8K5ffXVEchkXb2Shjc1Es6xVhiq1N3hq/gHWvz61rf5oHyK+Q/y135m9/75wO5+otobmxdVtPpTCZBfuqTrrqmoqzKMW5pJHo6ffG80QVmfq3eOpkllWGMGKJPbRJ4E9b6oar+tuwtkyGnekGSwykCmyGNeWppIoz+nUVBno0cG5WVdAP8Aa9+9AcDr3TWuXze26j1ipw872N5I4o45VNiCHtLSyj/FSf8AH340qacOvdPP+kTcuSQ0v94cgjyI0aHGin8wkYWjlCQUkzvJFJZuB9QPeuvdbNH8rn5qbq7Y6vwfQnecddie0NnUT0fXm48uppp+xdrY+NpY8a3mKzQ57FU8ZMCyKn3MSt4gSNK6FfPrxp5dLnu/rz48dDdg7z+W/aVVicRgp4MdPg6J4fvtwSdpWqY8jQdabaDpFuDde8k8EsdlK42YTVDtGh1jZNOvdUd9u9t7w7837kO4uw4Fw1HQ4+XAddbAp53qcR1tstJjURYemkNo67cuanYVGXrwNdXVnQtoo1X377evdFJbtLdO0Nw1W5sQ8VjJJRVdBORUUtTj2KlaOqpi1nET2ckESRyepf6FxX0ih6qQCD606Uj/ACklnRBWYShhmmJTxNR+dNSLyfPHILi9+SouQR+Pe9Y9OmfBb1HSdyPyANVcDE4VQQP10kij8/QayfewwPXvCb1HQdZPuionL6cPghdjZhSi7c/glxwffi6jr3hN6jqNt/c+697VlRRYTDbc8lPTNUTzVcMVLTLGsiRKvmdGUysZBpX6kXP490Mo/CK9XEHm7dLGn2f2O8mvV13Rm45cPPa/FyIKNxaw9+8Rv4ereAn8XSuoNj9gSlRU752Di0P6mpsFX1ZjA/oox8YJ/wAAfevEf0H+r8+t+DHxyel5iuqpah4/4x8j4sRCeJUwvWlRVOFJ5CNUV1AhAH0/Hv2tjx/l/s9eCIMhc9C3iuh/jpVIh3j8sO65iQPLHget8Bjx/iElqt3Tvb/Ep/sPfiSR8Zr+XW6L/AOhFw3x3/ltLIkm6u+Plnm1A/dgR9i4mB/9UFf+GZedVI+lj/sPdKH+M9bov8I/Z0M+2+pv5LWFkSXPYrvjezLpITc3ZdZQQyWsx8ibVwOEmCEcECUf6/v1K8Safb14Y4AdWAdL/Mj+U/8AHJXk6h6C6v2nkJ6GoxtVnavrkb+3RWY6rgkpq6hqtw78bc2RNNXU0rxzRxvGkqOykaSR72ABwHXqk9U6fNXrz+X32RmMt2N8Rd45LpXdORmnrsl05l8Blp+pa+rkd5JjsfMJ91ltg+Z3JXH1K1eOQALC9PGAnvVKfD16tePVTNemUxMrU+VoZYWUkeVQJaeQAkaop4tcMqMPyG5B9+r6jr1PQ9R6XLR0j66Opqsa5IJeimnorkWsSaWSLX79jreelEu68hKgSfdmcljI0+KTNZRgQfqArVpAve3PvdR69aofTrlFWY1tUylZJmNjNIVaZifpeRmaUqf8T/sffuvdKvaG0dzdhZ2g29tumoxVV9RHCK3M5TH7bwNCpYK9TldxZuekxmPpIwSXd5OB9AffuvdbMP8ALy/k8fBSerw2/vmx8tusO5MjG0FdS/HjpPsOmxOyvMGLLRdhdpSPQbi3FTqCqzUeDgo4XsR96QSPd9C/ib/V/q/4rr1fQdblXWvZPRWx9j7X656hpOstida7Oxy47Z2xeu48Ng9nbdx4VU8GNxOLdYBJKbNNUSNLVVMl5JpXYlvbvVehMh7U27UJaKvpHDW1MKiMobEC1yxP04sf1e/de6nw77wUtljqqOxUXNogoAuW0E31MgawH1v7917qWm4sdVA+CQgr9dJZSo+gVVACfX8WuCffuvdcmrlcalqnWWyHSusKC1yxJOoa9K3PFwPfuvdYGrHuwWqJ+oNyGf1D9UgYX4Jta59+691FmNRoWRZZXQhQdIJ5vYhgoYjUPqR+PfuvdNclVUFnhWKw0uGRqg2YMCE1XAGslSbH6/T37r3TZ566B0IhlT0tG8bFdcg03LhixCafoP8Ab+/de66+780bB2jhJDFWEkbySBSNSGIAs7q/0NrD37r3Ta1Q4dSsssETXXyiGOVTf621lSASLcWt/j7917rD53sqJVNI7NITCFddSj6m8IMq2H9bA/4+/de6iPPUQOWSWqsgIHkR45AUH6gjJYGxI+hNvfuvdRllmcK8S3JDNZ5WuFN/Xpe1wW/JFh7917rHJBPIwaRIULabS6pNev8AV5LrYJwbXFgffuvdRGgY+RXlhDg8jzTAxpfgIRrd7k88G3v3Xuo7w1K8rU0pADGTV5RqPFzpYxuf8Li3+t7917qFVKyFWaShMiDWWWVVupAtcgkkgngfj37r3TZNVRxetqum8gIFg5spIKoxJUAkA8k8/wCPv3Xum0VMEjgJXxqirq/4EqHWVf8AdaR202Y/W4I9+6903tXjV+Gb1ByZYmJIJOllWLSLA8XFifp7917rkkqSOBI8AlILJGjJpsw5ugTU0pH9TwffuvddeooGZXUFiqkxXJI+oYHln/qCdJ9+691DmHg9Ovxh7GzIAxEl/UY0VmjVSbhV/PPv3XusKLKzP+5FIi20M1O4YkDjSCAsn+twR7917qDNGWRwtOnouSY4ZFBL/q0m9rggEXJt7917qAYoAZCqwROEHKCfQrEHWCb6TUNf8f7f37r3WEsqfWRERU0osaSOJH/CyHS3qP8AT37r3X//1tndGpJAUimacji8dPIV/wCS2t/t/Zj0x1mRaePiSVR/zbZ5QR/T0R+/de67MVJIdQcEc3U08gU/4a2D+/de6zRR0twEpoSf6rOQT/iUVAf9h7917qRJJFDbRItO30OsTqP9bVbnj37r3WdalZE5khf+rBpHH+vyTe1/fuvdeC0jLczRa7/WNam//Ji3v7917qWkyRJYRvMLXBdKwKP9i6/T37r3XSTq7+pVTngL5WP5/skC/v3XuphdR9RVEf7RTSKP9vqA9+6913+3J9Y3/wCniOD/AE5sGv7917rr7aP6qWiP9VSYf7ck2/3j37r3UuGM2s9WhH/N77r/AG37AB9+691mamoGI1yOW/DQQVbKP9jIwI9+691IFFRWDCsJ/NmQ6h/hYn37r3XhRxHmPIOv+0LFz/rX9+691kEMIsryzsL+ptU1yL2NgPTf37r3TzS0iyKCjzOosLuLOykg6FR9JY3vx9R9Rx7917pQ0+PicASR1KhQLIjK3oJGo3LDljwb/T37r3ShpaSmsGkpqkq4bjys0vpJJBYBieAAR9f6e/de6dIYsepHippEIABYg3VrjQhcqdTt/Ucj8+/de6fKcU1iRG99FkiBc6T+QVFiSv5AJ1fX37r3TvCkTBGAcOALkgIFP/BG1XjJ/J+nv3XunSFFNrhhbUw8YDEsPqpQAE6jc6r2t/h7917p6poWtcMn9qxIUKLaQuofUAf7A3F+ffuvdOKJIZAplYalVxoSzLyRIJOQCWb6AD6e/de6c4YGNk8jE6jqQhgxVhw2on/Nn8gfQiw+vv3XunKNCAoLOyliNPINxcAXZ+OD+Ofp78evdShCLG7yXuFvzdePRYBv1D8n2yxJJzivW+pKpK1jrkAYccaSOSQAT9Tb82491x1vrl4SLfuSvxe5vYqfr/atz7917rIqAfpDEAX+vIueFuSbkf0I966910VAICrNze3IA/JvpuPp73nzPXuuWnUAXWW9voCn9b/Ufk/T+vuv2Hr3TPl5EpqKecx2Gki5tpX83IP1BHBva9/bqEk8etHoFqmCSvku8AEYYsXFr3uDzzYxpew/23t3rXXc2GiSinYRglTqjOoEqCbyao9LEggmwH19+690Hs+GikqERYNLvMoBAj1aWuCboQLcj/EH37r3TLltpxhpB4VZGBDgEH1fXWXHI5X/AF/r7917pIVG16NhZ4FQWPDKxOo/qYAWQFVPPPN/fuvdMNTsvHMCvgJ1nSBpNj/Xg8rx/Q2v9ePfuvdMkuxaGOVZI4BG4uA7AavQRdG0uLMR/UWPv3XuhA2/g6XwOnjiYqpBDk+gK17KL6glzcf0/Hv3Xus9Tt6ncjVTIVOrg2C3JP11Hj/iffuvdJus2rjwA32gcu2hQAoZSfqQoJU/7a9z7917pI5HaFKbAUZVNSaTZGsb2JZTytyD/U+/de6RWT2TSSOHNLGFsSbiPSEuP1cArHza1v6e/de6R9bsPGygoaOmlRfpdIyQb35Ci9z+L+/de6ROY6uw8kUurE0cjG9gIAxNifSDpIJP1/w9+IB4jr3QWZTpLDVesHb1MbleRAiIQykepbWBA4/qfeqD0HW+g0zPxu2/UFw+3aVLEm6xxglApDXAjWxH0/1vftI9B17oMMv8Str1Wu+IhQk/6nUPSp5sUHCg/X/H36g9B17oM8r8K9vyNdMfC1rX0wAC3H9eBfV9feiAOCV690G+d+D2KnMnixCfTghEHPF2CtzpJ/r70QTgLTr3QH7g+BAfyFMStrsQRCl/6+nSWPP+Puuhvl16vQE53+XvUa5LYeV9QL8QqVF+R9F+lv8AePewpGSK9e6BrOfAOpjZguInBI+i0xKr9f8AaPrx78Rg0jp178+gdzvwTroFkK46YWBv+wwJvb8fT6j+nulD6db6BDOfCnLwFyKCUW1AXQKCwvYc2PNuD7117oIcv8SM/TlwtA5Kk/RCfrfnkW97ofTr3QZZX4z7ipdVsfPcXuTEwAP0ve3I/wBb3rr3Qe5HorPUustQzA3/ABE30/qLi/v3XukRXdW5ilJLUc50tzaJuObH8f7H37r3SVrNmV8AYS08mmx1K0ZKkN6SrAixU3+h/Hv3XukJFV7h6vq3yVBDJU7dKgVVEQ5NB6ySswa4FEVPolI9B9LcWPv3XujJ9U9sbh2zvTbXcvx+7Cz/AFZ3BtPXVYbdO1sh9lmaVJ001uKr4JknoNw7cysRMdZj62GqoquIlJI3H03U+p691bf11/Ms6H7Rxv8AdT5ndSVvTG6K+MQ5buPovZS786N3dUtdZcp2D8cqipXcGwa6okJeoqNp1NVQqxLJQxfpFtXqo69ToS4vhZ8XO+43zPxz7v6b33BVqZVTprujbUFfCZBq8eQ6o7Qm21vLB1Kj9dOKf0N6Rf3UmvXukXkf5QW+pGaMx7ynomc3NX19h62nYEklvu4MnLQOQP7QNveuvdYG/l5dD9M0wzndvbex+vsVSfu1Eu+Oxeuet10obv8A7jMTXZDdNWf6xQQGQn6D37r3QZb0+Z/xC6awc20vin1ePkLuxKmlrKfd9bhsx110lic3jKhZsfnptxZiOLs7sirx1WiyxLRxUMDMP88EY399nXuq4ez+wd69sbrbtz5Hb7beW6IY548Fj/DFiNsbOoapzM2E2HtCkb7DAUrgASSqHq6i15pWYn37/D17oqu/e0VrXWKlJoMQ0hp4WgVZY6Vyp8E06X5u3pvyqH688+/de6L1V5OsztfGkFMJsnUosHjohII6ySnLLHVGNiohUIb625Tkkmyge690J+D2tiaCglhy9JTZStrTFJUsysaekEfMdLjypSRPEf1S31OeP0+/de6eI8DtKPkbdx7X5JlWaY/4j1zEf7x7917p1p6LblPbw7fwyWAsf4dTuQf+niObe/de6fIsosaiOKOKKNSD44II4EHFh6I1jX3upHA9e65jMSXNrAnm4H1vxc/1P+8e/Vb1PXus4zcp+ig/n8+/VPr17ro5uo+liObXGo8W+vvxJPE9e6jSZOrl+pI4/oPzz9Sf6D3rr3TbMZ5hb1WP0P4Fvofr9ffuvdMs2PqpL8yW+v1b+g+g9+6900T4quN9LP8A7z9P6A/n37r3TVLislci8ht+eQD9PyD/AEHv3Xuoj4zI/otIVP1U3Kf05B4Pv3XusX8IrlNhECCUNhEjC6H0cMhF1/Hv3XusgxNa3kV6ZWWYgza6Wn/c0/TWRDfgAWt7917qVHhp7hzRRMy25+2i/B4P+aF7W/x9+690tMVS5QeNBFJoB4Tx2QfnhQNIsP8AD37r3Rh9hxZWCaAxQMjFh61TSQODxpAP9ffuvdWU9M7i35SfbJQZfM0aDSR9vU1SgfQfp16dP9Bb3up9evdWbdd9gdp0kMDvuTNVCKqEx1DzSD+lzrJJB/p79U+vXujV7e7r3xCiCqrKqQArfRJPDcW9PAvqA/w9vjgOtdDRhfkFuSNVBrcgjWsxFSzA3+hCut7gD6/q9+610LmE+Q+f02asrZG1+kPYkvwF5NixH4B9+690KWI+QuVlMYlM7XNudA1twCsgA/A/pz/tvfuvdCfjO8qyqRRpeynUmky6UufVY2sTY/UcX9+690saTsqoqwpkD3cLpLOFK6eR+qNShT/bn37r3T/Bu55Tz6nAF1mZiCy8lQQPSVt9fz7917rM2TWciTV42F7PCHZShBY/qUaWueTwB7917rG9UhBilqpmLFUENmVFQn6kOCzsxP8AZtb37r3WERs5bXO6rZoB+rylFFwpYTK9j/Ue/de6a5oiVjMbzRM7fpaolXUqk+oCVyzXt9ST7917qC0FKReSRda3LaxI5At6grK2llP5t7917rDHQUrRKbSMXJRlWrZHkUnUFRBL6Rp+lxf37r3XI01GisDS1EJQFVC1EhXSOVEr6y4IP9Bf37r3WExUjFS8ci6gwOmW1ioDBmeRw4DfkfU+/de6iPVxXvHJVRMU0sopxLqXngCUj/WAB9+691AMiSnQ/kKWbUWjpoma4/SyXZvR+Le/de6hT+FPXNQ1M+n0tKqJMfWLIpNOQ4b+osffuvdNNRLTSDWYshB42SISx0gWFmP0DRaySw/r7917rqWniRf86+hlLgtG0aj/AFV5IT5DNqvYfX37r3UaRCmgeKaWZzH64ppfCUUakAbWWV9PJB+v5Pv3Xuo04UlZJIMgqEjW0TSMSWubx2tZbjn+nv3Xum8rDokCJIhEqy+R5nA1fQaVchC3+29+691hlBYOF80bR21LJYhyR+iE+VgD/UkqffuvdRHHkfSJfE4U8Eu1r/q0aNRdl/JJ9+691HdqlSXjqgzLGODI4ZhbSrLb0KzHn+vPv3Xuv//X2eSlOGGisS39DSuW/wBa5kkT2Y9Mddyfw5QDI1Rr/wBUtNEyH/WURKfz/X37r3XJaqgIsZ6vSPppx7i3+xVm9+691miajlP7Zml/4PEy/wDJskqn37r3Uy8KLYxsg458OkH/AGKOT7917ryyRm4SKCT/AJaJUN/vGnj37r3UqNZByI6WP/BI6rV/sFsB7917rIS0npaJXsPzC3+t/uxl9+691ySOQAlIdFv6Uyp/tisvHv3XuvKJy1itv+DXb/k0v7917rMIZG4MMbAflKaPUP8AYlvfuvdc/t5Poscg/wAJCI0H+wTi3v3XupEMFX9AxQf82kE//E39+691MeOpQWWQ3/OqIIT/ALAkge/de67iFSq3MSP/AIsImH+2Ean/AHn37r3WeOOrkbVGgQ/WyRAf7z6/fuvdSFFYzqGLXBH1jK/n8t4xpF/z7917pzp4aqQrZ5pNWo6LSMC311HUwZ/Hbixtb37r3T5AjA6S0sYuWC+JnNgoW5Ia97/i9uPfuvdP9MJk1BfO7K/q0oUdy30d/opKgXuPT7917p6pI524lEiqXLAGYiQtwSRb0lCeCB+OffuvdPtKTErBIpWuFQsssZs5N20EKHGrV/sPfuvdOdO72ZngaMWKlWkT1If7N2F7KAL88/X37r3T5SEFNSUqqQFUsJVCBSoZQzKl2t9D/X37r3TxCXBa8FyyIShk02JNvS2kGxtx9SPfuvdOaO7lUMGlh6vqrtpNhdz+OOT/AE9+6907wiSy3iRebgmUB7Mfqv1tHp+ot7917qeis/JAu7EkiQaxcAAtpBa5AAt9PeiacB1vqRGjqRdADew9YtrI/SCCL3Av7bYjOOvdSkMnPpIPJ0kljzweb2N/wP6e6U631zU3P6VA+l1sQL8E3P1sR+PfvLj17rsM1uABq/FgSf8AE8mxHv1Ovddq3HqtqH4Kn634vxwP8fx7117rg8hRLkp/QAuFBPNrX+g4t/r+9ilc9e6D7d9dMaNYIv11FQI10kN+saf02uSq34NrH2+FA8utdN6416enpNQt+2CSdIFnFy5b9PBFiPqfe+tdQK2ltTSgIGTSNAR2ub2FgeV4vc88D37r3Qf0FHN/G6aJkbT9xcDgqdKs7lr3PpP0P1Pv3XulVmcckcBbxr+5qU2XmzEkHQOPUTYG3v3Xug2lp2VjHJG3pKjTZSpIYAnU1yg44P8Ah7917qK0Sgqumx4N2AETD8hWI9L2+o9+691BamVz6YwFY3W0as1z/Q86j+SPz7917qQlA8AYRMi+SwJIADW9Q4HPp+v1Pv3XusclHI7KdSlzqP6OC9jpYktYC3+va3v3XuocuMml0gaLnizKApZeTYlvSP8AY2/p7917ptlwzvYEQMtywIBJ13IJUFmA02/P9ffuvdRX26sgvJBEQH9ZGllB0+n9XJva3H59+691Gk2vAjG1LDfhiUVAOf7RKg3I/wALm/v3Xuoj7ShlN2oonYsLlvoATpW7cLf+n+P19+6902PsamLOPto9Ln9Seggg3OoXJBP1+t+ffuvdQJOvqGQk+EyAgW9f9pONLG3Hq49+6901zdbUBLA08n6h+pUa/BOm1rkE2/1/fuvdM1T1lRPctAbaT9FJufr6hz6ePfuvdNE3VVIwZxSjSCo9cbKxB5IC2N1VX+hP+Pv3XumOs6kpWL3gsSbXUcBiSeLIWHp9+690mazpenlUg0UzA2/SCvIIP+psAPwT+PfuvdI+u6Kopgb46W4JIvFqOkDgEaeRwf6/4e/de6QmU+OeLqVYSYqE8C+qm1XW17ain6ifz79x49e6DPM/FPA1RbViIlZrgA0YsOebG4tb8H3qg9Ot9BTnPhZgqrVpxUIuSR+yAn1sbMdRLE/X+nvZqQQOPXugbzvwRxk2vRjl/tfWLknkgWK29taGHljr3QH7j/l/wyh/Hi1fhrWgTnT/AK4FjwePe8f7769+fReN1fy/JgJDHg2JNyLU5UEAAL+lSCbc/wBfetDde6KVv34J11Gk5XDVCkav+UZrcC4/Sv1v7r1vog3ZPxdzuC+5/wBw1ZpVWBJpnYMtiCJFZCGUjggggj6j3rr3VcG/+lNx7RyMmX2dJNhqyGVpHxErvTUMpOpmbH1GkvQsW58TA05JP6ffuvdJHH945nAyri98YR5ZUKo/3aCmqiF4LRVHqo6tCfoUcg/n36vr16nSzTfPx/3RIk24sE8VT+Z5MTFUTxsCDpiq4QJkW/PpYc+/de6V8ee+P3gCUu996UkH/Km24970tKqflVpIs2lNYWsBpt7917pli3H8e8XWy11JQplq3iWmqJsOKmrQjkN/Eq7z1UkxYEEl+PfuvV+XSZ3L8hcfSI9NtzH0eNXSxE9W61FYVKW/bhjJ9QYem5Ue/de6LfmexMvn6lZvNWZSqlkYuskbvMY3HC00UIaOnaN+bAEEcc+9V9Ot0PWTD7D3VuGRmqVbDUFROZ3SYNNO7PYF4qJP0s4+pcqurm3v2T8uvYp8+h+2z1Y2Np/FjqCXXKAlRWTKZKupI5/dltxHxwi2Uf0/PvfWiel/T9V5ycDRSSnV+BE3P+3HI59+6906J0zuI8/YTgH+kLcfX8c+/de6kp0ruO1/sqgD8WjYX/23v3Xusn+hncI/5Qpr8fWI/wDEj37r3WM9Q7gW16Gb6fUxP+Pr9Pfuvdc/9EucT60MwBPFon+v+8+/de69/opzY+tHL/reNwR/r+/de65Dq3Mj6UU1yQL+M2sf9ibf7H37r3UpOqc6QNNDL9Ab+NySPz/rH37r3UxOpc4f+XfN/sIWP9fqffuvdZF6gzknH8Pn4+n7T/X/AG1yLj37r3ThD0Zm5hc46W/AF4Tz/r8XHv3Xunqn+PeZkP8Axb3Jvc3hcf7c6ffuvdKbGfGXNVht/DpTxcnwt/t7abD+vHv3XulnR/ETNVBBONlHpuLwG315B45sPfuvdLfG/CrL1JT/ACF7M1uUtz9eAByv+Pv3XuhIwvwirw410ZsukufEBwOWP9T7917oxGzfhc8LQNJRlhcH1RqptcEFbg24930N1ro5WwfjVTYRYS9KAFs3CC6gH8/Qnj37Q3Xq9G92z1bTJFHFHSu9lIuEJ5UDSgCrdWAHP9fbmlcdor17oRKPqaSfSIKKTlVN2hkVlI4A1strN+D731rpU0XSeXdlZMfIQQdJ1gBx9L3ZAA1+Rc8+/de6WGO6OzoCMaOaMG41StCpuSFe5Btp44+h9+630IOM6ZzEBVvIGAJ9KBC17HWXZmCMABcfXn37rXQq4jrGthU6ogBdCwWWEK6hT+jWSFbV/Tj37r3QgUGzK2k8J+xqKhPSfTJA9/Gf1MVJBsBb8f7z7917pSw4UxLqbEswGhpA5Ebi17qdQK/RuQPpx7917pxGNhUMZcVBCjmwM10f1CzcLJzEfqePfuvdSXxCWslIi25jeFzI6cEEM5ZtEZ/J9+691hfFRra8Hnk02DeWNSHH0ict+qw+lrH37r3Uc0EAQoaM3clmX0gWW+ldLEuAD+OT7917qHLTwFQBQ3tGVINXIqNY828cI0jV+L+/de6hLRj0saCVC9kMnnQ6VPGgBo0kY2t/W31v7917rE8UMYSI0siyRhkC/co3kI58gOi+pPr+Tf37r3USRYCG8sMzEEXHnjkayjlSui1iObk8e/de6jyR07MY0pqldQEqDyRD9tV5sEI0LzwQPfuvdN0mPJ8kn21QuoIRLPUUzNcnhbNJbUFHv3XumthTid/8oqYibixqY1f0j1KI1Bj9f11XLD8e/de6wSGONiVlYREeNtcglKlh+kEqLsbG9h9ffuvdNzCNRMPNbkaip03K8qQBfkD8gC59+69033i1aRJ5ms2v/KHBA/2uxQM3P0HP4+nv3XusMk66dJVnv6VCTTo6D8EAXRyP6W+vv3XuoEzLp0CCsGpR9TLLqW/ofQBpVSfqbXHv3XuoUqFiVWOpTQhC6aedlUkct6rnU35Pv3XuoLzk6CgeNFYxsTRvEi2Glf3QQyIzfX6+/de6i/c+giWVY9ell0lwBoYixuwexP1P5Hv3Xuv/0Nogz0ij9wux/olMXB/xPjVh7MemOu4qinJ9IIHPApPUP8bSR+/de6zGoiis33EtvrpKBB/XgKq/09+691mTJxScI9QtvykMLf4fqkjJ9+691z+9ubD7h/6l4qX/AG9gn19+691OiyEKCxFWG/qKSFlH44I02Hv3XuulyUYb9VTI39Fi0n/bKtvfuvdZHqlcamStj/NykZH+8kH37r3XOKsF7Fqhx/TxxA/T8EkD8e/de6kmtKfo+6jH9XMIX/H9CP7917rkcixHE0sn9RHHGf8AeWaL6+/de6yRZGH8x1at/qmjRv8AY2Eje/de65NVRFgxZj/QF4IG/P8AWRW49+691JTJBQNMT8fQmZWH+wtJb37r3WVchJIbMWC/6lY43P8AyVrv7917rl98kRuIpbn8l0j/AMfprB9+691IGWWwOlxb8EtIv0/K+SzD/D8+/de6n09crFwGYhySwdDpYElboB/ZN/qD9R7917p8pak6VAKKI1v6kiDB7i2jWeEItcH6+/de6UlHOGKBp1ADawy+J1DFB/S7Kh+n+HHv3XunyB47/wCcRmJDkakLMAoXyBVOkysTpPv3XulBTKv0EWos41I3hU2a3AAktyPr/gffuvdPkA1A/sx3CWszfuLpBbSpvoPFuBb/AF/fuvdOauyltUDW4sUeyMVAtawNwqtx9R7917qYDLLpP7hCgAFpeGseCAObC5v/AFt7917pwiNta6UZWRSVYkC7Nx9OAXB+ht7917p1p9NriNItNjq03PJvq1IDcKbgXPHv3XunGJBzYhf7ZCErrBuNR0/1/pfn3pjTiOt9SljA0qdRIOonm5F72AYgEW/4p7bZtXljr3WZYxYWldTxwzkEWso1WJsBb6j3T8ut9ZljueWBP51HUF/pwbcH8f091Jp1sCpp1l0H8upH0uF5+pHFuLe66/6Jr1vT8+vWCnklvwAbm17cnn37UTjTTr2mnn0w5ipWNQtogbX9Y+t/6m3IH1t+R7UIopXz6oegxnc1mWponaGwn+rFrvY3bShsdC2/P9PbnWul1lPGsDv5Ix4YZCJACdLCMhlHFvqASffuvdI3H1UVSoi8kTxiMkai2nUWUE6b2QXP4v8A737917qFTUAjzNNNqhVY5p1txfWQyhgSVOkr/vH19+6906bjCQ2jIjszKA3oTSTcs/5/Q3Fv8ffuvdB9kYmR1YRwsjpYuqAEupCl5GFy/pH6uPfuvdNTB/HYKyWsW4UrzyPUVLAj+vP1t7917rNSUcsjPZ2kAAsvFnJ/UNQUWCf8a9+691JakkUlXiUgkN6tRsRbVZdJ0j8G3FvfuvdcDRsRxCtrP6FSUOv0J/1lYc/63v3XuuP8OGm5p2YkkqdLklvqwDn+luR7917rAaDUdQhkvcKSFFgT+n0q39B9fx7917rgcdYL+05/2gaVA03OoXF/UeT/ALx7917rD9pIotodA1zeyAEMSLqDzpW9/fuvdYzStYXRiQ1lW4BsbXVgBqHqH5H5+vv3XusDUT6mvHJwLvodrg24sSLqFU/kE29+6914UP40OQBYlVJFiTcGysQ1wSD7917rIMel7aFPFz5FDFgCSByqkadP+39+691xfGgsSGX6XJWIHUPpYng2AP8AQf19+691zGJj/IsTqGr0+kAC/pJuW5sf8PfuvdYDhYCGOlTqHJQDSR9QC9iPr/sfx7917rgdvwuLKFs1wSHBsp+vI+lzxz7917rBJtWF7WRCH4+gJPJsovcFCDc3549+691Ak2VTt6mSJueRoPP41Egj1D37r3UGXYVLpJ8EX9ANAPANrFvrew+v09+6902v1rQSg6oFuOOEWwU8gAn6MP8AW5Hv3Xumeo6ronPpghIYmzGJjf8A17mxPHv3Xuk/UdNUM4a8cNmLEKYxck/429XA/p9PfuvdMdX0RjZQ2qihb6EjxAKT9Of8Gv7917pK5P447fqwVkxlE9/1a6aOTUPzb0EBuf8AWAHv3Xugh3H8KNhZyN0rtt4mcNdWEmOpWuSP7Z8ZJUX55960r6db6K5vf+VL0xu4TCq2NtuUvfVqxdMbg35UrGpIv+fftK+nXuib74/kK/HbdCzRVPWuBnEpkJiFLMsam5HCJKACPrxz71oXPXq9FW3H/wAJn/jhlHMsWysljfI3/Lm3NuWhReONEaV00QB/4L9fdPBXreo+vQVZL/hMP0k2r7VOxKInhPDu+qkI/Fx91Q1HIb+vHvXgn+I0+3r1T0kZ/wDhMJ1SxOncva8KE8Im4cdMOAb8SYC5C2+t/evDI8yfz69XrhH/AMJh+o6chmz3Y7kc3qMpRThuPwi46BGv/QqffvCPHT17UfXpVY7/AITc9c40qtJunetOoNwi/wANjIFgBqeOlRmP+B970N6darXj0vMV/wAJ9thYySw3VuWVkYBVnWFrm1rHxoLi/u6qKdwz17oUMT/I+2jiQvjytfUKArDyR6WFuLlSB/re9Mpr2jHXulvT/wAoPA40J9shlCD1M8RBNvr+LBT+D+PetDenXupL/wArKlpgwTGq4TTz4dWoEcabKeLD/evetDenXumip/loQQA/7h29Nwf2Be4/LqRwAePftDenXuk9Vfy3gjFY8NGy2/MNiCBqIe4sLfi3vYQmtcder0mKv+XRImq2EAN9RAg+gBtbVp51lvfihHDPXq9ND/y56u4P8F49Vj4FuSCOANP1H+HvWhvTr3Uc/wAuSqJt/B/yRxTn9QsCNXj+ouPx+fe9DenXusH/AA3JV8f7g5GYMQbwXFrXBPosBb/efftDenXus8H8uevVwDgamxHq/YJZR/UqFsf9h71pb06904xfy7Mguq+DnF+DekIAH0FyVGi45t79ob069040v8uytutsMpa6gk054a/AJIsCb+9hDXPDr3S4x38vGsEiqcNELaDzTPx/tQ9NyOD/ALb3vw/n16vTmfgFWwu7DHU6qGCgGnKg3IsALHi97/63v3h/0uvV6VuC+DE9NUvrx9OoZAU9Goem2r06eCf6e96Pn16vQgUnw0+30f5HSkC+pBE4Zbm1mAjJL2IHu2lfTr3S0x/w+pwbfZwrZeR9u7WIsbeqNdR5B/r79pX0690603xQx0FXIr0oCgjlabTdtN9JJFwNV+fz79pX0690vcX8acVTmLVQMLgFnX9JHIX/AB5/25PvfWuhLxfx9xcKpbHWAA4LxzEArckg6GVjpuAfqPfuvdCPgunaCicacbHpS5s1PoI/H7cis/qINyv059+690JeL67x0RdGpIkTQulmpzdW1Ak6idNiDc/T/W9+690q4tjYiMIRLGo0BlIg1LZDYlV412b8CwH49+6905R7QogL64JratA8aI58mn0rrYa782B4H59+691k/upCh0/ZA6b6F8fjJ9QBYIrWc3PPH09+691hbFtEDpSNEQaHidS6aj6VCsyEqCDx7917qG0SL6TTU4BUhbpKFdltbV6PSluCRf6e/de6hSztHDqZ6YRsCHjHnUHR+hLsq3H+3B4H19+6902yZMl/3oY5zyS0bXa7fVF+hLEEXHv3XuoJnRX1pRhbEDRFJIEGoAXB18tcf4+/de6gStNq1x0rojB9TJVL+knTYh5EKMbcXuffuvdNryVMilRSecn0l/MXLm403fkKf9Y3J9+691DqYZn1h8dMGKaVaXyIPITawRgtlX+t7/7D37r3TPUx5OJQI2rTNHGV8ImA9APEaMAzLcng/n8+/de6a3yWSpVOuOqgBUxtrGmVQSL3ljYkpzzxz+PfuvdYKirqdQZzUKFVB5DO7KFbgsliVZWv9OOffuvdRnkqSQ8c0hVls73cTKF49LSBWcccD6A+/de6a6iSqjcmWSYM6+S7U4keQx/SU/uAaiD+m3v3XuobVNVw0n7o5jvImghm5VVjETANY/1Pv3XuuJlUSEPIsTH1M4VY3fTa6iMQKscif1/p7917rxnUjUzARuzJI3mMIVE5ViNQMj6uOLe/de6gTuCAPuVuhayCtZZP6iSVlUNI9+B/T8+/de6jqHcKstbKI76/G0rM1zyTYKgNz+Tf37r3UWZI4PKVaZSf2zN42kWQfqQRlJQfWOD/AGQRyPfuvdcUEzCMxyRqiWVTNROk0bnk6pfMFbn6Xvce/de6jzVMwCOauBpAXf7aSAhCNWl0Dh2jI/P1/wBYj37r3UKon1E+QUbuNLA2LQhibEqVlaQsF4P0Hv3Xuv/R2dkoskOGSWI/i8cR/wB6+nsx6Y6yDHZInVYyf8HgjYf7byr7917rK9HlNOlYHI/ItBGv+w4kPv3Xuo64+YH96Grjb6/5PHTSD/kt1Xn37r3UgYyp+sS1b3+nkmiRv+SIpLe/de6kR0uQh9TQVIH9Wkif/bA39+691mMM8/DPKp/2qJSP9uLD37r3UqCkq4b/ALruD9FWKEfX+hJPv3XuuLplDfQKuMc+oxwsv+vdFYAW9+6911DHkL3kqWH4uYofp/sEHv3Xupfhnf6VsrH+iPTpb+nGj37r3UuOln+glqGJ+mpoyP8Ak2Ij37r3WQ01YnJLgf4GPV/vMNvfuvdeFFVv9fvgPrdpaTT/ALYQE29+691k+zmUW8o/1gsRfn/EJH7917rsUc/1Pkb/ABeGMj/YNpJ9+691zSjnuti1rj9CoWH+sLfq44/x9+690paKkqV8YJmk9JsDreIcgByum8YA44sDbn37r3Sgp4bespZhp0kMCF0MQyk6SSFB/wBh7917pRU0AYcPKGuzlY1AEhF1JLFCwVgOBybn6e/de6UNNCwYIWeJfozkAh2UrxJZboBex+n59+690oKdVA1CTWDe11BsxLElyoH054P1Hv3XuninaMW0MEAFl+kIWy2KupP9pT9f8OffuvdOdMJuCjkxkalJkLMGsVsA9gQAOGNv6e/de6dIJKkJbyppFtSiIhiVvax1WOpRzyB7917qcjVWoFLS2IYgqykh1sW4IsQOAvPPPv3XunOEzgoNOjn02csysCbABbWQtz+R7917pwWRrqmoqxII+pGoE2UAFdKkDgEe9MaZpXrfUlfNYHWT+okfXjmykcAfS/tvUp4rjr3WVBJe+kliLrcAAD6cC/1/xP196JWmB17rP6r20heP9UCfpbmxuQPdePW+uWr03t/raQSABx6ubi/+8e/de69ezfQgWIuP088G/NuffuvdITOyo2RaNY7BQgLPrIDBTx/qeA3t6P4fz60ekjEqruKN9JJaRWNhIz6VhZQQQxAYWuRx7t1rpY5qoVqKsAuwkpZdOoMLExkqVjJ4JH1v7917oN9vloKgq6gJoBQCNja0kYe5uTa3v3XulWFTyCbQHCStZ2K30y2vYi1yGb8+/de6xbjcSTDQiHSVKkAMTZGJX8kKDf37r3SRrYmlp4ZNEo5KO9ja6hmIIW/qYfS30A9+690ylXUXaNkuALEAXC6Tf+rW49+690pNvQl4Kl2AJSYKq6bgKyg6rWtYn37r3SmFPG1/2yw+lxoU25vp5I03+t/fuvddGlVhYxMv1JIZWv8A6gj+yLWtb37r3UVqa7NdAAVUH6GwI4GkfRbr/hz7917rA1HEqnVCoDi+oDhn49JCkabi/wDXn37r3URqaElv20JuR6lIJYW0hif6fj/be/de6wvBG2tvGgBDAli3jB9IOgKL6bH/AG49+691F+2FyvitYjSfISUDA6LtYt9P6Xt7917rA1MoIVhwARcyNyb3LW+gbmx/1vfuvdcPtdX6eFBJW7uDbgCxB9RuPpb37r3XJ6RUDMwfykgBh5HLG1w1iRpBP4Pv3XuuRo1cMzs5uw/VE2q5H5tyAW4tx/vHv3XuvLRszFQTdr2BVw6gcKLk8Mbm9/qPfuvdZVols2om55uefTY3UD1aLsOCeffuvdd/w9TYG0ai/wBG1uxC/QEDgX5Pv3XuuC0I4YyKxHBYAlQfoPyGtf6/n37r3XI0RBBLagTyRbUCeeTb1Ej/AG/v3XuulpATY62ZCCoJP6Lgtwovf+n4/Hv3XuuJpxY+klCSNNiSQb/2b/qI/wBhf37r3XD7fgcAc2U2VARa5sxJe5P+39+691w+1BvqUE82sOPSpswI+hIPNvr7917rE1OtheNDxc2UHSxuLarG51fkXHv3Xuo708VyGS1lsV4Ja5/J+gDf4/09+691ibHwPqbxx2vpa/8AQA6VAP0Nv8OePfuvdcf4TEbftIqgAKT/AGbi6/QXF1+ovf37r3U5Nu0Pj1mFtZPJJtfjjn63P+PvVB1vrI2FoBf9gBbD0qgJ5I1XHH0P+8e99a6xSYHHqdPhjsya1tGLKHGko/0IVvr7917qFJtTHyG/2yamNlKxhQQB+Bb8nj/W9+690n63adNGzWpomEYF/QAGJa5ubXsPpx9PfuvdM8m0qIkSClS54AEfI+ofUBZrG1v8PfuvdQjs+isAaaMEki1jdQeeTYE2b6fX37r3XEbJx7AH7SI8E3CgAgXAUm5vb6Ee/de6x/3Ix9gPs05GkWBBXUSTcEfQ/gfge/de6jPsbEEsxoQbC6g6itrDSzEHkm3A+v8Ah7917rBLsLEOpBpUI9KDhWZgDe9rkElfx7917psl6+xSXH2MWo8hjTq2o/0sReP/ABt7917qAevMIdQ+ypywIBDwRLfTY/pINgnFybE+/de6jP1zgDa+PhAPqvHGjFCT9CpHIN/r/Q+/de6xN1rt8/8AKJGt1IUshYqORza3Oomx+nv3Xuo3+jbBJe1NchbuQqszA8jUGuLavz9PfuvdRDsLCxhRDSXAYL/myLcepAFVj6j/AE9+691GfYGPJuIIlQ3Flja3AsA1/TquOP6/n37r3UJ9i47hjEH1MNLhIXsVNz5EuCCbfmw9+691y/urRxkAIAPogKx6bXOsqEYKtgeb+/de6aqnaVA0sjXRVMllJFmcoQP2+GDJf6/j37r3UM7WoyEZY0crcaFiayi5uNQsX4Nv8ffuvdYW29Sql0iEbahqumhZGAuNDNqBGgEkfUj37r3XRw1dTFGgZERBq8R0vpD2W5sdXNzbk/X/AA9+6911/D6x5JLxLrc6W1xRHVp+jA6W8bi3Hv3XuuJoJIj+40KksWGiBSys3CamKjS1x9f6839+691z+3Mfqcvct9TEgKqLLyxCgtr+p/pa3v3XuuYkdQgV5Ue1kYFY5F+g9Tj0OGP+8fn37r3XKGqmp2aRzJIrR3JVhy2rgJdguksB9ffuvdOMmdKxRu5kQMHW6rFqQCwOtX1EKRxwfr7917qH/HSXAV5ELn0qI4Sn04YXUuDyQR/sffuvddNmnUuRUSKGawCqri+r9I4/2H1HHv3XuuhkaioI0mSYXHpeFS7L9GYgaLlTZltzYc+/de6jzyTeMkwTM1ilxHoAUtewZwCCNNzf8/4e/de6aHkv+qinkCAkTSxhm1n+yV1EA8/4D/bj37r3TbOIS63pzw6EOeCgcG5JC6rn+lv8ffuvdNU1NRSG8bVaiOx4VCyPccjVH6Tb+tr+/de6jSR0mr9yonXUrKvlhWT0ix4QFVux+mo8fj37r3UeRKcqqLW3Q/ohFLEdEwtpWQEa0jYfQ88+/de6gTyG7H7skhwGLQeWzW+qBtfAPB+lh7917qFrncsq11XEruGJWJxEWT1F4HjZrKbci/P+Hv3XusLGV3NslO0ykAOlPrZuLpG3ma+v/YEAfX37r3UU/cyFtWRrI9MmmaIwU7NqPOtfSo0r/Qjj37r3TfMZI43H3VbOyh2YijpH+h1Bo/TrPH4tYn37r3Tf9zUxcJ+/GfUZJ4aZJB/aUaSt/Rf6H37r3TXPX1TjU4iuHAjSOBHvZtVtSyggE/W1vfuvdRxWSztIjpTqefJG1LJZdRuNJ8khJP1v7917qDLVVdvTTQmNpBHqahlf1r+kOT9GP1BB4/IPv3XuoMlfkFY6I6IaSLf5NLGBqNlLa0dR9L/TT/sPfuvdRZMnkWGt6Gnu2pYwqFAzjhmUiDSg/IDLyfzb37r3Tc9bmY3DeBJAo9MJkSMWvwygwC+n829+691japyThkdKeLi50yEhHN/Uo0j9zSfqCbD37r3URzXkWiqIlAZv92oLRoti15IpQAf8effuvdNkgm4JqYome5ZlaORdP1FkhiF/9fi/v3Xuv//S2WhlWNtE1TLf8xNIv/Q8qr/tx7MemOuzXq/+cmq1P+pdgx/26X9+691mStW1lkcggcmVlP8AsAUH9ffuvdc/ulH6TVX/ANdSL/68j8f7b37r3WeOoka2p5Sp+g8nq/2HiI/3v37r3TnTrEw1H70fQ8T1On+v0Ltb37r3XbvSKbGJz9Brkqahf+ulvfuvdZIoqdvUhVyP7C1T3/PAJYn37r3UvyN9BDURj6E+V5B/tn0j37r3XbTvawVX/wBdow3H+ABH49+6916FpL3QNEf6s6BTf/grKbe/de6cBUPbS7Tux/NOykf7cyk+/de65BmUa5jJ4+bCYxsw/wCSn9+691yXIRj0pI3+tHOgt/yCOPfuvdSRKX5Hnb6WMkhA/H+pHII9+691mFRLHYGVYgeP8/Gfp/g4c+/de6kipFripVvz6ZSWPH0AWIcn8W/Pv3XunyCeBgqq8iMUFwmtr/1U2N+dNza9vfuvdKGjdWOlyNF9KqqNYAWBDMbWVmFz/Ue/de6UUMkcakSvqJvpVCEDnkMEKsTc8D6/63v3XunaOUMQA7sD6VIDaeLDksSCBfkf8V9+6909Uss0lwscjqHW+oBldABfQG0H/G/Nvx7917p8hlGkB6MyJq06TIVcF/oSPVrQgfXk2PPv3XunlKhCLtF49IumtyDo4UBgh4I0/T+n09+6904QzgAW1BipJVr2IckJdmJve30ABt7917pySoIULbUwP6VU2GldTqBf9H9Ob2/w9+6906xEeP1G7m2hdbI8aixUfUkMw5/1vfuvdTV0sQxIU3DavI5aS1iXAuOOAP8AeB7917qQjC19THk2Ysf9VZeCQ1/yb+/de6mCxtd7Ffo2q4Kjkfm9h+R9fdCc08j1vrIUGmwdmJA/1ViObXIKktx+T7oaeQ631zVWDai9/wDAm9uBfSQbt+P+I91691m44FgeLrx/tP0b88jkf4+/de6DfJVPlrahzpADj1MnDD6gf6mwAFv6e31FAOtdMrTquYgdWUsPGWB1XuyuAbAKCHB+h97610oqxJahJFBRG8ZVSw/zRbhgFsQRxwPz7917plhoEpWZ00KQDdlUFpOdTS31XBv/ALwf8PfuvdSReR0KyqyylAo4FyhA0kgAEXBIP1/Hv3Xuu62PzFwSrOjC2pXQ3BPI4XSLEj+nHv3Xuk5VwyLSxoHIX7rhDqUeqByWJH0Fx/rE+/de6Ypo2IQszkgSFf1A3JubaAfpfj8m/v3Xun3b0rQ08wCAkyq4uoudQCMEcrywbnT/AE9+690pFmuTqC8KT62RdL2uAFNiwANza5v7917rLFPFIDZkBJ5J+gubFQFIDMQeSPpe3v3XupLxowOggNcg3S4Zg3pJJJNgB9P6/T37r3Udqb8eSLUdTalEl0AKhvRypN/oOR/vPv3Xuor0iEamlR7arqA+q5t6dNx/asbe/de6itjY2IYAiyhWe7BSbi7ELz9D+Ln37r3WM4pNLKga4t+pCBYG4JsP9e1r8e/de65ritOkkkgXAXRqI+v0vzf/AAP+x9+6912cY6t9S5vyxUqw/OlbL6SwP1/w9+691x/hkmr0hxcXazkm5N7FSQE0jg39Vz7917rwxdTYWLqpUgHgg8i6hb8SAH6/1Pv3XuvDF1AXT6wvkB5BDE2uCxuf1W/Hv3XuuIxsy3P1BY2ueSbEG9v1Cx4vz7917rxx8qsRp1MdKkAsLW+gH4H+Pv3XuvfZPa7RroHpDEjlgbNa4BIUCx9+691w+zcBrrp+g4UELb6EAk39+69101Je91kB03vpKABTc6tJ/N+Pp7917rxoja5uqaSbMC2lbgBlHIUknnm/v3XusX2INhdbyA2JsOAbOSCeB9R/sPfuvdY2oQASWVVHptcfqUcDUGFvSffuvdQZYI2IW6PzfVoP04Uj/gpP+9+/de6wiiiPPAUnUraSAwPOmxJIP1/1re/de6dYsP5xrCgotlGogKzX03Q8ltP4Pv3Xunmmw8SlNQVbAkOws6ueDqsP7Vv9f37r3WefFxU8CksODqNz+k/4k3LABuT9bj37r3TDIiEEWDAXPEoXgA3GpuGBBP8Are/de656VZ1ARUIgQMhkv+TpPjI4U2/P9ffuvdTRRB+Q0ZNxcsSNBF04sbkavfuvdcqvESE+pITcK19X5F1BUg2Nifx7917pikxRVr6SWueIyDe97WFrkgH6f09+6900y0AFiY5ASp1Cwvp/TYWvYj/W+n19+691C+35CnygKDa3/FDzzb634Pv3XuuBp0AuHcFFtypNuTe7Hmx/w+nv3XusTwR2Kh5DYf6m2q6g6tNuBZrcc+/de6jSwJZSCApvcW06foLfQ3f+lwPfuvdRXgsxIBBt6TyylUYEhTcMG1fnm9/fuvdQnp9bMRHcD86OL/gMLXIf6e/de6iSxC1tOk2GoGNVdjcj0/RQvNvwCfp7917qPNTAE2RwdQIVgAFDAX5PFtX0/pz7917qHJE5VrajcaSUYAXBsdJC3Nh+D9PfuvdQWjkckGR1GgG6MocXAvYgX4t/hyffuvdQnVT6j5Ob8lv7d9C6lIHpIPJH19+6901zQqnBWQNzYcgFUNySQCRzfg39+691GIBuFjbRp9Kk3urgXIBVRfVyB9effuvdN0iqG03ZWbixQabf6oBuArEfnm/v3Xuo00UPGkfS/LSEEc2OqxA/F+OLe/de6bpYors2pbHnl0+lidMagXNrXBI+h+nv3XumydI9R0PfU2oFJSjFvoQboAbX+n0/23v3XuobsEYr5OTqKlJPInrb8gKDyOCT9PfuvdYxIFRWEmjW4ADIJLHkhtWn8fg/1/w9+691id4ySDKCFXU4YSXS/wBCUUMVYn88ke/de6gzsHR1Dvf8S62B0r9AjMVABUfkXtx7917psmREDkeQo1i48pClr+m1g3jMn4AIHHPv3Xum2pqLoh8jAxhlA1Bioa59X+qYn6n/AA9+6901TVsigJHOmkn6n0SXYaUFgOEYj6c3/wAPfuvdYRV1ROsTq0mgiNJXLppJA9CKEGpber8W9+691JhrpJW1mdVBt67ypwAeFMYJBBvz+Abfn37r3Sjjq55KQI0qGO/0M7jy6wCToZiRcfW9r/T6+/de6aati1/3J76tGoyEsr8eleQHT0/RvoP9b37r3TRPVrbTJJOrsQPIGQFZdLW12YlowRxYDUPfuvdNf3dUQfHPWXe2uMtqZwhuZGW5VmFuB7917rA9RVszOxqRGV9S39Lc2bUrBgrEe/de6jy+YPqWnnVtAP7iXJitwRLdI/8AW+vv3Xuo/lhCh2gYM1wS8hjubcOv+7Hvb6fT37r3UR5f29ImQgHlGlZQxN7/AJADW+tz9Px7917qJJUPGjnzovjlCqpnCg+kW9Teq4+oPH+t7917qKZZJAE+4RUcFg5IkkLlrtrdgCysfxxf8e/de6xPoLalnkBWSMs8ayqUYCzERqtyhA+puPfuvdNtQCRaOaSVGYsTI4kLEk6ZOVU+r+gJHv3XuobrrV3d4rkHVojCvEqC7kr9AePxc/09+690z1DRLoBNTJIU8kH7bBGjHFiAUkBP1U35/Pv3Xuoi1C00rSiKpIupMYll/wA6vH7tNqOpXJ5P9n37r3XcuSWoNvBVXFzpgjmi0swtYMSpeMf7H37r3TXPUOzIwx9dIPpqjJjDHjSSzTC5Uf19+6900VDSyAskFfHqYoCJ2e8guD4yZCyn/EH/AGHv3Xum8vVIEiU1qXBuzo+mNlF1J8jhWZrWLHj37r3URvup0UJJHqTUZZzFE+kkemNm0cAn6kE39+691Aqat4Siy0yTvZYiBEtMVa/qYN4dLqQbf19+691//9PZFWaaMi0i3PPqQJ/vIYezHpjrK8glF5BGx/IE81/+TJB7917rJDVU0Z0ijMrH+qzN/rWLMb+/de6yvIz8rRRotv7SG/8AxB/3j37r3XJHlUXWlH+wSQD/AHg/09+691k89Ve5oIGUf9Rl/wDoVh7917rpqwngY1NX0B01ZH+2Mdvz7917rPFU1a/8u9dP+0pMv+9qffuvdSTX1IIH2DKPydci/wC9r9ffuvdZlqpyLilm/wCQKh2H/JOn37r3Xlq6gmwoj9R/nPISf9uAL+/de6cYnrnX/i3M3+JWQr/XlQRcX/x9+691nV66Ln+F0hP+1Rxhv6fSZ25v7917rKJ6+a2uighA+miPRf8A2MLge/de6keasUWWhppP8XWckfX+1qNvfuvdZI5q5DqGPhBP9PNYf61iPfuvdZxU1blQyKlzYr5HCgH+oLHi/Hv3XunWkmqS0ZZQFChiY2HAY+m4Kf5wG3I/pyPfuvdKelerLRoEupNwGdVLKw9TR2FrNb6H6Wt+ffuvdKGllaMpZHAkNyTIRze11+oUKtwSLDj37r3Soo5aglizJFGpYqVT0kX/AAXuwFv8CSffuvdKKknkN0ZYyU5LKgdlLAf5xARpQt9RyVH59+6905QS1RsDUxWbmORR45bX4UXFgy6bEn8e/de6fIZpAgJaI2UC8rEsyyE31qo+ot9b/T37r3TlSTwqLkfqYBrFTqLLYGxjBUAiy25tb37r3TqlRGrm0IQFSjP5S72AW7aCn11em5sOD7917qfG6a7teQgahcMHa5ADH9VipHAsP9t7917p2SXi1xx61X0gBPy1xe2n8C5+vv3XupCzAX+rclg7KWADf2QALLZ/99f37r3WQSBtNyygCxITTb6An13A5H096NB3eY631JE1igDm5AJug/R9GNwDyLfT3Usp48OvdZlkXk6hYcWPH6eSbDSAWv8A4W91ovr17rmZQsTG1wUJBVgDcqbf8F+v1P5960gmgbr3QcMJZXmZ4yxd7C5UEBTfUqk6Qx0j8/737e610z1AlWvUlQW0xMSfH9ASChI+hAIFhz/T37r3SwUF0QBWVnRdJJW4JNiG5F7r+fp7917pKZGR4ppBcHUbXGmRzzyLKQwK6bj+lz7917qbjgzLRMgYBlk1llIN7kroEgB06gLjn37r3UxY5aiqkRwbaygWZ0/FgOWuCAp/tfT37r3UXN0csNNCirGFeeSXXcMSqRWIGpiCLjlR9Px7917pGzwOvjAdSf8Am0rMqBx+snlhyOAbe/de6UlDShaVEVip9LE3JBPFmNgCLMObHn37r3UzwCQqVbS3NiwI1MhtYKWNlBvxx9b+/de6mIhVSiowPJsD9CCCwJPBa349+691nUxBdJdbXAAAsx9P+b1ldWpPxfge/de6y61UcPGLPwAhJB/qf1WU35/H9ffuvdci8dl9cNrWF1vqH1Ypz9VtyLj68e/de67CwgWeQKRcsA1xdRcelfohB5P09+691yEdOdJ8rEoo5JJUBjcXN7fi1/fuvdSAkQuykMRe3J0nV9Lljw1hz/T37r3XYQn1KDcE8hrMwP0K3JC6f9e/v3XuswpnYEm/LDkgANwPUeebW+t+ffuvddpSyNdrBSh41EXY2Fj6SDYg39+691kWjkV7nSlgtlDk3sLEAWJYc/n3okDj1vrn9mpawBW5uWNgSALL+D/iB/r+/BlPA9e67NKl7txwRa2oaTb0sfypJF/zx78SBk9e67+1iCiwFiL6VALEAE3EnLcDiwv71rX16912aRQbjSgsrG6X/JFixB9XP+tf37WvXusT0iAm1iSRcaVHIPDEW0qBf+tj72GUmgOevdcGoYnUgK3rsrkxKA2mxutvxcfX3vrXWD7CMFhpUagbgxJ+BcKS17MwP4tcn37r3TdkaLxUTuoiuGRlDKh5JKsCWFuRYf4W9+690lDYnmKO4LA3kAY/ViWAHqXmx5/Hv3XupkMHkdB40LMQPQykAkjlD9Ath/xHv3XulktHTwUhAjRQQDa+lRyLWA/N/qP8ffuvdd0bQM2glIza4aysT9dQJ9QJ54uB9b+/de65V9LFJHzG9uSxQKQ3H4BII9P1+vHuutfM9b6R700RJTxi5uqqY1+hI1AG9wQP8f6+7da67igpy13BUABQfoQBYKDYg8gfj37r3T1TUcMxACGS2kXL2sAAfV9WJsP9iffuvdPBo4Te+nSQoPAIXT/we1iWPPPJ96U1APW+maqjpldSCyASW0rECfqRyAfqCebe99a6ZMnR00TmUB1WxV2EAHBXVcAnS4Y/W3I9+690wGGnLaBI5QqdV45FIuATpVQSSLW+vA9+691xNLFwAXNlIsA3C3Nr6rKQVP4/Pv3Xuo7UyH86fTzdR+XsOf62/wBj7917punpEUEkEktYNaxYE8nSGspBuAT9ffuvdQJolUnSQhVw34YMq2Fio4uPzb37r3TbUaS3oeP/AAB9Kg/W7fTUb/6/+29+6902za7MbowJ9Z1OCw1auSeDyosOP8PfuvdQHMw1Bw2lmsGub/Q20kNxcge/de6hNMygLdhKQuosGNzb9TNY3/4Kf9f37r3UOSWQXI03YAnWpu+m4swHI+t7C3v3XuobTSH+0VPqF9JA+hIuSR+Rzwfx7917qI1TOTqbxuxDAn1D024uLcE/1Hv3Xum6WofSWukrAgKQSQrA2Y6batQJte1z7917qG9TqOpmjJUeNf0PpuxLBrqv05/xv7917qBJNTMHuIwouykHTJYEqF4Sx5+pvfn37r3UV3pgwHjh1L6lOtiit9eQY2J4+p+lh7917qBL4iS4iUk+oMkjr5QObgFLEo545t7917qG7q7BVQeQepdGkqn4Iuy2cD/U83t7917rBIHewXSwa7KjIF0nT6gzgWKhh/sPfuvdQmjc3DJpHF18sWtXuCDq4AWQA/UWHv3XuojftuykaiTyokiaNTqFlb0kPrF/9b/D37r3Ud1cayskdkuqJ6EueQyHn62sL835Hv3Xum2ogk4KO51AnVEIiotaxuNICgkEgX+lvfuvdMlSiAqZI2KsjBo0Kl3FxcKFBGm41cH6f09+6901CKJ5AqwyhAW1xmMerVZiyWUsF02vzyD7917qQkaIRGiW0HSGJkQP6hchtIQWYDi/Bt9Tb37r3SnNMsUYcQqzKFbUsxtJqUXLBo7spPNr3BHPv3XummpQtfR4/oPJactJqtc6hJY3AH0/23v3XumaoQuv+ZVbf2iVupBuWDagp1i3Jt/Qe/de6aniDsGBkic3KmNpS0f41cFoghtYm1x7917qKsFQZNSyS6mViXRiwAFhoaQqF1k/QgfT37r3TS1NUGVgZ509RFg0gdmHJI1EAf0H4Pv3XusbU9Y0mlmqWWxJ0vqeNlBVCAVZ2P4NrD37r3TZLS1IItHUF7MJyxAjLH9LKoXULj8n37r3UOSKs1O0cc86lFVm1wxxk3AMepkumkf2uL+/de6gOlUnApmZ3CKLVsZk083D2iZbL+D/AE9+691Dd6+Mv44qqAJJy6VeogaTpQsqDVGb/W3F/r7917qNJ/GHsqAh0UelquFmVfqzrdRrAvzexPv3XusMn8YsS6s8IANkljNmI4KamUXb/Hj37r3UWUVqiJA813YuAauCwIXlOCVVST9Te3v3XumyQ5KNlQ/uN5GJ/wAth1R2HKafGzEj8EGx+vv3XuuNRW5CNEt5tOoalNRBYA/ps2lXZP62vY/i3v3Xuoc8+R0shDCxBSFnpmL3uSSV9JVT+Cbn+nv3Xumv7jIgMNUAZmuY2iVgV/1YNg6jj6j/AG/v3Xuu0ybhNEstCGb8yK7xqRzyijxkm3PAI9+691wklkcgxTUU9gWKJPCwLn6aFfTY/wCsLr7917pon+5QIGTVI7GX1zeQC19QLgnmw40qbfn37r3X/9TY1j/V/wApn1H+c/T7MemOsz/q/sf7D9f59+6907UP0P8AwJ+n/IP4+nv3Xuuc3+cH/Fx/6d/T6/j37r3Uxv8ANL/wI+o/z31+n+9e/de6nUv+Zb/gL9Px/nPoPp7917rAn6j/AMXP6n/N/p+o/wCTffuvdZ3+g/z/ANf93fX/AJH/AMR7917rLF+lv899B+n9P0/3r37r3TjTfX/lG+h/5bfUf7z7917rnL+v/lK/6qP8x/sP9o9+691LT/Nf2vp/yi/p/T/a9+691Ipvp/Y/P+c/zv8AsffuvdZl/X/a+v5+n1/Hv3Xusj/X/d//AE5+v4+nv3XuuEX+cP8AwN/6efT/AJF7917qefqP+BH5+v6f+Qv8PfuvdO1J9R/n/wBJ/wBf+z9f+iv9h7917pRUn6Jvr/Z/zn6v0n6/82/+ivfuvdOVH9V/zf6R/wACP1/2P+Tv9T/j7917pTQfj9f6h+n/AF1/zn+1f0/2Hv3Xupsv+bH/AAK/sfT/AD36z+v/AKK9+690+0X60/R+n+3/AKw+n+0/0/w9+690/r9B+n6fj/gi/X/H37r3TnF+mT/gy/X6fqH/ACd/T/H37r3TvT/U/X9Uf+b/AF/Rv+Tf+J9+6906w/VPp9D+n/OfVf1/4f0/2Pv3XupH/Uz9K/p/R9V/zn+P/E+/de6cIf1r/nfr/Z/zf1/t/wCH/E+/de6kQ/rP0/S36/0fVP1f4+/de6lH6H/Wk+n6fo36f+J9+691lX6J/nP0x/q/V+o/q/w/4n3r9nW+vVH+an/V/mJPp+r6N/yd/X34cB9vXukR/aj+n62/X+r9X+9/0/w97610y1//AAIT/Nf5pfp+v9X9r/m7/T37r3Snp/8AN/2f0L/nvp+lPp/j/T3vr3Sfy3+db/gN/a/T/nPz9P8Aa/8AVf4e9de6dcZ/mKT6/pf6/wCd/Uf8x/vv0+/de6g/7tqP89+qb9f1/wA4f1f4f8R7917rLkv+A9F+v/kD9P6V/wB59+690mZP88n6/wBR/wA19fp/uz/H/ib+/de6U8P+bj+n6T+v/NfRv1/83P8Aib+/de6yL9Jv+Cp/nv0/j/ef6e/de6kr9P8Adn9n6f8ABT+r/m3/AE9+691gP+cf9f1P6/r+gfX/AA/1Pv3XupCfqi+n6V+v6/x/yZ/X/D37r3WI/qb/ADH0P1/zf1P+a9+691yT9H+6f7X6f839D/vPv3XuuS/Vvp9P7X1/s/q/2j37r3UqL9Z+n9v/AIL/AGf83/j/ANE+/de6nR/Vf1f5sfT6/Ufq/wBp/r/h7917rIP1v/rn9X+a/sfo/wAf6f4+/de65r+lf1fj/X/2P+Hv3XuuafrH++H1P6P9o9+691NT/Y/T8f634/w/r7q3A8ePW+vflP8AWP8ArfT8e9L+f59e6yfk/wDB3/1/p/a/2r/ife/2de6iN/sPp/a/R/yP25+zrXXX4H+b/wA2fp+n9Q/3n+nujfCf8nW+uSfpH/Bfz9PoP0/4+6jj+Lr3XR/P+b/Sn6v1fT/ob+vu/WumTL/8AJ/+Av4/V+n9S/7x/X/H37r3SFb9H+6v84Pr/wAHP0/5s/09+690743/AIFQfT6H6/o+v4/x9+690sMl/mPx+g/o+v6W+n+1f09+690yUX6z+r6H9X1/WP8APf8AEf7T7317pUzf5j/df6T+v6fQ/p/33096HHr3SPqf7X/Af6n9P+uf+T/6e99e6xL+s/p/Uf0/6y/T/ifeuvdKCh/Uv+Z/X/uz6/VffvLr3TtVfn/gP9E/T/m/z9f+bn9f8PdU+HrZ6T8v+eT9f+d/3V+n+1+v/a/6f4+7da6jZL/gI/8AnPq31/X+o/5v/a/6+/de6RsX+eb6f9F/U/X/AB/1X+Pv3Xuu6j9DfX9Kf5v9X9r/AHn/AFPv3Xuo8n1b/N/oX9H0/R/vr+/de6Z5P1H9P6R+v6fUf8mf0/xv7917pvf/AHZ/mv1N+r/OfT/oX/jXv3XumtvoP+A/6G+v6/qv6P8Aaf8AiffuvdYp/wDON/yzb/N/X9R9+6900t+lv1fpP+9j/N/8T7917qM364/8z/a/zn/Bf7X+H/Ee/de6b5vpJ/mf1D/if+TP6e/de6bm/UP0/WT6/T6/j/D37r3UKf6RfX6x/wCt9G/zn+P/ABPv3Xum2X9Lf8tI/wDNfq/s/wC8f1/w9+691Am+rf5r9P8AY/1v7f8Azd9+691CP6D9P0fn/WP6P8PfuvdQB+mT/Y/T9H1P0/4n/D37r3UT/lX+v6JPp+r9C/o/2j+n+Pv3XumRfqv0/U3+d/1/z/zd/r7917qan+Yb/lkP0/66fX/av6/7T7917pok/X/yi/WT6/536/j/AJs/8T7917qLL9T9f0N/mP8AN/j6/wC1f19+691Db6/7s/QP87/xP+0f1/xv7917pun/AM4n6f8Adf0/R+r/AKH9+690xy/5yq/4F/r/AB/mv+A6/wCb/wBo9+690zYz/OJ/wO/U/wBPr/sP9o/1P+F/fuvdPJ+rf8CP7H/Aj/Nf5wfT/H/iPfuvdKOX9cf6v8wf85/wWL/rF/qf9h7917phrv8AOj9f6j+r6/Q/53/aP+I9+69011f+ck/T9Yf1f5r9bfp/w/4m3v3Xusq/oP8AwL+o/wAx/wAR78evdRZv8xL/AMC/z/mv+i/+bn9PfuvdNh+sf+e+sX0/V+f1f4/1/wAffuvddTf2/wBf6x/mf89+j8/4/wBP8ffuvdQJfqf85/Y/4E/8Cf1fn/mz7917puP+fX6frb9f0/S3/Jn9PfuvdM7fq/5RP1N9f1fn/N/83PfuvdNcn+eqv839W+n+d/Sv+c/339PfuvdRl/WP1/5wf53/AFl+v/Nr+nv3XuuY/wA4/wBf1n9P0/2P+H+o/wAPfuvdRp/+BL/8Bf0r+v6/oP8Amv8AiffuvdNqfn/i3frf/gP/AMCPq30/2n37r3TNP+qD/gJ+uX/gT+n6D/M/7X7917ptn/QP+AH6m/R+j6/7r/4n/H37r3TbU/5qP/gH/a+n+c/Uf1/7R7917ptn/wB1/wDAH+1/wH/zX6f92/7X/wAR7917qD+Y/wDN/wBv/N/q+v4/5tf8R7917rlJ/mx9f0j/AJZ/2vp/h/X/AB9+691//9k="/>
          <p:cNvSpPr>
            <a:spLocks noChangeAspect="1" noChangeArrowheads="1"/>
          </p:cNvSpPr>
          <p:nvPr/>
        </p:nvSpPr>
        <p:spPr bwMode="auto">
          <a:xfrm>
            <a:off x="6372200" y="31409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Title 3"/>
          <p:cNvSpPr>
            <a:spLocks/>
          </p:cNvSpPr>
          <p:nvPr/>
        </p:nvSpPr>
        <p:spPr bwMode="auto">
          <a:xfrm>
            <a:off x="4663971" y="5373216"/>
            <a:ext cx="43195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r>
              <a:rPr lang="en-US" sz="4000" b="1" dirty="0">
                <a:solidFill>
                  <a:srgbClr val="333333"/>
                </a:solidFill>
                <a:latin typeface="Browallia New" pitchFamily="34" charset="-34"/>
                <a:cs typeface="Browallia New" pitchFamily="34" charset="-34"/>
              </a:rPr>
              <a:t>Malika Bhumivarn</a:t>
            </a:r>
            <a:br>
              <a:rPr lang="en-US" sz="4000" b="1" dirty="0">
                <a:solidFill>
                  <a:srgbClr val="333333"/>
                </a:solidFill>
                <a:latin typeface="Browallia New" pitchFamily="34" charset="-34"/>
                <a:cs typeface="Browallia New" pitchFamily="34" charset="-34"/>
              </a:rPr>
            </a:br>
            <a:r>
              <a:rPr lang="en-US" sz="2400" dirty="0" smtClean="0">
                <a:solidFill>
                  <a:srgbClr val="333333"/>
                </a:solidFill>
                <a:latin typeface="Browallia New" pitchFamily="34" charset="-34"/>
                <a:cs typeface="Browallia New" pitchFamily="34" charset="-34"/>
              </a:rPr>
              <a:t>Partner</a:t>
            </a:r>
            <a:r>
              <a:rPr lang="en-US" sz="2400" dirty="0">
                <a:solidFill>
                  <a:srgbClr val="333333"/>
                </a:solidFill>
                <a:latin typeface="Browallia New" pitchFamily="34" charset="-34"/>
                <a:cs typeface="Browallia New" pitchFamily="34" charset="-34"/>
              </a:rPr>
              <a:t/>
            </a:r>
            <a:br>
              <a:rPr lang="en-US" sz="2400" dirty="0">
                <a:solidFill>
                  <a:srgbClr val="333333"/>
                </a:solidFill>
                <a:latin typeface="Browallia New" pitchFamily="34" charset="-34"/>
                <a:cs typeface="Browallia New" pitchFamily="34" charset="-34"/>
              </a:rPr>
            </a:br>
            <a:endParaRPr lang="en-US" sz="2400" dirty="0">
              <a:solidFill>
                <a:srgbClr val="333333"/>
              </a:solidFill>
              <a:latin typeface="Browallia New" pitchFamily="34" charset="-34"/>
              <a:cs typeface="Browallia New" pitchFamily="34" charset="-34"/>
            </a:endParaRPr>
          </a:p>
        </p:txBody>
      </p:sp>
      <p:sp>
        <p:nvSpPr>
          <p:cNvPr id="17" name="Line 18"/>
          <p:cNvSpPr>
            <a:spLocks noChangeShapeType="1"/>
          </p:cNvSpPr>
          <p:nvPr/>
        </p:nvSpPr>
        <p:spPr bwMode="auto">
          <a:xfrm flipH="1">
            <a:off x="6372150" y="6453336"/>
            <a:ext cx="2592387"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 name="AutoShape 4"/>
          <p:cNvSpPr>
            <a:spLocks noChangeArrowheads="1"/>
          </p:cNvSpPr>
          <p:nvPr/>
        </p:nvSpPr>
        <p:spPr bwMode="auto">
          <a:xfrm>
            <a:off x="144013" y="1665024"/>
            <a:ext cx="5040784" cy="493603"/>
          </a:xfrm>
          <a:prstGeom prst="rect">
            <a:avLst/>
          </a:prstGeom>
          <a:solidFill>
            <a:srgbClr val="333333">
              <a:alpha val="69019"/>
            </a:srgb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22225">
                <a:solidFill>
                  <a:srgbClr val="000000"/>
                </a:solidFill>
                <a:round/>
                <a:headEnd/>
                <a:tailEnd/>
              </a14:hiddenLine>
            </a:ext>
          </a:extLst>
        </p:spPr>
        <p:txBody>
          <a:bodyPr/>
          <a:lstStyle/>
          <a:p>
            <a:r>
              <a:rPr lang="en-US" sz="2000" dirty="0" smtClean="0">
                <a:solidFill>
                  <a:prstClr val="white"/>
                </a:solidFill>
                <a:effectLst>
                  <a:outerShdw blurRad="38100" dist="38100" dir="2700000" algn="tl">
                    <a:srgbClr val="000000">
                      <a:alpha val="43137"/>
                    </a:srgbClr>
                  </a:outerShdw>
                </a:effectLst>
                <a:latin typeface="Century Gothic" panose="020B0502020202020204" pitchFamily="34" charset="0"/>
                <a:cs typeface="Browallia New" pitchFamily="34" charset="-34"/>
              </a:rPr>
              <a:t>HS Code Dispute and Resolution </a:t>
            </a:r>
            <a:endParaRPr lang="en-US" sz="2000" dirty="0">
              <a:solidFill>
                <a:prstClr val="white"/>
              </a:solidFill>
              <a:effectLst>
                <a:outerShdw blurRad="38100" dist="38100" dir="2700000" algn="tl">
                  <a:srgbClr val="000000">
                    <a:alpha val="43137"/>
                  </a:srgbClr>
                </a:outerShdw>
              </a:effectLst>
              <a:latin typeface="Century Gothic" panose="020B0502020202020204" pitchFamily="34" charset="0"/>
              <a:cs typeface="Browallia New" pitchFamily="34" charset="-34"/>
            </a:endParaRPr>
          </a:p>
        </p:txBody>
      </p:sp>
    </p:spTree>
    <p:extLst>
      <p:ext uri="{BB962C8B-B14F-4D97-AF65-F5344CB8AC3E}">
        <p14:creationId xmlns:p14="http://schemas.microsoft.com/office/powerpoint/2010/main" val="201910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92075"/>
            <a:ext cx="7467600" cy="647700"/>
          </a:xfrm>
          <a:ln/>
        </p:spPr>
        <p:txBody>
          <a:bodyPr/>
          <a:lstStyle/>
          <a:p>
            <a:r>
              <a:rPr altLang="en-US" dirty="0" smtClean="0"/>
              <a:t>Example of General Rules for Interpretation: Rule 1 </a:t>
            </a:r>
            <a:endParaRPr lang="th-TH" altLang="en-US" dirty="0" smtClean="0"/>
          </a:p>
        </p:txBody>
      </p:sp>
      <p:sp>
        <p:nvSpPr>
          <p:cNvPr id="77827" name="Rectangle 3"/>
          <p:cNvSpPr>
            <a:spLocks noGrp="1" noChangeArrowheads="1"/>
          </p:cNvSpPr>
          <p:nvPr>
            <p:ph type="body" idx="1"/>
          </p:nvPr>
        </p:nvSpPr>
        <p:spPr/>
        <p:txBody>
          <a:bodyPr/>
          <a:lstStyle/>
          <a:p>
            <a:endParaRPr lang="th-TH" altLang="en-US" smtClean="0"/>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9375"/>
            <a:ext cx="7104063"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Oval 5"/>
          <p:cNvSpPr>
            <a:spLocks noChangeArrowheads="1"/>
          </p:cNvSpPr>
          <p:nvPr/>
        </p:nvSpPr>
        <p:spPr bwMode="auto">
          <a:xfrm>
            <a:off x="3962400" y="1600200"/>
            <a:ext cx="1295400" cy="533400"/>
          </a:xfrm>
          <a:prstGeom prst="ellipse">
            <a:avLst/>
          </a:prstGeom>
          <a:noFill/>
          <a:ln w="22225">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0965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0" y="44624"/>
            <a:ext cx="7467600" cy="647700"/>
          </a:xfrm>
          <a:ln/>
        </p:spPr>
        <p:txBody>
          <a:bodyPr/>
          <a:lstStyle/>
          <a:p>
            <a:r>
              <a:rPr altLang="en-US" dirty="0" smtClean="0"/>
              <a:t>Example of General Rules for Interpretation: Rule 1  </a:t>
            </a:r>
            <a:endParaRPr lang="th-TH" altLang="en-US" dirty="0" smtClean="0"/>
          </a:p>
        </p:txBody>
      </p:sp>
      <p:sp>
        <p:nvSpPr>
          <p:cNvPr id="78851" name="Rectangle 3"/>
          <p:cNvSpPr>
            <a:spLocks noGrp="1" noChangeArrowheads="1"/>
          </p:cNvSpPr>
          <p:nvPr>
            <p:ph type="body" idx="1"/>
          </p:nvPr>
        </p:nvSpPr>
        <p:spPr/>
        <p:txBody>
          <a:bodyPr/>
          <a:lstStyle/>
          <a:p>
            <a:endParaRPr lang="th-TH" altLang="en-US" smtClean="0"/>
          </a:p>
        </p:txBody>
      </p:sp>
      <p:pic>
        <p:nvPicPr>
          <p:cNvPr id="7885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799263"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51325"/>
            <a:ext cx="67230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Oval 9"/>
          <p:cNvSpPr>
            <a:spLocks noChangeArrowheads="1"/>
          </p:cNvSpPr>
          <p:nvPr/>
        </p:nvSpPr>
        <p:spPr bwMode="auto">
          <a:xfrm>
            <a:off x="3810000" y="1447800"/>
            <a:ext cx="1295400" cy="533400"/>
          </a:xfrm>
          <a:prstGeom prst="ellipse">
            <a:avLst/>
          </a:prstGeom>
          <a:noFill/>
          <a:ln w="22225">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8219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0" y="188640"/>
            <a:ext cx="7620000" cy="419100"/>
          </a:xfrm>
          <a:ln/>
        </p:spPr>
        <p:txBody>
          <a:bodyPr/>
          <a:lstStyle/>
          <a:p>
            <a:r>
              <a:rPr altLang="en-US" dirty="0" smtClean="0"/>
              <a:t>General Rule for Interpretation: Rule 2A</a:t>
            </a:r>
          </a:p>
        </p:txBody>
      </p:sp>
      <p:sp>
        <p:nvSpPr>
          <p:cNvPr id="79875" name="Rectangle 3"/>
          <p:cNvSpPr>
            <a:spLocks noGrp="1" noChangeArrowheads="1"/>
          </p:cNvSpPr>
          <p:nvPr>
            <p:ph type="body" idx="1"/>
          </p:nvPr>
        </p:nvSpPr>
        <p:spPr/>
        <p:txBody>
          <a:bodyPr/>
          <a:lstStyle/>
          <a:p>
            <a:r>
              <a:rPr lang="en-US" altLang="en-US" dirty="0" smtClean="0"/>
              <a:t>Incomplete or unassembled articles are classified as complete or finished articles if they have the </a:t>
            </a:r>
            <a:r>
              <a:rPr lang="en-US" altLang="en-US" u="sng" dirty="0" smtClean="0"/>
              <a:t>essential character.</a:t>
            </a:r>
            <a:endParaRPr lang="en-US" altLang="en-US" dirty="0" smtClean="0"/>
          </a:p>
          <a:p>
            <a:r>
              <a:rPr lang="en-US" altLang="en-US" dirty="0" smtClean="0"/>
              <a:t>Example : </a:t>
            </a:r>
          </a:p>
          <a:p>
            <a:pPr lvl="1"/>
            <a:r>
              <a:rPr lang="en-US" altLang="en-US" sz="1800" u="sng" dirty="0" smtClean="0"/>
              <a:t>evaporator and condenser </a:t>
            </a:r>
            <a:r>
              <a:rPr lang="en-US" altLang="en-US" sz="1800" dirty="0" smtClean="0"/>
              <a:t>(heading</a:t>
            </a:r>
            <a:r>
              <a:rPr lang="th-TH" altLang="en-US" sz="1800" dirty="0" smtClean="0"/>
              <a:t> 8415.90</a:t>
            </a:r>
            <a:r>
              <a:rPr lang="en-US" altLang="en-US" sz="1800" dirty="0" smtClean="0"/>
              <a:t>, </a:t>
            </a:r>
            <a:r>
              <a:rPr lang="th-TH" altLang="en-US" sz="1800" dirty="0" smtClean="0"/>
              <a:t> 10</a:t>
            </a:r>
            <a:r>
              <a:rPr lang="en-US" altLang="en-US" sz="1800" dirty="0" smtClean="0"/>
              <a:t>% duty rate) imported for producing air conditioner of heading</a:t>
            </a:r>
            <a:r>
              <a:rPr lang="th-TH" altLang="en-US" sz="1800" dirty="0" smtClean="0"/>
              <a:t> 8415 </a:t>
            </a:r>
            <a:r>
              <a:rPr lang="en-US" altLang="en-US" sz="1800" dirty="0" smtClean="0"/>
              <a:t>(30% duty rate) – are treated as an importation of air conditioner and must be subjected to </a:t>
            </a:r>
            <a:r>
              <a:rPr lang="th-TH" altLang="en-US" sz="1800" dirty="0" smtClean="0"/>
              <a:t>30</a:t>
            </a:r>
            <a:r>
              <a:rPr lang="en-US" altLang="en-US" sz="1800" dirty="0" smtClean="0"/>
              <a:t>% duty</a:t>
            </a:r>
          </a:p>
        </p:txBody>
      </p:sp>
    </p:spTree>
    <p:extLst>
      <p:ext uri="{BB962C8B-B14F-4D97-AF65-F5344CB8AC3E}">
        <p14:creationId xmlns:p14="http://schemas.microsoft.com/office/powerpoint/2010/main" val="248811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494923" y="44624"/>
            <a:ext cx="7010400" cy="647700"/>
          </a:xfrm>
          <a:ln/>
        </p:spPr>
        <p:txBody>
          <a:bodyPr/>
          <a:lstStyle/>
          <a:p>
            <a:r>
              <a:rPr altLang="en-US" dirty="0" smtClean="0"/>
              <a:t>General Rules for Interpretation: Rule 2B</a:t>
            </a:r>
          </a:p>
        </p:txBody>
      </p:sp>
      <p:sp>
        <p:nvSpPr>
          <p:cNvPr id="80899" name="Rectangle 3"/>
          <p:cNvSpPr>
            <a:spLocks noGrp="1" noChangeArrowheads="1"/>
          </p:cNvSpPr>
          <p:nvPr>
            <p:ph type="body" idx="1"/>
          </p:nvPr>
        </p:nvSpPr>
        <p:spPr/>
        <p:txBody>
          <a:bodyPr/>
          <a:lstStyle/>
          <a:p>
            <a:r>
              <a:rPr lang="en-US" altLang="en-US" dirty="0" smtClean="0"/>
              <a:t>Mixtures and combination of materials or substances are classified according to Rule 3 in sequence. </a:t>
            </a:r>
          </a:p>
          <a:p>
            <a:r>
              <a:rPr lang="en-US" altLang="en-US" dirty="0" smtClean="0"/>
              <a:t>Example : </a:t>
            </a:r>
          </a:p>
          <a:p>
            <a:pPr lvl="1"/>
            <a:r>
              <a:rPr lang="en-US" altLang="en-US" sz="1800" dirty="0" smtClean="0"/>
              <a:t>Milk to which vitamins or minerals have been added remains classified as milk </a:t>
            </a:r>
          </a:p>
        </p:txBody>
      </p:sp>
    </p:spTree>
    <p:extLst>
      <p:ext uri="{BB962C8B-B14F-4D97-AF65-F5344CB8AC3E}">
        <p14:creationId xmlns:p14="http://schemas.microsoft.com/office/powerpoint/2010/main" val="362304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0" y="34959"/>
            <a:ext cx="7010400" cy="647700"/>
          </a:xfrm>
          <a:ln/>
        </p:spPr>
        <p:txBody>
          <a:bodyPr/>
          <a:lstStyle/>
          <a:p>
            <a:r>
              <a:rPr altLang="en-US" dirty="0" smtClean="0"/>
              <a:t>General Rules for Interpretation: Rule 3A</a:t>
            </a:r>
          </a:p>
        </p:txBody>
      </p:sp>
      <p:sp>
        <p:nvSpPr>
          <p:cNvPr id="81923" name="Rectangle 3"/>
          <p:cNvSpPr>
            <a:spLocks noGrp="1" noChangeArrowheads="1"/>
          </p:cNvSpPr>
          <p:nvPr>
            <p:ph type="body" idx="1"/>
          </p:nvPr>
        </p:nvSpPr>
        <p:spPr/>
        <p:txBody>
          <a:bodyPr/>
          <a:lstStyle/>
          <a:p>
            <a:r>
              <a:rPr lang="en-US" altLang="en-US" dirty="0" smtClean="0"/>
              <a:t>Goods classifiable under 2 or more headings shall be classified based on the heading which provides the </a:t>
            </a:r>
            <a:r>
              <a:rPr lang="en-US" altLang="en-US" u="sng" dirty="0" smtClean="0"/>
              <a:t>most specific description.</a:t>
            </a:r>
            <a:endParaRPr lang="en-US" altLang="en-US" dirty="0" smtClean="0"/>
          </a:p>
          <a:p>
            <a:r>
              <a:rPr lang="en-US" altLang="en-US" dirty="0" smtClean="0"/>
              <a:t>Example : </a:t>
            </a:r>
          </a:p>
          <a:p>
            <a:pPr lvl="1"/>
            <a:r>
              <a:rPr lang="en-US" altLang="en-US" sz="1800" dirty="0" smtClean="0"/>
              <a:t>Tires for motor vehicles are classified in heading 4011 as tires of rubber rather than heading 8708 as parts and accessories of motor vehicles</a:t>
            </a:r>
          </a:p>
        </p:txBody>
      </p:sp>
    </p:spTree>
    <p:extLst>
      <p:ext uri="{BB962C8B-B14F-4D97-AF65-F5344CB8AC3E}">
        <p14:creationId xmlns:p14="http://schemas.microsoft.com/office/powerpoint/2010/main" val="424295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59807" y="34959"/>
            <a:ext cx="7010400" cy="647700"/>
          </a:xfrm>
          <a:ln/>
        </p:spPr>
        <p:txBody>
          <a:bodyPr/>
          <a:lstStyle/>
          <a:p>
            <a:r>
              <a:rPr altLang="en-US" dirty="0" smtClean="0"/>
              <a:t>General Rules for Interpretation:</a:t>
            </a:r>
            <a:r>
              <a:rPr lang="en-US" altLang="en-US" dirty="0" smtClean="0"/>
              <a:t> </a:t>
            </a:r>
            <a:r>
              <a:rPr altLang="en-US" dirty="0" smtClean="0"/>
              <a:t>Rule 3B</a:t>
            </a:r>
          </a:p>
        </p:txBody>
      </p:sp>
      <p:sp>
        <p:nvSpPr>
          <p:cNvPr id="82947" name="Rectangle 3"/>
          <p:cNvSpPr>
            <a:spLocks noGrp="1" noChangeArrowheads="1"/>
          </p:cNvSpPr>
          <p:nvPr>
            <p:ph type="body" idx="1"/>
          </p:nvPr>
        </p:nvSpPr>
        <p:spPr/>
        <p:txBody>
          <a:bodyPr/>
          <a:lstStyle/>
          <a:p>
            <a:r>
              <a:rPr lang="en-US" altLang="en-US" dirty="0" smtClean="0"/>
              <a:t>Mixtures shall be classified based on the component which gives them their </a:t>
            </a:r>
            <a:r>
              <a:rPr lang="en-US" altLang="en-US" u="sng" dirty="0" smtClean="0"/>
              <a:t>essential character.</a:t>
            </a:r>
          </a:p>
          <a:p>
            <a:r>
              <a:rPr lang="en-US" altLang="en-US" dirty="0" smtClean="0"/>
              <a:t>Example : </a:t>
            </a:r>
          </a:p>
          <a:p>
            <a:pPr lvl="1"/>
            <a:r>
              <a:rPr lang="en-US" altLang="en-US" sz="1800" dirty="0" smtClean="0"/>
              <a:t>A belt comprising of 90% leather and 10% cotton is classified in heading 4203 as a leather belt </a:t>
            </a:r>
          </a:p>
        </p:txBody>
      </p:sp>
    </p:spTree>
    <p:extLst>
      <p:ext uri="{BB962C8B-B14F-4D97-AF65-F5344CB8AC3E}">
        <p14:creationId xmlns:p14="http://schemas.microsoft.com/office/powerpoint/2010/main" val="265423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0" y="38100"/>
            <a:ext cx="7010400" cy="647700"/>
          </a:xfrm>
          <a:ln/>
        </p:spPr>
        <p:txBody>
          <a:bodyPr/>
          <a:lstStyle/>
          <a:p>
            <a:r>
              <a:rPr altLang="en-US" dirty="0" smtClean="0"/>
              <a:t>General Rules for Interpretation:</a:t>
            </a:r>
            <a:r>
              <a:rPr lang="en-US" altLang="en-US" dirty="0"/>
              <a:t> </a:t>
            </a:r>
            <a:r>
              <a:rPr altLang="en-US" dirty="0" smtClean="0"/>
              <a:t>Rule 3C</a:t>
            </a:r>
          </a:p>
        </p:txBody>
      </p:sp>
      <p:sp>
        <p:nvSpPr>
          <p:cNvPr id="83971" name="Rectangle 3"/>
          <p:cNvSpPr>
            <a:spLocks noGrp="1" noChangeArrowheads="1"/>
          </p:cNvSpPr>
          <p:nvPr>
            <p:ph type="body" idx="1"/>
          </p:nvPr>
        </p:nvSpPr>
        <p:spPr>
          <a:xfrm>
            <a:off x="1547664" y="1124744"/>
            <a:ext cx="7010400" cy="4114800"/>
          </a:xfrm>
        </p:spPr>
        <p:txBody>
          <a:bodyPr/>
          <a:lstStyle/>
          <a:p>
            <a:r>
              <a:rPr lang="en-US" altLang="en-US" dirty="0" smtClean="0"/>
              <a:t>Goods that cannot be classified by Rule 3A or 3B shall be classified under the heading which </a:t>
            </a:r>
            <a:r>
              <a:rPr lang="en-US" altLang="en-US" u="sng" dirty="0" smtClean="0"/>
              <a:t>occurs last in numerical order. </a:t>
            </a:r>
          </a:p>
          <a:p>
            <a:r>
              <a:rPr lang="en-US" altLang="en-US" dirty="0" smtClean="0"/>
              <a:t>Example : </a:t>
            </a:r>
          </a:p>
          <a:p>
            <a:pPr lvl="1"/>
            <a:r>
              <a:rPr lang="en-US" altLang="en-US" dirty="0" smtClean="0"/>
              <a:t>A belt comprising of 50% textile and 50% leather is classified in heading 6217 as a textile belt. </a:t>
            </a:r>
          </a:p>
        </p:txBody>
      </p:sp>
      <p:graphicFrame>
        <p:nvGraphicFramePr>
          <p:cNvPr id="4" name="Table 3"/>
          <p:cNvGraphicFramePr>
            <a:graphicFrameLocks noGrp="1"/>
          </p:cNvGraphicFramePr>
          <p:nvPr>
            <p:extLst>
              <p:ext uri="{D42A27DB-BD31-4B8C-83A1-F6EECF244321}">
                <p14:modId xmlns:p14="http://schemas.microsoft.com/office/powerpoint/2010/main" val="1535477477"/>
              </p:ext>
            </p:extLst>
          </p:nvPr>
        </p:nvGraphicFramePr>
        <p:xfrm>
          <a:off x="2123728" y="4149080"/>
          <a:ext cx="5687145" cy="1188798"/>
        </p:xfrm>
        <a:graphic>
          <a:graphicData uri="http://schemas.openxmlformats.org/drawingml/2006/table">
            <a:tbl>
              <a:tblPr firstRow="1" bandRow="1">
                <a:effectLst/>
                <a:tableStyleId>{21E4AEA4-8DFA-4A89-87EB-49C32662AFE0}</a:tableStyleId>
              </a:tblPr>
              <a:tblGrid>
                <a:gridCol w="1895715"/>
                <a:gridCol w="1895715"/>
                <a:gridCol w="1895715"/>
              </a:tblGrid>
              <a:tr h="390131">
                <a:tc>
                  <a:txBody>
                    <a:bodyPr/>
                    <a:lstStyle/>
                    <a:p>
                      <a:endParaRPr lang="en-US" sz="2000" dirty="0">
                        <a:latin typeface="Browallia New" panose="020B0604020202020204" pitchFamily="34" charset="-34"/>
                        <a:cs typeface="Browallia New" panose="020B0604020202020204" pitchFamily="34" charset="-34"/>
                      </a:endParaRPr>
                    </a:p>
                  </a:txBody>
                  <a:tcPr marT="45733" marB="45733"/>
                </a:tc>
                <a:tc>
                  <a:txBody>
                    <a:bodyPr/>
                    <a:lstStyle/>
                    <a:p>
                      <a:pPr algn="ctr"/>
                      <a:r>
                        <a:rPr lang="en-US" sz="2000" dirty="0" smtClean="0">
                          <a:latin typeface="Browallia New" panose="020B0604020202020204" pitchFamily="34" charset="-34"/>
                          <a:cs typeface="Browallia New" panose="020B0604020202020204" pitchFamily="34" charset="-34"/>
                        </a:rPr>
                        <a:t>Tariff</a:t>
                      </a:r>
                      <a:r>
                        <a:rPr lang="en-US" sz="2000" baseline="0" dirty="0" smtClean="0">
                          <a:latin typeface="Browallia New" panose="020B0604020202020204" pitchFamily="34" charset="-34"/>
                          <a:cs typeface="Browallia New" panose="020B0604020202020204" pitchFamily="34" charset="-34"/>
                        </a:rPr>
                        <a:t> Code</a:t>
                      </a:r>
                      <a:endParaRPr lang="th-TH" sz="2000" dirty="0" smtClean="0">
                        <a:latin typeface="Browallia New" panose="020B0604020202020204" pitchFamily="34" charset="-34"/>
                        <a:cs typeface="Browallia New" panose="020B0604020202020204" pitchFamily="34" charset="-34"/>
                      </a:endParaRPr>
                    </a:p>
                  </a:txBody>
                  <a:tcPr marT="45733" marB="45733"/>
                </a:tc>
                <a:tc>
                  <a:txBody>
                    <a:bodyPr/>
                    <a:lstStyle/>
                    <a:p>
                      <a:pPr algn="ctr"/>
                      <a:r>
                        <a:rPr lang="en-US" sz="2000" dirty="0" smtClean="0">
                          <a:latin typeface="Browallia New" panose="020B0604020202020204" pitchFamily="34" charset="-34"/>
                          <a:cs typeface="Browallia New" panose="020B0604020202020204" pitchFamily="34" charset="-34"/>
                        </a:rPr>
                        <a:t>Tariff</a:t>
                      </a:r>
                      <a:r>
                        <a:rPr lang="en-US" sz="2000" baseline="0" dirty="0" smtClean="0">
                          <a:latin typeface="Browallia New" panose="020B0604020202020204" pitchFamily="34" charset="-34"/>
                          <a:cs typeface="Browallia New" panose="020B0604020202020204" pitchFamily="34" charset="-34"/>
                        </a:rPr>
                        <a:t> Rate</a:t>
                      </a:r>
                      <a:endParaRPr lang="en-US" sz="2000" dirty="0">
                        <a:latin typeface="Browallia New" panose="020B0604020202020204" pitchFamily="34" charset="-34"/>
                        <a:cs typeface="Browallia New" panose="020B0604020202020204" pitchFamily="34" charset="-34"/>
                      </a:endParaRPr>
                    </a:p>
                  </a:txBody>
                  <a:tcPr marT="45733" marB="45733"/>
                </a:tc>
              </a:tr>
              <a:tr h="390131">
                <a:tc>
                  <a:txBody>
                    <a:bodyPr/>
                    <a:lstStyle/>
                    <a:p>
                      <a:r>
                        <a:rPr lang="en-US" sz="2000" b="1" dirty="0" smtClean="0">
                          <a:latin typeface="Browallia New" panose="020B0604020202020204" pitchFamily="34" charset="-34"/>
                          <a:cs typeface="Browallia New" panose="020B0604020202020204" pitchFamily="34" charset="-34"/>
                        </a:rPr>
                        <a:t>Leather</a:t>
                      </a:r>
                      <a:r>
                        <a:rPr lang="en-US" sz="2000" b="1" baseline="0" dirty="0" smtClean="0">
                          <a:latin typeface="Browallia New" panose="020B0604020202020204" pitchFamily="34" charset="-34"/>
                          <a:cs typeface="Browallia New" panose="020B0604020202020204" pitchFamily="34" charset="-34"/>
                        </a:rPr>
                        <a:t> belt</a:t>
                      </a:r>
                      <a:endParaRPr lang="th-TH" sz="2000" b="1" dirty="0" smtClean="0">
                        <a:latin typeface="Browallia New" panose="020B0604020202020204" pitchFamily="34" charset="-34"/>
                        <a:cs typeface="Browallia New" panose="020B0604020202020204" pitchFamily="34" charset="-34"/>
                      </a:endParaRPr>
                    </a:p>
                  </a:txBody>
                  <a:tcPr marT="45733" marB="45733"/>
                </a:tc>
                <a:tc>
                  <a:txBody>
                    <a:bodyPr/>
                    <a:lstStyle/>
                    <a:p>
                      <a:pPr algn="ctr"/>
                      <a:r>
                        <a:rPr lang="th-TH" sz="2000" dirty="0" smtClean="0">
                          <a:latin typeface="Browallia New" panose="020B0604020202020204" pitchFamily="34" charset="-34"/>
                          <a:cs typeface="Browallia New" panose="020B0604020202020204" pitchFamily="34" charset="-34"/>
                        </a:rPr>
                        <a:t>4203</a:t>
                      </a:r>
                      <a:r>
                        <a:rPr lang="en-US" sz="2000" dirty="0" smtClean="0">
                          <a:latin typeface="Browallia New" panose="020B0604020202020204" pitchFamily="34" charset="-34"/>
                          <a:cs typeface="Browallia New" panose="020B0604020202020204" pitchFamily="34" charset="-34"/>
                        </a:rPr>
                        <a:t>.300029</a:t>
                      </a:r>
                      <a:endParaRPr lang="en-US" sz="2000" dirty="0">
                        <a:latin typeface="Browallia New" panose="020B0604020202020204" pitchFamily="34" charset="-34"/>
                        <a:cs typeface="Browallia New" panose="020B0604020202020204" pitchFamily="34" charset="-34"/>
                      </a:endParaRPr>
                    </a:p>
                  </a:txBody>
                  <a:tcPr marT="45733" marB="45733"/>
                </a:tc>
                <a:tc>
                  <a:txBody>
                    <a:bodyPr/>
                    <a:lstStyle/>
                    <a:p>
                      <a:pPr algn="ctr"/>
                      <a:r>
                        <a:rPr lang="en-US" sz="2000" dirty="0" smtClean="0">
                          <a:latin typeface="Browallia New" panose="020B0604020202020204" pitchFamily="34" charset="-34"/>
                          <a:cs typeface="Browallia New" panose="020B0604020202020204" pitchFamily="34" charset="-34"/>
                        </a:rPr>
                        <a:t>40%</a:t>
                      </a:r>
                      <a:endParaRPr lang="en-US" sz="2000" dirty="0">
                        <a:latin typeface="Browallia New" panose="020B0604020202020204" pitchFamily="34" charset="-34"/>
                        <a:cs typeface="Browallia New" panose="020B0604020202020204" pitchFamily="34" charset="-34"/>
                      </a:endParaRPr>
                    </a:p>
                  </a:txBody>
                  <a:tcPr marT="45733" marB="45733"/>
                </a:tc>
              </a:tr>
              <a:tr h="390131">
                <a:tc>
                  <a:txBody>
                    <a:bodyPr/>
                    <a:lstStyle/>
                    <a:p>
                      <a:r>
                        <a:rPr lang="en-US" sz="2000" b="1" dirty="0" smtClean="0">
                          <a:latin typeface="Browallia New" panose="020B0604020202020204" pitchFamily="34" charset="-34"/>
                          <a:cs typeface="Browallia New" panose="020B0604020202020204" pitchFamily="34" charset="-34"/>
                        </a:rPr>
                        <a:t>Textile</a:t>
                      </a:r>
                      <a:r>
                        <a:rPr lang="en-US" sz="2000" b="1" baseline="0" dirty="0" smtClean="0">
                          <a:latin typeface="Browallia New" panose="020B0604020202020204" pitchFamily="34" charset="-34"/>
                          <a:cs typeface="Browallia New" panose="020B0604020202020204" pitchFamily="34" charset="-34"/>
                        </a:rPr>
                        <a:t> belt</a:t>
                      </a:r>
                      <a:endParaRPr lang="en-US" sz="2000" b="1" dirty="0">
                        <a:latin typeface="Browallia New" panose="020B0604020202020204" pitchFamily="34" charset="-34"/>
                        <a:cs typeface="Browallia New" panose="020B0604020202020204" pitchFamily="34" charset="-34"/>
                      </a:endParaRPr>
                    </a:p>
                  </a:txBody>
                  <a:tcPr marT="45733" marB="45733"/>
                </a:tc>
                <a:tc>
                  <a:txBody>
                    <a:bodyPr/>
                    <a:lstStyle/>
                    <a:p>
                      <a:pPr algn="ctr"/>
                      <a:r>
                        <a:rPr lang="th-TH" sz="2000" dirty="0" smtClean="0">
                          <a:latin typeface="Browallia New" panose="020B0604020202020204" pitchFamily="34" charset="-34"/>
                          <a:cs typeface="Browallia New" panose="020B0604020202020204" pitchFamily="34" charset="-34"/>
                        </a:rPr>
                        <a:t>6217.10</a:t>
                      </a:r>
                      <a:r>
                        <a:rPr lang="en-US" sz="2000" dirty="0" smtClean="0">
                          <a:latin typeface="Browallia New" panose="020B0604020202020204" pitchFamily="34" charset="-34"/>
                          <a:cs typeface="Browallia New" panose="020B0604020202020204" pitchFamily="34" charset="-34"/>
                        </a:rPr>
                        <a:t>00</a:t>
                      </a:r>
                      <a:endParaRPr lang="en-US" sz="2000" dirty="0">
                        <a:latin typeface="Browallia New" panose="020B0604020202020204" pitchFamily="34" charset="-34"/>
                        <a:cs typeface="Browallia New" panose="020B0604020202020204" pitchFamily="34" charset="-34"/>
                      </a:endParaRPr>
                    </a:p>
                  </a:txBody>
                  <a:tcPr marT="45733" marB="45733"/>
                </a:tc>
                <a:tc>
                  <a:txBody>
                    <a:bodyPr/>
                    <a:lstStyle/>
                    <a:p>
                      <a:pPr algn="ctr"/>
                      <a:r>
                        <a:rPr lang="th-TH" sz="2000" dirty="0" smtClean="0">
                          <a:latin typeface="Browallia New" panose="020B0604020202020204" pitchFamily="34" charset="-34"/>
                          <a:cs typeface="Browallia New" panose="020B0604020202020204" pitchFamily="34" charset="-34"/>
                        </a:rPr>
                        <a:t>30</a:t>
                      </a:r>
                      <a:r>
                        <a:rPr lang="en-US" sz="2000" dirty="0" smtClean="0">
                          <a:latin typeface="Browallia New" panose="020B0604020202020204" pitchFamily="34" charset="-34"/>
                          <a:cs typeface="Browallia New" panose="020B0604020202020204" pitchFamily="34" charset="-34"/>
                        </a:rPr>
                        <a:t>%</a:t>
                      </a:r>
                      <a:endParaRPr lang="en-US" sz="2000" dirty="0">
                        <a:latin typeface="Browallia New" panose="020B0604020202020204" pitchFamily="34" charset="-34"/>
                        <a:cs typeface="Browallia New" panose="020B0604020202020204" pitchFamily="34" charset="-34"/>
                      </a:endParaRPr>
                    </a:p>
                  </a:txBody>
                  <a:tcPr marT="45733" marB="45733"/>
                </a:tc>
              </a:tr>
            </a:tbl>
          </a:graphicData>
        </a:graphic>
      </p:graphicFrame>
    </p:spTree>
    <p:extLst>
      <p:ext uri="{BB962C8B-B14F-4D97-AF65-F5344CB8AC3E}">
        <p14:creationId xmlns:p14="http://schemas.microsoft.com/office/powerpoint/2010/main" val="252039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0" y="44624"/>
            <a:ext cx="7010400" cy="647700"/>
          </a:xfrm>
          <a:ln/>
        </p:spPr>
        <p:txBody>
          <a:bodyPr/>
          <a:lstStyle/>
          <a:p>
            <a:r>
              <a:rPr altLang="en-US" dirty="0" smtClean="0"/>
              <a:t>General Rules for Interpretation  :  Rule 4 </a:t>
            </a:r>
          </a:p>
        </p:txBody>
      </p:sp>
      <p:sp>
        <p:nvSpPr>
          <p:cNvPr id="84995" name="Rectangle 3"/>
          <p:cNvSpPr>
            <a:spLocks noGrp="1" noChangeArrowheads="1"/>
          </p:cNvSpPr>
          <p:nvPr>
            <p:ph type="body" idx="1"/>
          </p:nvPr>
        </p:nvSpPr>
        <p:spPr/>
        <p:txBody>
          <a:bodyPr/>
          <a:lstStyle/>
          <a:p>
            <a:r>
              <a:rPr lang="en-US" altLang="en-US" dirty="0" smtClean="0"/>
              <a:t>Goods which cannot be classified by preceding rules shall be classified under the heading to which they are </a:t>
            </a:r>
            <a:r>
              <a:rPr lang="en-US" altLang="en-US" u="sng" dirty="0" smtClean="0"/>
              <a:t>most akin.</a:t>
            </a:r>
          </a:p>
          <a:p>
            <a:r>
              <a:rPr lang="en-US" altLang="en-US" dirty="0" smtClean="0"/>
              <a:t>Example : </a:t>
            </a:r>
          </a:p>
          <a:p>
            <a:pPr lvl="1"/>
            <a:r>
              <a:rPr lang="en-US" altLang="en-US" sz="1800" dirty="0" smtClean="0"/>
              <a:t>Sugar cane crusher is classified in heading 8435 as it is akin to a fruit juice crusher</a:t>
            </a:r>
          </a:p>
        </p:txBody>
      </p:sp>
    </p:spTree>
    <p:extLst>
      <p:ext uri="{BB962C8B-B14F-4D97-AF65-F5344CB8AC3E}">
        <p14:creationId xmlns:p14="http://schemas.microsoft.com/office/powerpoint/2010/main" val="363558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44624"/>
            <a:ext cx="7010400" cy="647700"/>
          </a:xfrm>
          <a:ln/>
        </p:spPr>
        <p:txBody>
          <a:bodyPr/>
          <a:lstStyle/>
          <a:p>
            <a:r>
              <a:rPr altLang="en-US" smtClean="0"/>
              <a:t>General Rules for Interpretation  :   Rule 5A</a:t>
            </a:r>
          </a:p>
        </p:txBody>
      </p:sp>
      <p:sp>
        <p:nvSpPr>
          <p:cNvPr id="86019" name="Rectangle 3"/>
          <p:cNvSpPr>
            <a:spLocks noGrp="1" noChangeArrowheads="1"/>
          </p:cNvSpPr>
          <p:nvPr>
            <p:ph type="body" idx="1"/>
          </p:nvPr>
        </p:nvSpPr>
        <p:spPr/>
        <p:txBody>
          <a:bodyPr/>
          <a:lstStyle/>
          <a:p>
            <a:r>
              <a:rPr lang="en-US" altLang="en-US" smtClean="0"/>
              <a:t>Containers specially designed for specific goods shall be classified with such goods. </a:t>
            </a:r>
          </a:p>
          <a:p>
            <a:r>
              <a:rPr lang="en-US" altLang="en-US" smtClean="0"/>
              <a:t>Example : </a:t>
            </a:r>
          </a:p>
          <a:p>
            <a:pPr lvl="1"/>
            <a:r>
              <a:rPr lang="en-US" altLang="en-US" smtClean="0"/>
              <a:t>Binocular cases should be classified in heading 9005 with the binoculars</a:t>
            </a:r>
          </a:p>
        </p:txBody>
      </p:sp>
    </p:spTree>
    <p:extLst>
      <p:ext uri="{BB962C8B-B14F-4D97-AF65-F5344CB8AC3E}">
        <p14:creationId xmlns:p14="http://schemas.microsoft.com/office/powerpoint/2010/main" val="17190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0" y="44624"/>
            <a:ext cx="7467600" cy="647700"/>
          </a:xfrm>
          <a:ln/>
        </p:spPr>
        <p:txBody>
          <a:bodyPr/>
          <a:lstStyle/>
          <a:p>
            <a:r>
              <a:rPr altLang="en-US" dirty="0" smtClean="0"/>
              <a:t>General Rules for the Interpretation : Rule 5B</a:t>
            </a:r>
          </a:p>
        </p:txBody>
      </p:sp>
      <p:sp>
        <p:nvSpPr>
          <p:cNvPr id="87043" name="Rectangle 3"/>
          <p:cNvSpPr>
            <a:spLocks noGrp="1" noChangeArrowheads="1"/>
          </p:cNvSpPr>
          <p:nvPr>
            <p:ph type="body" idx="1"/>
          </p:nvPr>
        </p:nvSpPr>
        <p:spPr/>
        <p:txBody>
          <a:bodyPr/>
          <a:lstStyle/>
          <a:p>
            <a:r>
              <a:rPr lang="en-US" altLang="en-US" smtClean="0"/>
              <a:t>Packing materials not meant for </a:t>
            </a:r>
            <a:r>
              <a:rPr lang="en-US" altLang="en-US" u="sng" smtClean="0"/>
              <a:t>repetitive use</a:t>
            </a:r>
            <a:r>
              <a:rPr lang="en-US" altLang="en-US" smtClean="0"/>
              <a:t> shall be classified in the same heading as the packed goods </a:t>
            </a:r>
          </a:p>
          <a:p>
            <a:r>
              <a:rPr lang="en-US" altLang="en-US" smtClean="0"/>
              <a:t>Example : </a:t>
            </a:r>
          </a:p>
          <a:p>
            <a:pPr lvl="1"/>
            <a:r>
              <a:rPr lang="en-US" altLang="en-US" smtClean="0"/>
              <a:t>Metal cylinders of iron or steel for compressed or liquified gas which are for repetitive usage are classified in their own heading (7311) </a:t>
            </a:r>
          </a:p>
        </p:txBody>
      </p:sp>
    </p:spTree>
    <p:extLst>
      <p:ext uri="{BB962C8B-B14F-4D97-AF65-F5344CB8AC3E}">
        <p14:creationId xmlns:p14="http://schemas.microsoft.com/office/powerpoint/2010/main" val="107094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2</a:t>
            </a:fld>
            <a:endParaRPr lang="en-US">
              <a:solidFill>
                <a:prstClr val="black"/>
              </a:solidFill>
            </a:endParaRPr>
          </a:p>
        </p:txBody>
      </p:sp>
      <p:sp>
        <p:nvSpPr>
          <p:cNvPr id="8" name="Content Placeholder 7"/>
          <p:cNvSpPr>
            <a:spLocks noGrp="1"/>
          </p:cNvSpPr>
          <p:nvPr>
            <p:ph idx="1"/>
          </p:nvPr>
        </p:nvSpPr>
        <p:spPr>
          <a:xfrm>
            <a:off x="1524000" y="1412776"/>
            <a:ext cx="7010400" cy="4386808"/>
          </a:xfrm>
        </p:spPr>
        <p:txBody>
          <a:bodyPr/>
          <a:lstStyle/>
          <a:p>
            <a:r>
              <a:rPr lang="en-US" dirty="0" smtClean="0"/>
              <a:t>Tariff Classification rules </a:t>
            </a:r>
          </a:p>
          <a:p>
            <a:r>
              <a:rPr lang="en-US" dirty="0" smtClean="0"/>
              <a:t>Tariff Ruling </a:t>
            </a:r>
          </a:p>
          <a:p>
            <a:r>
              <a:rPr lang="en-US" dirty="0" smtClean="0"/>
              <a:t>Tariff Dispute</a:t>
            </a:r>
          </a:p>
          <a:p>
            <a:r>
              <a:rPr lang="en-US" dirty="0" smtClean="0"/>
              <a:t>Tariff Resolution </a:t>
            </a:r>
          </a:p>
          <a:p>
            <a:r>
              <a:rPr lang="en-US" dirty="0"/>
              <a:t>A</a:t>
            </a:r>
            <a:r>
              <a:rPr lang="en-US" dirty="0" smtClean="0"/>
              <a:t>ppeal Process </a:t>
            </a:r>
          </a:p>
        </p:txBody>
      </p:sp>
    </p:spTree>
    <p:extLst>
      <p:ext uri="{BB962C8B-B14F-4D97-AF65-F5344CB8AC3E}">
        <p14:creationId xmlns:p14="http://schemas.microsoft.com/office/powerpoint/2010/main" val="273871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524000" y="152400"/>
            <a:ext cx="7620000" cy="495300"/>
          </a:xfrm>
          <a:ln/>
        </p:spPr>
        <p:txBody>
          <a:bodyPr/>
          <a:lstStyle/>
          <a:p>
            <a:r>
              <a:rPr altLang="en-US" smtClean="0"/>
              <a:t>General Rules for the Interpretation: Rule 6</a:t>
            </a:r>
          </a:p>
        </p:txBody>
      </p:sp>
      <p:sp>
        <p:nvSpPr>
          <p:cNvPr id="88067" name="Rectangle 3"/>
          <p:cNvSpPr>
            <a:spLocks noGrp="1" noChangeArrowheads="1"/>
          </p:cNvSpPr>
          <p:nvPr>
            <p:ph type="body" idx="1"/>
          </p:nvPr>
        </p:nvSpPr>
        <p:spPr>
          <a:xfrm>
            <a:off x="1187624" y="1268760"/>
            <a:ext cx="7010400" cy="4114800"/>
          </a:xfrm>
        </p:spPr>
        <p:txBody>
          <a:bodyPr/>
          <a:lstStyle/>
          <a:p>
            <a:r>
              <a:rPr lang="en-US" altLang="en-US" dirty="0" smtClean="0"/>
              <a:t>Classification of goods in the subheadings of a heading shall be governed by Rules 1 to 5 </a:t>
            </a:r>
          </a:p>
          <a:p>
            <a:r>
              <a:rPr lang="en-US" altLang="en-US" dirty="0" smtClean="0"/>
              <a:t>Example : </a:t>
            </a:r>
          </a:p>
          <a:p>
            <a:pPr lvl="1"/>
            <a:r>
              <a:rPr lang="en-US" altLang="en-US" dirty="0" smtClean="0"/>
              <a:t>A piece of kitchen furniture made of wood and metal can be classified under either of the following subheadings : </a:t>
            </a:r>
          </a:p>
          <a:p>
            <a:pPr lvl="1">
              <a:buFontTx/>
              <a:buNone/>
            </a:pPr>
            <a:r>
              <a:rPr lang="en-US" altLang="en-US" dirty="0" smtClean="0"/>
              <a:t>	9403.20 </a:t>
            </a:r>
            <a:r>
              <a:rPr lang="en-US" altLang="en-US" dirty="0" smtClean="0">
                <a:latin typeface="Times New Roman" panose="02020603050405020304" pitchFamily="18" charset="0"/>
              </a:rPr>
              <a:t>–</a:t>
            </a:r>
            <a:r>
              <a:rPr lang="en-US" altLang="en-US" dirty="0" smtClean="0"/>
              <a:t> Other metal furniture</a:t>
            </a:r>
          </a:p>
          <a:p>
            <a:pPr lvl="1">
              <a:buFontTx/>
              <a:buNone/>
            </a:pPr>
            <a:r>
              <a:rPr lang="en-US" altLang="en-US" dirty="0" smtClean="0"/>
              <a:t>	9403.40 </a:t>
            </a:r>
            <a:r>
              <a:rPr lang="en-US" altLang="en-US" dirty="0" smtClean="0">
                <a:latin typeface="Times New Roman" panose="02020603050405020304" pitchFamily="18" charset="0"/>
              </a:rPr>
              <a:t>–</a:t>
            </a:r>
            <a:r>
              <a:rPr lang="en-US" altLang="en-US" dirty="0" smtClean="0"/>
              <a:t> Wooden furniture of a kind used in the kitchen</a:t>
            </a:r>
            <a:endParaRPr lang="th-TH" altLang="en-US" dirty="0" smtClean="0"/>
          </a:p>
        </p:txBody>
      </p:sp>
    </p:spTree>
    <p:extLst>
      <p:ext uri="{BB962C8B-B14F-4D97-AF65-F5344CB8AC3E}">
        <p14:creationId xmlns:p14="http://schemas.microsoft.com/office/powerpoint/2010/main" val="138915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9632" y="1556792"/>
            <a:ext cx="7010400" cy="4114800"/>
          </a:xfrm>
        </p:spPr>
        <p:txBody>
          <a:bodyPr/>
          <a:lstStyle/>
          <a:p>
            <a:pPr marL="0" indent="0" algn="ctr">
              <a:buNone/>
            </a:pPr>
            <a:endParaRPr lang="en-US" sz="2800" dirty="0" smtClean="0"/>
          </a:p>
          <a:p>
            <a:pPr marL="0" indent="0" algn="ctr">
              <a:buNone/>
            </a:pPr>
            <a:endParaRPr lang="en-US" sz="3200" dirty="0"/>
          </a:p>
          <a:p>
            <a:pPr marL="0" indent="0" algn="ctr">
              <a:buNone/>
            </a:pPr>
            <a:r>
              <a:rPr lang="en-US" sz="3200" b="1" dirty="0" smtClean="0"/>
              <a:t>Tariff Ruling</a:t>
            </a:r>
            <a:endParaRPr lang="en-US" sz="3200" b="1"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9651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Ruling</a:t>
            </a:r>
            <a:endParaRPr lang="en-US" dirty="0"/>
          </a:p>
        </p:txBody>
      </p:sp>
      <p:sp>
        <p:nvSpPr>
          <p:cNvPr id="3" name="Content Placeholder 2"/>
          <p:cNvSpPr>
            <a:spLocks noGrp="1"/>
          </p:cNvSpPr>
          <p:nvPr>
            <p:ph idx="1"/>
          </p:nvPr>
        </p:nvSpPr>
        <p:spPr>
          <a:xfrm>
            <a:off x="971600" y="1268760"/>
            <a:ext cx="6984776" cy="5112568"/>
          </a:xfrm>
        </p:spPr>
        <p:txBody>
          <a:bodyPr/>
          <a:lstStyle/>
          <a:p>
            <a:r>
              <a:rPr lang="en-US" dirty="0" smtClean="0"/>
              <a:t>Customs Notification No. 39/2558 (2015) re: rules and conditions for advance ruling on customs tariff classification </a:t>
            </a:r>
          </a:p>
          <a:p>
            <a:r>
              <a:rPr lang="en-US" dirty="0" smtClean="0"/>
              <a:t>One request per product</a:t>
            </a:r>
          </a:p>
          <a:p>
            <a:r>
              <a:rPr lang="en-US" dirty="0" smtClean="0"/>
              <a:t>Binding for 2 years from date of issuance </a:t>
            </a:r>
          </a:p>
          <a:p>
            <a:r>
              <a:rPr lang="en-US" dirty="0" smtClean="0"/>
              <a:t>Consideration process takes 30 working day from date of submission of request</a:t>
            </a:r>
            <a:endParaRPr lang="en-US"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27344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9632" y="1556792"/>
            <a:ext cx="7010400" cy="4114800"/>
          </a:xfrm>
        </p:spPr>
        <p:txBody>
          <a:bodyPr/>
          <a:lstStyle/>
          <a:p>
            <a:pPr marL="0" indent="0" algn="ctr">
              <a:buNone/>
            </a:pPr>
            <a:endParaRPr lang="en-US" sz="2800" dirty="0" smtClean="0"/>
          </a:p>
          <a:p>
            <a:pPr marL="0" indent="0" algn="ctr">
              <a:buNone/>
            </a:pPr>
            <a:endParaRPr lang="en-US" sz="3200" dirty="0"/>
          </a:p>
          <a:p>
            <a:pPr marL="0" indent="0" algn="ctr">
              <a:buNone/>
            </a:pPr>
            <a:r>
              <a:rPr lang="en-US" sz="3200" b="1" dirty="0" smtClean="0"/>
              <a:t>Tariff Dispute</a:t>
            </a:r>
            <a:endParaRPr lang="en-US" sz="3200" b="1"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61467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Causes of Tariff Dispute</a:t>
            </a:r>
            <a:endParaRPr lang="en-US" dirty="0"/>
          </a:p>
        </p:txBody>
      </p:sp>
      <p:sp>
        <p:nvSpPr>
          <p:cNvPr id="3" name="Slide Number Placeholder 2"/>
          <p:cNvSpPr>
            <a:spLocks noGrp="1"/>
          </p:cNvSpPr>
          <p:nvPr>
            <p:ph type="sldNum" sz="quarter" idx="12"/>
          </p:nvPr>
        </p:nvSpPr>
        <p:spPr/>
        <p:txBody>
          <a:bodyPr/>
          <a:lstStyle/>
          <a:p>
            <a:fld id="{97922866-E2FB-4B38-8602-22AD417D5588}" type="slidenum">
              <a:rPr lang="en-US" smtClean="0"/>
              <a:t>24</a:t>
            </a:fld>
            <a:endParaRPr lang="en-US"/>
          </a:p>
        </p:txBody>
      </p:sp>
      <p:sp>
        <p:nvSpPr>
          <p:cNvPr id="4" name="Content Placeholder 3"/>
          <p:cNvSpPr>
            <a:spLocks noGrp="1"/>
          </p:cNvSpPr>
          <p:nvPr>
            <p:ph idx="1"/>
          </p:nvPr>
        </p:nvSpPr>
        <p:spPr>
          <a:xfrm>
            <a:off x="1115616" y="1638300"/>
            <a:ext cx="7010400" cy="4114800"/>
          </a:xfrm>
        </p:spPr>
        <p:txBody>
          <a:bodyPr>
            <a:normAutofit/>
          </a:bodyPr>
          <a:lstStyle/>
          <a:p>
            <a:r>
              <a:rPr lang="en-US" sz="2000" dirty="0" smtClean="0">
                <a:latin typeface="+mj-lt"/>
              </a:rPr>
              <a:t>Misunderstanding the nature of product</a:t>
            </a:r>
          </a:p>
          <a:p>
            <a:r>
              <a:rPr lang="en-US" sz="2000" dirty="0" smtClean="0">
                <a:latin typeface="+mj-lt"/>
              </a:rPr>
              <a:t>Different tariff interpretations</a:t>
            </a:r>
          </a:p>
          <a:p>
            <a:r>
              <a:rPr lang="en-US" sz="2000" dirty="0" smtClean="0">
                <a:latin typeface="+mj-lt"/>
              </a:rPr>
              <a:t>Overlook specific exceptions to tariff classification rules in </a:t>
            </a:r>
            <a:r>
              <a:rPr lang="en-US" sz="2000" dirty="0">
                <a:latin typeface="+mj-lt"/>
              </a:rPr>
              <a:t>C</a:t>
            </a:r>
            <a:r>
              <a:rPr lang="en-US" sz="2000" dirty="0" smtClean="0">
                <a:latin typeface="+mj-lt"/>
              </a:rPr>
              <a:t>hapter </a:t>
            </a:r>
            <a:r>
              <a:rPr lang="en-US" sz="2000" dirty="0">
                <a:latin typeface="+mj-lt"/>
              </a:rPr>
              <a:t>N</a:t>
            </a:r>
            <a:r>
              <a:rPr lang="en-US" sz="2000" dirty="0" smtClean="0">
                <a:latin typeface="+mj-lt"/>
              </a:rPr>
              <a:t>ote or </a:t>
            </a:r>
            <a:r>
              <a:rPr lang="en-US" sz="2000" dirty="0">
                <a:latin typeface="+mj-lt"/>
              </a:rPr>
              <a:t>E</a:t>
            </a:r>
            <a:r>
              <a:rPr lang="en-US" sz="2000" dirty="0" smtClean="0">
                <a:latin typeface="+mj-lt"/>
              </a:rPr>
              <a:t>xplanatory </a:t>
            </a:r>
            <a:r>
              <a:rPr lang="en-US" sz="2000" dirty="0">
                <a:latin typeface="+mj-lt"/>
              </a:rPr>
              <a:t>N</a:t>
            </a:r>
            <a:r>
              <a:rPr lang="en-US" sz="2000" dirty="0" smtClean="0">
                <a:latin typeface="+mj-lt"/>
              </a:rPr>
              <a:t>ote</a:t>
            </a:r>
          </a:p>
          <a:p>
            <a:r>
              <a:rPr lang="en-US" sz="2000" dirty="0" smtClean="0">
                <a:latin typeface="+mj-lt"/>
              </a:rPr>
              <a:t>Conservative Assessment (High duty-rate base)</a:t>
            </a:r>
          </a:p>
        </p:txBody>
      </p:sp>
    </p:spTree>
    <p:extLst>
      <p:ext uri="{BB962C8B-B14F-4D97-AF65-F5344CB8AC3E}">
        <p14:creationId xmlns:p14="http://schemas.microsoft.com/office/powerpoint/2010/main" val="4138960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Tariff Dispute</a:t>
            </a:r>
            <a:endParaRPr lang="th-TH" dirty="0"/>
          </a:p>
        </p:txBody>
      </p:sp>
      <p:sp>
        <p:nvSpPr>
          <p:cNvPr id="3" name="Content Placeholder 2"/>
          <p:cNvSpPr>
            <a:spLocks noGrp="1"/>
          </p:cNvSpPr>
          <p:nvPr>
            <p:ph idx="1"/>
          </p:nvPr>
        </p:nvSpPr>
        <p:spPr>
          <a:xfrm>
            <a:off x="539552" y="1412776"/>
            <a:ext cx="7994848" cy="4607024"/>
          </a:xfrm>
        </p:spPr>
        <p:txBody>
          <a:bodyPr/>
          <a:lstStyle/>
          <a:p>
            <a:r>
              <a:rPr lang="en-US" sz="2000" dirty="0">
                <a:latin typeface="+mj-lt"/>
              </a:rPr>
              <a:t>Customs at port </a:t>
            </a:r>
            <a:r>
              <a:rPr lang="en-US" sz="2000" dirty="0" smtClean="0">
                <a:latin typeface="+mj-lt"/>
              </a:rPr>
              <a:t>inspected </a:t>
            </a:r>
            <a:r>
              <a:rPr lang="en-US" sz="2000" dirty="0">
                <a:latin typeface="+mj-lt"/>
              </a:rPr>
              <a:t>goods and disagreed with the Tariff codes declared in the Import entry, </a:t>
            </a:r>
          </a:p>
          <a:p>
            <a:r>
              <a:rPr lang="en-US" sz="2000" dirty="0">
                <a:latin typeface="+mj-lt"/>
              </a:rPr>
              <a:t>Customs Suppression and Investigation </a:t>
            </a:r>
            <a:r>
              <a:rPr lang="en-US" sz="2000" dirty="0" smtClean="0">
                <a:latin typeface="+mj-lt"/>
              </a:rPr>
              <a:t>stopped </a:t>
            </a:r>
            <a:r>
              <a:rPr lang="en-US" sz="2000" dirty="0">
                <a:latin typeface="+mj-lt"/>
              </a:rPr>
              <a:t>the shipment at the time of releasing the goods, </a:t>
            </a:r>
          </a:p>
          <a:p>
            <a:r>
              <a:rPr lang="en-US" sz="2000" dirty="0">
                <a:latin typeface="+mj-lt"/>
              </a:rPr>
              <a:t>Customs Post Audit </a:t>
            </a:r>
            <a:r>
              <a:rPr lang="en-US" sz="2000" dirty="0" smtClean="0">
                <a:latin typeface="+mj-lt"/>
              </a:rPr>
              <a:t>conducted </a:t>
            </a:r>
            <a:r>
              <a:rPr lang="en-US" sz="2000" dirty="0">
                <a:latin typeface="+mj-lt"/>
              </a:rPr>
              <a:t>the review retrospectively</a:t>
            </a:r>
            <a:endParaRPr lang="th-TH" sz="2000" dirty="0">
              <a:latin typeface="+mj-lt"/>
            </a:endParaRPr>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95995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524000" y="44624"/>
            <a:ext cx="7512496" cy="647700"/>
          </a:xfrm>
        </p:spPr>
        <p:txBody>
          <a:bodyPr/>
          <a:lstStyle/>
          <a:p>
            <a:r>
              <a:rPr lang="en-US" altLang="th-TH" sz="3600" b="1" dirty="0" smtClean="0"/>
              <a:t>Customs offense at the time of customs formality </a:t>
            </a:r>
          </a:p>
        </p:txBody>
      </p:sp>
      <p:sp>
        <p:nvSpPr>
          <p:cNvPr id="4" name="Rectangle 3"/>
          <p:cNvSpPr/>
          <p:nvPr/>
        </p:nvSpPr>
        <p:spPr>
          <a:xfrm>
            <a:off x="762000" y="2209800"/>
            <a:ext cx="22098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Import Entry</a:t>
            </a:r>
          </a:p>
        </p:txBody>
      </p:sp>
      <p:sp>
        <p:nvSpPr>
          <p:cNvPr id="5" name="Rectangle 4"/>
          <p:cNvSpPr/>
          <p:nvPr/>
        </p:nvSpPr>
        <p:spPr>
          <a:xfrm>
            <a:off x="762000" y="3733800"/>
            <a:ext cx="22098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DATA</a:t>
            </a:r>
          </a:p>
        </p:txBody>
      </p:sp>
      <p:sp>
        <p:nvSpPr>
          <p:cNvPr id="8" name="Down Arrow 7"/>
          <p:cNvSpPr/>
          <p:nvPr/>
        </p:nvSpPr>
        <p:spPr>
          <a:xfrm>
            <a:off x="1676400" y="28194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8"/>
          <p:cNvSpPr txBox="1">
            <a:spLocks noChangeArrowheads="1"/>
          </p:cNvSpPr>
          <p:nvPr/>
        </p:nvSpPr>
        <p:spPr bwMode="auto">
          <a:xfrm>
            <a:off x="2133600" y="28194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a:solidFill>
                  <a:srgbClr val="0000FF"/>
                </a:solidFill>
              </a:rPr>
              <a:t>Submit data to Customs computer system</a:t>
            </a:r>
          </a:p>
        </p:txBody>
      </p:sp>
      <p:sp>
        <p:nvSpPr>
          <p:cNvPr id="10" name="Right Arrow 9"/>
          <p:cNvSpPr/>
          <p:nvPr/>
        </p:nvSpPr>
        <p:spPr>
          <a:xfrm rot="20992827">
            <a:off x="3217863" y="3671888"/>
            <a:ext cx="1058862"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1563512">
            <a:off x="3141663" y="4289425"/>
            <a:ext cx="1017587"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3" name="TextBox 11"/>
          <p:cNvSpPr txBox="1">
            <a:spLocks noChangeArrowheads="1"/>
          </p:cNvSpPr>
          <p:nvPr/>
        </p:nvSpPr>
        <p:spPr bwMode="auto">
          <a:xfrm>
            <a:off x="4343400" y="3581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solidFill>
                  <a:srgbClr val="FF0000"/>
                </a:solidFill>
              </a:rPr>
              <a:t>Red line</a:t>
            </a:r>
          </a:p>
        </p:txBody>
      </p:sp>
      <p:sp>
        <p:nvSpPr>
          <p:cNvPr id="57354" name="TextBox 12"/>
          <p:cNvSpPr txBox="1">
            <a:spLocks noChangeArrowheads="1"/>
          </p:cNvSpPr>
          <p:nvPr/>
        </p:nvSpPr>
        <p:spPr bwMode="auto">
          <a:xfrm>
            <a:off x="4191000" y="44958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solidFill>
                  <a:srgbClr val="00B050"/>
                </a:solidFill>
              </a:rPr>
              <a:t>Green line</a:t>
            </a:r>
          </a:p>
        </p:txBody>
      </p:sp>
      <p:sp>
        <p:nvSpPr>
          <p:cNvPr id="15" name="Right Arrow 14"/>
          <p:cNvSpPr/>
          <p:nvPr/>
        </p:nvSpPr>
        <p:spPr>
          <a:xfrm rot="5400000">
            <a:off x="4381500" y="5143500"/>
            <a:ext cx="8382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6" name="TextBox 15"/>
          <p:cNvSpPr txBox="1">
            <a:spLocks noChangeArrowheads="1"/>
          </p:cNvSpPr>
          <p:nvPr/>
        </p:nvSpPr>
        <p:spPr bwMode="auto">
          <a:xfrm>
            <a:off x="3810000" y="5943600"/>
            <a:ext cx="4876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Inspection and Release of goods</a:t>
            </a:r>
          </a:p>
        </p:txBody>
      </p:sp>
      <p:pic>
        <p:nvPicPr>
          <p:cNvPr id="57357" name="Picture 2" descr="C:\Program Files\Microsoft Office\MEDIA\CAGCAT10\j03005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952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p:nvPr/>
        </p:nvSpPr>
        <p:spPr>
          <a:xfrm>
            <a:off x="5334000" y="3581400"/>
            <a:ext cx="990600"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9" name="TextBox 18"/>
          <p:cNvSpPr txBox="1">
            <a:spLocks noChangeArrowheads="1"/>
          </p:cNvSpPr>
          <p:nvPr/>
        </p:nvSpPr>
        <p:spPr bwMode="auto">
          <a:xfrm>
            <a:off x="6324600" y="3505200"/>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Examine documen</a:t>
            </a:r>
            <a:r>
              <a:rPr lang="en-US" altLang="th-TH" sz="1600"/>
              <a:t>ts</a:t>
            </a:r>
          </a:p>
        </p:txBody>
      </p:sp>
      <p:sp>
        <p:nvSpPr>
          <p:cNvPr id="22" name="Right Arrow 21"/>
          <p:cNvSpPr/>
          <p:nvPr/>
        </p:nvSpPr>
        <p:spPr>
          <a:xfrm rot="5400000">
            <a:off x="6851650" y="4654550"/>
            <a:ext cx="1828800" cy="292100"/>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361" name="Picture 3" descr="C:\Documents and Settings\Somruekarn\Local Settings\Temporary Internet Files\Content.IE5\4ZOXIZOV\MPj028493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2362200"/>
            <a:ext cx="15605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4" descr="C:\Documents and Settings\Somruekarn\Local Settings\Temporary Internet Files\Content.IE5\CKZ02X80\MCj023711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572000"/>
            <a:ext cx="1790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2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th-TH" b="1" dirty="0" smtClean="0"/>
              <a:t>Settlement of Customs Dispute</a:t>
            </a:r>
            <a:endParaRPr lang="en-US" altLang="th-TH" dirty="0" smtClean="0"/>
          </a:p>
        </p:txBody>
      </p:sp>
      <p:sp>
        <p:nvSpPr>
          <p:cNvPr id="58371" name="Rectangle 3"/>
          <p:cNvSpPr>
            <a:spLocks noGrp="1" noChangeArrowheads="1"/>
          </p:cNvSpPr>
          <p:nvPr>
            <p:ph type="body" idx="4294967295"/>
          </p:nvPr>
        </p:nvSpPr>
        <p:spPr>
          <a:xfrm>
            <a:off x="457200" y="1524000"/>
            <a:ext cx="8458200" cy="4495800"/>
          </a:xfrm>
        </p:spPr>
        <p:txBody>
          <a:bodyPr/>
          <a:lstStyle/>
          <a:p>
            <a:r>
              <a:rPr lang="en-US" altLang="th-TH" sz="2800" b="1" dirty="0" smtClean="0"/>
              <a:t>Section 112 – Deposited Guarantee</a:t>
            </a:r>
          </a:p>
          <a:p>
            <a:pPr algn="just">
              <a:buFontTx/>
              <a:buChar char="-"/>
            </a:pPr>
            <a:r>
              <a:rPr lang="en-US" altLang="th-TH" sz="2800" i="1" dirty="0" smtClean="0"/>
              <a:t>In case the importer and customs officer disagree on the amount of duty of goods which are being passed through the Customs, the importer can deposit a guarantee </a:t>
            </a:r>
            <a:r>
              <a:rPr lang="en-US" altLang="th-TH" sz="2800" i="1" u="sng" dirty="0" smtClean="0"/>
              <a:t>covering the maximum duty payable for the goods as a guarante</a:t>
            </a:r>
            <a:r>
              <a:rPr lang="en-US" altLang="th-TH" sz="2800" i="1" dirty="0" smtClean="0"/>
              <a:t>e (either in cash or bank guarantee), and </a:t>
            </a:r>
            <a:r>
              <a:rPr lang="en-US" altLang="th-TH" sz="2800" i="1" u="sng" dirty="0" smtClean="0"/>
              <a:t>pay the amount of duty declared in the entry</a:t>
            </a:r>
            <a:r>
              <a:rPr lang="en-US" altLang="th-TH" sz="2800" i="1" dirty="0" smtClean="0"/>
              <a:t>, in order to remove the goods from custody of  the Customs</a:t>
            </a:r>
            <a:endParaRPr lang="en-US" altLang="th-TH" sz="2800" b="1" dirty="0" smtClean="0"/>
          </a:p>
          <a:p>
            <a:pPr algn="just"/>
            <a:endParaRPr lang="en-US" altLang="th-TH" sz="2800" b="1" dirty="0" smtClean="0"/>
          </a:p>
          <a:p>
            <a:pPr>
              <a:buFont typeface="Wingdings" panose="05000000000000000000" pitchFamily="2" charset="2"/>
              <a:buNone/>
            </a:pPr>
            <a:endParaRPr lang="en-US" altLang="th-TH" dirty="0" smtClean="0"/>
          </a:p>
        </p:txBody>
      </p:sp>
      <p:pic>
        <p:nvPicPr>
          <p:cNvPr id="58372" name="Picture 2" descr="C:\Documents and Settings\Somruekarn\Local Settings\Temporary Internet Files\Content.IE5\S40POVMP\MCj042500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6176" y="5157192"/>
            <a:ext cx="1295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6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altLang="th-TH" b="1" dirty="0" smtClean="0"/>
              <a:t>Settlement of Customs Dispute</a:t>
            </a:r>
            <a:endParaRPr lang="en-US" altLang="th-TH" dirty="0" smtClean="0"/>
          </a:p>
        </p:txBody>
      </p:sp>
      <p:sp useBgFill="1">
        <p:nvSpPr>
          <p:cNvPr id="59396" name="Rectangle 3"/>
          <p:cNvSpPr>
            <a:spLocks noGrp="1" noChangeArrowheads="1"/>
          </p:cNvSpPr>
          <p:nvPr>
            <p:ph type="body" idx="4294967295"/>
          </p:nvPr>
        </p:nvSpPr>
        <p:spPr>
          <a:xfrm>
            <a:off x="228600" y="1371600"/>
            <a:ext cx="8763000" cy="4953000"/>
          </a:xfrm>
        </p:spPr>
        <p:txBody>
          <a:bodyPr/>
          <a:lstStyle/>
          <a:p>
            <a:r>
              <a:rPr lang="en-US" altLang="th-TH" sz="2800" b="1" dirty="0"/>
              <a:t>Section 112 </a:t>
            </a:r>
            <a:r>
              <a:rPr lang="en-US" altLang="th-TH" sz="2800" b="1" dirty="0" err="1"/>
              <a:t>bis</a:t>
            </a:r>
            <a:r>
              <a:rPr lang="en-US" altLang="th-TH" sz="2800" b="1" dirty="0"/>
              <a:t> </a:t>
            </a:r>
          </a:p>
          <a:p>
            <a:pPr>
              <a:buFontTx/>
              <a:buChar char="-"/>
            </a:pPr>
            <a:r>
              <a:rPr lang="en-US" altLang="th-TH" dirty="0" smtClean="0"/>
              <a:t>In case where a guarantee of the amount of duty is given under section 112 and the Customs officer has assessed the amount of duty payable and notified the importer, the importer shall pay the notified amount of duty </a:t>
            </a:r>
            <a:r>
              <a:rPr lang="en-US" altLang="th-TH" u="sng" dirty="0" smtClean="0"/>
              <a:t>within 30 days </a:t>
            </a:r>
            <a:r>
              <a:rPr lang="en-US" altLang="th-TH" dirty="0" smtClean="0"/>
              <a:t>from the date of receiving the notice.</a:t>
            </a:r>
          </a:p>
          <a:p>
            <a:pPr>
              <a:buFont typeface="Wingdings" panose="05000000000000000000" pitchFamily="2" charset="2"/>
              <a:buNone/>
            </a:pPr>
            <a:endParaRPr lang="en-US" altLang="th-TH" b="1" dirty="0" smtClean="0"/>
          </a:p>
          <a:p>
            <a:pPr>
              <a:buFont typeface="Wingdings" panose="05000000000000000000" pitchFamily="2" charset="2"/>
              <a:buNone/>
            </a:pPr>
            <a:r>
              <a:rPr lang="en-US" altLang="th-TH" dirty="0" smtClean="0"/>
              <a:t>-  	In case where cash has been deposited as a guarantee and the cash deposit is</a:t>
            </a:r>
            <a:r>
              <a:rPr lang="en-US" altLang="th-TH" u="sng" dirty="0" smtClean="0"/>
              <a:t> sufficient </a:t>
            </a:r>
            <a:r>
              <a:rPr lang="en-US" altLang="th-TH" dirty="0" smtClean="0"/>
              <a:t>to cover the amount of duty assessed by the customs officer, the assessed amount of duty shall be paid from such cash deposit immediately, and the importer shall be deemed to have paid the notified amount or duty within the period specified above.</a:t>
            </a:r>
          </a:p>
        </p:txBody>
      </p:sp>
      <p:pic>
        <p:nvPicPr>
          <p:cNvPr id="59397" name="Picture 3" descr="C:\Documents and Settings\Somruekarn\Local Settings\Temporary Internet Files\Content.IE5\GILZWDCQ\MCj033464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219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descr="C:\Documents and Settings\Somruekarn\Local Settings\Temporary Internet Files\Content.IE5\GILZWDCQ\MCj042419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275" y="3140968"/>
            <a:ext cx="1000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88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altLang="th-TH" sz="2400" b="1" smtClean="0"/>
              <a:t>Settlement of Customs Dispute</a:t>
            </a:r>
            <a:endParaRPr lang="en-US" altLang="th-TH" sz="2400" smtClean="0"/>
          </a:p>
        </p:txBody>
      </p:sp>
      <p:sp useBgFill="1">
        <p:nvSpPr>
          <p:cNvPr id="61444" name="Rectangle 3"/>
          <p:cNvSpPr>
            <a:spLocks noGrp="1" noChangeArrowheads="1"/>
          </p:cNvSpPr>
          <p:nvPr>
            <p:ph type="body" idx="4294967295"/>
          </p:nvPr>
        </p:nvSpPr>
        <p:spPr>
          <a:xfrm>
            <a:off x="611560" y="1447800"/>
            <a:ext cx="8227640" cy="4572000"/>
          </a:xfrm>
        </p:spPr>
        <p:txBody>
          <a:bodyPr/>
          <a:lstStyle/>
          <a:p>
            <a:r>
              <a:rPr lang="en-US" altLang="th-TH" sz="2800" b="1" dirty="0" smtClean="0"/>
              <a:t>Section 112 quarter</a:t>
            </a:r>
          </a:p>
          <a:p>
            <a:pPr>
              <a:buFont typeface="Wingdings" panose="05000000000000000000" pitchFamily="2" charset="2"/>
              <a:buNone/>
            </a:pPr>
            <a:r>
              <a:rPr lang="en-US" altLang="th-TH" sz="2800" b="1" dirty="0" smtClean="0"/>
              <a:t>-  	</a:t>
            </a:r>
            <a:r>
              <a:rPr lang="en-US" altLang="th-TH" sz="2800" i="1" dirty="0" smtClean="0"/>
              <a:t>When the importer pays the duty or additional duty to be paid, </a:t>
            </a:r>
            <a:r>
              <a:rPr lang="en-US" altLang="th-TH" sz="2800" i="1" u="sng" dirty="0" smtClean="0"/>
              <a:t>a surcharge at the rate of 1 percent per month from the date of release to the date of payment </a:t>
            </a:r>
            <a:r>
              <a:rPr lang="en-US" altLang="th-TH" sz="2800" i="1" dirty="0" smtClean="0"/>
              <a:t>shall be collected.</a:t>
            </a:r>
            <a:endParaRPr lang="en-US" altLang="th-TH" sz="2800" b="1" dirty="0" smtClean="0"/>
          </a:p>
          <a:p>
            <a:pPr>
              <a:buFont typeface="Wingdings" panose="05000000000000000000" pitchFamily="2" charset="2"/>
              <a:buNone/>
            </a:pPr>
            <a:endParaRPr lang="en-US" altLang="th-TH" sz="2800" dirty="0" smtClean="0"/>
          </a:p>
        </p:txBody>
      </p:sp>
      <p:pic>
        <p:nvPicPr>
          <p:cNvPr id="61445" name="Picture 2" descr="C:\Program Files\Microsoft Office\MEDIA\CAGCAT10\j022201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5958">
            <a:off x="2173288" y="4757738"/>
            <a:ext cx="7223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descr="C:\Program Files\Microsoft Office\MEDIA\CAGCAT10\j02220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1747">
            <a:off x="4043363" y="4729163"/>
            <a:ext cx="7874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 descr="C:\Program Files\Microsoft Office\MEDIA\CAGCAT10\j0222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6010">
            <a:off x="5791200" y="4724400"/>
            <a:ext cx="68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04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71600" y="1412776"/>
            <a:ext cx="7010400" cy="4114800"/>
          </a:xfrm>
        </p:spPr>
        <p:txBody>
          <a:bodyPr/>
          <a:lstStyle/>
          <a:p>
            <a:pPr marL="0" indent="0" algn="ctr">
              <a:buNone/>
            </a:pPr>
            <a:endParaRPr lang="en-US" sz="2800" dirty="0" smtClean="0"/>
          </a:p>
          <a:p>
            <a:pPr marL="0" indent="0" algn="ctr">
              <a:buNone/>
            </a:pPr>
            <a:endParaRPr lang="en-US" sz="3200" dirty="0"/>
          </a:p>
          <a:p>
            <a:pPr marL="0" indent="0" algn="ctr">
              <a:buNone/>
            </a:pPr>
            <a:r>
              <a:rPr lang="en-US" sz="3200" b="1" dirty="0" smtClean="0"/>
              <a:t>Tariff Classification Rule</a:t>
            </a:r>
            <a:endParaRPr lang="en-US" sz="3200" b="1"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817292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ltLang="th-TH" sz="2400" b="1" smtClean="0"/>
              <a:t>Deposit Guarantee</a:t>
            </a:r>
            <a:endParaRPr lang="en-US" altLang="th-TH" sz="2400" smtClean="0"/>
          </a:p>
        </p:txBody>
      </p:sp>
      <p:sp>
        <p:nvSpPr>
          <p:cNvPr id="4" name="Rectangle 3"/>
          <p:cNvSpPr/>
          <p:nvPr/>
        </p:nvSpPr>
        <p:spPr>
          <a:xfrm>
            <a:off x="2362200" y="1447800"/>
            <a:ext cx="2743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DATA</a:t>
            </a:r>
          </a:p>
          <a:p>
            <a:pPr algn="ctr">
              <a:defRPr/>
            </a:pPr>
            <a:r>
              <a:rPr lang="en-US" b="1" dirty="0">
                <a:solidFill>
                  <a:schemeClr val="tx1"/>
                </a:solidFill>
              </a:rPr>
              <a:t>(</a:t>
            </a:r>
            <a:r>
              <a:rPr lang="en-US" sz="1600" b="1" dirty="0">
                <a:solidFill>
                  <a:schemeClr val="tx1"/>
                </a:solidFill>
              </a:rPr>
              <a:t>customs computer system)</a:t>
            </a:r>
          </a:p>
        </p:txBody>
      </p:sp>
      <p:sp>
        <p:nvSpPr>
          <p:cNvPr id="5" name="Right Arrow 4"/>
          <p:cNvSpPr/>
          <p:nvPr/>
        </p:nvSpPr>
        <p:spPr>
          <a:xfrm rot="5400000">
            <a:off x="3384550" y="2406650"/>
            <a:ext cx="533400"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5334000" y="1600200"/>
            <a:ext cx="16002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0" name="TextBox 6"/>
          <p:cNvSpPr txBox="1">
            <a:spLocks noChangeArrowheads="1"/>
          </p:cNvSpPr>
          <p:nvPr/>
        </p:nvSpPr>
        <p:spPr bwMode="auto">
          <a:xfrm>
            <a:off x="2438400" y="2328863"/>
            <a:ext cx="99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solidFill>
                  <a:srgbClr val="FF0000"/>
                </a:solidFill>
              </a:rPr>
              <a:t>Red line</a:t>
            </a:r>
          </a:p>
        </p:txBody>
      </p:sp>
      <p:sp>
        <p:nvSpPr>
          <p:cNvPr id="62471" name="TextBox 7"/>
          <p:cNvSpPr txBox="1">
            <a:spLocks noChangeArrowheads="1"/>
          </p:cNvSpPr>
          <p:nvPr/>
        </p:nvSpPr>
        <p:spPr bwMode="auto">
          <a:xfrm>
            <a:off x="7239000" y="16002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solidFill>
                  <a:srgbClr val="00B050"/>
                </a:solidFill>
              </a:rPr>
              <a:t>Green line</a:t>
            </a:r>
          </a:p>
        </p:txBody>
      </p:sp>
      <p:sp>
        <p:nvSpPr>
          <p:cNvPr id="9" name="TextBox 8"/>
          <p:cNvSpPr txBox="1"/>
          <p:nvPr/>
        </p:nvSpPr>
        <p:spPr>
          <a:xfrm>
            <a:off x="1066800" y="5638800"/>
            <a:ext cx="7543800" cy="33813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600" b="1" dirty="0"/>
              <a:t>Remove the goods from Customs custody</a:t>
            </a:r>
          </a:p>
        </p:txBody>
      </p:sp>
      <p:sp>
        <p:nvSpPr>
          <p:cNvPr id="62473" name="TextBox 9"/>
          <p:cNvSpPr txBox="1">
            <a:spLocks noChangeArrowheads="1"/>
          </p:cNvSpPr>
          <p:nvPr/>
        </p:nvSpPr>
        <p:spPr bwMode="auto">
          <a:xfrm>
            <a:off x="6781800" y="46482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Inspection &amp; release</a:t>
            </a:r>
            <a:endParaRPr lang="en-US" altLang="th-TH" sz="1600"/>
          </a:p>
        </p:txBody>
      </p:sp>
      <p:sp>
        <p:nvSpPr>
          <p:cNvPr id="11" name="Right Arrow 10"/>
          <p:cNvSpPr/>
          <p:nvPr/>
        </p:nvSpPr>
        <p:spPr>
          <a:xfrm rot="5400000">
            <a:off x="7048500" y="2705100"/>
            <a:ext cx="16002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5" name="TextBox 12"/>
          <p:cNvSpPr txBox="1">
            <a:spLocks noChangeArrowheads="1"/>
          </p:cNvSpPr>
          <p:nvPr/>
        </p:nvSpPr>
        <p:spPr bwMode="auto">
          <a:xfrm>
            <a:off x="6858000" y="37338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Offense found</a:t>
            </a:r>
            <a:endParaRPr lang="en-US" altLang="th-TH" sz="1600"/>
          </a:p>
        </p:txBody>
      </p:sp>
      <p:sp>
        <p:nvSpPr>
          <p:cNvPr id="14" name="Right Arrow 13"/>
          <p:cNvSpPr/>
          <p:nvPr/>
        </p:nvSpPr>
        <p:spPr>
          <a:xfrm rot="5400000">
            <a:off x="7581900" y="422910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7" name="TextBox 15"/>
          <p:cNvSpPr txBox="1">
            <a:spLocks noChangeArrowheads="1"/>
          </p:cNvSpPr>
          <p:nvPr/>
        </p:nvSpPr>
        <p:spPr bwMode="auto">
          <a:xfrm>
            <a:off x="2362200" y="28194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Examine tariff/value</a:t>
            </a:r>
          </a:p>
        </p:txBody>
      </p:sp>
      <p:sp>
        <p:nvSpPr>
          <p:cNvPr id="62478" name="TextBox 16"/>
          <p:cNvSpPr txBox="1">
            <a:spLocks noChangeArrowheads="1"/>
          </p:cNvSpPr>
          <p:nvPr/>
        </p:nvSpPr>
        <p:spPr bwMode="auto">
          <a:xfrm>
            <a:off x="2362200" y="46482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Inspection &amp; release</a:t>
            </a:r>
          </a:p>
        </p:txBody>
      </p:sp>
      <p:sp>
        <p:nvSpPr>
          <p:cNvPr id="18" name="Right Arrow 17"/>
          <p:cNvSpPr/>
          <p:nvPr/>
        </p:nvSpPr>
        <p:spPr>
          <a:xfrm rot="5400000">
            <a:off x="3384550" y="3321050"/>
            <a:ext cx="533400"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80" name="TextBox 18"/>
          <p:cNvSpPr txBox="1">
            <a:spLocks noChangeArrowheads="1"/>
          </p:cNvSpPr>
          <p:nvPr/>
        </p:nvSpPr>
        <p:spPr bwMode="auto">
          <a:xfrm>
            <a:off x="0" y="2895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400" b="1">
                <a:solidFill>
                  <a:srgbClr val="0000FF"/>
                </a:solidFill>
              </a:rPr>
              <a:t>Place guarantee (depending on customs issue)</a:t>
            </a:r>
          </a:p>
        </p:txBody>
      </p:sp>
      <p:cxnSp>
        <p:nvCxnSpPr>
          <p:cNvPr id="21" name="Straight Arrow Connector 20"/>
          <p:cNvCxnSpPr/>
          <p:nvPr/>
        </p:nvCxnSpPr>
        <p:spPr>
          <a:xfrm>
            <a:off x="457200" y="3505200"/>
            <a:ext cx="2971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2482" name="TextBox 23"/>
          <p:cNvSpPr txBox="1">
            <a:spLocks noChangeArrowheads="1"/>
          </p:cNvSpPr>
          <p:nvPr/>
        </p:nvSpPr>
        <p:spPr bwMode="auto">
          <a:xfrm>
            <a:off x="2819400" y="37338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Offense found</a:t>
            </a:r>
            <a:endParaRPr lang="en-US" altLang="th-TH" sz="1600"/>
          </a:p>
        </p:txBody>
      </p:sp>
      <p:sp>
        <p:nvSpPr>
          <p:cNvPr id="25" name="Right Arrow 24"/>
          <p:cNvSpPr/>
          <p:nvPr/>
        </p:nvSpPr>
        <p:spPr>
          <a:xfrm rot="5400000">
            <a:off x="3384550" y="4235450"/>
            <a:ext cx="533400"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84" name="TextBox 25"/>
          <p:cNvSpPr txBox="1">
            <a:spLocks noChangeArrowheads="1"/>
          </p:cNvSpPr>
          <p:nvPr/>
        </p:nvSpPr>
        <p:spPr bwMode="auto">
          <a:xfrm>
            <a:off x="4495800" y="3886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400" b="1">
                <a:solidFill>
                  <a:srgbClr val="0000FF"/>
                </a:solidFill>
              </a:rPr>
              <a:t>Place guarantee (differential amount+ penalty) </a:t>
            </a:r>
          </a:p>
        </p:txBody>
      </p:sp>
      <p:cxnSp>
        <p:nvCxnSpPr>
          <p:cNvPr id="27" name="Straight Arrow Connector 26"/>
          <p:cNvCxnSpPr/>
          <p:nvPr/>
        </p:nvCxnSpPr>
        <p:spPr>
          <a:xfrm>
            <a:off x="457200" y="4419600"/>
            <a:ext cx="2971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Right Arrow 27"/>
          <p:cNvSpPr/>
          <p:nvPr/>
        </p:nvSpPr>
        <p:spPr>
          <a:xfrm rot="5400000">
            <a:off x="3384550" y="5149850"/>
            <a:ext cx="533400" cy="292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a:off x="4267200" y="4419600"/>
            <a:ext cx="3200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2488" name="TextBox 31"/>
          <p:cNvSpPr txBox="1">
            <a:spLocks noChangeArrowheads="1"/>
          </p:cNvSpPr>
          <p:nvPr/>
        </p:nvSpPr>
        <p:spPr bwMode="auto">
          <a:xfrm>
            <a:off x="381000" y="3886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400" b="1">
                <a:solidFill>
                  <a:srgbClr val="0000FF"/>
                </a:solidFill>
              </a:rPr>
              <a:t>Place guarantee (differential amount+ penalty) </a:t>
            </a:r>
          </a:p>
        </p:txBody>
      </p:sp>
      <p:sp>
        <p:nvSpPr>
          <p:cNvPr id="34" name="Right Arrow 33"/>
          <p:cNvSpPr/>
          <p:nvPr/>
        </p:nvSpPr>
        <p:spPr>
          <a:xfrm rot="5400000">
            <a:off x="7581900" y="5143500"/>
            <a:ext cx="533400" cy="304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2490"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3" descr="C:\Documents and Settings\Somruekarn\Local Settings\Temporary Internet Files\Content.IE5\S40POVMP\MCj041348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96000"/>
            <a:ext cx="1166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5" descr="C:\Documents and Settings\Somruekarn\Local Settings\Temporary Internet Files\Content.IE5\GILZWDCQ\MCBL00589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6103938"/>
            <a:ext cx="13716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 descr="C:\Documents and Settings\Somruekarn\Local Settings\Temporary Internet Files\Content.IE5\MAIR2CFN\MCPE03785_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908675"/>
            <a:ext cx="914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66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altLang="th-TH" sz="2400" b="1" smtClean="0"/>
              <a:t>Deposit Guarantee</a:t>
            </a:r>
            <a:endParaRPr lang="en-US" altLang="th-TH" sz="2400" smtClean="0"/>
          </a:p>
        </p:txBody>
      </p:sp>
      <p:sp>
        <p:nvSpPr>
          <p:cNvPr id="4" name="Rectangle 3"/>
          <p:cNvSpPr/>
          <p:nvPr/>
        </p:nvSpPr>
        <p:spPr>
          <a:xfrm>
            <a:off x="3048000" y="1447800"/>
            <a:ext cx="2438400" cy="609600"/>
          </a:xfrm>
          <a:prstGeom prst="rect">
            <a:avLst/>
          </a:prstGeom>
          <a:ln>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b="1" dirty="0">
                <a:solidFill>
                  <a:schemeClr val="tx1"/>
                </a:solidFill>
              </a:rPr>
              <a:t>Deposit Guarantee</a:t>
            </a:r>
          </a:p>
        </p:txBody>
      </p:sp>
      <p:sp>
        <p:nvSpPr>
          <p:cNvPr id="5" name="Right Arrow 4"/>
          <p:cNvSpPr/>
          <p:nvPr/>
        </p:nvSpPr>
        <p:spPr>
          <a:xfrm rot="5400000">
            <a:off x="3994150" y="2330450"/>
            <a:ext cx="533400" cy="292100"/>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ight Arrow 17"/>
          <p:cNvSpPr/>
          <p:nvPr/>
        </p:nvSpPr>
        <p:spPr>
          <a:xfrm rot="5400000">
            <a:off x="3994150" y="3321050"/>
            <a:ext cx="533400" cy="292100"/>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63494" name="TextBox 28"/>
          <p:cNvSpPr txBox="1">
            <a:spLocks noChangeArrowheads="1"/>
          </p:cNvSpPr>
          <p:nvPr/>
        </p:nvSpPr>
        <p:spPr bwMode="auto">
          <a:xfrm>
            <a:off x="2743200" y="28194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Submit data/ explanation</a:t>
            </a:r>
          </a:p>
        </p:txBody>
      </p:sp>
      <p:sp>
        <p:nvSpPr>
          <p:cNvPr id="63495" name="TextBox 29"/>
          <p:cNvSpPr txBox="1">
            <a:spLocks noChangeArrowheads="1"/>
          </p:cNvSpPr>
          <p:nvPr/>
        </p:nvSpPr>
        <p:spPr bwMode="auto">
          <a:xfrm>
            <a:off x="2438400" y="37338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Customs officer issues Duty Assessment Notices</a:t>
            </a:r>
          </a:p>
        </p:txBody>
      </p:sp>
      <p:sp>
        <p:nvSpPr>
          <p:cNvPr id="63496" name="TextBox 32"/>
          <p:cNvSpPr txBox="1">
            <a:spLocks noChangeArrowheads="1"/>
          </p:cNvSpPr>
          <p:nvPr/>
        </p:nvSpPr>
        <p:spPr bwMode="auto">
          <a:xfrm>
            <a:off x="2590800" y="48768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Appeal to Appeal Committee</a:t>
            </a:r>
          </a:p>
        </p:txBody>
      </p:sp>
      <p:sp>
        <p:nvSpPr>
          <p:cNvPr id="35" name="Right Arrow 34"/>
          <p:cNvSpPr/>
          <p:nvPr/>
        </p:nvSpPr>
        <p:spPr>
          <a:xfrm rot="5400000">
            <a:off x="3994150" y="4387850"/>
            <a:ext cx="533400" cy="292100"/>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63498" name="TextBox 35"/>
          <p:cNvSpPr txBox="1">
            <a:spLocks noChangeArrowheads="1"/>
          </p:cNvSpPr>
          <p:nvPr/>
        </p:nvSpPr>
        <p:spPr bwMode="auto">
          <a:xfrm>
            <a:off x="2514600" y="58674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Appeal to Court</a:t>
            </a:r>
          </a:p>
        </p:txBody>
      </p:sp>
      <p:sp>
        <p:nvSpPr>
          <p:cNvPr id="37" name="Right Arrow 36"/>
          <p:cNvSpPr/>
          <p:nvPr/>
        </p:nvSpPr>
        <p:spPr>
          <a:xfrm rot="5400000">
            <a:off x="3994150" y="5454650"/>
            <a:ext cx="533400" cy="292100"/>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pic>
        <p:nvPicPr>
          <p:cNvPr id="63500" name="Picture 2" descr="C:\Documents and Settings\Somruekarn\Local Settings\Temporary Internet Files\Content.IE5\OXURG5IF\MCj029067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638800"/>
            <a:ext cx="12255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3" descr="C:\Documents and Settings\Somruekarn\Local Settings\Temporary Internet Files\Content.IE5\41UNSD6B\MCj039800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57600"/>
            <a:ext cx="8699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7" descr="C:\Documents and Settings\Somruekarn\Local Settings\Temporary Internet Files\Content.IE5\TAP4AMZV\MPj040720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370138"/>
            <a:ext cx="14700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8" descr="C:\Documents and Settings\Somruekarn\Local Settings\Temporary Internet Files\Content.IE5\UBCV23E9\MCj0433851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362200"/>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9" descr="C:\Documents and Settings\Somruekarn\Local Settings\Temporary Internet Files\Content.IE5\GILZWDCQ\MCj0174351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343400"/>
            <a:ext cx="15779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10" descr="C:\Documents and Settings\Somruekarn\Local Settings\Temporary Internet Files\Content.IE5\TAP4AMZV\MCj0424784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1219200"/>
            <a:ext cx="10128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69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endParaRPr lang="th-TH" altLang="th-TH" smtClean="0"/>
          </a:p>
        </p:txBody>
      </p:sp>
      <p:pic>
        <p:nvPicPr>
          <p:cNvPr id="114692"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259632" y="908720"/>
            <a:ext cx="6480720" cy="5353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32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th-TH" dirty="0" smtClean="0"/>
              <a:t>Appeal Form (KSK 171)</a:t>
            </a:r>
            <a:endParaRPr lang="th-TH" altLang="th-TH" dirty="0" smtClean="0"/>
          </a:p>
        </p:txBody>
      </p:sp>
      <p:pic>
        <p:nvPicPr>
          <p:cNvPr id="113668"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32050" y="1676400"/>
            <a:ext cx="4811713"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43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 Right for Refund</a:t>
            </a:r>
            <a:endParaRPr lang="th-TH" dirty="0"/>
          </a:p>
        </p:txBody>
      </p:sp>
      <p:sp>
        <p:nvSpPr>
          <p:cNvPr id="3" name="Content Placeholder 2"/>
          <p:cNvSpPr>
            <a:spLocks noGrp="1"/>
          </p:cNvSpPr>
          <p:nvPr>
            <p:ph idx="1"/>
          </p:nvPr>
        </p:nvSpPr>
        <p:spPr>
          <a:xfrm>
            <a:off x="827584" y="1340768"/>
            <a:ext cx="7513978" cy="4114800"/>
          </a:xfrm>
        </p:spPr>
        <p:txBody>
          <a:bodyPr/>
          <a:lstStyle/>
          <a:p>
            <a:r>
              <a:rPr lang="en-US" dirty="0" smtClean="0"/>
              <a:t>The </a:t>
            </a:r>
            <a:r>
              <a:rPr lang="en-US" dirty="0"/>
              <a:t>right to claim </a:t>
            </a:r>
            <a:r>
              <a:rPr lang="en-US" dirty="0" smtClean="0"/>
              <a:t>the </a:t>
            </a:r>
            <a:r>
              <a:rPr lang="en-US" dirty="0"/>
              <a:t>refund </a:t>
            </a:r>
            <a:r>
              <a:rPr lang="en-US" dirty="0" smtClean="0"/>
              <a:t>of overpaid duty is 3 years </a:t>
            </a:r>
            <a:r>
              <a:rPr lang="en-US" dirty="0"/>
              <a:t>from the date of importation </a:t>
            </a:r>
            <a:r>
              <a:rPr lang="en-US" dirty="0" smtClean="0"/>
              <a:t>(2 years under current Customs Act)</a:t>
            </a:r>
          </a:p>
          <a:p>
            <a:r>
              <a:rPr lang="en-US" dirty="0" smtClean="0"/>
              <a:t>The </a:t>
            </a:r>
            <a:r>
              <a:rPr lang="en-US" dirty="0"/>
              <a:t>claim for a refund </a:t>
            </a:r>
            <a:r>
              <a:rPr lang="en-US" dirty="0" smtClean="0"/>
              <a:t>shall </a:t>
            </a:r>
            <a:r>
              <a:rPr lang="en-US" dirty="0"/>
              <a:t>not be accepted for consideration after the payment of duty and the </a:t>
            </a:r>
            <a:r>
              <a:rPr lang="en-US" dirty="0" smtClean="0"/>
              <a:t>customs clearance of such </a:t>
            </a:r>
            <a:r>
              <a:rPr lang="en-US" dirty="0"/>
              <a:t>goods, </a:t>
            </a:r>
            <a:r>
              <a:rPr lang="en-US" dirty="0" smtClean="0"/>
              <a:t>except in the case where a statement indicating an intention to claim is given to the competent official before customs </a:t>
            </a:r>
            <a:r>
              <a:rPr lang="en-US" dirty="0" err="1" smtClean="0"/>
              <a:t>cleareance</a:t>
            </a:r>
            <a:r>
              <a:rPr lang="en-US" dirty="0" smtClean="0"/>
              <a:t> or </a:t>
            </a:r>
            <a:r>
              <a:rPr lang="en-US" dirty="0"/>
              <a:t>where the competent official should have known </a:t>
            </a:r>
            <a:r>
              <a:rPr lang="en-US" dirty="0" smtClean="0"/>
              <a:t>before </a:t>
            </a:r>
            <a:r>
              <a:rPr lang="en-US" dirty="0"/>
              <a:t>the </a:t>
            </a:r>
            <a:r>
              <a:rPr lang="en-US" dirty="0" smtClean="0"/>
              <a:t>customs clearance that </a:t>
            </a:r>
            <a:r>
              <a:rPr lang="en-US" dirty="0"/>
              <a:t>the duty paid is in excess of duty payable for the </a:t>
            </a:r>
            <a:r>
              <a:rPr lang="en-US" dirty="0" smtClean="0"/>
              <a:t>goods. </a:t>
            </a:r>
            <a:endParaRPr lang="th-TH"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58125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and Obligation of Importer </a:t>
            </a:r>
            <a:endParaRPr lang="en-US" dirty="0"/>
          </a:p>
        </p:txBody>
      </p:sp>
      <p:sp>
        <p:nvSpPr>
          <p:cNvPr id="3" name="Slide Number Placeholder 2"/>
          <p:cNvSpPr>
            <a:spLocks noGrp="1"/>
          </p:cNvSpPr>
          <p:nvPr>
            <p:ph type="sldNum" sz="quarter" idx="12"/>
          </p:nvPr>
        </p:nvSpPr>
        <p:spPr/>
        <p:txBody>
          <a:bodyPr/>
          <a:lstStyle/>
          <a:p>
            <a:fld id="{97922866-E2FB-4B38-8602-22AD417D5588}" type="slidenum">
              <a:rPr lang="en-US" smtClean="0">
                <a:solidFill>
                  <a:prstClr val="white">
                    <a:lumMod val="50000"/>
                  </a:prstClr>
                </a:solidFill>
              </a:rPr>
              <a:pPr/>
              <a:t>35</a:t>
            </a:fld>
            <a:endParaRPr lang="en-US">
              <a:solidFill>
                <a:prstClr val="white">
                  <a:lumMod val="50000"/>
                </a:prstClr>
              </a:solidFill>
            </a:endParaRPr>
          </a:p>
        </p:txBody>
      </p:sp>
      <p:sp>
        <p:nvSpPr>
          <p:cNvPr id="4" name="Content Placeholder 3"/>
          <p:cNvSpPr>
            <a:spLocks noGrp="1"/>
          </p:cNvSpPr>
          <p:nvPr>
            <p:ph idx="1"/>
          </p:nvPr>
        </p:nvSpPr>
        <p:spPr>
          <a:xfrm>
            <a:off x="628650" y="1628800"/>
            <a:ext cx="8359486" cy="4964403"/>
          </a:xfrm>
        </p:spPr>
        <p:txBody>
          <a:bodyPr>
            <a:normAutofit/>
          </a:bodyPr>
          <a:lstStyle/>
          <a:p>
            <a:r>
              <a:rPr lang="en-US" sz="2000" dirty="0" smtClean="0">
                <a:latin typeface="+mj-lt"/>
              </a:rPr>
              <a:t>Advance Tariff Ruling </a:t>
            </a:r>
            <a:endParaRPr lang="th-TH" sz="2000" dirty="0" smtClean="0">
              <a:latin typeface="+mj-lt"/>
            </a:endParaRPr>
          </a:p>
          <a:p>
            <a:pPr lvl="1"/>
            <a:r>
              <a:rPr lang="en-US" sz="2000" b="1" dirty="0" smtClean="0">
                <a:latin typeface="+mj-lt"/>
              </a:rPr>
              <a:t>Proactive measure</a:t>
            </a:r>
            <a:endParaRPr lang="th-TH" sz="2000" b="1" dirty="0" smtClean="0">
              <a:latin typeface="+mj-lt"/>
            </a:endParaRPr>
          </a:p>
          <a:p>
            <a:pPr lvl="1"/>
            <a:r>
              <a:rPr lang="en-US" sz="2000" b="1" dirty="0" smtClean="0">
                <a:latin typeface="+mj-lt"/>
              </a:rPr>
              <a:t>2 years binding right</a:t>
            </a:r>
          </a:p>
          <a:p>
            <a:r>
              <a:rPr lang="en-US" sz="2000" dirty="0" smtClean="0">
                <a:latin typeface="+mj-lt"/>
              </a:rPr>
              <a:t>Place Guarantee or Reserve the right </a:t>
            </a:r>
          </a:p>
          <a:p>
            <a:pPr lvl="1"/>
            <a:r>
              <a:rPr lang="en-US" sz="2000" b="1" dirty="0" smtClean="0">
                <a:latin typeface="+mj-lt"/>
              </a:rPr>
              <a:t>Cash Deposit or Bank Guarantee</a:t>
            </a:r>
          </a:p>
          <a:p>
            <a:r>
              <a:rPr lang="en-US" sz="2000" dirty="0" smtClean="0">
                <a:latin typeface="+mj-lt"/>
              </a:rPr>
              <a:t>Appeal to Appeal Committee </a:t>
            </a:r>
          </a:p>
          <a:p>
            <a:pPr lvl="1"/>
            <a:r>
              <a:rPr lang="en-US" sz="2000" b="1" dirty="0" smtClean="0">
                <a:latin typeface="+mj-lt"/>
              </a:rPr>
              <a:t>Shall be made within </a:t>
            </a:r>
            <a:r>
              <a:rPr lang="en-US" sz="2000" b="1" dirty="0">
                <a:latin typeface="+mj-lt"/>
              </a:rPr>
              <a:t>30 days</a:t>
            </a:r>
          </a:p>
          <a:p>
            <a:r>
              <a:rPr lang="en-US" sz="2000" dirty="0" smtClean="0">
                <a:latin typeface="+mj-lt"/>
              </a:rPr>
              <a:t>Self Declaration</a:t>
            </a:r>
          </a:p>
          <a:p>
            <a:pPr lvl="1"/>
            <a:r>
              <a:rPr lang="en-US" sz="2000" b="1" dirty="0" smtClean="0">
                <a:latin typeface="+mj-lt"/>
              </a:rPr>
              <a:t>Post-import measure</a:t>
            </a:r>
            <a:endParaRPr lang="en-US" sz="2000" b="1" dirty="0">
              <a:latin typeface="+mj-lt"/>
            </a:endParaRPr>
          </a:p>
        </p:txBody>
      </p:sp>
      <p:sp>
        <p:nvSpPr>
          <p:cNvPr id="5" name="Right Brace 4"/>
          <p:cNvSpPr/>
          <p:nvPr/>
        </p:nvSpPr>
        <p:spPr>
          <a:xfrm>
            <a:off x="5056001" y="2590607"/>
            <a:ext cx="373154" cy="1715297"/>
          </a:xfrm>
          <a:prstGeom prst="rightBrace">
            <a:avLst>
              <a:gd name="adj1" fmla="val 111096"/>
              <a:gd name="adj2" fmla="val 50000"/>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TextBox 5"/>
          <p:cNvSpPr txBox="1"/>
          <p:nvPr/>
        </p:nvSpPr>
        <p:spPr>
          <a:xfrm>
            <a:off x="5836624" y="3022365"/>
            <a:ext cx="1975735" cy="707886"/>
          </a:xfrm>
          <a:prstGeom prst="rect">
            <a:avLst/>
          </a:prstGeom>
          <a:noFill/>
        </p:spPr>
        <p:txBody>
          <a:bodyPr wrap="square" rtlCol="0">
            <a:spAutoFit/>
          </a:bodyPr>
          <a:lstStyle>
            <a:defPPr>
              <a:defRPr lang="en-US"/>
            </a:defPPr>
            <a:lvl1pPr>
              <a:defRPr sz="1200"/>
            </a:lvl1pPr>
          </a:lstStyle>
          <a:p>
            <a:r>
              <a:rPr lang="en-US" sz="2000" b="1" i="1" dirty="0" smtClean="0">
                <a:solidFill>
                  <a:prstClr val="black"/>
                </a:solidFill>
              </a:rPr>
              <a:t>Tariff /Valuation Dispute</a:t>
            </a:r>
            <a:endParaRPr lang="en-US" sz="2000" b="1" i="1" dirty="0">
              <a:solidFill>
                <a:prstClr val="black"/>
              </a:solidFill>
            </a:endParaRPr>
          </a:p>
        </p:txBody>
      </p:sp>
    </p:spTree>
    <p:extLst>
      <p:ext uri="{BB962C8B-B14F-4D97-AF65-F5344CB8AC3E}">
        <p14:creationId xmlns:p14="http://schemas.microsoft.com/office/powerpoint/2010/main" val="378923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269526"/>
            <a:ext cx="7399049" cy="512390"/>
          </a:xfrm>
        </p:spPr>
        <p:txBody>
          <a:bodyPr>
            <a:noAutofit/>
          </a:bodyPr>
          <a:lstStyle/>
          <a:p>
            <a:r>
              <a:rPr lang="en-US" sz="2400" dirty="0" smtClean="0"/>
              <a:t>Other Concerning Issue on Tariff/Valuation Dispute</a:t>
            </a:r>
            <a:endParaRPr lang="en-US" sz="2400" dirty="0"/>
          </a:p>
        </p:txBody>
      </p:sp>
      <p:sp>
        <p:nvSpPr>
          <p:cNvPr id="3" name="Slide Number Placeholder 2"/>
          <p:cNvSpPr>
            <a:spLocks noGrp="1"/>
          </p:cNvSpPr>
          <p:nvPr>
            <p:ph type="sldNum" sz="quarter" idx="12"/>
          </p:nvPr>
        </p:nvSpPr>
        <p:spPr/>
        <p:txBody>
          <a:bodyPr/>
          <a:lstStyle/>
          <a:p>
            <a:fld id="{97922866-E2FB-4B38-8602-22AD417D5588}" type="slidenum">
              <a:rPr lang="en-US" smtClean="0">
                <a:solidFill>
                  <a:prstClr val="white">
                    <a:lumMod val="50000"/>
                  </a:prstClr>
                </a:solidFill>
              </a:rPr>
              <a:pPr/>
              <a:t>36</a:t>
            </a:fld>
            <a:endParaRPr lang="en-US">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2400" dirty="0" smtClean="0">
                <a:latin typeface="+mj-lt"/>
              </a:rPr>
              <a:t>Exposure </a:t>
            </a:r>
            <a:r>
              <a:rPr lang="en-US" sz="2400" dirty="0">
                <a:latin typeface="+mj-lt"/>
              </a:rPr>
              <a:t>or Liability amount </a:t>
            </a:r>
          </a:p>
          <a:p>
            <a:r>
              <a:rPr lang="en-US" sz="2400" dirty="0" smtClean="0">
                <a:latin typeface="+mj-lt"/>
              </a:rPr>
              <a:t>Previous and Future import </a:t>
            </a:r>
          </a:p>
          <a:p>
            <a:pPr lvl="1"/>
            <a:r>
              <a:rPr lang="en-US" sz="2400" dirty="0" smtClean="0">
                <a:latin typeface="+mj-lt"/>
              </a:rPr>
              <a:t>Retrospective assessment of other shipment</a:t>
            </a:r>
          </a:p>
          <a:p>
            <a:pPr lvl="1"/>
            <a:r>
              <a:rPr lang="en-US" sz="2400" dirty="0" smtClean="0">
                <a:latin typeface="+mj-lt"/>
              </a:rPr>
              <a:t>Import cost of future shipment and selling price</a:t>
            </a:r>
          </a:p>
          <a:p>
            <a:r>
              <a:rPr lang="en-US" sz="2400" dirty="0" smtClean="0">
                <a:latin typeface="+mj-lt"/>
              </a:rPr>
              <a:t>Other products in the same category</a:t>
            </a:r>
          </a:p>
          <a:p>
            <a:r>
              <a:rPr lang="en-US" sz="2400" dirty="0" smtClean="0">
                <a:latin typeface="+mj-lt"/>
              </a:rPr>
              <a:t>Other customs compliance</a:t>
            </a:r>
          </a:p>
          <a:p>
            <a:r>
              <a:rPr lang="en-US" sz="2400" dirty="0" smtClean="0">
                <a:latin typeface="+mj-lt"/>
              </a:rPr>
              <a:t>Alternative customs privilege mitigating the duty</a:t>
            </a:r>
            <a:endParaRPr lang="en-US" sz="2400" dirty="0">
              <a:latin typeface="+mj-lt"/>
            </a:endParaRPr>
          </a:p>
        </p:txBody>
      </p:sp>
    </p:spTree>
    <p:extLst>
      <p:ext uri="{BB962C8B-B14F-4D97-AF65-F5344CB8AC3E}">
        <p14:creationId xmlns:p14="http://schemas.microsoft.com/office/powerpoint/2010/main" val="3843483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a:t>
            </a:r>
            <a:endParaRPr lang="en-US" dirty="0"/>
          </a:p>
        </p:txBody>
      </p:sp>
      <p:sp>
        <p:nvSpPr>
          <p:cNvPr id="3" name="Slide Number Placeholder 2"/>
          <p:cNvSpPr>
            <a:spLocks noGrp="1"/>
          </p:cNvSpPr>
          <p:nvPr>
            <p:ph type="sldNum" sz="quarter" idx="12"/>
          </p:nvPr>
        </p:nvSpPr>
        <p:spPr/>
        <p:txBody>
          <a:bodyPr/>
          <a:lstStyle/>
          <a:p>
            <a:fld id="{97922866-E2FB-4B38-8602-22AD417D5588}" type="slidenum">
              <a:rPr lang="en-US" smtClean="0"/>
              <a:t>37</a:t>
            </a:fld>
            <a:endParaRPr lang="en-US"/>
          </a:p>
        </p:txBody>
      </p:sp>
      <p:sp>
        <p:nvSpPr>
          <p:cNvPr id="5" name="Rectangle 4"/>
          <p:cNvSpPr/>
          <p:nvPr/>
        </p:nvSpPr>
        <p:spPr>
          <a:xfrm>
            <a:off x="6094161" y="1853895"/>
            <a:ext cx="2061130" cy="701582"/>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Appeal to Appeal Committee</a:t>
            </a:r>
            <a:endParaRPr lang="en-US" sz="1600" b="1" dirty="0">
              <a:solidFill>
                <a:schemeClr val="bg1"/>
              </a:solidFill>
            </a:endParaRPr>
          </a:p>
        </p:txBody>
      </p:sp>
      <p:sp>
        <p:nvSpPr>
          <p:cNvPr id="6" name="Rectangle 5"/>
          <p:cNvSpPr/>
          <p:nvPr/>
        </p:nvSpPr>
        <p:spPr>
          <a:xfrm>
            <a:off x="923916" y="1863532"/>
            <a:ext cx="2061130" cy="701582"/>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Provide argument to Tariff Bureau</a:t>
            </a:r>
            <a:endParaRPr lang="en-US" sz="1600" b="1" dirty="0">
              <a:solidFill>
                <a:schemeClr val="bg1"/>
              </a:solidFill>
            </a:endParaRPr>
          </a:p>
        </p:txBody>
      </p:sp>
      <p:sp>
        <p:nvSpPr>
          <p:cNvPr id="7" name="Rectangle 6"/>
          <p:cNvSpPr/>
          <p:nvPr/>
        </p:nvSpPr>
        <p:spPr>
          <a:xfrm>
            <a:off x="3435618" y="1869645"/>
            <a:ext cx="2061130" cy="701582"/>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Apply for Advance </a:t>
            </a:r>
            <a:br>
              <a:rPr lang="en-US" sz="1600" b="1" dirty="0" smtClean="0">
                <a:solidFill>
                  <a:schemeClr val="bg1"/>
                </a:solidFill>
              </a:rPr>
            </a:br>
            <a:r>
              <a:rPr lang="en-US" sz="1600" b="1" dirty="0" smtClean="0">
                <a:solidFill>
                  <a:schemeClr val="bg1"/>
                </a:solidFill>
              </a:rPr>
              <a:t>Tariff Ruling</a:t>
            </a:r>
            <a:endParaRPr lang="en-US" sz="1600" b="1" dirty="0">
              <a:solidFill>
                <a:schemeClr val="bg1"/>
              </a:solidFill>
            </a:endParaRPr>
          </a:p>
        </p:txBody>
      </p:sp>
      <p:cxnSp>
        <p:nvCxnSpPr>
          <p:cNvPr id="9" name="Elbow Connector 8"/>
          <p:cNvCxnSpPr/>
          <p:nvPr/>
        </p:nvCxnSpPr>
        <p:spPr>
          <a:xfrm rot="16200000" flipV="1">
            <a:off x="5685543" y="390996"/>
            <a:ext cx="669569" cy="2160930"/>
          </a:xfrm>
          <a:prstGeom prst="bentConnector2">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2404200" y="390796"/>
            <a:ext cx="669569" cy="2161446"/>
          </a:xfrm>
          <a:prstGeom prst="bentConnector2">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310615" y="1391868"/>
            <a:ext cx="2105" cy="477777"/>
          </a:xfrm>
          <a:prstGeom prst="straightConnector1">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30216" y="2879686"/>
            <a:ext cx="2061774" cy="58933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Customs Memo</a:t>
            </a:r>
            <a:endParaRPr lang="en-US" sz="1600" dirty="0">
              <a:solidFill>
                <a:srgbClr val="002060"/>
              </a:solidFill>
            </a:endParaRPr>
          </a:p>
        </p:txBody>
      </p:sp>
      <p:sp>
        <p:nvSpPr>
          <p:cNvPr id="25" name="Rectangle 24"/>
          <p:cNvSpPr/>
          <p:nvPr/>
        </p:nvSpPr>
        <p:spPr>
          <a:xfrm>
            <a:off x="3419819" y="2871216"/>
            <a:ext cx="2061774" cy="58933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Customs Tariff Ruling</a:t>
            </a:r>
            <a:endParaRPr lang="en-US" sz="1600" dirty="0">
              <a:solidFill>
                <a:srgbClr val="002060"/>
              </a:solidFill>
            </a:endParaRPr>
          </a:p>
        </p:txBody>
      </p:sp>
      <p:sp>
        <p:nvSpPr>
          <p:cNvPr id="29" name="Chevron 28"/>
          <p:cNvSpPr/>
          <p:nvPr/>
        </p:nvSpPr>
        <p:spPr>
          <a:xfrm rot="5400000">
            <a:off x="7015327" y="2538257"/>
            <a:ext cx="177188" cy="3069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a:off x="1891397" y="2568937"/>
            <a:ext cx="177188" cy="3069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5400000">
            <a:off x="4304749" y="2566422"/>
            <a:ext cx="177188" cy="3069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6080099" y="5196976"/>
            <a:ext cx="2061130" cy="555678"/>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Tariff Consideration</a:t>
            </a:r>
          </a:p>
        </p:txBody>
      </p:sp>
      <p:sp>
        <p:nvSpPr>
          <p:cNvPr id="36" name="Rectangle 35"/>
          <p:cNvSpPr/>
          <p:nvPr/>
        </p:nvSpPr>
        <p:spPr>
          <a:xfrm>
            <a:off x="6093752" y="4430361"/>
            <a:ext cx="2061130" cy="523139"/>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Committee</a:t>
            </a:r>
          </a:p>
        </p:txBody>
      </p:sp>
      <p:sp>
        <p:nvSpPr>
          <p:cNvPr id="37" name="Rectangle 36"/>
          <p:cNvSpPr/>
          <p:nvPr/>
        </p:nvSpPr>
        <p:spPr>
          <a:xfrm>
            <a:off x="6093752" y="3691576"/>
            <a:ext cx="2061130" cy="524273"/>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Sub-Committee</a:t>
            </a:r>
          </a:p>
        </p:txBody>
      </p:sp>
      <p:sp>
        <p:nvSpPr>
          <p:cNvPr id="38" name="Rectangle 37"/>
          <p:cNvSpPr/>
          <p:nvPr/>
        </p:nvSpPr>
        <p:spPr>
          <a:xfrm>
            <a:off x="6093752" y="2845880"/>
            <a:ext cx="2061130" cy="566027"/>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In-charge Staff</a:t>
            </a:r>
          </a:p>
        </p:txBody>
      </p:sp>
      <p:sp>
        <p:nvSpPr>
          <p:cNvPr id="39" name="Chevron 38"/>
          <p:cNvSpPr/>
          <p:nvPr/>
        </p:nvSpPr>
        <p:spPr>
          <a:xfrm rot="5400000">
            <a:off x="7035723" y="3434741"/>
            <a:ext cx="177188" cy="3069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7035720" y="4173523"/>
            <a:ext cx="177190" cy="30693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5400000">
            <a:off x="7034107" y="4911176"/>
            <a:ext cx="177189" cy="306928"/>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Elbow Connector 46"/>
          <p:cNvCxnSpPr>
            <a:stCxn id="36" idx="3"/>
          </p:cNvCxnSpPr>
          <p:nvPr/>
        </p:nvCxnSpPr>
        <p:spPr>
          <a:xfrm flipV="1">
            <a:off x="8154882" y="1153248"/>
            <a:ext cx="846222" cy="3538683"/>
          </a:xfrm>
          <a:prstGeom prst="bentConnector2">
            <a:avLst/>
          </a:prstGeom>
          <a:ln w="25400">
            <a:solidFill>
              <a:srgbClr val="00B050"/>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7122701" y="1136676"/>
            <a:ext cx="1887929" cy="1793"/>
          </a:xfrm>
          <a:prstGeom prst="straightConnector1">
            <a:avLst/>
          </a:prstGeom>
          <a:ln w="25400">
            <a:solidFill>
              <a:srgbClr val="00B050"/>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8141229" y="3953712"/>
            <a:ext cx="859875" cy="1786"/>
          </a:xfrm>
          <a:prstGeom prst="straightConnector1">
            <a:avLst/>
          </a:prstGeom>
          <a:ln w="25400">
            <a:solidFill>
              <a:srgbClr val="00B050"/>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8" idx="3"/>
          </p:cNvCxnSpPr>
          <p:nvPr/>
        </p:nvCxnSpPr>
        <p:spPr>
          <a:xfrm flipV="1">
            <a:off x="8154882" y="3128094"/>
            <a:ext cx="846222" cy="800"/>
          </a:xfrm>
          <a:prstGeom prst="straightConnector1">
            <a:avLst/>
          </a:prstGeom>
          <a:ln w="25400">
            <a:solidFill>
              <a:srgbClr val="00B050"/>
            </a:solidFill>
            <a:prstDash val="dash"/>
            <a:headEnd type="arrow"/>
          </a:ln>
        </p:spPr>
        <p:style>
          <a:lnRef idx="1">
            <a:schemeClr val="accent1"/>
          </a:lnRef>
          <a:fillRef idx="0">
            <a:schemeClr val="accent1"/>
          </a:fillRef>
          <a:effectRef idx="0">
            <a:schemeClr val="accent1"/>
          </a:effectRef>
          <a:fontRef idx="minor">
            <a:schemeClr val="tx1"/>
          </a:fontRef>
        </p:style>
      </p:cxnSp>
      <p:sp>
        <p:nvSpPr>
          <p:cNvPr id="61" name="TextBox 20"/>
          <p:cNvSpPr txBox="1">
            <a:spLocks noChangeArrowheads="1"/>
          </p:cNvSpPr>
          <p:nvPr/>
        </p:nvSpPr>
        <p:spPr bwMode="auto">
          <a:xfrm>
            <a:off x="6933384" y="628972"/>
            <a:ext cx="2187534" cy="276999"/>
          </a:xfrm>
          <a:prstGeom prst="rect">
            <a:avLst/>
          </a:prstGeom>
          <a:noFill/>
          <a:extLst/>
        </p:spPr>
        <p:txBody>
          <a:bodyPr wrap="square" rtlCol="0">
            <a:spAutoFit/>
          </a:bodyPr>
          <a:lstStyle>
            <a:defPPr>
              <a:defRPr lang="en-US"/>
            </a:defPPr>
            <a:lvl1pPr>
              <a:defRPr sz="1200"/>
            </a:lvl1pPr>
          </a:lstStyle>
          <a:p>
            <a:pPr algn="ctr"/>
            <a:r>
              <a:rPr lang="en-US" dirty="0" smtClean="0"/>
              <a:t>Provide supporting arguments</a:t>
            </a:r>
            <a:endParaRPr lang="en-US" dirty="0"/>
          </a:p>
        </p:txBody>
      </p:sp>
      <p:sp>
        <p:nvSpPr>
          <p:cNvPr id="62" name="TextBox 20"/>
          <p:cNvSpPr txBox="1">
            <a:spLocks noChangeArrowheads="1"/>
          </p:cNvSpPr>
          <p:nvPr/>
        </p:nvSpPr>
        <p:spPr bwMode="auto">
          <a:xfrm>
            <a:off x="5406695" y="1402183"/>
            <a:ext cx="1678031" cy="276999"/>
          </a:xfrm>
          <a:prstGeom prst="rect">
            <a:avLst/>
          </a:prstGeom>
          <a:noFill/>
          <a:extLst/>
        </p:spPr>
        <p:txBody>
          <a:bodyPr wrap="square" rtlCol="0">
            <a:spAutoFit/>
          </a:bodyPr>
          <a:lstStyle>
            <a:defPPr>
              <a:defRPr lang="en-US"/>
            </a:defPPr>
            <a:lvl1pPr>
              <a:defRPr sz="1200"/>
            </a:lvl1pPr>
          </a:lstStyle>
          <a:p>
            <a:r>
              <a:rPr lang="en-US" dirty="0" smtClean="0">
                <a:solidFill>
                  <a:schemeClr val="tx2"/>
                </a:solidFill>
              </a:rPr>
              <a:t>2 years and more</a:t>
            </a:r>
            <a:endParaRPr lang="en-US" dirty="0">
              <a:solidFill>
                <a:schemeClr val="tx2"/>
              </a:solidFill>
            </a:endParaRPr>
          </a:p>
        </p:txBody>
      </p:sp>
      <p:sp>
        <p:nvSpPr>
          <p:cNvPr id="63" name="TextBox 20"/>
          <p:cNvSpPr txBox="1">
            <a:spLocks noChangeArrowheads="1"/>
          </p:cNvSpPr>
          <p:nvPr/>
        </p:nvSpPr>
        <p:spPr bwMode="auto">
          <a:xfrm>
            <a:off x="582658" y="1362871"/>
            <a:ext cx="1125322" cy="276999"/>
          </a:xfrm>
          <a:prstGeom prst="rect">
            <a:avLst/>
          </a:prstGeom>
          <a:noFill/>
          <a:extLst/>
        </p:spPr>
        <p:txBody>
          <a:bodyPr wrap="square" rtlCol="0">
            <a:spAutoFit/>
          </a:bodyPr>
          <a:lstStyle>
            <a:defPPr>
              <a:defRPr lang="en-US"/>
            </a:defPPr>
            <a:lvl1pPr>
              <a:defRPr sz="1200"/>
            </a:lvl1pPr>
          </a:lstStyle>
          <a:p>
            <a:r>
              <a:rPr lang="en-US" dirty="0" smtClean="0">
                <a:solidFill>
                  <a:schemeClr val="tx2"/>
                </a:solidFill>
              </a:rPr>
              <a:t>3-5 Month</a:t>
            </a:r>
            <a:endParaRPr lang="en-US" dirty="0">
              <a:solidFill>
                <a:schemeClr val="tx2"/>
              </a:solidFill>
            </a:endParaRPr>
          </a:p>
        </p:txBody>
      </p:sp>
      <p:sp>
        <p:nvSpPr>
          <p:cNvPr id="64" name="TextBox 20"/>
          <p:cNvSpPr txBox="1">
            <a:spLocks noChangeArrowheads="1"/>
          </p:cNvSpPr>
          <p:nvPr/>
        </p:nvSpPr>
        <p:spPr bwMode="auto">
          <a:xfrm>
            <a:off x="3149734" y="1380987"/>
            <a:ext cx="996193" cy="276999"/>
          </a:xfrm>
          <a:prstGeom prst="rect">
            <a:avLst/>
          </a:prstGeom>
          <a:noFill/>
          <a:extLst/>
        </p:spPr>
        <p:txBody>
          <a:bodyPr wrap="square" rtlCol="0">
            <a:spAutoFit/>
          </a:bodyPr>
          <a:lstStyle>
            <a:defPPr>
              <a:defRPr lang="en-US"/>
            </a:defPPr>
            <a:lvl1pPr>
              <a:defRPr sz="1200"/>
            </a:lvl1pPr>
          </a:lstStyle>
          <a:p>
            <a:r>
              <a:rPr lang="en-US" dirty="0" smtClean="0">
                <a:solidFill>
                  <a:schemeClr val="tx2"/>
                </a:solidFill>
              </a:rPr>
              <a:t>3-5 Month</a:t>
            </a:r>
            <a:endParaRPr lang="en-US" dirty="0">
              <a:solidFill>
                <a:schemeClr val="tx2"/>
              </a:solidFill>
            </a:endParaRPr>
          </a:p>
        </p:txBody>
      </p:sp>
      <p:sp>
        <p:nvSpPr>
          <p:cNvPr id="42" name="Oval 41"/>
          <p:cNvSpPr/>
          <p:nvPr/>
        </p:nvSpPr>
        <p:spPr>
          <a:xfrm>
            <a:off x="3657499" y="798384"/>
            <a:ext cx="1268938" cy="559613"/>
          </a:xfrm>
          <a:prstGeom prst="ellipse">
            <a:avLst/>
          </a:prstGeom>
          <a:gradFill>
            <a:gsLst>
              <a:gs pos="100000">
                <a:schemeClr val="accent3">
                  <a:lumMod val="60000"/>
                  <a:lumOff val="40000"/>
                </a:schemeClr>
              </a:gs>
              <a:gs pos="100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smtClean="0">
                <a:solidFill>
                  <a:prstClr val="black"/>
                </a:solidFill>
              </a:rPr>
              <a:t>I</a:t>
            </a:r>
            <a:r>
              <a:rPr lang="en-US" sz="1100" b="1" dirty="0">
                <a:solidFill>
                  <a:prstClr val="black"/>
                </a:solidFill>
              </a:rPr>
              <a:t>mport</a:t>
            </a:r>
            <a:r>
              <a:rPr lang="en-US" sz="1100" b="1" dirty="0" smtClean="0">
                <a:solidFill>
                  <a:prstClr val="black"/>
                </a:solidFill>
              </a:rPr>
              <a:t>er</a:t>
            </a:r>
            <a:endParaRPr lang="en-US" sz="1100" b="1" dirty="0">
              <a:solidFill>
                <a:prstClr val="black"/>
              </a:solidFill>
            </a:endParaRPr>
          </a:p>
        </p:txBody>
      </p:sp>
    </p:spTree>
    <p:extLst>
      <p:ext uri="{BB962C8B-B14F-4D97-AF65-F5344CB8AC3E}">
        <p14:creationId xmlns:p14="http://schemas.microsoft.com/office/powerpoint/2010/main" val="2286567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Customs Procedure for Tariff Disputes</a:t>
            </a:r>
          </a:p>
        </p:txBody>
      </p:sp>
      <p:sp>
        <p:nvSpPr>
          <p:cNvPr id="5" name="TextBox 4"/>
          <p:cNvSpPr txBox="1"/>
          <p:nvPr/>
        </p:nvSpPr>
        <p:spPr>
          <a:xfrm>
            <a:off x="154293" y="2119317"/>
            <a:ext cx="3194836" cy="2954655"/>
          </a:xfrm>
          <a:prstGeom prst="rect">
            <a:avLst/>
          </a:prstGeom>
          <a:pattFill prst="pct20">
            <a:fgClr>
              <a:schemeClr val="bg1">
                <a:lumMod val="85000"/>
              </a:schemeClr>
            </a:fgClr>
            <a:bgClr>
              <a:schemeClr val="bg1"/>
            </a:bgClr>
          </a:pattFill>
          <a:effectLst>
            <a:outerShdw blurRad="63500" sx="102000" sy="102000" algn="ctr" rotWithShape="0">
              <a:prstClr val="black">
                <a:alpha val="40000"/>
              </a:prstClr>
            </a:outerShdw>
          </a:effectLst>
        </p:spPr>
        <p:txBody>
          <a:bodyPr wrap="square" rtlCol="0">
            <a:spAutoFit/>
          </a:bodyPr>
          <a:lstStyle/>
          <a:p>
            <a:pPr algn="r"/>
            <a:r>
              <a:rPr lang="en-US" sz="1400" b="1" dirty="0"/>
              <a:t>Bangkok Port </a:t>
            </a:r>
            <a:endParaRPr lang="en-US" sz="1400" b="1" dirty="0" smtClean="0"/>
          </a:p>
          <a:p>
            <a:pPr algn="r"/>
            <a:r>
              <a:rPr lang="en-US" sz="1400" b="1" dirty="0" smtClean="0"/>
              <a:t>Customs Office</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p:txBody>
      </p:sp>
      <p:sp>
        <p:nvSpPr>
          <p:cNvPr id="7" name="TextBox 6"/>
          <p:cNvSpPr txBox="1"/>
          <p:nvPr/>
        </p:nvSpPr>
        <p:spPr>
          <a:xfrm>
            <a:off x="5122842" y="1991386"/>
            <a:ext cx="3646585" cy="4739759"/>
          </a:xfrm>
          <a:prstGeom prst="rect">
            <a:avLst/>
          </a:prstGeom>
          <a:pattFill prst="pct20">
            <a:fgClr>
              <a:schemeClr val="bg1">
                <a:lumMod val="85000"/>
              </a:schemeClr>
            </a:fgClr>
            <a:bgClr>
              <a:schemeClr val="bg1"/>
            </a:bgClr>
          </a:patt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b="1"/>
            </a:lvl1pPr>
          </a:lstStyle>
          <a:p>
            <a:pPr algn="r"/>
            <a:r>
              <a:rPr lang="en-US" dirty="0"/>
              <a:t>Customs Department HQ </a:t>
            </a:r>
            <a:endParaRPr lang="en-US" dirty="0" smtClean="0"/>
          </a:p>
          <a:p>
            <a:pPr algn="r"/>
            <a:r>
              <a:rPr lang="en-US" dirty="0" smtClean="0"/>
              <a:t>(</a:t>
            </a:r>
            <a:r>
              <a:rPr lang="en-US" dirty="0"/>
              <a:t>Bangkok)</a:t>
            </a:r>
          </a:p>
          <a:p>
            <a:pPr algn="l"/>
            <a:endParaRPr lang="en-US" sz="1600" dirty="0"/>
          </a:p>
          <a:p>
            <a:pPr algn="l"/>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Rectangle 7"/>
          <p:cNvSpPr/>
          <p:nvPr/>
        </p:nvSpPr>
        <p:spPr>
          <a:xfrm>
            <a:off x="5242926" y="2652416"/>
            <a:ext cx="1584176" cy="476147"/>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Tariff Bureau</a:t>
            </a:r>
            <a:endParaRPr lang="en-US" sz="1400" b="1" dirty="0">
              <a:solidFill>
                <a:schemeClr val="bg1"/>
              </a:solidFill>
            </a:endParaRPr>
          </a:p>
        </p:txBody>
      </p:sp>
      <p:sp>
        <p:nvSpPr>
          <p:cNvPr id="10" name="Rectangle 9"/>
          <p:cNvSpPr/>
          <p:nvPr/>
        </p:nvSpPr>
        <p:spPr>
          <a:xfrm>
            <a:off x="5242926" y="4175214"/>
            <a:ext cx="2342498" cy="701582"/>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Appeal Committee  for Tariff Consideration</a:t>
            </a:r>
          </a:p>
        </p:txBody>
      </p:sp>
      <p:sp>
        <p:nvSpPr>
          <p:cNvPr id="18" name="TextBox 17"/>
          <p:cNvSpPr txBox="1"/>
          <p:nvPr/>
        </p:nvSpPr>
        <p:spPr>
          <a:xfrm>
            <a:off x="8155066" y="5198062"/>
            <a:ext cx="699528" cy="461665"/>
          </a:xfrm>
          <a:prstGeom prst="rect">
            <a:avLst/>
          </a:prstGeom>
          <a:noFill/>
        </p:spPr>
        <p:txBody>
          <a:bodyPr wrap="square" rtlCol="0">
            <a:spAutoFit/>
          </a:bodyPr>
          <a:lstStyle>
            <a:defPPr>
              <a:defRPr lang="en-US"/>
            </a:defPPr>
            <a:lvl1pPr>
              <a:defRPr sz="1200"/>
            </a:lvl1pPr>
          </a:lstStyle>
          <a:p>
            <a:r>
              <a:rPr lang="en-US" dirty="0"/>
              <a:t>2 years or more</a:t>
            </a:r>
          </a:p>
        </p:txBody>
      </p:sp>
      <p:sp>
        <p:nvSpPr>
          <p:cNvPr id="19" name="TextBox 18"/>
          <p:cNvSpPr txBox="1"/>
          <p:nvPr/>
        </p:nvSpPr>
        <p:spPr>
          <a:xfrm>
            <a:off x="7222284" y="2951609"/>
            <a:ext cx="1022124" cy="461665"/>
          </a:xfrm>
          <a:prstGeom prst="rect">
            <a:avLst/>
          </a:prstGeom>
          <a:noFill/>
        </p:spPr>
        <p:txBody>
          <a:bodyPr wrap="square" rtlCol="0">
            <a:spAutoFit/>
          </a:bodyPr>
          <a:lstStyle>
            <a:defPPr>
              <a:defRPr lang="en-US"/>
            </a:defPPr>
            <a:lvl1pPr>
              <a:defRPr sz="1200"/>
            </a:lvl1pPr>
          </a:lstStyle>
          <a:p>
            <a:r>
              <a:rPr lang="en-US" dirty="0"/>
              <a:t>6 month or more</a:t>
            </a:r>
          </a:p>
        </p:txBody>
      </p:sp>
      <p:sp>
        <p:nvSpPr>
          <p:cNvPr id="31" name="TextBox 30"/>
          <p:cNvSpPr txBox="1"/>
          <p:nvPr/>
        </p:nvSpPr>
        <p:spPr>
          <a:xfrm>
            <a:off x="154293" y="5150603"/>
            <a:ext cx="3192979" cy="738664"/>
          </a:xfrm>
          <a:prstGeom prst="rect">
            <a:avLst/>
          </a:prstGeom>
          <a:noFill/>
          <a:ln w="6350">
            <a:solidFill>
              <a:schemeClr val="bg1">
                <a:lumMod val="85000"/>
              </a:schemeClr>
            </a:solidFill>
          </a:ln>
        </p:spPr>
        <p:txBody>
          <a:bodyPr wrap="square" rtlCol="0">
            <a:spAutoFit/>
          </a:bodyPr>
          <a:lstStyle/>
          <a:p>
            <a:r>
              <a:rPr lang="en-US" sz="1400" dirty="0" smtClean="0">
                <a:solidFill>
                  <a:schemeClr val="tx2"/>
                </a:solidFill>
              </a:rPr>
              <a:t>*** Either tariff confirmation from Tariff Bureau or Appeal Committee can be used against all charges</a:t>
            </a:r>
          </a:p>
        </p:txBody>
      </p:sp>
      <p:sp>
        <p:nvSpPr>
          <p:cNvPr id="36" name="TextBox 35"/>
          <p:cNvSpPr txBox="1"/>
          <p:nvPr/>
        </p:nvSpPr>
        <p:spPr>
          <a:xfrm>
            <a:off x="778041" y="2652416"/>
            <a:ext cx="1417695" cy="73866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algn="ctr"/>
            <a:r>
              <a:rPr lang="en-US" sz="1400" b="1" dirty="0" smtClean="0"/>
              <a:t>Customs</a:t>
            </a:r>
          </a:p>
          <a:p>
            <a:pPr algn="ctr"/>
            <a:r>
              <a:rPr lang="en-US" sz="1400" b="1" dirty="0" smtClean="0"/>
              <a:t>Service</a:t>
            </a:r>
          </a:p>
          <a:p>
            <a:pPr algn="ctr"/>
            <a:r>
              <a:rPr lang="en-US" sz="1400" b="1" dirty="0" smtClean="0"/>
              <a:t>Division</a:t>
            </a:r>
          </a:p>
        </p:txBody>
      </p:sp>
      <p:sp>
        <p:nvSpPr>
          <p:cNvPr id="37" name="TextBox 36"/>
          <p:cNvSpPr txBox="1"/>
          <p:nvPr/>
        </p:nvSpPr>
        <p:spPr>
          <a:xfrm>
            <a:off x="778041" y="4011276"/>
            <a:ext cx="1417695" cy="73866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algn="ctr"/>
            <a:r>
              <a:rPr lang="en-US" sz="1400" b="1" dirty="0" smtClean="0"/>
              <a:t>Duty Assessment</a:t>
            </a:r>
          </a:p>
          <a:p>
            <a:pPr algn="ctr"/>
            <a:r>
              <a:rPr lang="en-US" sz="1400" b="1" dirty="0" smtClean="0"/>
              <a:t>Division</a:t>
            </a:r>
          </a:p>
        </p:txBody>
      </p:sp>
      <p:cxnSp>
        <p:nvCxnSpPr>
          <p:cNvPr id="39" name="Straight Connector 38"/>
          <p:cNvCxnSpPr/>
          <p:nvPr/>
        </p:nvCxnSpPr>
        <p:spPr>
          <a:xfrm>
            <a:off x="1305847" y="1594419"/>
            <a:ext cx="1" cy="1042493"/>
          </a:xfrm>
          <a:prstGeom prst="line">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1132052">
            <a:off x="1036280" y="1655677"/>
            <a:ext cx="1712079" cy="400110"/>
          </a:xfrm>
          <a:prstGeom prst="rect">
            <a:avLst/>
          </a:prstGeom>
          <a:noFill/>
          <a:ln w="6350">
            <a:noFill/>
          </a:ln>
        </p:spPr>
        <p:txBody>
          <a:bodyPr wrap="square" rtlCol="0">
            <a:spAutoFit/>
          </a:bodyPr>
          <a:lstStyle/>
          <a:p>
            <a:r>
              <a:rPr lang="en-US" sz="2000" b="1" dirty="0" smtClean="0">
                <a:solidFill>
                  <a:srgbClr val="C00000"/>
                </a:solidFill>
                <a:latin typeface="Bradley Hand ITC" panose="03070402050302030203" pitchFamily="66" charset="0"/>
              </a:rPr>
              <a:t>X</a:t>
            </a:r>
            <a:r>
              <a:rPr lang="en-US" sz="1400" b="1" dirty="0" smtClean="0">
                <a:latin typeface="Bradley Hand ITC" panose="03070402050302030203" pitchFamily="66" charset="0"/>
              </a:rPr>
              <a:t> </a:t>
            </a:r>
            <a:r>
              <a:rPr lang="en-US" sz="1600" b="1" dirty="0" smtClean="0">
                <a:latin typeface="Bradley Hand ITC" panose="03070402050302030203" pitchFamily="66" charset="0"/>
              </a:rPr>
              <a:t>Tariff Dispute</a:t>
            </a:r>
          </a:p>
        </p:txBody>
      </p:sp>
      <p:cxnSp>
        <p:nvCxnSpPr>
          <p:cNvPr id="44" name="Straight Connector 43"/>
          <p:cNvCxnSpPr/>
          <p:nvPr/>
        </p:nvCxnSpPr>
        <p:spPr>
          <a:xfrm flipH="1" flipV="1">
            <a:off x="2206724" y="2890490"/>
            <a:ext cx="2907695" cy="38925"/>
          </a:xfrm>
          <a:prstGeom prst="line">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50" name="TextBox 20"/>
          <p:cNvSpPr txBox="1">
            <a:spLocks noChangeArrowheads="1"/>
          </p:cNvSpPr>
          <p:nvPr/>
        </p:nvSpPr>
        <p:spPr bwMode="auto">
          <a:xfrm>
            <a:off x="3550544" y="2652416"/>
            <a:ext cx="1379160" cy="276999"/>
          </a:xfrm>
          <a:prstGeom prst="rect">
            <a:avLst/>
          </a:prstGeom>
          <a:noFill/>
          <a:extLst/>
        </p:spPr>
        <p:txBody>
          <a:bodyPr wrap="square" rtlCol="0">
            <a:spAutoFit/>
          </a:bodyPr>
          <a:lstStyle>
            <a:defPPr>
              <a:defRPr lang="en-US"/>
            </a:defPPr>
            <a:lvl1pPr>
              <a:defRPr sz="1200"/>
            </a:lvl1pPr>
          </a:lstStyle>
          <a:p>
            <a:r>
              <a:rPr lang="en-US" dirty="0" smtClean="0"/>
              <a:t>Internal inquiry</a:t>
            </a:r>
            <a:endParaRPr lang="en-US" dirty="0"/>
          </a:p>
        </p:txBody>
      </p:sp>
      <p:sp>
        <p:nvSpPr>
          <p:cNvPr id="51" name="Rectangle 50"/>
          <p:cNvSpPr/>
          <p:nvPr/>
        </p:nvSpPr>
        <p:spPr>
          <a:xfrm>
            <a:off x="5242926" y="3366637"/>
            <a:ext cx="1584176" cy="345831"/>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Customs Memo</a:t>
            </a:r>
            <a:endParaRPr lang="en-US" sz="1400" dirty="0">
              <a:solidFill>
                <a:srgbClr val="002060"/>
              </a:solidFill>
            </a:endParaRPr>
          </a:p>
        </p:txBody>
      </p:sp>
      <p:cxnSp>
        <p:nvCxnSpPr>
          <p:cNvPr id="52" name="Straight Connector 51"/>
          <p:cNvCxnSpPr>
            <a:stCxn id="51" idx="0"/>
            <a:endCxn id="8" idx="2"/>
          </p:cNvCxnSpPr>
          <p:nvPr/>
        </p:nvCxnSpPr>
        <p:spPr>
          <a:xfrm flipV="1">
            <a:off x="6035014" y="3128563"/>
            <a:ext cx="0" cy="238074"/>
          </a:xfrm>
          <a:prstGeom prst="line">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8" idx="0"/>
          </p:cNvCxnSpPr>
          <p:nvPr/>
        </p:nvCxnSpPr>
        <p:spPr>
          <a:xfrm rot="16200000" flipV="1">
            <a:off x="3287091" y="-95507"/>
            <a:ext cx="1290621" cy="4205226"/>
          </a:xfrm>
          <a:prstGeom prst="bentConnector2">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TextBox 20"/>
          <p:cNvSpPr txBox="1">
            <a:spLocks noChangeArrowheads="1"/>
          </p:cNvSpPr>
          <p:nvPr/>
        </p:nvSpPr>
        <p:spPr bwMode="auto">
          <a:xfrm>
            <a:off x="2771800" y="1130482"/>
            <a:ext cx="3024145" cy="461665"/>
          </a:xfrm>
          <a:prstGeom prst="rect">
            <a:avLst/>
          </a:prstGeom>
          <a:noFill/>
          <a:extLst/>
        </p:spPr>
        <p:txBody>
          <a:bodyPr wrap="square" rtlCol="0">
            <a:spAutoFit/>
          </a:bodyPr>
          <a:lstStyle>
            <a:defPPr>
              <a:defRPr lang="en-US"/>
            </a:defPPr>
            <a:lvl1pPr>
              <a:defRPr sz="1200"/>
            </a:lvl1pPr>
          </a:lstStyle>
          <a:p>
            <a:r>
              <a:rPr lang="en-US" dirty="0"/>
              <a:t>Provide documents and supporting argument</a:t>
            </a:r>
          </a:p>
        </p:txBody>
      </p:sp>
      <p:cxnSp>
        <p:nvCxnSpPr>
          <p:cNvPr id="62" name="Straight Connector 61"/>
          <p:cNvCxnSpPr>
            <a:stCxn id="36" idx="3"/>
            <a:endCxn id="51" idx="1"/>
          </p:cNvCxnSpPr>
          <p:nvPr/>
        </p:nvCxnSpPr>
        <p:spPr>
          <a:xfrm>
            <a:off x="2195736" y="3021748"/>
            <a:ext cx="3047190" cy="517805"/>
          </a:xfrm>
          <a:prstGeom prst="line">
            <a:avLst/>
          </a:prstGeom>
          <a:ln w="254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25086" y="3391080"/>
            <a:ext cx="0" cy="620196"/>
          </a:xfrm>
          <a:prstGeom prst="line">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7" idx="1"/>
          </p:cNvCxnSpPr>
          <p:nvPr/>
        </p:nvCxnSpPr>
        <p:spPr>
          <a:xfrm rot="10800000" flipH="1">
            <a:off x="778040" y="1253274"/>
            <a:ext cx="12265" cy="3127334"/>
          </a:xfrm>
          <a:prstGeom prst="bentConnector3">
            <a:avLst>
              <a:gd name="adj1" fmla="val -449514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20"/>
          <p:cNvSpPr txBox="1">
            <a:spLocks noChangeArrowheads="1"/>
          </p:cNvSpPr>
          <p:nvPr/>
        </p:nvSpPr>
        <p:spPr bwMode="auto">
          <a:xfrm>
            <a:off x="97876" y="1681897"/>
            <a:ext cx="978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r>
              <a:rPr lang="en-US" sz="1200" dirty="0" smtClean="0">
                <a:latin typeface="Calibri Light" pitchFamily="34" charset="0"/>
                <a:cs typeface="Times New Roman" pitchFamily="18" charset="0"/>
              </a:rPr>
              <a:t>Duty Assessment Letter</a:t>
            </a:r>
            <a:endParaRPr lang="en-US" sz="1200" dirty="0">
              <a:latin typeface="Calibri Light" pitchFamily="34" charset="0"/>
              <a:cs typeface="Times New Roman" pitchFamily="18" charset="0"/>
            </a:endParaRPr>
          </a:p>
        </p:txBody>
      </p:sp>
      <p:cxnSp>
        <p:nvCxnSpPr>
          <p:cNvPr id="75" name="Straight Connector 74"/>
          <p:cNvCxnSpPr/>
          <p:nvPr/>
        </p:nvCxnSpPr>
        <p:spPr>
          <a:xfrm>
            <a:off x="3625936" y="4380608"/>
            <a:ext cx="1616990" cy="0"/>
          </a:xfrm>
          <a:prstGeom prst="line">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20"/>
          <p:cNvSpPr txBox="1">
            <a:spLocks noChangeArrowheads="1"/>
          </p:cNvSpPr>
          <p:nvPr/>
        </p:nvSpPr>
        <p:spPr bwMode="auto">
          <a:xfrm>
            <a:off x="3742850" y="3582995"/>
            <a:ext cx="1067016" cy="830997"/>
          </a:xfrm>
          <a:prstGeom prst="rect">
            <a:avLst/>
          </a:prstGeom>
          <a:noFill/>
          <a:extLst/>
        </p:spPr>
        <p:txBody>
          <a:bodyPr wrap="square" rtlCol="0">
            <a:spAutoFit/>
          </a:bodyPr>
          <a:lstStyle>
            <a:defPPr>
              <a:defRPr lang="en-US"/>
            </a:defPPr>
            <a:lvl1pPr>
              <a:defRPr sz="1200"/>
            </a:lvl1pPr>
          </a:lstStyle>
          <a:p>
            <a:pPr algn="ctr"/>
            <a:r>
              <a:rPr lang="en-US" dirty="0"/>
              <a:t>Appeal and </a:t>
            </a:r>
          </a:p>
          <a:p>
            <a:pPr algn="ctr"/>
            <a:r>
              <a:rPr lang="en-US" dirty="0"/>
              <a:t>Provide supporting </a:t>
            </a:r>
          </a:p>
          <a:p>
            <a:r>
              <a:rPr lang="en-US" dirty="0"/>
              <a:t>arguments</a:t>
            </a:r>
          </a:p>
        </p:txBody>
      </p:sp>
      <p:sp>
        <p:nvSpPr>
          <p:cNvPr id="84" name="Rectangle 83"/>
          <p:cNvSpPr/>
          <p:nvPr/>
        </p:nvSpPr>
        <p:spPr>
          <a:xfrm>
            <a:off x="5456523" y="6346036"/>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Tariff Consideration</a:t>
            </a:r>
            <a:endParaRPr lang="en-US" sz="1400" dirty="0">
              <a:solidFill>
                <a:srgbClr val="002060"/>
              </a:solidFill>
            </a:endParaRPr>
          </a:p>
        </p:txBody>
      </p:sp>
      <p:sp>
        <p:nvSpPr>
          <p:cNvPr id="87" name="Rectangle 86"/>
          <p:cNvSpPr/>
          <p:nvPr/>
        </p:nvSpPr>
        <p:spPr>
          <a:xfrm>
            <a:off x="5456523" y="5895666"/>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Committee</a:t>
            </a:r>
            <a:endParaRPr lang="en-US" sz="1400" dirty="0">
              <a:solidFill>
                <a:srgbClr val="002060"/>
              </a:solidFill>
            </a:endParaRPr>
          </a:p>
        </p:txBody>
      </p:sp>
      <p:sp>
        <p:nvSpPr>
          <p:cNvPr id="88" name="Rectangle 87"/>
          <p:cNvSpPr/>
          <p:nvPr/>
        </p:nvSpPr>
        <p:spPr>
          <a:xfrm>
            <a:off x="5456523" y="5457621"/>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Sub-Committee</a:t>
            </a:r>
            <a:endParaRPr lang="en-US" sz="1400" dirty="0">
              <a:solidFill>
                <a:srgbClr val="002060"/>
              </a:solidFill>
            </a:endParaRPr>
          </a:p>
        </p:txBody>
      </p:sp>
      <p:sp>
        <p:nvSpPr>
          <p:cNvPr id="89" name="Rectangle 88"/>
          <p:cNvSpPr/>
          <p:nvPr/>
        </p:nvSpPr>
        <p:spPr>
          <a:xfrm>
            <a:off x="5456523" y="4991158"/>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In-charge Staff</a:t>
            </a:r>
            <a:endParaRPr lang="en-US" sz="1400" dirty="0">
              <a:solidFill>
                <a:srgbClr val="002060"/>
              </a:solidFill>
            </a:endParaRPr>
          </a:p>
        </p:txBody>
      </p:sp>
      <p:sp>
        <p:nvSpPr>
          <p:cNvPr id="32" name="Chevron 31"/>
          <p:cNvSpPr/>
          <p:nvPr/>
        </p:nvSpPr>
        <p:spPr>
          <a:xfrm rot="5400000">
            <a:off x="6325581" y="5201378"/>
            <a:ext cx="177188" cy="3488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Chevron 32"/>
          <p:cNvSpPr/>
          <p:nvPr/>
        </p:nvSpPr>
        <p:spPr>
          <a:xfrm rot="5400000">
            <a:off x="6325578" y="5663986"/>
            <a:ext cx="177190" cy="34883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Chevron 33"/>
          <p:cNvSpPr/>
          <p:nvPr/>
        </p:nvSpPr>
        <p:spPr>
          <a:xfrm rot="5400000">
            <a:off x="6323968" y="6093342"/>
            <a:ext cx="177189" cy="348829"/>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95" name="Elbow Connector 94"/>
          <p:cNvCxnSpPr>
            <a:stCxn id="88" idx="3"/>
            <a:endCxn id="89" idx="3"/>
          </p:cNvCxnSpPr>
          <p:nvPr/>
        </p:nvCxnSpPr>
        <p:spPr>
          <a:xfrm flipV="1">
            <a:off x="7371827" y="5137251"/>
            <a:ext cx="12700" cy="466463"/>
          </a:xfrm>
          <a:prstGeom prst="bentConnector3">
            <a:avLst>
              <a:gd name="adj1" fmla="val 2146992"/>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5400000">
            <a:off x="7419278" y="5285937"/>
            <a:ext cx="761658" cy="276999"/>
          </a:xfrm>
          <a:prstGeom prst="rect">
            <a:avLst/>
          </a:prstGeom>
          <a:noFill/>
        </p:spPr>
        <p:txBody>
          <a:bodyPr wrap="square" rtlCol="0">
            <a:spAutoFit/>
          </a:bodyPr>
          <a:lstStyle>
            <a:defPPr>
              <a:defRPr lang="en-US"/>
            </a:defPPr>
            <a:lvl1pPr>
              <a:defRPr sz="1200"/>
            </a:lvl1pPr>
          </a:lstStyle>
          <a:p>
            <a:r>
              <a:rPr lang="en-US" dirty="0" smtClean="0"/>
              <a:t>Review</a:t>
            </a:r>
            <a:endParaRPr lang="en-US" dirty="0"/>
          </a:p>
        </p:txBody>
      </p:sp>
      <p:cxnSp>
        <p:nvCxnSpPr>
          <p:cNvPr id="104" name="Straight Connector 103"/>
          <p:cNvCxnSpPr>
            <a:stCxn id="89" idx="1"/>
          </p:cNvCxnSpPr>
          <p:nvPr/>
        </p:nvCxnSpPr>
        <p:spPr>
          <a:xfrm flipH="1" flipV="1">
            <a:off x="3558106" y="4562701"/>
            <a:ext cx="1898417" cy="574550"/>
          </a:xfrm>
          <a:prstGeom prst="line">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872875">
            <a:off x="3963764" y="4898499"/>
            <a:ext cx="997321" cy="646331"/>
          </a:xfrm>
          <a:prstGeom prst="rect">
            <a:avLst/>
          </a:prstGeom>
          <a:noFill/>
        </p:spPr>
        <p:txBody>
          <a:bodyPr wrap="square" rtlCol="0">
            <a:spAutoFit/>
          </a:bodyPr>
          <a:lstStyle>
            <a:defPPr>
              <a:defRPr lang="en-US"/>
            </a:defPPr>
            <a:lvl1pPr>
              <a:defRPr sz="1200"/>
            </a:lvl1pPr>
          </a:lstStyle>
          <a:p>
            <a:r>
              <a:rPr lang="en-US" dirty="0" smtClean="0"/>
              <a:t>Request for additional document</a:t>
            </a:r>
            <a:endParaRPr lang="en-US" dirty="0"/>
          </a:p>
        </p:txBody>
      </p:sp>
      <p:cxnSp>
        <p:nvCxnSpPr>
          <p:cNvPr id="108" name="Elbow Connector 107"/>
          <p:cNvCxnSpPr>
            <a:stCxn id="84" idx="1"/>
          </p:cNvCxnSpPr>
          <p:nvPr/>
        </p:nvCxnSpPr>
        <p:spPr>
          <a:xfrm rot="10800000">
            <a:off x="3443843" y="4562701"/>
            <a:ext cx="2012680" cy="1929428"/>
          </a:xfrm>
          <a:prstGeom prst="bentConnector2">
            <a:avLst/>
          </a:prstGeom>
          <a:ln w="25400">
            <a:solidFill>
              <a:srgbClr val="FFC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52" name="Right Brace 1051"/>
          <p:cNvSpPr/>
          <p:nvPr/>
        </p:nvSpPr>
        <p:spPr>
          <a:xfrm>
            <a:off x="6979006" y="2652416"/>
            <a:ext cx="160090" cy="1060052"/>
          </a:xfrm>
          <a:prstGeom prst="rightBrace">
            <a:avLst>
              <a:gd name="adj1" fmla="val 111096"/>
              <a:gd name="adj2" fmla="val 50000"/>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Right Brace 111"/>
          <p:cNvSpPr/>
          <p:nvPr/>
        </p:nvSpPr>
        <p:spPr>
          <a:xfrm>
            <a:off x="7770907" y="4167343"/>
            <a:ext cx="373154" cy="2470878"/>
          </a:xfrm>
          <a:prstGeom prst="rightBrace">
            <a:avLst>
              <a:gd name="adj1" fmla="val 111096"/>
              <a:gd name="adj2" fmla="val 50000"/>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7922866-E2FB-4B38-8602-22AD417D5588}" type="slidenum">
              <a:rPr lang="en-US" smtClean="0"/>
              <a:t>38</a:t>
            </a:fld>
            <a:endParaRPr lang="en-US"/>
          </a:p>
        </p:txBody>
      </p:sp>
      <p:sp>
        <p:nvSpPr>
          <p:cNvPr id="29" name="Oval 28"/>
          <p:cNvSpPr/>
          <p:nvPr/>
        </p:nvSpPr>
        <p:spPr>
          <a:xfrm>
            <a:off x="2381219" y="4011276"/>
            <a:ext cx="1338112" cy="585098"/>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75000"/>
                    <a:lumOff val="25000"/>
                  </a:schemeClr>
                </a:solidFill>
              </a:rPr>
              <a:t>Importer</a:t>
            </a:r>
            <a:endParaRPr lang="en-US" sz="1100" b="1" dirty="0">
              <a:solidFill>
                <a:schemeClr val="tx1">
                  <a:lumMod val="75000"/>
                  <a:lumOff val="25000"/>
                </a:schemeClr>
              </a:solidFill>
            </a:endParaRPr>
          </a:p>
        </p:txBody>
      </p:sp>
      <p:sp>
        <p:nvSpPr>
          <p:cNvPr id="65" name="Oval 64"/>
          <p:cNvSpPr/>
          <p:nvPr/>
        </p:nvSpPr>
        <p:spPr>
          <a:xfrm>
            <a:off x="790305" y="993817"/>
            <a:ext cx="1333423" cy="585098"/>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75000"/>
                    <a:lumOff val="25000"/>
                  </a:schemeClr>
                </a:solidFill>
              </a:rPr>
              <a:t>Importer</a:t>
            </a:r>
            <a:endParaRPr lang="en-US" sz="1100" b="1" dirty="0">
              <a:solidFill>
                <a:schemeClr val="tx1">
                  <a:lumMod val="75000"/>
                  <a:lumOff val="25000"/>
                </a:schemeClr>
              </a:solidFill>
            </a:endParaRPr>
          </a:p>
        </p:txBody>
      </p:sp>
    </p:spTree>
    <p:extLst>
      <p:ext uri="{BB962C8B-B14F-4D97-AF65-F5344CB8AC3E}">
        <p14:creationId xmlns:p14="http://schemas.microsoft.com/office/powerpoint/2010/main" val="3885360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Beyond Customs Department</a:t>
            </a:r>
            <a:endParaRPr lang="en-US" dirty="0"/>
          </a:p>
        </p:txBody>
      </p:sp>
      <p:sp>
        <p:nvSpPr>
          <p:cNvPr id="3" name="Slide Number Placeholder 2"/>
          <p:cNvSpPr>
            <a:spLocks noGrp="1"/>
          </p:cNvSpPr>
          <p:nvPr>
            <p:ph type="sldNum" sz="quarter" idx="12"/>
          </p:nvPr>
        </p:nvSpPr>
        <p:spPr/>
        <p:txBody>
          <a:bodyPr/>
          <a:lstStyle/>
          <a:p>
            <a:fld id="{97922866-E2FB-4B38-8602-22AD417D5588}" type="slidenum">
              <a:rPr lang="en-US" smtClean="0"/>
              <a:t>39</a:t>
            </a:fld>
            <a:endParaRPr lang="en-US"/>
          </a:p>
        </p:txBody>
      </p:sp>
      <p:sp>
        <p:nvSpPr>
          <p:cNvPr id="6" name="TextBox 5"/>
          <p:cNvSpPr txBox="1"/>
          <p:nvPr/>
        </p:nvSpPr>
        <p:spPr>
          <a:xfrm>
            <a:off x="2346961" y="953518"/>
            <a:ext cx="4946388" cy="3200876"/>
          </a:xfrm>
          <a:prstGeom prst="rect">
            <a:avLst/>
          </a:prstGeom>
          <a:pattFill prst="pct20">
            <a:fgClr>
              <a:schemeClr val="bg1">
                <a:lumMod val="85000"/>
              </a:schemeClr>
            </a:fgClr>
            <a:bgClr>
              <a:schemeClr val="bg1"/>
            </a:bgClr>
          </a:patt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b="1"/>
            </a:lvl1pPr>
          </a:lstStyle>
          <a:p>
            <a:r>
              <a:rPr lang="en-US" sz="1600" dirty="0"/>
              <a:t>Customs Department HQ </a:t>
            </a:r>
            <a:r>
              <a:rPr lang="en-US" sz="1600" dirty="0" smtClean="0"/>
              <a:t>(</a:t>
            </a:r>
            <a:r>
              <a:rPr lang="en-US" sz="1600" dirty="0"/>
              <a:t>Bangkok)</a:t>
            </a:r>
          </a:p>
          <a:p>
            <a:pPr algn="l"/>
            <a:endParaRPr lang="en-US" sz="1600" dirty="0"/>
          </a:p>
          <a:p>
            <a:pPr algn="l"/>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p:txBody>
      </p:sp>
      <p:sp>
        <p:nvSpPr>
          <p:cNvPr id="8" name="Rectangle 7"/>
          <p:cNvSpPr/>
          <p:nvPr/>
        </p:nvSpPr>
        <p:spPr>
          <a:xfrm>
            <a:off x="3648906" y="1491426"/>
            <a:ext cx="2342498" cy="701582"/>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Appeal Committee  for Tariff Consideration</a:t>
            </a:r>
          </a:p>
        </p:txBody>
      </p:sp>
      <p:sp>
        <p:nvSpPr>
          <p:cNvPr id="9" name="TextBox 8"/>
          <p:cNvSpPr txBox="1"/>
          <p:nvPr/>
        </p:nvSpPr>
        <p:spPr>
          <a:xfrm>
            <a:off x="6593821" y="2514274"/>
            <a:ext cx="699528" cy="461665"/>
          </a:xfrm>
          <a:prstGeom prst="rect">
            <a:avLst/>
          </a:prstGeom>
          <a:noFill/>
        </p:spPr>
        <p:txBody>
          <a:bodyPr wrap="square" rtlCol="0">
            <a:spAutoFit/>
          </a:bodyPr>
          <a:lstStyle>
            <a:defPPr>
              <a:defRPr lang="en-US"/>
            </a:defPPr>
            <a:lvl1pPr>
              <a:defRPr sz="1200"/>
            </a:lvl1pPr>
          </a:lstStyle>
          <a:p>
            <a:r>
              <a:rPr lang="en-US" dirty="0"/>
              <a:t>2 years or more</a:t>
            </a:r>
          </a:p>
        </p:txBody>
      </p:sp>
      <p:sp>
        <p:nvSpPr>
          <p:cNvPr id="30" name="Rectangle 29"/>
          <p:cNvSpPr/>
          <p:nvPr/>
        </p:nvSpPr>
        <p:spPr>
          <a:xfrm>
            <a:off x="3858866" y="3662248"/>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Tariff Consideration</a:t>
            </a:r>
            <a:endParaRPr lang="en-US" sz="1400" dirty="0">
              <a:solidFill>
                <a:srgbClr val="002060"/>
              </a:solidFill>
            </a:endParaRPr>
          </a:p>
        </p:txBody>
      </p:sp>
      <p:sp>
        <p:nvSpPr>
          <p:cNvPr id="31" name="Rectangle 30"/>
          <p:cNvSpPr/>
          <p:nvPr/>
        </p:nvSpPr>
        <p:spPr>
          <a:xfrm>
            <a:off x="3858866" y="3211878"/>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Committee</a:t>
            </a:r>
            <a:endParaRPr lang="en-US" sz="1600" dirty="0">
              <a:solidFill>
                <a:schemeClr val="bg1">
                  <a:lumMod val="50000"/>
                </a:schemeClr>
              </a:solidFill>
            </a:endParaRPr>
          </a:p>
        </p:txBody>
      </p:sp>
      <p:sp>
        <p:nvSpPr>
          <p:cNvPr id="32" name="Rectangle 31"/>
          <p:cNvSpPr/>
          <p:nvPr/>
        </p:nvSpPr>
        <p:spPr>
          <a:xfrm>
            <a:off x="3858866" y="2773833"/>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Sub-Committee</a:t>
            </a:r>
            <a:endParaRPr lang="en-US" sz="1600" dirty="0">
              <a:solidFill>
                <a:schemeClr val="bg1">
                  <a:lumMod val="50000"/>
                </a:schemeClr>
              </a:solidFill>
            </a:endParaRPr>
          </a:p>
        </p:txBody>
      </p:sp>
      <p:sp>
        <p:nvSpPr>
          <p:cNvPr id="33" name="Rectangle 32"/>
          <p:cNvSpPr/>
          <p:nvPr/>
        </p:nvSpPr>
        <p:spPr>
          <a:xfrm>
            <a:off x="3859704" y="2307370"/>
            <a:ext cx="1915304"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In-charge Staff</a:t>
            </a:r>
            <a:endParaRPr lang="en-US" sz="1600" dirty="0">
              <a:solidFill>
                <a:schemeClr val="bg1">
                  <a:lumMod val="50000"/>
                </a:schemeClr>
              </a:solidFill>
            </a:endParaRPr>
          </a:p>
        </p:txBody>
      </p:sp>
      <p:sp>
        <p:nvSpPr>
          <p:cNvPr id="34" name="Chevron 33"/>
          <p:cNvSpPr/>
          <p:nvPr/>
        </p:nvSpPr>
        <p:spPr>
          <a:xfrm rot="5400000">
            <a:off x="4725972" y="2517590"/>
            <a:ext cx="177188" cy="3488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rot="5400000">
            <a:off x="4725969" y="2980198"/>
            <a:ext cx="177190" cy="34883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4724359" y="3409554"/>
            <a:ext cx="177189" cy="348829"/>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Elbow Connector 36"/>
          <p:cNvCxnSpPr>
            <a:stCxn id="32" idx="3"/>
            <a:endCxn id="33" idx="3"/>
          </p:cNvCxnSpPr>
          <p:nvPr/>
        </p:nvCxnSpPr>
        <p:spPr>
          <a:xfrm flipV="1">
            <a:off x="5774170" y="2453463"/>
            <a:ext cx="838" cy="466463"/>
          </a:xfrm>
          <a:prstGeom prst="bentConnector3">
            <a:avLst>
              <a:gd name="adj1" fmla="val 27379236"/>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5674817" y="2647350"/>
            <a:ext cx="852060" cy="276999"/>
          </a:xfrm>
          <a:prstGeom prst="rect">
            <a:avLst/>
          </a:prstGeom>
          <a:noFill/>
        </p:spPr>
        <p:txBody>
          <a:bodyPr wrap="square" rtlCol="0">
            <a:spAutoFit/>
          </a:bodyPr>
          <a:lstStyle>
            <a:defPPr>
              <a:defRPr lang="en-US"/>
            </a:defPPr>
            <a:lvl1pPr>
              <a:defRPr sz="1200"/>
            </a:lvl1pPr>
          </a:lstStyle>
          <a:p>
            <a:r>
              <a:rPr lang="en-US" dirty="0" smtClean="0"/>
              <a:t>Review</a:t>
            </a:r>
            <a:endParaRPr lang="en-US" dirty="0"/>
          </a:p>
        </p:txBody>
      </p:sp>
      <p:sp>
        <p:nvSpPr>
          <p:cNvPr id="43" name="Right Brace 42"/>
          <p:cNvSpPr/>
          <p:nvPr/>
        </p:nvSpPr>
        <p:spPr>
          <a:xfrm>
            <a:off x="6071647" y="1491425"/>
            <a:ext cx="373154" cy="2463008"/>
          </a:xfrm>
          <a:prstGeom prst="rightBrace">
            <a:avLst>
              <a:gd name="adj1" fmla="val 111096"/>
              <a:gd name="adj2" fmla="val 50000"/>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2346961" y="4448286"/>
            <a:ext cx="4946388" cy="2339102"/>
          </a:xfrm>
          <a:prstGeom prst="rect">
            <a:avLst/>
          </a:prstGeom>
          <a:pattFill prst="pct20">
            <a:fgClr>
              <a:schemeClr val="bg1">
                <a:lumMod val="85000"/>
              </a:schemeClr>
            </a:fgClr>
            <a:bgClr>
              <a:schemeClr val="bg1"/>
            </a:bgClr>
          </a:patt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b="1"/>
            </a:lvl1pPr>
          </a:lstStyle>
          <a:p>
            <a:r>
              <a:rPr lang="en-US" sz="1600" dirty="0" smtClean="0"/>
              <a:t>Court of Justice (Bangkok</a:t>
            </a:r>
            <a:r>
              <a:rPr lang="en-US" sz="1600" dirty="0"/>
              <a:t>)</a:t>
            </a:r>
          </a:p>
          <a:p>
            <a:pPr algn="l"/>
            <a:endParaRPr lang="en-US" sz="1600" dirty="0"/>
          </a:p>
          <a:p>
            <a:pPr algn="l"/>
            <a:endParaRPr lang="en-US" sz="1600" dirty="0"/>
          </a:p>
          <a:p>
            <a:endParaRPr lang="en-US" dirty="0" smtClean="0"/>
          </a:p>
          <a:p>
            <a:endParaRPr lang="en-US" dirty="0"/>
          </a:p>
          <a:p>
            <a:endParaRPr lang="en-US" dirty="0"/>
          </a:p>
          <a:p>
            <a:endParaRPr lang="en-US" dirty="0"/>
          </a:p>
          <a:p>
            <a:endParaRPr lang="en-US" dirty="0" smtClean="0"/>
          </a:p>
          <a:p>
            <a:endParaRPr lang="en-US" dirty="0"/>
          </a:p>
          <a:p>
            <a:endParaRPr lang="en-US" dirty="0" smtClean="0"/>
          </a:p>
        </p:txBody>
      </p:sp>
      <p:cxnSp>
        <p:nvCxnSpPr>
          <p:cNvPr id="46" name="Straight Connector 45"/>
          <p:cNvCxnSpPr>
            <a:endCxn id="8" idx="1"/>
          </p:cNvCxnSpPr>
          <p:nvPr/>
        </p:nvCxnSpPr>
        <p:spPr>
          <a:xfrm>
            <a:off x="1203802" y="1826455"/>
            <a:ext cx="2445104" cy="15762"/>
          </a:xfrm>
          <a:prstGeom prst="line">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0" idx="1"/>
          </p:cNvCxnSpPr>
          <p:nvPr/>
        </p:nvCxnSpPr>
        <p:spPr>
          <a:xfrm rot="10800000">
            <a:off x="860902" y="2169355"/>
            <a:ext cx="2997964" cy="1638986"/>
          </a:xfrm>
          <a:prstGeom prst="bentConnector2">
            <a:avLst/>
          </a:prstGeom>
          <a:ln w="25400">
            <a:solidFill>
              <a:srgbClr val="FFC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1"/>
          </p:cNvCxnSpPr>
          <p:nvPr/>
        </p:nvCxnSpPr>
        <p:spPr>
          <a:xfrm flipH="1" flipV="1">
            <a:off x="1236983" y="2073994"/>
            <a:ext cx="2621883" cy="845932"/>
          </a:xfrm>
          <a:prstGeom prst="line">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TextBox 20"/>
          <p:cNvSpPr txBox="1">
            <a:spLocks noChangeArrowheads="1"/>
          </p:cNvSpPr>
          <p:nvPr/>
        </p:nvSpPr>
        <p:spPr bwMode="auto">
          <a:xfrm>
            <a:off x="1249680" y="1584777"/>
            <a:ext cx="2187534" cy="461665"/>
          </a:xfrm>
          <a:prstGeom prst="rect">
            <a:avLst/>
          </a:prstGeom>
          <a:noFill/>
          <a:extLst/>
        </p:spPr>
        <p:txBody>
          <a:bodyPr wrap="square" rtlCol="0">
            <a:spAutoFit/>
          </a:bodyPr>
          <a:lstStyle>
            <a:defPPr>
              <a:defRPr lang="en-US"/>
            </a:defPPr>
            <a:lvl1pPr>
              <a:defRPr sz="1200"/>
            </a:lvl1pPr>
          </a:lstStyle>
          <a:p>
            <a:pPr algn="ctr"/>
            <a:r>
              <a:rPr lang="en-US" dirty="0"/>
              <a:t>Appeal and </a:t>
            </a:r>
          </a:p>
          <a:p>
            <a:pPr algn="ctr"/>
            <a:r>
              <a:rPr lang="en-US" dirty="0"/>
              <a:t>Provide </a:t>
            </a:r>
            <a:r>
              <a:rPr lang="en-US" dirty="0" smtClean="0"/>
              <a:t>supporting arguments</a:t>
            </a:r>
            <a:endParaRPr lang="en-US" dirty="0"/>
          </a:p>
        </p:txBody>
      </p:sp>
      <p:sp>
        <p:nvSpPr>
          <p:cNvPr id="57" name="Rectangle 56"/>
          <p:cNvSpPr/>
          <p:nvPr/>
        </p:nvSpPr>
        <p:spPr>
          <a:xfrm>
            <a:off x="3648906" y="4813659"/>
            <a:ext cx="2342498" cy="337139"/>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Tax Court</a:t>
            </a:r>
            <a:endParaRPr lang="en-US" sz="1600" b="1" dirty="0">
              <a:solidFill>
                <a:schemeClr val="bg1"/>
              </a:solidFill>
            </a:endParaRPr>
          </a:p>
        </p:txBody>
      </p:sp>
      <p:sp>
        <p:nvSpPr>
          <p:cNvPr id="58" name="Rectangle 57"/>
          <p:cNvSpPr/>
          <p:nvPr/>
        </p:nvSpPr>
        <p:spPr>
          <a:xfrm>
            <a:off x="3648906" y="5750217"/>
            <a:ext cx="2342498" cy="337139"/>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Supreme Court</a:t>
            </a:r>
            <a:endParaRPr lang="en-US" sz="1600" b="1" dirty="0">
              <a:solidFill>
                <a:schemeClr val="bg1"/>
              </a:solidFill>
            </a:endParaRPr>
          </a:p>
        </p:txBody>
      </p:sp>
      <p:sp>
        <p:nvSpPr>
          <p:cNvPr id="60" name="Rectangle 59"/>
          <p:cNvSpPr/>
          <p:nvPr/>
        </p:nvSpPr>
        <p:spPr>
          <a:xfrm>
            <a:off x="3648906" y="5304415"/>
            <a:ext cx="2342498" cy="29218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Tax Court’s Judgement</a:t>
            </a:r>
            <a:endParaRPr lang="en-US" sz="1400" dirty="0">
              <a:solidFill>
                <a:srgbClr val="002060"/>
              </a:solidFill>
            </a:endParaRPr>
          </a:p>
        </p:txBody>
      </p:sp>
      <p:sp>
        <p:nvSpPr>
          <p:cNvPr id="61" name="Chevron 60"/>
          <p:cNvSpPr/>
          <p:nvPr/>
        </p:nvSpPr>
        <p:spPr>
          <a:xfrm rot="5400000">
            <a:off x="4729947" y="5059111"/>
            <a:ext cx="177188" cy="3488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rot="5400000">
            <a:off x="4729944" y="5510780"/>
            <a:ext cx="177190" cy="34883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3648906" y="6332210"/>
            <a:ext cx="2342498" cy="455178"/>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Supreme Court’s Judgement</a:t>
            </a:r>
            <a:endParaRPr lang="en-US" sz="1400" dirty="0">
              <a:solidFill>
                <a:srgbClr val="002060"/>
              </a:solidFill>
            </a:endParaRPr>
          </a:p>
        </p:txBody>
      </p:sp>
      <p:sp>
        <p:nvSpPr>
          <p:cNvPr id="64" name="Chevron 63"/>
          <p:cNvSpPr/>
          <p:nvPr/>
        </p:nvSpPr>
        <p:spPr>
          <a:xfrm rot="5400000">
            <a:off x="4729948" y="6001536"/>
            <a:ext cx="177189" cy="348829"/>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20"/>
          <p:cNvSpPr txBox="1">
            <a:spLocks noChangeArrowheads="1"/>
          </p:cNvSpPr>
          <p:nvPr/>
        </p:nvSpPr>
        <p:spPr bwMode="auto">
          <a:xfrm>
            <a:off x="1215316" y="3581934"/>
            <a:ext cx="2187534" cy="276999"/>
          </a:xfrm>
          <a:prstGeom prst="rect">
            <a:avLst/>
          </a:prstGeom>
          <a:noFill/>
          <a:extLst/>
        </p:spPr>
        <p:txBody>
          <a:bodyPr wrap="square" rtlCol="0">
            <a:spAutoFit/>
          </a:bodyPr>
          <a:lstStyle>
            <a:defPPr>
              <a:defRPr lang="en-US"/>
            </a:defPPr>
            <a:lvl1pPr>
              <a:defRPr sz="1200"/>
            </a:lvl1pPr>
          </a:lstStyle>
          <a:p>
            <a:pPr algn="ctr"/>
            <a:r>
              <a:rPr lang="en-US" dirty="0" smtClean="0"/>
              <a:t>Issue Tariff Decision</a:t>
            </a:r>
            <a:endParaRPr lang="en-US" dirty="0"/>
          </a:p>
        </p:txBody>
      </p:sp>
      <p:cxnSp>
        <p:nvCxnSpPr>
          <p:cNvPr id="66" name="Elbow Connector 65"/>
          <p:cNvCxnSpPr>
            <a:endCxn id="57" idx="1"/>
          </p:cNvCxnSpPr>
          <p:nvPr/>
        </p:nvCxnSpPr>
        <p:spPr>
          <a:xfrm rot="10800000" flipH="1" flipV="1">
            <a:off x="518002" y="1826455"/>
            <a:ext cx="3130904" cy="3155774"/>
          </a:xfrm>
          <a:prstGeom prst="bentConnector3">
            <a:avLst>
              <a:gd name="adj1" fmla="val -7301"/>
            </a:avLst>
          </a:prstGeom>
          <a:ln w="25400">
            <a:solidFill>
              <a:srgbClr val="FFC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0" name="TextBox 20"/>
          <p:cNvSpPr txBox="1">
            <a:spLocks noChangeArrowheads="1"/>
          </p:cNvSpPr>
          <p:nvPr/>
        </p:nvSpPr>
        <p:spPr bwMode="auto">
          <a:xfrm>
            <a:off x="518002" y="4754739"/>
            <a:ext cx="2187534" cy="830997"/>
          </a:xfrm>
          <a:prstGeom prst="rect">
            <a:avLst/>
          </a:prstGeom>
          <a:noFill/>
          <a:extLst/>
        </p:spPr>
        <p:txBody>
          <a:bodyPr wrap="square" rtlCol="0">
            <a:spAutoFit/>
          </a:bodyPr>
          <a:lstStyle>
            <a:defPPr>
              <a:defRPr lang="en-US"/>
            </a:defPPr>
            <a:lvl1pPr>
              <a:defRPr sz="1200"/>
            </a:lvl1pPr>
          </a:lstStyle>
          <a:p>
            <a:pPr algn="ctr"/>
            <a:r>
              <a:rPr lang="en-US" dirty="0" smtClean="0"/>
              <a:t>Disagree and Proceed</a:t>
            </a:r>
          </a:p>
          <a:p>
            <a:pPr algn="ctr"/>
            <a:r>
              <a:rPr lang="en-US" dirty="0" smtClean="0"/>
              <a:t>litigation </a:t>
            </a:r>
            <a:r>
              <a:rPr lang="en-US" b="1" dirty="0" smtClean="0"/>
              <a:t>within 30 days</a:t>
            </a:r>
            <a:r>
              <a:rPr lang="en-US" dirty="0" smtClean="0"/>
              <a:t> since the date of issuance of the Decision</a:t>
            </a:r>
            <a:endParaRPr lang="en-US" dirty="0"/>
          </a:p>
        </p:txBody>
      </p:sp>
      <p:sp>
        <p:nvSpPr>
          <p:cNvPr id="71" name="TextBox 20"/>
          <p:cNvSpPr txBox="1">
            <a:spLocks noChangeArrowheads="1"/>
          </p:cNvSpPr>
          <p:nvPr/>
        </p:nvSpPr>
        <p:spPr bwMode="auto">
          <a:xfrm rot="1104782">
            <a:off x="2226450" y="2532594"/>
            <a:ext cx="783066" cy="276999"/>
          </a:xfrm>
          <a:prstGeom prst="rect">
            <a:avLst/>
          </a:prstGeom>
          <a:noFill/>
          <a:extLst/>
        </p:spPr>
        <p:txBody>
          <a:bodyPr wrap="square" rtlCol="0">
            <a:spAutoFit/>
          </a:bodyPr>
          <a:lstStyle>
            <a:defPPr>
              <a:defRPr lang="en-US"/>
            </a:defPPr>
            <a:lvl1pPr>
              <a:defRPr sz="1200"/>
            </a:lvl1pPr>
          </a:lstStyle>
          <a:p>
            <a:pPr algn="ctr"/>
            <a:r>
              <a:rPr lang="en-US" dirty="0" smtClean="0"/>
              <a:t>Enquiry</a:t>
            </a:r>
            <a:endParaRPr lang="en-US" dirty="0"/>
          </a:p>
        </p:txBody>
      </p:sp>
      <p:cxnSp>
        <p:nvCxnSpPr>
          <p:cNvPr id="81" name="Straight Connector 80"/>
          <p:cNvCxnSpPr/>
          <p:nvPr/>
        </p:nvCxnSpPr>
        <p:spPr>
          <a:xfrm>
            <a:off x="290893" y="5905021"/>
            <a:ext cx="3358013" cy="21647"/>
          </a:xfrm>
          <a:prstGeom prst="line">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90893" y="4982229"/>
            <a:ext cx="0" cy="932106"/>
          </a:xfrm>
          <a:prstGeom prst="line">
            <a:avLst/>
          </a:prstGeom>
          <a:ln w="254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91" name="TextBox 20"/>
          <p:cNvSpPr txBox="1">
            <a:spLocks noChangeArrowheads="1"/>
          </p:cNvSpPr>
          <p:nvPr/>
        </p:nvSpPr>
        <p:spPr bwMode="auto">
          <a:xfrm>
            <a:off x="518002" y="5674188"/>
            <a:ext cx="2187534" cy="276999"/>
          </a:xfrm>
          <a:prstGeom prst="rect">
            <a:avLst/>
          </a:prstGeom>
          <a:noFill/>
          <a:extLst/>
        </p:spPr>
        <p:txBody>
          <a:bodyPr wrap="square" rtlCol="0">
            <a:spAutoFit/>
          </a:bodyPr>
          <a:lstStyle>
            <a:defPPr>
              <a:defRPr lang="en-US"/>
            </a:defPPr>
            <a:lvl1pPr>
              <a:defRPr sz="1200"/>
            </a:lvl1pPr>
          </a:lstStyle>
          <a:p>
            <a:pPr algn="ctr"/>
            <a:r>
              <a:rPr lang="en-US" dirty="0" smtClean="0"/>
              <a:t>Litigation Process</a:t>
            </a:r>
            <a:endParaRPr lang="en-US" dirty="0"/>
          </a:p>
        </p:txBody>
      </p:sp>
      <p:sp>
        <p:nvSpPr>
          <p:cNvPr id="40" name="Chevron 39"/>
          <p:cNvSpPr/>
          <p:nvPr/>
        </p:nvSpPr>
        <p:spPr>
          <a:xfrm rot="5400000">
            <a:off x="4729947" y="3958081"/>
            <a:ext cx="177188" cy="34882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5400000">
            <a:off x="4731560" y="4063260"/>
            <a:ext cx="177190" cy="34883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5400000">
            <a:off x="4724359" y="4173500"/>
            <a:ext cx="177189" cy="348829"/>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p:cNvSpPr/>
          <p:nvPr/>
        </p:nvSpPr>
        <p:spPr>
          <a:xfrm>
            <a:off x="374581" y="1425929"/>
            <a:ext cx="1268938" cy="559613"/>
          </a:xfrm>
          <a:prstGeom prst="ellipse">
            <a:avLst/>
          </a:prstGeom>
          <a:gradFill>
            <a:gsLst>
              <a:gs pos="100000">
                <a:schemeClr val="accent3">
                  <a:lumMod val="60000"/>
                  <a:lumOff val="40000"/>
                </a:schemeClr>
              </a:gs>
              <a:gs pos="100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smtClean="0">
                <a:solidFill>
                  <a:prstClr val="black"/>
                </a:solidFill>
              </a:rPr>
              <a:t>I</a:t>
            </a:r>
            <a:r>
              <a:rPr lang="en-US" sz="1100" b="1" dirty="0">
                <a:solidFill>
                  <a:prstClr val="black"/>
                </a:solidFill>
              </a:rPr>
              <a:t>mport</a:t>
            </a:r>
            <a:r>
              <a:rPr lang="en-US" sz="1100" b="1" dirty="0" smtClean="0">
                <a:solidFill>
                  <a:prstClr val="black"/>
                </a:solidFill>
              </a:rPr>
              <a:t>er</a:t>
            </a:r>
            <a:endParaRPr lang="en-US" sz="1100" b="1" dirty="0">
              <a:solidFill>
                <a:prstClr val="black"/>
              </a:solidFill>
            </a:endParaRPr>
          </a:p>
        </p:txBody>
      </p:sp>
    </p:spTree>
    <p:extLst>
      <p:ext uri="{BB962C8B-B14F-4D97-AF65-F5344CB8AC3E}">
        <p14:creationId xmlns:p14="http://schemas.microsoft.com/office/powerpoint/2010/main" val="38641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th-TH" sz="3600" b="1" dirty="0" smtClean="0"/>
              <a:t>Tariff Classification Rules</a:t>
            </a:r>
            <a:endParaRPr lang="en-US" altLang="th-TH" sz="3600" dirty="0" smtClean="0"/>
          </a:p>
        </p:txBody>
      </p:sp>
      <p:sp>
        <p:nvSpPr>
          <p:cNvPr id="56323" name="Rectangle 3"/>
          <p:cNvSpPr>
            <a:spLocks noGrp="1" noChangeArrowheads="1"/>
          </p:cNvSpPr>
          <p:nvPr>
            <p:ph type="body" idx="4294967295"/>
          </p:nvPr>
        </p:nvSpPr>
        <p:spPr>
          <a:xfrm>
            <a:off x="457200" y="1676400"/>
            <a:ext cx="8305800" cy="4343400"/>
          </a:xfrm>
        </p:spPr>
        <p:txBody>
          <a:bodyPr/>
          <a:lstStyle/>
          <a:p>
            <a:r>
              <a:rPr lang="en-US" altLang="th-TH" sz="2800" b="1" u="sng" dirty="0" smtClean="0"/>
              <a:t>Tariff Classification</a:t>
            </a:r>
          </a:p>
          <a:p>
            <a:pPr>
              <a:buFontTx/>
              <a:buChar char="-"/>
            </a:pPr>
            <a:r>
              <a:rPr lang="en-US" altLang="th-TH" sz="2800" dirty="0" smtClean="0"/>
              <a:t>The current Customs tariff nomenclature is HS 2012 </a:t>
            </a:r>
          </a:p>
          <a:p>
            <a:pPr>
              <a:buFontTx/>
              <a:buChar char="-"/>
            </a:pPr>
            <a:r>
              <a:rPr lang="en-US" altLang="th-TH" sz="2800" dirty="0" smtClean="0"/>
              <a:t>HS Code has been amended 4 times (in 1992, 1996, 2002, 2007 and 2012)</a:t>
            </a:r>
          </a:p>
        </p:txBody>
      </p:sp>
    </p:spTree>
    <p:extLst>
      <p:ext uri="{BB962C8B-B14F-4D97-AF65-F5344CB8AC3E}">
        <p14:creationId xmlns:p14="http://schemas.microsoft.com/office/powerpoint/2010/main" val="426450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547664" y="89895"/>
            <a:ext cx="7010400" cy="647700"/>
          </a:xfrm>
        </p:spPr>
        <p:txBody>
          <a:bodyPr/>
          <a:lstStyle/>
          <a:p>
            <a:r>
              <a:rPr lang="en-US" altLang="th-TH" sz="3600" b="1" dirty="0" smtClean="0"/>
              <a:t>Settlement of Customs Dispute</a:t>
            </a:r>
            <a:endParaRPr lang="en-US" altLang="th-TH" sz="3600" dirty="0" smtClean="0"/>
          </a:p>
        </p:txBody>
      </p:sp>
      <p:sp useBgFill="1">
        <p:nvSpPr>
          <p:cNvPr id="64516" name="Rectangle 3"/>
          <p:cNvSpPr>
            <a:spLocks noGrp="1" noChangeArrowheads="1"/>
          </p:cNvSpPr>
          <p:nvPr>
            <p:ph type="body" idx="4294967295"/>
          </p:nvPr>
        </p:nvSpPr>
        <p:spPr>
          <a:xfrm>
            <a:off x="457200" y="1447800"/>
            <a:ext cx="8458200" cy="4572000"/>
          </a:xfrm>
        </p:spPr>
        <p:txBody>
          <a:bodyPr/>
          <a:lstStyle/>
          <a:p>
            <a:r>
              <a:rPr lang="en-US" altLang="th-TH" b="1" dirty="0" smtClean="0"/>
              <a:t>Section 102</a:t>
            </a:r>
          </a:p>
          <a:p>
            <a:pPr>
              <a:buFont typeface="Wingdings" panose="05000000000000000000" pitchFamily="2" charset="2"/>
              <a:buNone/>
            </a:pPr>
            <a:endParaRPr lang="en-US" altLang="th-TH" b="1" dirty="0" smtClean="0"/>
          </a:p>
          <a:p>
            <a:pPr algn="just">
              <a:buFontTx/>
              <a:buChar char="-"/>
            </a:pPr>
            <a:r>
              <a:rPr lang="en-US" altLang="th-TH" i="1" dirty="0" smtClean="0"/>
              <a:t>Subjected to Section 102 </a:t>
            </a:r>
            <a:r>
              <a:rPr lang="en-US" altLang="th-TH" i="1" dirty="0" err="1" smtClean="0"/>
              <a:t>bis</a:t>
            </a:r>
            <a:r>
              <a:rPr lang="en-US" altLang="th-TH" i="1" dirty="0" smtClean="0"/>
              <a:t>, if any person shall be liable to prosecution under the Customs Act, the Director-General, with the consent of such person and upon payment of fine, or the giving understanding, bond, or security as the Director-General may deem fit, may </a:t>
            </a:r>
            <a:r>
              <a:rPr lang="en-US" altLang="th-TH" i="1" u="sng" dirty="0" smtClean="0"/>
              <a:t>waive prosecution</a:t>
            </a:r>
            <a:r>
              <a:rPr lang="en-US" altLang="th-TH" i="1" dirty="0" smtClean="0"/>
              <a:t>; and such waiver shall indemnify the offender against any further prosecution on account of the offense in question.</a:t>
            </a:r>
          </a:p>
          <a:p>
            <a:pPr>
              <a:buFont typeface="Wingdings" panose="05000000000000000000" pitchFamily="2" charset="2"/>
              <a:buNone/>
            </a:pPr>
            <a:endParaRPr lang="en-US" altLang="th-TH" i="1" dirty="0" smtClean="0"/>
          </a:p>
        </p:txBody>
      </p:sp>
    </p:spTree>
    <p:extLst>
      <p:ext uri="{BB962C8B-B14F-4D97-AF65-F5344CB8AC3E}">
        <p14:creationId xmlns:p14="http://schemas.microsoft.com/office/powerpoint/2010/main" val="365657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562100" y="42642"/>
            <a:ext cx="7467600" cy="647700"/>
          </a:xfrm>
        </p:spPr>
        <p:txBody>
          <a:bodyPr/>
          <a:lstStyle/>
          <a:p>
            <a:r>
              <a:rPr lang="en-US" altLang="th-TH" sz="3600" b="1" dirty="0" smtClean="0"/>
              <a:t>Procedures of customs accusation</a:t>
            </a:r>
            <a:endParaRPr lang="en-US" altLang="th-TH" sz="3600" i="1" dirty="0" smtClean="0"/>
          </a:p>
        </p:txBody>
      </p:sp>
      <p:sp>
        <p:nvSpPr>
          <p:cNvPr id="4" name="Rectangle 3"/>
          <p:cNvSpPr/>
          <p:nvPr/>
        </p:nvSpPr>
        <p:spPr>
          <a:xfrm>
            <a:off x="1066800" y="1828800"/>
            <a:ext cx="2971800" cy="4572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66FF"/>
                </a:solidFill>
              </a:rPr>
              <a:t>Customs officers audit &amp; inspect</a:t>
            </a:r>
          </a:p>
        </p:txBody>
      </p:sp>
      <p:sp>
        <p:nvSpPr>
          <p:cNvPr id="5" name="Right Arrow 4"/>
          <p:cNvSpPr/>
          <p:nvPr/>
        </p:nvSpPr>
        <p:spPr>
          <a:xfrm rot="5400000">
            <a:off x="2317750" y="2406650"/>
            <a:ext cx="381000"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5541" name="TextBox 28"/>
          <p:cNvSpPr txBox="1">
            <a:spLocks noChangeArrowheads="1"/>
          </p:cNvSpPr>
          <p:nvPr/>
        </p:nvSpPr>
        <p:spPr bwMode="auto">
          <a:xfrm>
            <a:off x="838200" y="2667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Inform the accusation/issues</a:t>
            </a:r>
          </a:p>
        </p:txBody>
      </p:sp>
      <p:graphicFrame>
        <p:nvGraphicFramePr>
          <p:cNvPr id="91" name="Diagram 90"/>
          <p:cNvGraphicFramePr/>
          <p:nvPr/>
        </p:nvGraphicFramePr>
        <p:xfrm>
          <a:off x="4191000" y="3505200"/>
          <a:ext cx="2209800" cy="33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9" name="Diagram 88"/>
          <p:cNvGraphicFramePr/>
          <p:nvPr/>
        </p:nvGraphicFramePr>
        <p:xfrm>
          <a:off x="1371600" y="3505200"/>
          <a:ext cx="2133600" cy="338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5544" name="TextBox 13"/>
          <p:cNvSpPr txBox="1">
            <a:spLocks noChangeArrowheads="1"/>
          </p:cNvSpPr>
          <p:nvPr/>
        </p:nvSpPr>
        <p:spPr bwMode="auto">
          <a:xfrm>
            <a:off x="152400" y="11430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h-TH" sz="1600" b="1"/>
              <a:t>Procedures of customs accusation after </a:t>
            </a:r>
            <a:r>
              <a:rPr lang="en-US" altLang="th-TH" sz="1600" b="1" i="1"/>
              <a:t>the inspection of Post-Clearance Audit Bureau or Customs Investigation and Suppression Bureau</a:t>
            </a:r>
            <a:endParaRPr lang="en-US" altLang="th-TH" sz="1600"/>
          </a:p>
        </p:txBody>
      </p:sp>
      <p:sp>
        <p:nvSpPr>
          <p:cNvPr id="15" name="Right Arrow 14"/>
          <p:cNvSpPr/>
          <p:nvPr/>
        </p:nvSpPr>
        <p:spPr>
          <a:xfrm rot="5400000">
            <a:off x="2279650" y="3130550"/>
            <a:ext cx="457200"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74" name="Bent-Up Arrow 73"/>
          <p:cNvSpPr/>
          <p:nvPr/>
        </p:nvSpPr>
        <p:spPr>
          <a:xfrm flipV="1">
            <a:off x="2971800" y="3048000"/>
            <a:ext cx="2209800" cy="457200"/>
          </a:xfrm>
          <a:prstGeom prst="bentUpArrow">
            <a:avLst>
              <a:gd name="adj1" fmla="val 34167"/>
              <a:gd name="adj2" fmla="val 25000"/>
              <a:gd name="adj3" fmla="val 36563"/>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5547" name="TextBox 74"/>
          <p:cNvSpPr txBox="1">
            <a:spLocks noChangeArrowheads="1"/>
          </p:cNvSpPr>
          <p:nvPr/>
        </p:nvSpPr>
        <p:spPr bwMode="auto">
          <a:xfrm>
            <a:off x="4191000" y="4157663"/>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Legal Affairs Bureau</a:t>
            </a:r>
          </a:p>
        </p:txBody>
      </p:sp>
      <p:sp>
        <p:nvSpPr>
          <p:cNvPr id="65548" name="TextBox 75"/>
          <p:cNvSpPr txBox="1">
            <a:spLocks noChangeArrowheads="1"/>
          </p:cNvSpPr>
          <p:nvPr/>
        </p:nvSpPr>
        <p:spPr bwMode="auto">
          <a:xfrm>
            <a:off x="7467600" y="41576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explain</a:t>
            </a:r>
          </a:p>
        </p:txBody>
      </p:sp>
      <p:sp>
        <p:nvSpPr>
          <p:cNvPr id="65549" name="TextBox 76"/>
          <p:cNvSpPr txBox="1">
            <a:spLocks noChangeArrowheads="1"/>
          </p:cNvSpPr>
          <p:nvPr/>
        </p:nvSpPr>
        <p:spPr bwMode="auto">
          <a:xfrm>
            <a:off x="2971800" y="4800600"/>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Co-consultation with related officers</a:t>
            </a:r>
          </a:p>
        </p:txBody>
      </p:sp>
      <p:sp>
        <p:nvSpPr>
          <p:cNvPr id="65550" name="TextBox 77"/>
          <p:cNvSpPr txBox="1">
            <a:spLocks noChangeArrowheads="1"/>
          </p:cNvSpPr>
          <p:nvPr/>
        </p:nvSpPr>
        <p:spPr bwMode="auto">
          <a:xfrm>
            <a:off x="2895600" y="5410200"/>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Conclude the accusation/Duty Assessment Notice</a:t>
            </a:r>
          </a:p>
        </p:txBody>
      </p:sp>
      <p:sp>
        <p:nvSpPr>
          <p:cNvPr id="79" name="Right Arrow 78"/>
          <p:cNvSpPr/>
          <p:nvPr/>
        </p:nvSpPr>
        <p:spPr>
          <a:xfrm rot="5400000">
            <a:off x="5006181" y="3875882"/>
            <a:ext cx="338137"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80" name="Right Arrow 79"/>
          <p:cNvSpPr/>
          <p:nvPr/>
        </p:nvSpPr>
        <p:spPr>
          <a:xfrm rot="5400000">
            <a:off x="5006181" y="4485482"/>
            <a:ext cx="338137"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81" name="Right Arrow 80"/>
          <p:cNvSpPr/>
          <p:nvPr/>
        </p:nvSpPr>
        <p:spPr>
          <a:xfrm rot="10800000">
            <a:off x="6553200" y="4157663"/>
            <a:ext cx="762000" cy="338137"/>
          </a:xfrm>
          <a:prstGeom prs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82" name="Right Arrow 81"/>
          <p:cNvSpPr/>
          <p:nvPr/>
        </p:nvSpPr>
        <p:spPr>
          <a:xfrm rot="5400000">
            <a:off x="5022850" y="5111750"/>
            <a:ext cx="304800"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84" name="Right Arrow 83"/>
          <p:cNvSpPr/>
          <p:nvPr/>
        </p:nvSpPr>
        <p:spPr>
          <a:xfrm rot="10800000">
            <a:off x="2362200" y="5410200"/>
            <a:ext cx="685800" cy="381000"/>
          </a:xfrm>
          <a:prstGeom prst="rightArrow">
            <a:avLst>
              <a:gd name="adj1" fmla="val 43478"/>
              <a:gd name="adj2" fmla="val 5000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srgbClr val="0000FF"/>
              </a:solidFill>
            </a:endParaRPr>
          </a:p>
        </p:txBody>
      </p:sp>
      <p:sp>
        <p:nvSpPr>
          <p:cNvPr id="65556" name="TextBox 84"/>
          <p:cNvSpPr txBox="1">
            <a:spLocks noChangeArrowheads="1"/>
          </p:cNvSpPr>
          <p:nvPr/>
        </p:nvSpPr>
        <p:spPr bwMode="auto">
          <a:xfrm>
            <a:off x="2971800" y="5986463"/>
            <a:ext cx="533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Appeal the case to Appeal Committee</a:t>
            </a:r>
          </a:p>
        </p:txBody>
      </p:sp>
      <p:sp>
        <p:nvSpPr>
          <p:cNvPr id="86" name="Right Arrow 85"/>
          <p:cNvSpPr/>
          <p:nvPr/>
        </p:nvSpPr>
        <p:spPr>
          <a:xfrm rot="5400000">
            <a:off x="5022850" y="5721350"/>
            <a:ext cx="304800"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5558" name="TextBox 86"/>
          <p:cNvSpPr txBox="1">
            <a:spLocks noChangeArrowheads="1"/>
          </p:cNvSpPr>
          <p:nvPr/>
        </p:nvSpPr>
        <p:spPr bwMode="auto">
          <a:xfrm>
            <a:off x="2743200" y="6553200"/>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th-TH" sz="1600" b="1"/>
              <a:t>File the case to Court within 30 days</a:t>
            </a:r>
          </a:p>
        </p:txBody>
      </p:sp>
      <p:sp>
        <p:nvSpPr>
          <p:cNvPr id="88" name="Right Arrow 87"/>
          <p:cNvSpPr/>
          <p:nvPr/>
        </p:nvSpPr>
        <p:spPr>
          <a:xfrm rot="5400000">
            <a:off x="5022850" y="6330950"/>
            <a:ext cx="304800" cy="292100"/>
          </a:xfrm>
          <a:prstGeom prst="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graphicFrame>
        <p:nvGraphicFramePr>
          <p:cNvPr id="25" name="Diagram 24"/>
          <p:cNvGraphicFramePr/>
          <p:nvPr/>
        </p:nvGraphicFramePr>
        <p:xfrm>
          <a:off x="152400" y="5410200"/>
          <a:ext cx="2133600" cy="3385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ight Arrow 25"/>
          <p:cNvSpPr/>
          <p:nvPr/>
        </p:nvSpPr>
        <p:spPr>
          <a:xfrm rot="10800000">
            <a:off x="2438400" y="6248400"/>
            <a:ext cx="1981200" cy="381000"/>
          </a:xfrm>
          <a:prstGeom prst="rightArrow">
            <a:avLst>
              <a:gd name="adj1" fmla="val 43478"/>
              <a:gd name="adj2" fmla="val 5000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solidFill>
                <a:srgbClr val="0000FF"/>
              </a:solidFill>
            </a:endParaRPr>
          </a:p>
        </p:txBody>
      </p:sp>
      <p:graphicFrame>
        <p:nvGraphicFramePr>
          <p:cNvPr id="27" name="Diagram 26"/>
          <p:cNvGraphicFramePr/>
          <p:nvPr/>
        </p:nvGraphicFramePr>
        <p:xfrm>
          <a:off x="152400" y="6248400"/>
          <a:ext cx="2133600" cy="3385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46431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24000" y="1"/>
            <a:ext cx="7010400" cy="692696"/>
          </a:xfrm>
        </p:spPr>
        <p:txBody>
          <a:bodyPr/>
          <a:lstStyle/>
          <a:p>
            <a:r>
              <a:rPr lang="en-US" sz="3600" dirty="0" smtClean="0"/>
              <a:t>Customs Penalty </a:t>
            </a:r>
          </a:p>
        </p:txBody>
      </p:sp>
      <p:sp>
        <p:nvSpPr>
          <p:cNvPr id="52227" name="AutoShape 3"/>
          <p:cNvSpPr>
            <a:spLocks noChangeArrowheads="1"/>
          </p:cNvSpPr>
          <p:nvPr/>
        </p:nvSpPr>
        <p:spPr bwMode="gray">
          <a:xfrm>
            <a:off x="1336675" y="1219200"/>
            <a:ext cx="2601913" cy="1600200"/>
          </a:xfrm>
          <a:prstGeom prst="homePlate">
            <a:avLst>
              <a:gd name="adj" fmla="val 40650"/>
            </a:avLst>
          </a:prstGeom>
          <a:solidFill>
            <a:srgbClr val="FFFFCC"/>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Duty shortage</a:t>
            </a:r>
          </a:p>
        </p:txBody>
      </p:sp>
      <p:sp>
        <p:nvSpPr>
          <p:cNvPr id="52228" name="AutoShape 4"/>
          <p:cNvSpPr>
            <a:spLocks noChangeArrowheads="1"/>
          </p:cNvSpPr>
          <p:nvPr/>
        </p:nvSpPr>
        <p:spPr bwMode="gray">
          <a:xfrm>
            <a:off x="3886200" y="1219200"/>
            <a:ext cx="3962400" cy="1600200"/>
          </a:xfrm>
          <a:prstGeom prst="chevron">
            <a:avLst>
              <a:gd name="adj" fmla="val 29760"/>
            </a:avLst>
          </a:prstGeom>
          <a:solidFill>
            <a:srgbClr val="FFFFCC"/>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dirty="0">
                <a:solidFill>
                  <a:schemeClr val="tx2"/>
                </a:solidFill>
                <a:latin typeface="Univers 45 Light" pitchFamily="34" charset="0"/>
                <a:cs typeface="Arial" panose="020B0604020202020204" pitchFamily="34" charset="0"/>
              </a:rPr>
              <a:t>       </a:t>
            </a:r>
          </a:p>
          <a:p>
            <a:pPr eaLnBrk="1" hangingPunct="1"/>
            <a:r>
              <a:rPr lang="en-US" sz="2000" b="1" dirty="0">
                <a:solidFill>
                  <a:schemeClr val="tx2"/>
                </a:solidFill>
                <a:latin typeface="Univers 45 Light" pitchFamily="34" charset="0"/>
                <a:cs typeface="Arial" panose="020B0604020202020204" pitchFamily="34" charset="0"/>
              </a:rPr>
              <a:t>      </a:t>
            </a:r>
          </a:p>
          <a:p>
            <a:pPr eaLnBrk="1" hangingPunct="1"/>
            <a:r>
              <a:rPr lang="en-US" sz="2000" b="1" dirty="0">
                <a:solidFill>
                  <a:schemeClr val="tx2"/>
                </a:solidFill>
                <a:latin typeface="Univers 45 Light" pitchFamily="34" charset="0"/>
                <a:cs typeface="Arial" panose="020B0604020202020204" pitchFamily="34" charset="0"/>
              </a:rPr>
              <a:t>      </a:t>
            </a: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Duty </a:t>
            </a:r>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Shortage + </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Penalty 2 times +</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VAT shortage + </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VAT penalty 1 time + </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VAT surcharge </a:t>
            </a:r>
          </a:p>
          <a:p>
            <a:pPr eaLnBrk="1" hangingPunct="1"/>
            <a:endPar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sz="2000" b="1" dirty="0">
              <a:solidFill>
                <a:schemeClr val="tx2"/>
              </a:solidFill>
              <a:latin typeface="Univers 45 Light" pitchFamily="34" charset="0"/>
              <a:cs typeface="Arial" panose="020B0604020202020204" pitchFamily="34" charset="0"/>
            </a:endParaRPr>
          </a:p>
        </p:txBody>
      </p:sp>
      <p:sp>
        <p:nvSpPr>
          <p:cNvPr id="52229" name="AutoShape 5"/>
          <p:cNvSpPr>
            <a:spLocks noChangeArrowheads="1"/>
          </p:cNvSpPr>
          <p:nvPr/>
        </p:nvSpPr>
        <p:spPr bwMode="gray">
          <a:xfrm>
            <a:off x="1371600" y="3048000"/>
            <a:ext cx="2601913" cy="1066800"/>
          </a:xfrm>
          <a:prstGeom prst="homePlate">
            <a:avLst>
              <a:gd name="adj" fmla="val 42118"/>
            </a:avLst>
          </a:prstGeom>
          <a:solidFill>
            <a:srgbClr val="CCFFFF"/>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Hand Carry/</a:t>
            </a:r>
          </a:p>
          <a:p>
            <a:pPr algn="ctr" eaLnBrk="1" hangingPunct="1"/>
            <a:r>
              <a:rPr lang="en-US"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Smuggling</a:t>
            </a:r>
          </a:p>
        </p:txBody>
      </p:sp>
      <p:sp>
        <p:nvSpPr>
          <p:cNvPr id="52230" name="AutoShape 6"/>
          <p:cNvSpPr>
            <a:spLocks noChangeArrowheads="1"/>
          </p:cNvSpPr>
          <p:nvPr/>
        </p:nvSpPr>
        <p:spPr bwMode="gray">
          <a:xfrm>
            <a:off x="4010025" y="2971800"/>
            <a:ext cx="3762375" cy="1219200"/>
          </a:xfrm>
          <a:prstGeom prst="chevron">
            <a:avLst>
              <a:gd name="adj" fmla="val 27731"/>
            </a:avLst>
          </a:prstGeom>
          <a:solidFill>
            <a:srgbClr val="CCFFFF"/>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dirty="0">
                <a:solidFill>
                  <a:schemeClr val="tx2"/>
                </a:solidFill>
                <a:latin typeface="Univers 45 Light" pitchFamily="34" charset="0"/>
                <a:cs typeface="Arial" panose="020B0604020202020204" pitchFamily="34" charset="0"/>
              </a:rPr>
              <a:t>       </a:t>
            </a:r>
          </a:p>
          <a:p>
            <a:pPr eaLnBrk="1" hangingPunct="1"/>
            <a:r>
              <a:rPr lang="en-US" sz="2000" b="1" dirty="0">
                <a:solidFill>
                  <a:schemeClr val="tx2"/>
                </a:solidFill>
                <a:latin typeface="Univers 45 Light" pitchFamily="34" charset="0"/>
                <a:cs typeface="Arial" panose="020B0604020202020204" pitchFamily="34" charset="0"/>
              </a:rPr>
              <a:t>  </a:t>
            </a: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Penalty </a:t>
            </a:r>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2 times of import</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Price </a:t>
            </a:r>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plus import duty  and </a:t>
            </a:r>
          </a:p>
          <a:p>
            <a:pPr eaLnBrk="1" hangingPunct="1"/>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seized </a:t>
            </a:r>
            <a:r>
              <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the goods </a:t>
            </a:r>
          </a:p>
          <a:p>
            <a:pPr eaLnBrk="1" hangingPunct="1"/>
            <a:endPar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2231" name="AutoShape 7"/>
          <p:cNvSpPr>
            <a:spLocks noChangeArrowheads="1"/>
          </p:cNvSpPr>
          <p:nvPr/>
        </p:nvSpPr>
        <p:spPr bwMode="gray">
          <a:xfrm>
            <a:off x="4040113" y="5715000"/>
            <a:ext cx="3886200" cy="609600"/>
          </a:xfrm>
          <a:prstGeom prst="chevron">
            <a:avLst>
              <a:gd name="adj" fmla="val 31078"/>
            </a:avLst>
          </a:prstGeom>
          <a:solidFill>
            <a:srgbClr val="FBDFBD"/>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chemeClr val="tx2"/>
                </a:solidFill>
                <a:latin typeface="Univers 45 Light" pitchFamily="34" charset="0"/>
                <a:cs typeface="Arial" panose="020B0604020202020204" pitchFamily="34" charset="0"/>
              </a:rPr>
              <a:t>       </a:t>
            </a:r>
          </a:p>
          <a:p>
            <a:pPr eaLnBrk="1" hangingPunct="1"/>
            <a:r>
              <a:rPr lang="en-US" sz="2000" b="1">
                <a:solidFill>
                  <a:schemeClr val="tx2"/>
                </a:solidFill>
                <a:latin typeface="Univers 45 Light" pitchFamily="34" charset="0"/>
                <a:cs typeface="Arial" panose="020B0604020202020204" pitchFamily="34" charset="0"/>
              </a:rPr>
              <a:t>   </a:t>
            </a:r>
            <a:endParaRPr lang="en-US" sz="1600" b="1">
              <a:solidFill>
                <a:schemeClr val="tx2"/>
              </a:solidFill>
              <a:latin typeface="Univers 45 Light" pitchFamily="34" charset="0"/>
              <a:cs typeface="Arial" panose="020B0604020202020204" pitchFamily="34" charset="0"/>
            </a:endParaRPr>
          </a:p>
        </p:txBody>
      </p:sp>
      <p:sp>
        <p:nvSpPr>
          <p:cNvPr id="52232" name="AutoShape 8"/>
          <p:cNvSpPr>
            <a:spLocks noChangeArrowheads="1"/>
          </p:cNvSpPr>
          <p:nvPr/>
        </p:nvSpPr>
        <p:spPr bwMode="gray">
          <a:xfrm>
            <a:off x="1371600" y="5638800"/>
            <a:ext cx="2601913" cy="762000"/>
          </a:xfrm>
          <a:prstGeom prst="homePlate">
            <a:avLst>
              <a:gd name="adj" fmla="val 85365"/>
            </a:avLst>
          </a:prstGeom>
          <a:solidFill>
            <a:srgbClr val="FBDFBD"/>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Falsified Document</a:t>
            </a:r>
          </a:p>
        </p:txBody>
      </p:sp>
      <p:sp>
        <p:nvSpPr>
          <p:cNvPr id="52233" name="AutoShape 9"/>
          <p:cNvSpPr>
            <a:spLocks noChangeArrowheads="1"/>
          </p:cNvSpPr>
          <p:nvPr/>
        </p:nvSpPr>
        <p:spPr bwMode="gray">
          <a:xfrm>
            <a:off x="1371600" y="4343400"/>
            <a:ext cx="2601913" cy="1066800"/>
          </a:xfrm>
          <a:prstGeom prst="homePlate">
            <a:avLst>
              <a:gd name="adj" fmla="val 60975"/>
            </a:avLst>
          </a:prstGeom>
          <a:solidFill>
            <a:srgbClr val="C1F9B9"/>
          </a:solidFill>
          <a:ln w="12700" algn="ctr">
            <a:solidFill>
              <a:schemeClr val="tx1"/>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Import goods </a:t>
            </a:r>
          </a:p>
          <a:p>
            <a:pPr algn="ctr" eaLnBrk="1" hangingPunct="1"/>
            <a:r>
              <a:rPr lang="en-US" sz="2000"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Without </a:t>
            </a:r>
          </a:p>
          <a:p>
            <a:pPr algn="ctr" eaLnBrk="1" hangingPunct="1"/>
            <a:r>
              <a:rPr lang="en-US" sz="2000"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import license</a:t>
            </a:r>
          </a:p>
        </p:txBody>
      </p:sp>
      <p:sp>
        <p:nvSpPr>
          <p:cNvPr id="52234" name="AutoShape 10"/>
          <p:cNvSpPr>
            <a:spLocks noChangeArrowheads="1"/>
          </p:cNvSpPr>
          <p:nvPr/>
        </p:nvSpPr>
        <p:spPr bwMode="gray">
          <a:xfrm>
            <a:off x="3962400" y="4343400"/>
            <a:ext cx="3810000" cy="990600"/>
          </a:xfrm>
          <a:prstGeom prst="chevron">
            <a:avLst>
              <a:gd name="adj" fmla="val 46225"/>
            </a:avLst>
          </a:prstGeom>
          <a:solidFill>
            <a:srgbClr val="C1F9B9"/>
          </a:solidFill>
          <a:ln w="12700" algn="ctr">
            <a:solidFill>
              <a:schemeClr val="tx2"/>
            </a:solidFill>
            <a:miter lim="800000"/>
            <a:headEnd/>
            <a:tailEnd type="none" w="med" len="sm"/>
          </a:ln>
        </p:spPr>
        <p:txBody>
          <a:bodyPr wrap="none" lIns="72000" tIns="72000" rIns="7200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Amount of (CIF + I/D + VAT) </a:t>
            </a:r>
          </a:p>
        </p:txBody>
      </p:sp>
      <p:sp>
        <p:nvSpPr>
          <p:cNvPr id="52235" name="Rectangle 11"/>
          <p:cNvSpPr>
            <a:spLocks noChangeArrowheads="1"/>
          </p:cNvSpPr>
          <p:nvPr/>
        </p:nvSpPr>
        <p:spPr bwMode="auto">
          <a:xfrm>
            <a:off x="4267200" y="5715000"/>
            <a:ext cx="374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tx2"/>
                </a:solidFill>
              </a:rPr>
              <a:t>Fine minimum </a:t>
            </a:r>
            <a:r>
              <a:rPr lang="en-US" b="1" dirty="0" smtClean="0">
                <a:solidFill>
                  <a:schemeClr val="tx2"/>
                </a:solidFill>
              </a:rPr>
              <a:t>1,000-50,000 </a:t>
            </a:r>
            <a:r>
              <a:rPr lang="en-US" b="1" dirty="0">
                <a:solidFill>
                  <a:schemeClr val="tx2"/>
                </a:solidFill>
              </a:rPr>
              <a:t>Baht</a:t>
            </a:r>
          </a:p>
        </p:txBody>
      </p:sp>
    </p:spTree>
    <p:extLst>
      <p:ext uri="{BB962C8B-B14F-4D97-AF65-F5344CB8AC3E}">
        <p14:creationId xmlns:p14="http://schemas.microsoft.com/office/powerpoint/2010/main" val="69319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ChangeArrowheads="1"/>
          </p:cNvSpPr>
          <p:nvPr/>
        </p:nvSpPr>
        <p:spPr bwMode="auto">
          <a:xfrm>
            <a:off x="1066800" y="4495800"/>
            <a:ext cx="1981200" cy="914400"/>
          </a:xfrm>
          <a:prstGeom prst="rect">
            <a:avLst/>
          </a:prstGeom>
          <a:solidFill>
            <a:srgbClr val="F4F9AD"/>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a:latin typeface="Univers 45 Light" pitchFamily="34" charset="0"/>
                <a:cs typeface="Arial" panose="020B0604020202020204" pitchFamily="34" charset="0"/>
              </a:rPr>
              <a:t>Customs Audit/</a:t>
            </a:r>
          </a:p>
          <a:p>
            <a:pPr algn="ctr" eaLnBrk="1" hangingPunct="1"/>
            <a:r>
              <a:rPr lang="en-US" sz="1400" b="1">
                <a:latin typeface="Univers 45 Light" pitchFamily="34" charset="0"/>
                <a:cs typeface="Arial" panose="020B0604020202020204" pitchFamily="34" charset="0"/>
              </a:rPr>
              <a:t>Customs Investigation </a:t>
            </a:r>
          </a:p>
          <a:p>
            <a:pPr algn="ctr" eaLnBrk="1" hangingPunct="1"/>
            <a:r>
              <a:rPr lang="en-US" sz="1400" b="1">
                <a:latin typeface="Univers 45 Light" pitchFamily="34" charset="0"/>
                <a:cs typeface="Arial" panose="020B0604020202020204" pitchFamily="34" charset="0"/>
              </a:rPr>
              <a:t>&amp; Suppression Bureau</a:t>
            </a:r>
          </a:p>
        </p:txBody>
      </p:sp>
      <p:sp>
        <p:nvSpPr>
          <p:cNvPr id="53251" name="Rectangle 8"/>
          <p:cNvSpPr>
            <a:spLocks noChangeArrowheads="1"/>
          </p:cNvSpPr>
          <p:nvPr/>
        </p:nvSpPr>
        <p:spPr bwMode="auto">
          <a:xfrm>
            <a:off x="6431973" y="2362200"/>
            <a:ext cx="2524991" cy="1229156"/>
          </a:xfrm>
          <a:prstGeom prst="rect">
            <a:avLst/>
          </a:prstGeom>
          <a:solidFill>
            <a:srgbClr val="F7E0A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dirty="0">
                <a:latin typeface="Univers 45 Light" pitchFamily="34" charset="0"/>
                <a:cs typeface="Arial" panose="020B0604020202020204" pitchFamily="34" charset="0"/>
              </a:rPr>
              <a:t>Economic Crime </a:t>
            </a:r>
          </a:p>
          <a:p>
            <a:pPr algn="ctr" eaLnBrk="1" hangingPunct="1"/>
            <a:r>
              <a:rPr lang="en-US" sz="1400" b="1" dirty="0">
                <a:latin typeface="Univers 45 Light" pitchFamily="34" charset="0"/>
                <a:cs typeface="Arial" panose="020B0604020202020204" pitchFamily="34" charset="0"/>
              </a:rPr>
              <a:t>Investigation Division </a:t>
            </a:r>
          </a:p>
          <a:p>
            <a:pPr algn="ctr" eaLnBrk="1" hangingPunct="1"/>
            <a:r>
              <a:rPr lang="en-US" sz="1400" b="1" dirty="0">
                <a:latin typeface="Univers 45 Light" pitchFamily="34" charset="0"/>
                <a:cs typeface="Arial" panose="020B0604020202020204" pitchFamily="34" charset="0"/>
              </a:rPr>
              <a:t>(under Royal Thai Police</a:t>
            </a:r>
            <a:r>
              <a:rPr lang="en-US" sz="1400" b="1" dirty="0" smtClean="0">
                <a:latin typeface="Univers 45 Light" pitchFamily="34" charset="0"/>
                <a:cs typeface="Arial" panose="020B0604020202020204" pitchFamily="34" charset="0"/>
              </a:rPr>
              <a:t>) or </a:t>
            </a:r>
          </a:p>
          <a:p>
            <a:pPr algn="ctr" eaLnBrk="1" hangingPunct="1"/>
            <a:r>
              <a:rPr lang="en-US" sz="1400" b="1" dirty="0" smtClean="0">
                <a:latin typeface="Univers 45 Light" pitchFamily="34" charset="0"/>
                <a:cs typeface="Arial" panose="020B0604020202020204" pitchFamily="34" charset="0"/>
              </a:rPr>
              <a:t>Department of Special </a:t>
            </a:r>
          </a:p>
          <a:p>
            <a:pPr algn="ctr" eaLnBrk="1" hangingPunct="1"/>
            <a:r>
              <a:rPr lang="en-US" sz="1400" b="1" dirty="0" err="1" smtClean="0">
                <a:latin typeface="Univers 45 Light" pitchFamily="34" charset="0"/>
                <a:cs typeface="Arial" panose="020B0604020202020204" pitchFamily="34" charset="0"/>
              </a:rPr>
              <a:t>nvestigation</a:t>
            </a:r>
            <a:r>
              <a:rPr lang="en-US" sz="1400" b="1" dirty="0" smtClean="0">
                <a:latin typeface="Univers 45 Light" pitchFamily="34" charset="0"/>
                <a:cs typeface="Arial" panose="020B0604020202020204" pitchFamily="34" charset="0"/>
              </a:rPr>
              <a:t> </a:t>
            </a:r>
            <a:endParaRPr lang="en-US" sz="1400" b="1" dirty="0">
              <a:latin typeface="Univers 45 Light" pitchFamily="34" charset="0"/>
              <a:cs typeface="Arial" panose="020B0604020202020204" pitchFamily="34" charset="0"/>
            </a:endParaRPr>
          </a:p>
        </p:txBody>
      </p:sp>
      <p:sp>
        <p:nvSpPr>
          <p:cNvPr id="53252" name="Rectangle 9"/>
          <p:cNvSpPr>
            <a:spLocks noChangeArrowheads="1"/>
          </p:cNvSpPr>
          <p:nvPr/>
        </p:nvSpPr>
        <p:spPr bwMode="auto">
          <a:xfrm>
            <a:off x="3962400" y="3429000"/>
            <a:ext cx="1981200" cy="914400"/>
          </a:xfrm>
          <a:prstGeom prst="rect">
            <a:avLst/>
          </a:prstGeom>
          <a:solidFill>
            <a:srgbClr val="AFF7F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a:latin typeface="Univers 45 Light" pitchFamily="34" charset="0"/>
                <a:cs typeface="Arial" panose="020B0604020202020204" pitchFamily="34" charset="0"/>
              </a:rPr>
              <a:t>Customs Litigation </a:t>
            </a:r>
          </a:p>
          <a:p>
            <a:pPr algn="ctr" eaLnBrk="1" hangingPunct="1"/>
            <a:r>
              <a:rPr lang="en-US" sz="1400" b="1">
                <a:latin typeface="Univers 45 Light" pitchFamily="34" charset="0"/>
                <a:cs typeface="Arial" panose="020B0604020202020204" pitchFamily="34" charset="0"/>
              </a:rPr>
              <a:t>Division, </a:t>
            </a:r>
          </a:p>
          <a:p>
            <a:pPr algn="ctr" eaLnBrk="1" hangingPunct="1"/>
            <a:r>
              <a:rPr lang="en-US" sz="1400" b="1">
                <a:latin typeface="Univers 45 Light" pitchFamily="34" charset="0"/>
                <a:cs typeface="Arial" panose="020B0604020202020204" pitchFamily="34" charset="0"/>
              </a:rPr>
              <a:t>Legal Affairs Bureau </a:t>
            </a:r>
          </a:p>
        </p:txBody>
      </p:sp>
      <p:sp>
        <p:nvSpPr>
          <p:cNvPr id="53253" name="Rectangle 13"/>
          <p:cNvSpPr>
            <a:spLocks noGrp="1" noChangeArrowheads="1"/>
          </p:cNvSpPr>
          <p:nvPr>
            <p:ph type="title" idx="4294967295"/>
          </p:nvPr>
        </p:nvSpPr>
        <p:spPr>
          <a:xfrm>
            <a:off x="1619672" y="116632"/>
            <a:ext cx="7337292" cy="576064"/>
          </a:xfrm>
          <a:noFill/>
        </p:spPr>
        <p:txBody>
          <a:bodyPr anchor="ctr">
            <a:noAutofit/>
          </a:bodyPr>
          <a:lstStyle/>
          <a:p>
            <a:r>
              <a:rPr lang="en-US" sz="3600" dirty="0" smtClean="0"/>
              <a:t>Process of Settling a Case </a:t>
            </a:r>
          </a:p>
        </p:txBody>
      </p:sp>
      <p:sp>
        <p:nvSpPr>
          <p:cNvPr id="53254" name="AutoShape 14"/>
          <p:cNvSpPr>
            <a:spLocks noChangeArrowheads="1"/>
          </p:cNvSpPr>
          <p:nvPr/>
        </p:nvSpPr>
        <p:spPr bwMode="auto">
          <a:xfrm rot="-1339720">
            <a:off x="1331913" y="3044825"/>
            <a:ext cx="3048000" cy="685800"/>
          </a:xfrm>
          <a:prstGeom prst="curvedDownArrow">
            <a:avLst>
              <a:gd name="adj1" fmla="val 79424"/>
              <a:gd name="adj2" fmla="val 153498"/>
              <a:gd name="adj3" fmla="val 2760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3255" name="AutoShape 15"/>
          <p:cNvSpPr>
            <a:spLocks noChangeArrowheads="1"/>
          </p:cNvSpPr>
          <p:nvPr/>
        </p:nvSpPr>
        <p:spPr bwMode="auto">
          <a:xfrm rot="-1339720">
            <a:off x="4800600" y="1981200"/>
            <a:ext cx="3048000" cy="685800"/>
          </a:xfrm>
          <a:prstGeom prst="curvedDownArrow">
            <a:avLst>
              <a:gd name="adj1" fmla="val 79424"/>
              <a:gd name="adj2" fmla="val 153498"/>
              <a:gd name="adj3" fmla="val 2760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37290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to Penalty ??</a:t>
            </a:r>
            <a:endParaRPr lang="th-TH" dirty="0"/>
          </a:p>
        </p:txBody>
      </p:sp>
      <p:sp>
        <p:nvSpPr>
          <p:cNvPr id="3" name="Content Placeholder 2"/>
          <p:cNvSpPr>
            <a:spLocks noGrp="1"/>
          </p:cNvSpPr>
          <p:nvPr>
            <p:ph idx="1"/>
          </p:nvPr>
        </p:nvSpPr>
        <p:spPr>
          <a:xfrm>
            <a:off x="539552" y="1340768"/>
            <a:ext cx="7994848" cy="4679032"/>
          </a:xfrm>
        </p:spPr>
        <p:txBody>
          <a:bodyPr/>
          <a:lstStyle/>
          <a:p>
            <a:r>
              <a:rPr lang="en-US" dirty="0" smtClean="0"/>
              <a:t>If found by Customs, subject to penalty 2 times</a:t>
            </a:r>
          </a:p>
          <a:p>
            <a:r>
              <a:rPr lang="en-US" dirty="0" smtClean="0"/>
              <a:t>If company self request for putting guarantee, no penalty</a:t>
            </a:r>
          </a:p>
          <a:p>
            <a:r>
              <a:rPr lang="en-US" dirty="0" smtClean="0"/>
              <a:t>Prove of no intention </a:t>
            </a:r>
            <a:r>
              <a:rPr lang="en-US" dirty="0" smtClean="0">
                <a:sym typeface="Wingdings" panose="05000000000000000000" pitchFamily="2" charset="2"/>
              </a:rPr>
              <a:t> No penalty</a:t>
            </a:r>
            <a:r>
              <a:rPr lang="en-US" dirty="0" smtClean="0"/>
              <a:t> </a:t>
            </a:r>
          </a:p>
          <a:p>
            <a:endParaRPr lang="th-TH"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42213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547664" y="188640"/>
            <a:ext cx="7412458" cy="647700"/>
          </a:xfrm>
        </p:spPr>
        <p:txBody>
          <a:bodyPr/>
          <a:lstStyle/>
          <a:p>
            <a:r>
              <a:rPr lang="en-US" altLang="th-TH" sz="3600" b="1" dirty="0" smtClean="0"/>
              <a:t>Criteria for prosecution and case settlement at the Customs level</a:t>
            </a:r>
          </a:p>
        </p:txBody>
      </p:sp>
      <p:sp>
        <p:nvSpPr>
          <p:cNvPr id="66563" name="Rectangle 3"/>
          <p:cNvSpPr>
            <a:spLocks noGrp="1" noChangeArrowheads="1"/>
          </p:cNvSpPr>
          <p:nvPr>
            <p:ph type="body" idx="4294967295"/>
          </p:nvPr>
        </p:nvSpPr>
        <p:spPr>
          <a:xfrm>
            <a:off x="509588" y="1585913"/>
            <a:ext cx="8305800" cy="4419600"/>
          </a:xfrm>
        </p:spPr>
        <p:txBody>
          <a:bodyPr/>
          <a:lstStyle/>
          <a:p>
            <a:r>
              <a:rPr lang="en-US" altLang="th-TH" sz="2800" dirty="0" smtClean="0"/>
              <a:t>In case of false declaration arising from the </a:t>
            </a:r>
            <a:r>
              <a:rPr lang="en-US" altLang="th-TH" sz="2800" u="sng" dirty="0" smtClean="0"/>
              <a:t>carelessness of the offender</a:t>
            </a:r>
            <a:r>
              <a:rPr lang="en-US" altLang="th-TH" sz="2800" dirty="0" smtClean="0"/>
              <a:t>, the offender will be liable to a penalty of 10% of duty shortage, which shall not be less than 1,000 Baht but not exceed 50,000 Baht, as well as paying all deficient duties and VAT penalty accordingly.</a:t>
            </a:r>
          </a:p>
        </p:txBody>
      </p:sp>
    </p:spTree>
    <p:extLst>
      <p:ext uri="{BB962C8B-B14F-4D97-AF65-F5344CB8AC3E}">
        <p14:creationId xmlns:p14="http://schemas.microsoft.com/office/powerpoint/2010/main" val="373558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47664" y="116632"/>
            <a:ext cx="7239000" cy="647700"/>
          </a:xfrm>
        </p:spPr>
        <p:txBody>
          <a:bodyPr/>
          <a:lstStyle/>
          <a:p>
            <a:r>
              <a:rPr lang="en-US" altLang="th-TH" sz="3600" b="1" dirty="0" smtClean="0"/>
              <a:t>Criteria for prosecution and case settlement at the Customs level</a:t>
            </a:r>
          </a:p>
        </p:txBody>
      </p:sp>
      <p:sp>
        <p:nvSpPr>
          <p:cNvPr id="67587" name="Rectangle 3"/>
          <p:cNvSpPr>
            <a:spLocks noGrp="1" noChangeArrowheads="1"/>
          </p:cNvSpPr>
          <p:nvPr>
            <p:ph type="body" idx="4294967295"/>
          </p:nvPr>
        </p:nvSpPr>
        <p:spPr>
          <a:xfrm>
            <a:off x="381000" y="1828800"/>
            <a:ext cx="8305800" cy="4419600"/>
          </a:xfrm>
        </p:spPr>
        <p:txBody>
          <a:bodyPr/>
          <a:lstStyle/>
          <a:p>
            <a:r>
              <a:rPr lang="en-US" altLang="th-TH" u="sng" dirty="0" smtClean="0"/>
              <a:t>False declaration in attempt to evade tax </a:t>
            </a:r>
            <a:r>
              <a:rPr lang="en-US" altLang="th-TH" dirty="0" smtClean="0"/>
              <a:t>shall be subjected to payment of duty shortage + a penalty twice the duty shortage + VAT penalty 1 time the VAT shortage + excise tax + interior tax (if any)</a:t>
            </a:r>
          </a:p>
          <a:p>
            <a:pPr>
              <a:buFont typeface="Wingdings" panose="05000000000000000000" pitchFamily="2" charset="2"/>
              <a:buNone/>
            </a:pPr>
            <a:r>
              <a:rPr lang="en-US" altLang="th-TH" dirty="0" smtClean="0"/>
              <a:t>		  </a:t>
            </a:r>
          </a:p>
        </p:txBody>
      </p:sp>
      <p:pic>
        <p:nvPicPr>
          <p:cNvPr id="67588" name="Picture 3" descr="C:\Documents and Settings\Somruekarn\Local Settings\Temporary Internet Files\Content.IE5\41UNSD6B\MPj040967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8515">
            <a:off x="3651250" y="357505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54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524000" y="228600"/>
            <a:ext cx="7239000" cy="647700"/>
          </a:xfrm>
        </p:spPr>
        <p:txBody>
          <a:bodyPr/>
          <a:lstStyle/>
          <a:p>
            <a:r>
              <a:rPr lang="en-US" altLang="th-TH" sz="3600" b="1" dirty="0" smtClean="0"/>
              <a:t>Criteria for prosecution and case settlement at the Customs level</a:t>
            </a:r>
          </a:p>
        </p:txBody>
      </p:sp>
      <p:sp>
        <p:nvSpPr>
          <p:cNvPr id="70659" name="Rectangle 3"/>
          <p:cNvSpPr>
            <a:spLocks noGrp="1" noChangeArrowheads="1"/>
          </p:cNvSpPr>
          <p:nvPr>
            <p:ph type="body" idx="4294967295"/>
          </p:nvPr>
        </p:nvSpPr>
        <p:spPr>
          <a:xfrm>
            <a:off x="533400" y="1600200"/>
            <a:ext cx="8305800" cy="4781550"/>
          </a:xfrm>
        </p:spPr>
        <p:txBody>
          <a:bodyPr/>
          <a:lstStyle/>
          <a:p>
            <a:r>
              <a:rPr lang="en-US" altLang="th-TH" dirty="0" smtClean="0"/>
              <a:t>Offenses relating to importing or exporting </a:t>
            </a:r>
            <a:r>
              <a:rPr lang="en-US" altLang="th-TH" b="1" dirty="0" smtClean="0"/>
              <a:t>restricted and prohibited goods</a:t>
            </a:r>
            <a:r>
              <a:rPr lang="en-US" altLang="th-TH" dirty="0" smtClean="0"/>
              <a:t>:</a:t>
            </a:r>
          </a:p>
          <a:p>
            <a:pPr lvl="1">
              <a:buFont typeface="Wingdings" panose="05000000000000000000" pitchFamily="2" charset="2"/>
              <a:buNone/>
            </a:pPr>
            <a:endParaRPr lang="en-US" altLang="th-TH" sz="2400" dirty="0" smtClean="0">
              <a:solidFill>
                <a:srgbClr val="FF0000"/>
              </a:solidFill>
            </a:endParaRPr>
          </a:p>
          <a:p>
            <a:pPr lvl="1">
              <a:buFont typeface="Arial" panose="020B0604020202020204" pitchFamily="34" charset="0"/>
              <a:buChar char="•"/>
            </a:pPr>
            <a:r>
              <a:rPr lang="en-US" altLang="th-TH" sz="2400" dirty="0" smtClean="0"/>
              <a:t>Prohibited goods imported into or exported from Thailand shall be forfeited  </a:t>
            </a:r>
          </a:p>
          <a:p>
            <a:pPr lvl="1">
              <a:buFont typeface="Arial" panose="020B0604020202020204" pitchFamily="34" charset="0"/>
              <a:buChar char="•"/>
            </a:pPr>
            <a:r>
              <a:rPr lang="en-US" altLang="th-TH" sz="2400" dirty="0" smtClean="0"/>
              <a:t>For restricted goods, if the government authority responsible for issuing the license </a:t>
            </a:r>
            <a:r>
              <a:rPr lang="en-US" altLang="th-TH" sz="2400" u="sng" dirty="0" smtClean="0"/>
              <a:t>issues the license after the importation, </a:t>
            </a:r>
            <a:r>
              <a:rPr lang="en-US" altLang="th-TH" sz="2400" dirty="0" smtClean="0"/>
              <a:t>or informs the customs officer in writing after the importation that it permits the importation of such goods into Thailand, the goods shall be subjected to a fine of 10% of value of goods, which will not be less than 1,000 Baht but not exceed 20,000 Baht, regardless of whether the goods are dutiable.   </a:t>
            </a:r>
          </a:p>
          <a:p>
            <a:pPr lvl="1">
              <a:buFont typeface="Wingdings" panose="05000000000000000000" pitchFamily="2" charset="2"/>
              <a:buNone/>
            </a:pPr>
            <a:r>
              <a:rPr lang="en-US" altLang="th-TH" sz="2400" dirty="0" smtClean="0"/>
              <a:t>	</a:t>
            </a:r>
          </a:p>
        </p:txBody>
      </p:sp>
      <p:pic>
        <p:nvPicPr>
          <p:cNvPr id="70660" name="Picture 2" descr="C:\Documents and Settings\Somruekarn\Local Settings\Temporary Internet Files\Content.IE5\OXURG5IF\MCj0432538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638800"/>
            <a:ext cx="685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C:\Documents and Settings\Somruekarn\Local Settings\Temporary Internet Files\Content.IE5\UBCV23E9\MCj031099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7125">
            <a:off x="2036763" y="5472113"/>
            <a:ext cx="108585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07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2440" y="2852936"/>
            <a:ext cx="4572000" cy="1908215"/>
          </a:xfrm>
          <a:prstGeom prst="rect">
            <a:avLst/>
          </a:prstGeom>
        </p:spPr>
        <p:txBody>
          <a:bodyPr>
            <a:spAutoFit/>
          </a:bodyPr>
          <a:lstStyle/>
          <a:p>
            <a:r>
              <a:rPr lang="en-US" sz="1400" b="1" dirty="0" smtClean="0">
                <a:solidFill>
                  <a:srgbClr val="333333"/>
                </a:solidFill>
                <a:latin typeface="Century Gothic" pitchFamily="34" charset="0"/>
              </a:rPr>
              <a:t>For more information, please contact :</a:t>
            </a:r>
          </a:p>
          <a:p>
            <a:endParaRPr lang="en-US" sz="1400" dirty="0" smtClean="0">
              <a:solidFill>
                <a:srgbClr val="1C1C1C"/>
              </a:solidFill>
              <a:latin typeface="Century Gothic" pitchFamily="34" charset="0"/>
            </a:endParaRPr>
          </a:p>
          <a:p>
            <a:pPr>
              <a:lnSpc>
                <a:spcPct val="150000"/>
              </a:lnSpc>
            </a:pPr>
            <a:r>
              <a:rPr lang="en-US" sz="1200" dirty="0" smtClean="0">
                <a:solidFill>
                  <a:srgbClr val="292929"/>
                </a:solidFill>
                <a:latin typeface="Century Gothic" pitchFamily="34" charset="0"/>
              </a:rPr>
              <a:t>Malika Bhumivarn, Partner</a:t>
            </a:r>
          </a:p>
          <a:p>
            <a:pPr>
              <a:lnSpc>
                <a:spcPct val="150000"/>
              </a:lnSpc>
              <a:tabLst>
                <a:tab pos="630238" algn="l"/>
              </a:tabLst>
            </a:pPr>
            <a:r>
              <a:rPr lang="en-US" sz="1200" dirty="0" smtClean="0">
                <a:solidFill>
                  <a:srgbClr val="292929"/>
                </a:solidFill>
                <a:latin typeface="Century Gothic" pitchFamily="34" charset="0"/>
              </a:rPr>
              <a:t>Tel: 	+66 (0) 2 625 6300 </a:t>
            </a:r>
          </a:p>
          <a:p>
            <a:pPr>
              <a:lnSpc>
                <a:spcPct val="150000"/>
              </a:lnSpc>
              <a:tabLst>
                <a:tab pos="630238" algn="l"/>
              </a:tabLst>
            </a:pPr>
            <a:r>
              <a:rPr lang="en-US" sz="1200" dirty="0" smtClean="0">
                <a:solidFill>
                  <a:srgbClr val="292929"/>
                </a:solidFill>
                <a:latin typeface="Century Gothic" pitchFamily="34" charset="0"/>
              </a:rPr>
              <a:t>Mobile: 	+66 (0) 8 1 824 </a:t>
            </a:r>
            <a:r>
              <a:rPr lang="en-US" sz="1200" dirty="0" smtClean="0">
                <a:solidFill>
                  <a:srgbClr val="292929"/>
                </a:solidFill>
                <a:latin typeface="Century Gothic" pitchFamily="34" charset="0"/>
              </a:rPr>
              <a:t>7450</a:t>
            </a:r>
            <a:endParaRPr lang="en-US" sz="1200" dirty="0" smtClean="0">
              <a:solidFill>
                <a:srgbClr val="292929"/>
              </a:solidFill>
              <a:latin typeface="Century Gothic" pitchFamily="34" charset="0"/>
            </a:endParaRPr>
          </a:p>
          <a:p>
            <a:pPr>
              <a:lnSpc>
                <a:spcPct val="150000"/>
              </a:lnSpc>
              <a:tabLst>
                <a:tab pos="630238" algn="l"/>
              </a:tabLst>
            </a:pPr>
            <a:r>
              <a:rPr lang="en-US" sz="1200" dirty="0" smtClean="0">
                <a:solidFill>
                  <a:srgbClr val="292929"/>
                </a:solidFill>
                <a:latin typeface="Century Gothic" pitchFamily="34" charset="0"/>
              </a:rPr>
              <a:t>Fax: 	+66 (0) 2 625 6311 </a:t>
            </a:r>
          </a:p>
          <a:p>
            <a:pPr>
              <a:lnSpc>
                <a:spcPct val="150000"/>
              </a:lnSpc>
            </a:pPr>
            <a:r>
              <a:rPr lang="en-US" sz="1200" dirty="0" smtClean="0">
                <a:solidFill>
                  <a:srgbClr val="292929"/>
                </a:solidFill>
                <a:latin typeface="Century Gothic" pitchFamily="34" charset="0"/>
              </a:rPr>
              <a:t>Malika.Bhumivarn@bolliger-consulting.com </a:t>
            </a:r>
            <a:endParaRPr lang="en-US" sz="1200" dirty="0">
              <a:solidFill>
                <a:srgbClr val="292929"/>
              </a:solidFill>
              <a:latin typeface="Century Gothic" pitchFamily="34" charset="0"/>
            </a:endParaRPr>
          </a:p>
        </p:txBody>
      </p:sp>
      <p:sp>
        <p:nvSpPr>
          <p:cNvPr id="5" name="Rectangle 4"/>
          <p:cNvSpPr/>
          <p:nvPr/>
        </p:nvSpPr>
        <p:spPr>
          <a:xfrm>
            <a:off x="3619712" y="5493132"/>
            <a:ext cx="5524288" cy="507831"/>
          </a:xfrm>
          <a:prstGeom prst="rect">
            <a:avLst/>
          </a:prstGeom>
        </p:spPr>
        <p:txBody>
          <a:bodyPr wrap="square">
            <a:spAutoFit/>
          </a:bodyPr>
          <a:lstStyle/>
          <a:p>
            <a:r>
              <a:rPr lang="en-US" sz="900" dirty="0" err="1" smtClean="0">
                <a:solidFill>
                  <a:srgbClr val="1C1C1C"/>
                </a:solidFill>
                <a:latin typeface="Century Gothic" pitchFamily="34" charset="0"/>
              </a:rPr>
              <a:t>Bolliger</a:t>
            </a:r>
            <a:r>
              <a:rPr lang="en-US" sz="900" dirty="0" smtClean="0">
                <a:solidFill>
                  <a:srgbClr val="1C1C1C"/>
                </a:solidFill>
                <a:latin typeface="Century Gothic" pitchFamily="34" charset="0"/>
              </a:rPr>
              <a:t> &amp; Company Consulting Limited. is a consulting firm of non-lawyer </a:t>
            </a:r>
          </a:p>
          <a:p>
            <a:r>
              <a:rPr lang="en-US" sz="900" dirty="0" smtClean="0">
                <a:solidFill>
                  <a:srgbClr val="1C1C1C"/>
                </a:solidFill>
                <a:latin typeface="Century Gothic" pitchFamily="34" charset="0"/>
              </a:rPr>
              <a:t>professionals and a subsidiary of the law firm </a:t>
            </a:r>
            <a:r>
              <a:rPr lang="en-US" sz="900" dirty="0" err="1" smtClean="0">
                <a:solidFill>
                  <a:srgbClr val="1C1C1C"/>
                </a:solidFill>
                <a:latin typeface="Century Gothic" pitchFamily="34" charset="0"/>
              </a:rPr>
              <a:t>Bolliger</a:t>
            </a:r>
            <a:r>
              <a:rPr lang="en-US" sz="900" dirty="0" smtClean="0">
                <a:solidFill>
                  <a:srgbClr val="1C1C1C"/>
                </a:solidFill>
                <a:latin typeface="Century Gothic" pitchFamily="34" charset="0"/>
              </a:rPr>
              <a:t> &amp; Company Consulting. </a:t>
            </a:r>
          </a:p>
          <a:p>
            <a:r>
              <a:rPr lang="en-US" sz="900" dirty="0" smtClean="0">
                <a:solidFill>
                  <a:srgbClr val="1C1C1C"/>
                </a:solidFill>
                <a:latin typeface="Century Gothic" pitchFamily="34" charset="0"/>
              </a:rPr>
              <a:t>© 2014 </a:t>
            </a:r>
            <a:r>
              <a:rPr lang="en-US" sz="900" dirty="0" err="1" smtClean="0">
                <a:solidFill>
                  <a:srgbClr val="1C1C1C"/>
                </a:solidFill>
                <a:latin typeface="Century Gothic" pitchFamily="34" charset="0"/>
              </a:rPr>
              <a:t>Bolliger</a:t>
            </a:r>
            <a:r>
              <a:rPr lang="en-US" sz="900" dirty="0" smtClean="0">
                <a:solidFill>
                  <a:srgbClr val="1C1C1C"/>
                </a:solidFill>
                <a:latin typeface="Century Gothic" pitchFamily="34" charset="0"/>
              </a:rPr>
              <a:t> &amp; Company Consulting Limited. All Rights Reserved.</a:t>
            </a:r>
            <a:endParaRPr lang="en-US" sz="800" dirty="0">
              <a:solidFill>
                <a:srgbClr val="1C1C1C"/>
              </a:solidFill>
              <a:latin typeface="Century Gothic" pitchFamily="34" charset="0"/>
            </a:endParaRPr>
          </a:p>
        </p:txBody>
      </p:sp>
    </p:spTree>
    <p:extLst>
      <p:ext uri="{BB962C8B-B14F-4D97-AF65-F5344CB8AC3E}">
        <p14:creationId xmlns:p14="http://schemas.microsoft.com/office/powerpoint/2010/main" val="190210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Tariff Code is important ?</a:t>
            </a:r>
            <a:endParaRPr lang="th-TH" dirty="0"/>
          </a:p>
        </p:txBody>
      </p:sp>
      <p:sp>
        <p:nvSpPr>
          <p:cNvPr id="3" name="Content Placeholder 2"/>
          <p:cNvSpPr>
            <a:spLocks noGrp="1"/>
          </p:cNvSpPr>
          <p:nvPr>
            <p:ph idx="1"/>
          </p:nvPr>
        </p:nvSpPr>
        <p:spPr>
          <a:xfrm>
            <a:off x="683568" y="1412776"/>
            <a:ext cx="7850832" cy="4607024"/>
          </a:xfrm>
        </p:spPr>
        <p:txBody>
          <a:bodyPr/>
          <a:lstStyle/>
          <a:p>
            <a:r>
              <a:rPr lang="en-US" dirty="0" smtClean="0"/>
              <a:t>Duty rate </a:t>
            </a:r>
          </a:p>
          <a:p>
            <a:r>
              <a:rPr lang="en-US" dirty="0" smtClean="0"/>
              <a:t>Duty reduction privilege announced by the MOF</a:t>
            </a:r>
          </a:p>
          <a:p>
            <a:r>
              <a:rPr lang="en-US" dirty="0" smtClean="0"/>
              <a:t>FTA</a:t>
            </a:r>
          </a:p>
          <a:p>
            <a:r>
              <a:rPr lang="en-US" dirty="0" smtClean="0"/>
              <a:t>Import license </a:t>
            </a:r>
          </a:p>
          <a:p>
            <a:r>
              <a:rPr lang="en-US" dirty="0" smtClean="0"/>
              <a:t>Export Control</a:t>
            </a:r>
            <a:endParaRPr lang="th-TH" dirty="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21681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code and import license</a:t>
            </a:r>
            <a:endParaRPr lang="en-US" dirty="0"/>
          </a:p>
        </p:txBody>
      </p:sp>
      <p:sp>
        <p:nvSpPr>
          <p:cNvPr id="3" name="Content Placeholder 2"/>
          <p:cNvSpPr>
            <a:spLocks noGrp="1"/>
          </p:cNvSpPr>
          <p:nvPr>
            <p:ph idx="1"/>
          </p:nvPr>
        </p:nvSpPr>
        <p:spPr>
          <a:xfrm>
            <a:off x="1409700" y="1484784"/>
            <a:ext cx="7010400" cy="4114800"/>
          </a:xfrm>
        </p:spPr>
        <p:txBody>
          <a:bodyPr/>
          <a:lstStyle/>
          <a:p>
            <a:r>
              <a:rPr lang="en-US" dirty="0" smtClean="0"/>
              <a:t>Color printer in HS 8443.31.10, 8443.31.20, 8443.31.30, 8443.31.90, 8443.32.90. 8443.39.11, 8443.39.20, 8443.39.30 and 8443.39.90 is required to obtain import license from Ministry of Commerce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D487D86F-5D21-4189-AABC-B2F0267A321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3721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ntagon 52"/>
          <p:cNvSpPr/>
          <p:nvPr/>
        </p:nvSpPr>
        <p:spPr>
          <a:xfrm rot="5400000">
            <a:off x="-1460302" y="3331446"/>
            <a:ext cx="4733132" cy="464191"/>
          </a:xfrm>
          <a:prstGeom prst="homePlate">
            <a:avLst>
              <a:gd name="adj" fmla="val 50625"/>
            </a:avLst>
          </a:prstGeom>
          <a:gradFill>
            <a:gsLst>
              <a:gs pos="0">
                <a:srgbClr val="1F4A7F">
                  <a:lumMod val="80000"/>
                  <a:lumOff val="20000"/>
                </a:srgbClr>
              </a:gs>
              <a:gs pos="59000">
                <a:srgbClr val="E8F8FA"/>
              </a:gs>
              <a:gs pos="48000">
                <a:schemeClr val="accent1">
                  <a:tint val="44500"/>
                  <a:satMod val="160000"/>
                </a:schemeClr>
              </a:gs>
              <a:gs pos="100000">
                <a:schemeClr val="accent1">
                  <a:tint val="23500"/>
                  <a:satMod val="16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lide Number Placeholder 2"/>
          <p:cNvSpPr>
            <a:spLocks noGrp="1"/>
          </p:cNvSpPr>
          <p:nvPr>
            <p:ph type="sldNum" sz="quarter" idx="12"/>
          </p:nvPr>
        </p:nvSpPr>
        <p:spPr/>
        <p:txBody>
          <a:bodyPr/>
          <a:lstStyle/>
          <a:p>
            <a:pPr>
              <a:defRPr/>
            </a:pPr>
            <a:fld id="{568F7F5B-04E5-46B1-992A-F39DE9E7C8C3}" type="slidenum">
              <a:rPr lang="en-US" smtClean="0"/>
              <a:pPr>
                <a:defRPr/>
              </a:pPr>
              <a:t>7</a:t>
            </a:fld>
            <a:endParaRPr lang="en-US"/>
          </a:p>
        </p:txBody>
      </p:sp>
      <p:sp>
        <p:nvSpPr>
          <p:cNvPr id="29" name="Rounded Rectangle 28"/>
          <p:cNvSpPr/>
          <p:nvPr/>
        </p:nvSpPr>
        <p:spPr>
          <a:xfrm>
            <a:off x="3987088" y="1712913"/>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1</a:t>
            </a:r>
          </a:p>
        </p:txBody>
      </p:sp>
      <p:sp>
        <p:nvSpPr>
          <p:cNvPr id="30" name="Rounded Rectangle 29"/>
          <p:cNvSpPr/>
          <p:nvPr/>
        </p:nvSpPr>
        <p:spPr>
          <a:xfrm>
            <a:off x="3987088" y="2120900"/>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2</a:t>
            </a:r>
          </a:p>
        </p:txBody>
      </p:sp>
      <p:sp>
        <p:nvSpPr>
          <p:cNvPr id="31" name="Rounded Rectangle 30"/>
          <p:cNvSpPr/>
          <p:nvPr/>
        </p:nvSpPr>
        <p:spPr>
          <a:xfrm>
            <a:off x="3985500" y="2538413"/>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3</a:t>
            </a:r>
          </a:p>
        </p:txBody>
      </p:sp>
      <p:sp>
        <p:nvSpPr>
          <p:cNvPr id="32" name="Rounded Rectangle 31"/>
          <p:cNvSpPr/>
          <p:nvPr/>
        </p:nvSpPr>
        <p:spPr>
          <a:xfrm>
            <a:off x="3987088" y="2955926"/>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4</a:t>
            </a:r>
          </a:p>
        </p:txBody>
      </p:sp>
      <p:sp>
        <p:nvSpPr>
          <p:cNvPr id="33" name="Rounded Rectangle 32"/>
          <p:cNvSpPr/>
          <p:nvPr/>
        </p:nvSpPr>
        <p:spPr>
          <a:xfrm>
            <a:off x="3983913" y="3373439"/>
            <a:ext cx="1322464"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5</a:t>
            </a:r>
          </a:p>
        </p:txBody>
      </p:sp>
      <p:sp>
        <p:nvSpPr>
          <p:cNvPr id="34" name="Rounded Rectangle 33"/>
          <p:cNvSpPr/>
          <p:nvPr/>
        </p:nvSpPr>
        <p:spPr>
          <a:xfrm>
            <a:off x="3987088" y="3792043"/>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6</a:t>
            </a:r>
          </a:p>
        </p:txBody>
      </p:sp>
      <p:sp>
        <p:nvSpPr>
          <p:cNvPr id="35" name="Left Brace 34"/>
          <p:cNvSpPr/>
          <p:nvPr/>
        </p:nvSpPr>
        <p:spPr>
          <a:xfrm>
            <a:off x="6171565" y="1712913"/>
            <a:ext cx="358775" cy="1657350"/>
          </a:xfrm>
          <a:prstGeom prst="leftBrace">
            <a:avLst>
              <a:gd name="adj1" fmla="val 31595"/>
              <a:gd name="adj2" fmla="val 13679"/>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a:ea typeface="+mn-ea"/>
              <a:cs typeface="Arial"/>
            </a:endParaRPr>
          </a:p>
        </p:txBody>
      </p:sp>
      <p:sp>
        <p:nvSpPr>
          <p:cNvPr id="36" name="Rounded Rectangle 35"/>
          <p:cNvSpPr/>
          <p:nvPr/>
        </p:nvSpPr>
        <p:spPr>
          <a:xfrm>
            <a:off x="1825110" y="1939925"/>
            <a:ext cx="1321162" cy="340519"/>
          </a:xfrm>
          <a:prstGeom prst="roundRect">
            <a:avLst/>
          </a:prstGeom>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w="9525" cap="flat" cmpd="sng" algn="ctr">
            <a:solidFill>
              <a:srgbClr val="39639D">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Section 1</a:t>
            </a:r>
          </a:p>
        </p:txBody>
      </p:sp>
      <p:sp>
        <p:nvSpPr>
          <p:cNvPr id="37" name="Rounded Rectangle 36"/>
          <p:cNvSpPr/>
          <p:nvPr/>
        </p:nvSpPr>
        <p:spPr>
          <a:xfrm>
            <a:off x="1825110" y="3765550"/>
            <a:ext cx="1321162" cy="340519"/>
          </a:xfrm>
          <a:prstGeom prst="roundRect">
            <a:avLst/>
          </a:prstGeom>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w="9525" cap="flat" cmpd="sng" algn="ctr">
            <a:solidFill>
              <a:srgbClr val="39639D">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Section 2</a:t>
            </a:r>
          </a:p>
        </p:txBody>
      </p:sp>
      <p:cxnSp>
        <p:nvCxnSpPr>
          <p:cNvPr id="38" name="Straight Arrow Connector 37"/>
          <p:cNvCxnSpPr/>
          <p:nvPr/>
        </p:nvCxnSpPr>
        <p:spPr>
          <a:xfrm>
            <a:off x="2622035" y="2743200"/>
            <a:ext cx="0" cy="614363"/>
          </a:xfrm>
          <a:prstGeom prst="straightConnector1">
            <a:avLst/>
          </a:prstGeom>
          <a:noFill/>
          <a:ln w="50800" cap="flat" cmpd="sng" algn="ctr">
            <a:solidFill>
              <a:srgbClr val="39639D">
                <a:lumMod val="50000"/>
              </a:srgbClr>
            </a:solidFill>
            <a:prstDash val="solid"/>
            <a:tailEnd type="arrow"/>
          </a:ln>
          <a:effectLst/>
        </p:spPr>
      </p:cxnSp>
      <p:sp>
        <p:nvSpPr>
          <p:cNvPr id="39" name="Rounded Rectangle 38"/>
          <p:cNvSpPr/>
          <p:nvPr/>
        </p:nvSpPr>
        <p:spPr>
          <a:xfrm>
            <a:off x="1825110" y="5589588"/>
            <a:ext cx="1321162" cy="340519"/>
          </a:xfrm>
          <a:prstGeom prst="roundRect">
            <a:avLst/>
          </a:prstGeom>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w="9525" cap="flat" cmpd="sng" algn="ctr">
            <a:solidFill>
              <a:srgbClr val="39639D">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Section 21</a:t>
            </a:r>
          </a:p>
        </p:txBody>
      </p:sp>
      <p:cxnSp>
        <p:nvCxnSpPr>
          <p:cNvPr id="40" name="Straight Arrow Connector 39"/>
          <p:cNvCxnSpPr/>
          <p:nvPr/>
        </p:nvCxnSpPr>
        <p:spPr>
          <a:xfrm>
            <a:off x="2622035" y="4868863"/>
            <a:ext cx="0" cy="614362"/>
          </a:xfrm>
          <a:prstGeom prst="straightConnector1">
            <a:avLst/>
          </a:prstGeom>
          <a:noFill/>
          <a:ln w="50800" cap="flat" cmpd="sng" algn="ctr">
            <a:solidFill>
              <a:srgbClr val="39639D">
                <a:lumMod val="50000"/>
              </a:srgbClr>
            </a:solidFill>
            <a:prstDash val="solid"/>
            <a:tailEnd type="arrow"/>
          </a:ln>
          <a:effectLst/>
        </p:spPr>
      </p:cxnSp>
      <p:sp>
        <p:nvSpPr>
          <p:cNvPr id="41" name="Rounded Rectangle 40"/>
          <p:cNvSpPr/>
          <p:nvPr/>
        </p:nvSpPr>
        <p:spPr>
          <a:xfrm>
            <a:off x="1825110" y="4176713"/>
            <a:ext cx="1321162" cy="340519"/>
          </a:xfrm>
          <a:prstGeom prst="roundRect">
            <a:avLst/>
          </a:prstGeom>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w="9525" cap="flat" cmpd="sng" algn="ctr">
            <a:solidFill>
              <a:srgbClr val="39639D">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Section 3</a:t>
            </a:r>
          </a:p>
        </p:txBody>
      </p:sp>
      <p:cxnSp>
        <p:nvCxnSpPr>
          <p:cNvPr id="42" name="Straight Arrow Connector 41"/>
          <p:cNvCxnSpPr/>
          <p:nvPr/>
        </p:nvCxnSpPr>
        <p:spPr>
          <a:xfrm>
            <a:off x="5450840" y="1939925"/>
            <a:ext cx="576263" cy="0"/>
          </a:xfrm>
          <a:prstGeom prst="straightConnector1">
            <a:avLst/>
          </a:prstGeom>
          <a:noFill/>
          <a:ln w="50800" cap="flat" cmpd="sng" algn="ctr">
            <a:solidFill>
              <a:srgbClr val="2DA2BF">
                <a:lumMod val="50000"/>
              </a:srgbClr>
            </a:solidFill>
            <a:prstDash val="solid"/>
            <a:tailEnd type="arrow"/>
          </a:ln>
          <a:effectLst/>
        </p:spPr>
      </p:cxnSp>
      <p:sp>
        <p:nvSpPr>
          <p:cNvPr id="43" name="Rounded Rectangle 42"/>
          <p:cNvSpPr/>
          <p:nvPr/>
        </p:nvSpPr>
        <p:spPr>
          <a:xfrm>
            <a:off x="6890703" y="1736725"/>
            <a:ext cx="1476057" cy="340519"/>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w="9525" cap="flat" cmpd="sng" algn="ctr">
            <a:solidFill>
              <a:srgbClr val="EB641B">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Heading 01.01</a:t>
            </a:r>
          </a:p>
        </p:txBody>
      </p:sp>
      <p:sp>
        <p:nvSpPr>
          <p:cNvPr id="44" name="Rounded Rectangle 43"/>
          <p:cNvSpPr/>
          <p:nvPr/>
        </p:nvSpPr>
        <p:spPr>
          <a:xfrm>
            <a:off x="6890703" y="2155825"/>
            <a:ext cx="1476057" cy="340519"/>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w="9525" cap="flat" cmpd="sng" algn="ctr">
            <a:solidFill>
              <a:srgbClr val="EB641B">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Heading 01.02</a:t>
            </a:r>
          </a:p>
        </p:txBody>
      </p:sp>
      <p:sp>
        <p:nvSpPr>
          <p:cNvPr id="45" name="Rounded Rectangle 44"/>
          <p:cNvSpPr/>
          <p:nvPr/>
        </p:nvSpPr>
        <p:spPr>
          <a:xfrm>
            <a:off x="6890703" y="2552700"/>
            <a:ext cx="1476057" cy="340519"/>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w="9525" cap="flat" cmpd="sng" algn="ctr">
            <a:solidFill>
              <a:srgbClr val="EB641B">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Heading 01.03</a:t>
            </a:r>
          </a:p>
        </p:txBody>
      </p:sp>
      <p:sp>
        <p:nvSpPr>
          <p:cNvPr id="46" name="Rounded Rectangle 45"/>
          <p:cNvSpPr/>
          <p:nvPr/>
        </p:nvSpPr>
        <p:spPr>
          <a:xfrm>
            <a:off x="6890703" y="2962275"/>
            <a:ext cx="1476057" cy="340519"/>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w="9525" cap="flat" cmpd="sng" algn="ctr">
            <a:solidFill>
              <a:srgbClr val="EB641B">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Heading 01.04</a:t>
            </a:r>
          </a:p>
        </p:txBody>
      </p:sp>
      <p:cxnSp>
        <p:nvCxnSpPr>
          <p:cNvPr id="47" name="Straight Arrow Connector 46"/>
          <p:cNvCxnSpPr/>
          <p:nvPr/>
        </p:nvCxnSpPr>
        <p:spPr>
          <a:xfrm>
            <a:off x="4790363" y="4292600"/>
            <a:ext cx="0" cy="1190625"/>
          </a:xfrm>
          <a:prstGeom prst="straightConnector1">
            <a:avLst/>
          </a:prstGeom>
          <a:noFill/>
          <a:ln w="50800" cap="flat" cmpd="sng" algn="ctr">
            <a:solidFill>
              <a:srgbClr val="39639D">
                <a:lumMod val="50000"/>
              </a:srgbClr>
            </a:solidFill>
            <a:prstDash val="solid"/>
            <a:tailEnd type="arrow"/>
          </a:ln>
          <a:effectLst/>
        </p:spPr>
      </p:cxnSp>
      <p:sp>
        <p:nvSpPr>
          <p:cNvPr id="48" name="Rounded Rectangle 47"/>
          <p:cNvSpPr/>
          <p:nvPr/>
        </p:nvSpPr>
        <p:spPr>
          <a:xfrm>
            <a:off x="3987088" y="5589588"/>
            <a:ext cx="1321163" cy="340519"/>
          </a:xfrm>
          <a:prstGeom prst="roundRect">
            <a:avLst/>
          </a:prstGeom>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w="9525" cap="flat" cmpd="sng" algn="ctr">
            <a:solidFill>
              <a:srgbClr val="2DA2BF">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a:rPr>
              <a:t>Chapter 97</a:t>
            </a:r>
          </a:p>
        </p:txBody>
      </p:sp>
      <p:sp>
        <p:nvSpPr>
          <p:cNvPr id="49" name="Left Brace 48"/>
          <p:cNvSpPr/>
          <p:nvPr/>
        </p:nvSpPr>
        <p:spPr>
          <a:xfrm>
            <a:off x="3294938" y="1736725"/>
            <a:ext cx="360363" cy="2003425"/>
          </a:xfrm>
          <a:prstGeom prst="leftBrace">
            <a:avLst>
              <a:gd name="adj1" fmla="val 27276"/>
              <a:gd name="adj2" fmla="val 20331"/>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a:ea typeface="+mn-ea"/>
              <a:cs typeface="Arial"/>
            </a:endParaRPr>
          </a:p>
        </p:txBody>
      </p:sp>
      <p:cxnSp>
        <p:nvCxnSpPr>
          <p:cNvPr id="50" name="Straight Connector 49"/>
          <p:cNvCxnSpPr/>
          <p:nvPr/>
        </p:nvCxnSpPr>
        <p:spPr>
          <a:xfrm>
            <a:off x="3798176" y="1196975"/>
            <a:ext cx="0" cy="5040313"/>
          </a:xfrm>
          <a:prstGeom prst="line">
            <a:avLst/>
          </a:prstGeom>
          <a:noFill/>
          <a:ln w="25400" cap="flat" cmpd="sng" algn="ctr">
            <a:solidFill>
              <a:sysClr val="windowText" lastClr="000000">
                <a:lumMod val="75000"/>
                <a:lumOff val="25000"/>
              </a:sysClr>
            </a:solidFill>
            <a:prstDash val="sysDash"/>
          </a:ln>
          <a:effectLst/>
        </p:spPr>
      </p:cxnSp>
      <p:cxnSp>
        <p:nvCxnSpPr>
          <p:cNvPr id="51" name="Straight Connector 50"/>
          <p:cNvCxnSpPr/>
          <p:nvPr/>
        </p:nvCxnSpPr>
        <p:spPr>
          <a:xfrm>
            <a:off x="6674803" y="1196975"/>
            <a:ext cx="0" cy="5040313"/>
          </a:xfrm>
          <a:prstGeom prst="line">
            <a:avLst/>
          </a:prstGeom>
          <a:noFill/>
          <a:ln w="25400" cap="flat" cmpd="sng" algn="ctr">
            <a:solidFill>
              <a:sysClr val="windowText" lastClr="000000">
                <a:lumMod val="75000"/>
                <a:lumOff val="25000"/>
              </a:sysClr>
            </a:solidFill>
            <a:prstDash val="sysDash"/>
          </a:ln>
          <a:effectLst/>
        </p:spPr>
      </p:cxnSp>
      <p:sp>
        <p:nvSpPr>
          <p:cNvPr id="52" name="Left Brace 51"/>
          <p:cNvSpPr/>
          <p:nvPr/>
        </p:nvSpPr>
        <p:spPr>
          <a:xfrm>
            <a:off x="3304463" y="3803650"/>
            <a:ext cx="360363" cy="781050"/>
          </a:xfrm>
          <a:prstGeom prst="leftBrace">
            <a:avLst>
              <a:gd name="adj1" fmla="val 28652"/>
              <a:gd name="adj2" fmla="val 25421"/>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a:ea typeface="+mn-ea"/>
              <a:cs typeface="Arial"/>
            </a:endParaRPr>
          </a:p>
        </p:txBody>
      </p:sp>
      <p:sp>
        <p:nvSpPr>
          <p:cNvPr id="2" name="Title 1"/>
          <p:cNvSpPr>
            <a:spLocks noGrp="1"/>
          </p:cNvSpPr>
          <p:nvPr>
            <p:ph type="title"/>
          </p:nvPr>
        </p:nvSpPr>
        <p:spPr/>
        <p:txBody>
          <a:bodyPr>
            <a:normAutofit/>
          </a:bodyPr>
          <a:lstStyle/>
          <a:p>
            <a:r>
              <a:rPr lang="en-US" sz="3200" dirty="0" smtClean="0">
                <a:latin typeface="Segoe UI Semibold" panose="020B0702040204020203" pitchFamily="34" charset="0"/>
                <a:cs typeface="Segoe UI Semibold" panose="020B0702040204020203" pitchFamily="34" charset="0"/>
              </a:rPr>
              <a:t>Section, Chapter and Heading</a:t>
            </a:r>
            <a:endParaRPr lang="en-US" sz="3200" b="0" dirty="0"/>
          </a:p>
        </p:txBody>
      </p:sp>
      <p:sp>
        <p:nvSpPr>
          <p:cNvPr id="28" name="Rectangle 27"/>
          <p:cNvSpPr/>
          <p:nvPr/>
        </p:nvSpPr>
        <p:spPr>
          <a:xfrm>
            <a:off x="156205" y="1096675"/>
            <a:ext cx="1506887" cy="523220"/>
          </a:xfrm>
          <a:prstGeom prst="rect">
            <a:avLst/>
          </a:prstGeom>
        </p:spPr>
        <p:txBody>
          <a:bodyPr wrap="none">
            <a:spAutoFit/>
          </a:bodyPr>
          <a:lstStyle/>
          <a:p>
            <a:pPr algn="ctr">
              <a:spcBef>
                <a:spcPts val="0"/>
              </a:spcBef>
            </a:pPr>
            <a:r>
              <a:rPr lang="en-US" sz="1400" i="1" dirty="0">
                <a:solidFill>
                  <a:srgbClr val="333333"/>
                </a:solidFill>
                <a:latin typeface="Rockwell" panose="02060603020205020403" pitchFamily="18" charset="0"/>
                <a:cs typeface="Segoe UI Light" panose="020B0502040204020203" pitchFamily="34" charset="0"/>
              </a:rPr>
              <a:t>Natural </a:t>
            </a:r>
            <a:r>
              <a:rPr lang="en-US" sz="1400" i="1" dirty="0" smtClean="0">
                <a:solidFill>
                  <a:srgbClr val="333333"/>
                </a:solidFill>
                <a:latin typeface="Rockwell" panose="02060603020205020403" pitchFamily="18" charset="0"/>
                <a:cs typeface="Segoe UI Light" panose="020B0502040204020203" pitchFamily="34" charset="0"/>
              </a:rPr>
              <a:t>products</a:t>
            </a:r>
          </a:p>
          <a:p>
            <a:pPr algn="ctr">
              <a:spcBef>
                <a:spcPts val="0"/>
              </a:spcBef>
            </a:pPr>
            <a:r>
              <a:rPr lang="en-US" sz="1400" i="1" dirty="0" smtClean="0">
                <a:solidFill>
                  <a:srgbClr val="333333"/>
                </a:solidFill>
                <a:latin typeface="Rockwell" panose="02060603020205020403" pitchFamily="18" charset="0"/>
                <a:cs typeface="Segoe UI Light" panose="020B0502040204020203" pitchFamily="34" charset="0"/>
              </a:rPr>
              <a:t>e.g. Lives animal</a:t>
            </a:r>
            <a:endParaRPr lang="en-US" sz="1400" i="1" dirty="0">
              <a:solidFill>
                <a:srgbClr val="333333"/>
              </a:solidFill>
              <a:latin typeface="Rockwell" panose="02060603020205020403" pitchFamily="18" charset="0"/>
              <a:cs typeface="Segoe UI Light" panose="020B0502040204020203" pitchFamily="34" charset="0"/>
            </a:endParaRPr>
          </a:p>
        </p:txBody>
      </p:sp>
      <p:sp>
        <p:nvSpPr>
          <p:cNvPr id="54" name="Rectangle 53"/>
          <p:cNvSpPr/>
          <p:nvPr/>
        </p:nvSpPr>
        <p:spPr>
          <a:xfrm>
            <a:off x="40999" y="5879297"/>
            <a:ext cx="1730542" cy="954107"/>
          </a:xfrm>
          <a:prstGeom prst="rect">
            <a:avLst/>
          </a:prstGeom>
        </p:spPr>
        <p:txBody>
          <a:bodyPr wrap="square">
            <a:spAutoFit/>
          </a:bodyPr>
          <a:lstStyle/>
          <a:p>
            <a:pPr algn="ctr"/>
            <a:r>
              <a:rPr lang="en-US" sz="1400" i="1" dirty="0">
                <a:solidFill>
                  <a:srgbClr val="333333"/>
                </a:solidFill>
                <a:latin typeface="Rockwell" panose="02060603020205020403" pitchFamily="18" charset="0"/>
                <a:cs typeface="Segoe UI Light" panose="020B0502040204020203" pitchFamily="34" charset="0"/>
              </a:rPr>
              <a:t>Man-made products</a:t>
            </a:r>
          </a:p>
          <a:p>
            <a:pPr algn="ctr"/>
            <a:r>
              <a:rPr lang="en-US" sz="1400" i="1" dirty="0">
                <a:solidFill>
                  <a:srgbClr val="333333"/>
                </a:solidFill>
                <a:latin typeface="Rockwell" panose="02060603020205020403" pitchFamily="18" charset="0"/>
                <a:cs typeface="Segoe UI Light" panose="020B0502040204020203" pitchFamily="34" charset="0"/>
              </a:rPr>
              <a:t>e.g. Machine, Works of Art</a:t>
            </a:r>
          </a:p>
        </p:txBody>
      </p:sp>
    </p:spTree>
    <p:extLst>
      <p:ext uri="{BB962C8B-B14F-4D97-AF65-F5344CB8AC3E}">
        <p14:creationId xmlns:p14="http://schemas.microsoft.com/office/powerpoint/2010/main" val="93892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0" y="152400"/>
            <a:ext cx="7620000" cy="647700"/>
          </a:xfrm>
          <a:ln/>
        </p:spPr>
        <p:txBody>
          <a:bodyPr/>
          <a:lstStyle/>
          <a:p>
            <a:r>
              <a:rPr altLang="en-US" smtClean="0"/>
              <a:t>General Rules for Interpretation: Rule 1 </a:t>
            </a:r>
          </a:p>
        </p:txBody>
      </p:sp>
      <p:sp>
        <p:nvSpPr>
          <p:cNvPr id="75779" name="Rectangle 3"/>
          <p:cNvSpPr>
            <a:spLocks noGrp="1" noChangeArrowheads="1"/>
          </p:cNvSpPr>
          <p:nvPr>
            <p:ph type="body" idx="1"/>
          </p:nvPr>
        </p:nvSpPr>
        <p:spPr>
          <a:xfrm>
            <a:off x="899592" y="1628800"/>
            <a:ext cx="7010400" cy="4114800"/>
          </a:xfrm>
        </p:spPr>
        <p:txBody>
          <a:bodyPr/>
          <a:lstStyle/>
          <a:p>
            <a:r>
              <a:rPr lang="en-US" altLang="en-US" b="1" dirty="0" smtClean="0"/>
              <a:t>Classify in accordance with terms of headings and any relative Section or Chapter Notes </a:t>
            </a:r>
          </a:p>
          <a:p>
            <a:r>
              <a:rPr lang="en-US" altLang="en-US" dirty="0" smtClean="0"/>
              <a:t>Example : </a:t>
            </a:r>
          </a:p>
          <a:p>
            <a:pPr lvl="1"/>
            <a:r>
              <a:rPr lang="en-US" altLang="en-US" dirty="0" smtClean="0"/>
              <a:t>Chilled apricots is classified in heading 0809 since Note 2 of Chapter 8 states that chilled fruits are to be classified in the same heading as the corresponding fresh fruits </a:t>
            </a:r>
          </a:p>
        </p:txBody>
      </p:sp>
    </p:spTree>
    <p:extLst>
      <p:ext uri="{BB962C8B-B14F-4D97-AF65-F5344CB8AC3E}">
        <p14:creationId xmlns:p14="http://schemas.microsoft.com/office/powerpoint/2010/main" val="292876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44624"/>
            <a:ext cx="7620000" cy="647700"/>
          </a:xfrm>
          <a:ln/>
        </p:spPr>
        <p:txBody>
          <a:bodyPr/>
          <a:lstStyle/>
          <a:p>
            <a:r>
              <a:rPr altLang="en-US" sz="2800" dirty="0" smtClean="0"/>
              <a:t>Notes to Chapter 8 of Customs Tariff Decree B.E. 2530</a:t>
            </a:r>
          </a:p>
        </p:txBody>
      </p:sp>
      <p:sp>
        <p:nvSpPr>
          <p:cNvPr id="52227" name="Rectangle 3"/>
          <p:cNvSpPr>
            <a:spLocks noGrp="1" noChangeArrowheads="1"/>
          </p:cNvSpPr>
          <p:nvPr>
            <p:ph type="body" idx="1"/>
          </p:nvPr>
        </p:nvSpPr>
        <p:spPr>
          <a:xfrm>
            <a:off x="251520" y="908720"/>
            <a:ext cx="8208912" cy="4343400"/>
          </a:xfrm>
        </p:spPr>
        <p:txBody>
          <a:bodyPr/>
          <a:lstStyle/>
          <a:p>
            <a:pPr lvl="1">
              <a:buFont typeface="Wingdings" panose="05000000000000000000" pitchFamily="2" charset="2"/>
              <a:buNone/>
              <a:defRPr/>
            </a:pPr>
            <a:r>
              <a:rPr lang="en-US" sz="1400" b="1" dirty="0" smtClean="0"/>
              <a:t>Chapter 8 - </a:t>
            </a:r>
            <a:r>
              <a:rPr lang="en-US" sz="1400" dirty="0" smtClean="0"/>
              <a:t> </a:t>
            </a:r>
            <a:r>
              <a:rPr lang="en-US" sz="1400" b="1" dirty="0" smtClean="0"/>
              <a:t>Edible fruit and nuts; peel of citrus fruit or melons </a:t>
            </a:r>
          </a:p>
          <a:p>
            <a:pPr lvl="1">
              <a:buFont typeface="Wingdings" panose="05000000000000000000" pitchFamily="2" charset="2"/>
              <a:buNone/>
              <a:defRPr/>
            </a:pPr>
            <a:r>
              <a:rPr lang="en-US" sz="1400" u="sng" dirty="0" smtClean="0"/>
              <a:t>Notes.</a:t>
            </a:r>
            <a:r>
              <a:rPr lang="en-US" sz="1400" dirty="0" smtClean="0"/>
              <a:t> </a:t>
            </a:r>
          </a:p>
          <a:p>
            <a:pPr lvl="1">
              <a:buFont typeface="Wingdings" panose="05000000000000000000" pitchFamily="2" charset="2"/>
              <a:buNone/>
              <a:defRPr/>
            </a:pPr>
            <a:endParaRPr lang="en-US" sz="1400" dirty="0" smtClean="0"/>
          </a:p>
          <a:p>
            <a:pPr lvl="1">
              <a:buFont typeface="Wingdings" panose="05000000000000000000" pitchFamily="2" charset="2"/>
              <a:buNone/>
              <a:defRPr/>
            </a:pPr>
            <a:r>
              <a:rPr lang="en-US" sz="1400" dirty="0" smtClean="0"/>
              <a:t>1.  This Chapter does not cover inedible nuts or fruits. </a:t>
            </a:r>
          </a:p>
          <a:p>
            <a:pPr lvl="1">
              <a:buFont typeface="Wingdings" panose="05000000000000000000" pitchFamily="2" charset="2"/>
              <a:buNone/>
              <a:defRPr/>
            </a:pPr>
            <a:r>
              <a:rPr lang="en-US" sz="1400" b="1" dirty="0" smtClean="0">
                <a:solidFill>
                  <a:srgbClr val="0000FF"/>
                </a:solidFill>
              </a:rPr>
              <a:t>2.  Chilled fruits and nuts are to be classified in the same headings as  the corresponding fresh fruits and nuts. </a:t>
            </a:r>
          </a:p>
          <a:p>
            <a:pPr lvl="1">
              <a:buFont typeface="Wingdings" panose="05000000000000000000" pitchFamily="2" charset="2"/>
              <a:buNone/>
              <a:defRPr/>
            </a:pPr>
            <a:r>
              <a:rPr lang="en-US" sz="1400" dirty="0" smtClean="0"/>
              <a:t>3.  Dried fruit or dried nuts of this Chapter may be partially rehydrated, or treated for the following purposes : </a:t>
            </a:r>
          </a:p>
          <a:p>
            <a:pPr marL="800100" lvl="1" indent="-342900">
              <a:buFont typeface="Wingdings" panose="05000000000000000000" pitchFamily="2" charset="2"/>
              <a:buAutoNum type="alphaLcParenBoth"/>
              <a:defRPr/>
            </a:pPr>
            <a:r>
              <a:rPr lang="en-US" sz="1400" dirty="0" smtClean="0"/>
              <a:t>For additional preservation or </a:t>
            </a:r>
            <a:r>
              <a:rPr lang="en-US" sz="1400" dirty="0" err="1" smtClean="0"/>
              <a:t>stabilisation</a:t>
            </a:r>
            <a:r>
              <a:rPr lang="en-US" sz="1400" dirty="0" smtClean="0"/>
              <a:t> (for example, by moderate heat treatment, </a:t>
            </a:r>
            <a:r>
              <a:rPr lang="en-US" sz="1400" dirty="0" err="1" smtClean="0"/>
              <a:t>sulphuring</a:t>
            </a:r>
            <a:r>
              <a:rPr lang="en-US" sz="1400" dirty="0" smtClean="0"/>
              <a:t>, the addition of </a:t>
            </a:r>
            <a:r>
              <a:rPr lang="en-US" sz="1400" dirty="0" err="1" smtClean="0"/>
              <a:t>sorbic</a:t>
            </a:r>
            <a:r>
              <a:rPr lang="en-US" sz="1400" dirty="0" smtClean="0"/>
              <a:t> acid or potassium </a:t>
            </a:r>
            <a:r>
              <a:rPr lang="en-US" sz="1400" dirty="0" err="1" smtClean="0"/>
              <a:t>sorbate</a:t>
            </a:r>
            <a:r>
              <a:rPr lang="en-US" sz="1400" dirty="0" smtClean="0"/>
              <a:t>), </a:t>
            </a:r>
          </a:p>
          <a:p>
            <a:pPr marL="800100" lvl="1" indent="-342900">
              <a:buFont typeface="Wingdings" panose="05000000000000000000" pitchFamily="2" charset="2"/>
              <a:buAutoNum type="alphaLcParenBoth"/>
              <a:defRPr/>
            </a:pPr>
            <a:r>
              <a:rPr lang="en-US" sz="1400" dirty="0" smtClean="0"/>
              <a:t>To improve or maintain their appearance (for example, by the addition of vegetable oil or small quantities of glucose syrup), provided that they retain the character of dried fruit or dried nuts. </a:t>
            </a:r>
          </a:p>
        </p:txBody>
      </p:sp>
      <p:graphicFrame>
        <p:nvGraphicFramePr>
          <p:cNvPr id="4" name="Table 3"/>
          <p:cNvGraphicFramePr>
            <a:graphicFrameLocks noGrp="1"/>
          </p:cNvGraphicFramePr>
          <p:nvPr>
            <p:extLst>
              <p:ext uri="{D42A27DB-BD31-4B8C-83A1-F6EECF244321}">
                <p14:modId xmlns:p14="http://schemas.microsoft.com/office/powerpoint/2010/main" val="2083019414"/>
              </p:ext>
            </p:extLst>
          </p:nvPr>
        </p:nvGraphicFramePr>
        <p:xfrm>
          <a:off x="1523606" y="5661248"/>
          <a:ext cx="6096000" cy="889000"/>
        </p:xfrm>
        <a:graphic>
          <a:graphicData uri="http://schemas.openxmlformats.org/drawingml/2006/table">
            <a:tbl>
              <a:tblPr firstRow="1" bandRow="1">
                <a:tableStyleId>{21E4AEA4-8DFA-4A89-87EB-49C32662AFE0}</a:tableStyleId>
              </a:tblPr>
              <a:tblGrid>
                <a:gridCol w="914400"/>
                <a:gridCol w="5181600"/>
              </a:tblGrid>
              <a:tr h="370840">
                <a:tc>
                  <a:txBody>
                    <a:bodyPr/>
                    <a:lstStyle/>
                    <a:p>
                      <a:endParaRPr lang="en-US" sz="1400" dirty="0"/>
                    </a:p>
                  </a:txBody>
                  <a:tcPr/>
                </a:tc>
                <a:tc>
                  <a:txBody>
                    <a:bodyPr/>
                    <a:lstStyle/>
                    <a:p>
                      <a:endParaRPr lang="en-US" sz="1400" dirty="0"/>
                    </a:p>
                  </a:txBody>
                  <a:tcPr/>
                </a:tc>
              </a:tr>
              <a:tr h="370840">
                <a:tc>
                  <a:txBody>
                    <a:bodyPr/>
                    <a:lstStyle/>
                    <a:p>
                      <a:r>
                        <a:rPr lang="en-US" sz="1400" dirty="0" smtClean="0"/>
                        <a:t>08.09</a:t>
                      </a:r>
                      <a:endParaRPr lang="en-US" sz="1400" dirty="0"/>
                    </a:p>
                  </a:txBody>
                  <a:tcPr/>
                </a:tc>
                <a:tc>
                  <a:txBody>
                    <a:bodyPr/>
                    <a:lstStyle/>
                    <a:p>
                      <a:r>
                        <a:rPr lang="en-US" sz="1400" dirty="0" smtClean="0"/>
                        <a:t>Apricots, cherries, peaches (including nectarines), plums and sloes, fresh.</a:t>
                      </a:r>
                      <a:endParaRPr lang="en-US" sz="1400" dirty="0"/>
                    </a:p>
                  </a:txBody>
                  <a:tcPr/>
                </a:tc>
              </a:tr>
            </a:tbl>
          </a:graphicData>
        </a:graphic>
      </p:graphicFrame>
    </p:spTree>
    <p:extLst>
      <p:ext uri="{BB962C8B-B14F-4D97-AF65-F5344CB8AC3E}">
        <p14:creationId xmlns:p14="http://schemas.microsoft.com/office/powerpoint/2010/main" val="122705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Custom Desig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olliger 1">
      <a:dk1>
        <a:srgbClr val="3F3F3F"/>
      </a:dk1>
      <a:lt1>
        <a:sysClr val="window" lastClr="FFFFFF"/>
      </a:lt1>
      <a:dk2>
        <a:srgbClr val="F2F2F2"/>
      </a:dk2>
      <a:lt2>
        <a:srgbClr val="FFFFFF"/>
      </a:lt2>
      <a:accent1>
        <a:srgbClr val="0A4088"/>
      </a:accent1>
      <a:accent2>
        <a:srgbClr val="B2B2B2"/>
      </a:accent2>
      <a:accent3>
        <a:srgbClr val="557DA9"/>
      </a:accent3>
      <a:accent4>
        <a:srgbClr val="AEA3C9"/>
      </a:accent4>
      <a:accent5>
        <a:srgbClr val="95B3D7"/>
      </a:accent5>
      <a:accent6>
        <a:srgbClr val="3D6C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12296</TotalTime>
  <Words>2189</Words>
  <Application>Microsoft Office PowerPoint</Application>
  <PresentationFormat>On-screen Show (4:3)</PresentationFormat>
  <Paragraphs>398</Paragraphs>
  <Slides>48</Slides>
  <Notes>1</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48</vt:i4>
      </vt:variant>
    </vt:vector>
  </HeadingPairs>
  <TitlesOfParts>
    <vt:vector size="72" baseType="lpstr">
      <vt:lpstr>Arial Unicode MS</vt:lpstr>
      <vt:lpstr>SimSun</vt:lpstr>
      <vt:lpstr>Angsana New</vt:lpstr>
      <vt:lpstr>Arial</vt:lpstr>
      <vt:lpstr>Bradley Hand ITC</vt:lpstr>
      <vt:lpstr>Browallia New</vt:lpstr>
      <vt:lpstr>Calibri</vt:lpstr>
      <vt:lpstr>Calibri Light</vt:lpstr>
      <vt:lpstr>Century Gothic</vt:lpstr>
      <vt:lpstr>Cordia New</vt:lpstr>
      <vt:lpstr>Courier New</vt:lpstr>
      <vt:lpstr>Georgia</vt:lpstr>
      <vt:lpstr>Rockwell</vt:lpstr>
      <vt:lpstr>Segoe</vt:lpstr>
      <vt:lpstr>Segoe UI Light</vt:lpstr>
      <vt:lpstr>Segoe UI Semibold</vt:lpstr>
      <vt:lpstr>Times New Roman</vt:lpstr>
      <vt:lpstr>Univers 45 Light</vt:lpstr>
      <vt:lpstr>Verdana</vt:lpstr>
      <vt:lpstr>Wingdings</vt:lpstr>
      <vt:lpstr>4_Custom Design</vt:lpstr>
      <vt:lpstr>1_Office Theme</vt:lpstr>
      <vt:lpstr>Office Theme</vt:lpstr>
      <vt:lpstr>2_Office Theme</vt:lpstr>
      <vt:lpstr>Bolliger &amp; Company Consulting Ltd.</vt:lpstr>
      <vt:lpstr>Agenda</vt:lpstr>
      <vt:lpstr>PowerPoint Presentation</vt:lpstr>
      <vt:lpstr>Tariff Classification Rules</vt:lpstr>
      <vt:lpstr>Why Tariff Code is important ?</vt:lpstr>
      <vt:lpstr>Tariff code and import license</vt:lpstr>
      <vt:lpstr>Section, Chapter and Heading</vt:lpstr>
      <vt:lpstr>General Rules for Interpretation: Rule 1 </vt:lpstr>
      <vt:lpstr>Notes to Chapter 8 of Customs Tariff Decree B.E. 2530</vt:lpstr>
      <vt:lpstr>Example of General Rules for Interpretation: Rule 1 </vt:lpstr>
      <vt:lpstr>Example of General Rules for Interpretation: Rule 1  </vt:lpstr>
      <vt:lpstr>General Rule for Interpretation: Rule 2A</vt:lpstr>
      <vt:lpstr>General Rules for Interpretation: Rule 2B</vt:lpstr>
      <vt:lpstr>General Rules for Interpretation: Rule 3A</vt:lpstr>
      <vt:lpstr>General Rules for Interpretation: Rule 3B</vt:lpstr>
      <vt:lpstr>General Rules for Interpretation: Rule 3C</vt:lpstr>
      <vt:lpstr>General Rules for Interpretation  :  Rule 4 </vt:lpstr>
      <vt:lpstr>General Rules for Interpretation  :   Rule 5A</vt:lpstr>
      <vt:lpstr>General Rules for the Interpretation : Rule 5B</vt:lpstr>
      <vt:lpstr>General Rules for the Interpretation: Rule 6</vt:lpstr>
      <vt:lpstr>PowerPoint Presentation</vt:lpstr>
      <vt:lpstr>Tariff Ruling</vt:lpstr>
      <vt:lpstr>PowerPoint Presentation</vt:lpstr>
      <vt:lpstr>Common Causes of Tariff Dispute</vt:lpstr>
      <vt:lpstr>Types of Tariff Dispute</vt:lpstr>
      <vt:lpstr>Customs offense at the time of customs formality </vt:lpstr>
      <vt:lpstr>Settlement of Customs Dispute</vt:lpstr>
      <vt:lpstr>Settlement of Customs Dispute</vt:lpstr>
      <vt:lpstr>Settlement of Customs Dispute</vt:lpstr>
      <vt:lpstr>Deposit Guarantee</vt:lpstr>
      <vt:lpstr>Deposit Guarantee</vt:lpstr>
      <vt:lpstr>PowerPoint Presentation</vt:lpstr>
      <vt:lpstr>Appeal Form (KSK 171)</vt:lpstr>
      <vt:lpstr>Reserve Right for Refund</vt:lpstr>
      <vt:lpstr>Right and Obligation of Importer </vt:lpstr>
      <vt:lpstr>Other Concerning Issue on Tariff/Valuation Dispute</vt:lpstr>
      <vt:lpstr>Timeline</vt:lpstr>
      <vt:lpstr>Customs Procedure for Tariff Disputes</vt:lpstr>
      <vt:lpstr>Process Beyond Customs Department</vt:lpstr>
      <vt:lpstr>Settlement of Customs Dispute</vt:lpstr>
      <vt:lpstr>Procedures of customs accusation</vt:lpstr>
      <vt:lpstr>Customs Penalty </vt:lpstr>
      <vt:lpstr>Process of Settling a Case </vt:lpstr>
      <vt:lpstr>Subject to Penalty ??</vt:lpstr>
      <vt:lpstr>Criteria for prosecution and case settlement at the Customs level</vt:lpstr>
      <vt:lpstr>Criteria for prosecution and case settlement at the Customs level</vt:lpstr>
      <vt:lpstr>Criteria for prosecution and case settlement at the Customs level</vt:lpstr>
      <vt:lpstr>PowerPoint Presentation</vt:lpstr>
    </vt:vector>
  </TitlesOfParts>
  <Company>Bryan Cave International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OGB</dc:creator>
  <cp:lastModifiedBy>Malika</cp:lastModifiedBy>
  <cp:revision>698</cp:revision>
  <cp:lastPrinted>2015-09-07T12:13:03Z</cp:lastPrinted>
  <dcterms:created xsi:type="dcterms:W3CDTF">2014-03-04T08:59:41Z</dcterms:created>
  <dcterms:modified xsi:type="dcterms:W3CDTF">2015-10-20T08:54:58Z</dcterms:modified>
</cp:coreProperties>
</file>