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71" r:id="rId2"/>
    <p:sldId id="631" r:id="rId3"/>
    <p:sldId id="628" r:id="rId4"/>
    <p:sldId id="615" r:id="rId5"/>
    <p:sldId id="630" r:id="rId6"/>
    <p:sldId id="616" r:id="rId7"/>
    <p:sldId id="617" r:id="rId8"/>
    <p:sldId id="624" r:id="rId9"/>
    <p:sldId id="629" r:id="rId10"/>
    <p:sldId id="523" r:id="rId11"/>
    <p:sldId id="524" r:id="rId12"/>
    <p:sldId id="522" r:id="rId13"/>
    <p:sldId id="529" r:id="rId14"/>
    <p:sldId id="530" r:id="rId15"/>
    <p:sldId id="533" r:id="rId16"/>
    <p:sldId id="537" r:id="rId17"/>
    <p:sldId id="536" r:id="rId18"/>
    <p:sldId id="538" r:id="rId19"/>
    <p:sldId id="568" r:id="rId20"/>
    <p:sldId id="569" r:id="rId21"/>
    <p:sldId id="570" r:id="rId22"/>
    <p:sldId id="571" r:id="rId23"/>
    <p:sldId id="572" r:id="rId24"/>
    <p:sldId id="573" r:id="rId25"/>
    <p:sldId id="574" r:id="rId26"/>
    <p:sldId id="633" r:id="rId27"/>
    <p:sldId id="627" r:id="rId28"/>
    <p:sldId id="637" r:id="rId29"/>
    <p:sldId id="632" r:id="rId30"/>
    <p:sldId id="550" r:id="rId31"/>
    <p:sldId id="63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95C"/>
    <a:srgbClr val="1F497D"/>
    <a:srgbClr val="E6E1BF"/>
    <a:srgbClr val="FF9900"/>
    <a:srgbClr val="FF3300"/>
    <a:srgbClr val="006892"/>
    <a:srgbClr val="007395"/>
    <a:srgbClr val="008FB1"/>
    <a:srgbClr val="008FC8"/>
    <a:srgbClr val="00A2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9" autoAdjust="0"/>
    <p:restoredTop sz="86187" autoAdjust="0"/>
  </p:normalViewPr>
  <p:slideViewPr>
    <p:cSldViewPr>
      <p:cViewPr varScale="1">
        <p:scale>
          <a:sx n="59" d="100"/>
          <a:sy n="59" d="100"/>
        </p:scale>
        <p:origin x="-1272"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8097D-5047-4A40-BB27-BAC8505828DC}" type="datetimeFigureOut">
              <a:rPr lang="en-US" smtClean="0"/>
              <a:pPr/>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6D630-3392-43A0-A617-2CDBFCC5ED37}" type="slidenum">
              <a:rPr lang="en-US" smtClean="0"/>
              <a:pPr/>
              <a:t>‹#›</a:t>
            </a:fld>
            <a:endParaRPr lang="en-US"/>
          </a:p>
        </p:txBody>
      </p:sp>
    </p:spTree>
    <p:extLst>
      <p:ext uri="{BB962C8B-B14F-4D97-AF65-F5344CB8AC3E}">
        <p14:creationId xmlns:p14="http://schemas.microsoft.com/office/powerpoint/2010/main" val="314336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0C2DD32-7733-4A82-B80D-782823606D7D}" type="slidenum">
              <a:rPr lang="en-US" smtClean="0"/>
              <a:pPr/>
              <a:t>1</a:t>
            </a:fld>
            <a:endParaRPr lang="en-US" smtClean="0"/>
          </a:p>
        </p:txBody>
      </p:sp>
      <p:sp>
        <p:nvSpPr>
          <p:cNvPr id="38915" name="Rectangle 2"/>
          <p:cNvSpPr>
            <a:spLocks noGrp="1" noRot="1" noChangeAspect="1" noChangeArrowheads="1" noTextEdit="1"/>
          </p:cNvSpPr>
          <p:nvPr>
            <p:ph type="sldImg"/>
          </p:nvPr>
        </p:nvSpPr>
        <p:spPr>
          <a:xfrm>
            <a:off x="1144588" y="685800"/>
            <a:ext cx="4572000" cy="3429000"/>
          </a:xfrm>
          <a:ln/>
        </p:spPr>
      </p:sp>
      <p:sp>
        <p:nvSpPr>
          <p:cNvPr id="38916"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72F288F-9D01-400E-AC70-B98704CE7C9F}" type="slidenum">
              <a:rPr lang="en-US" smtClean="0"/>
              <a:pPr/>
              <a:t>21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F379A45-FF91-4B31-AA19-493A78F0C9A0}" type="slidenum">
              <a:rPr lang="en-US" smtClean="0"/>
              <a:pPr/>
              <a:t>22</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82AB871-06C7-45C9-B3D4-1EAFEB90874C}" type="slidenum">
              <a:rPr lang="en-US" smtClean="0"/>
              <a:pPr/>
              <a:t>23</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76D4AC0-3D8A-4651-88A8-BF28A826DC37}" type="slidenum">
              <a:rPr lang="en-US" smtClean="0"/>
              <a:pPr/>
              <a:t>24</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9A28A84-34F2-41B6-9407-4B49D97F944E}" type="slidenum">
              <a:rPr lang="en-US" smtClean="0"/>
              <a:pPr/>
              <a:t>25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smtClean="0"/>
              <a:t>SCM World drilled down in their survey to understand the root causes for the difficulties these companies were having.  </a:t>
            </a:r>
          </a:p>
          <a:p>
            <a:pPr>
              <a:spcBef>
                <a:spcPct val="0"/>
              </a:spcBef>
            </a:pPr>
            <a:endParaRPr lang="en-US" sz="1800" smtClean="0"/>
          </a:p>
          <a:p>
            <a:pPr>
              <a:spcBef>
                <a:spcPct val="0"/>
              </a:spcBef>
            </a:pPr>
            <a:r>
              <a:rPr lang="en-US" sz="1800" smtClean="0"/>
              <a:t>They found that one of the largest contributors was a lack of good automation.  </a:t>
            </a:r>
          </a:p>
          <a:p>
            <a:pPr>
              <a:spcBef>
                <a:spcPct val="0"/>
              </a:spcBef>
            </a:pPr>
            <a:endParaRPr lang="en-US" sz="1800" smtClean="0"/>
          </a:p>
          <a:p>
            <a:pPr>
              <a:spcBef>
                <a:spcPct val="0"/>
              </a:spcBef>
            </a:pPr>
            <a:r>
              <a:rPr lang="en-US" sz="1800" smtClean="0"/>
              <a:t>In deed, when asked about the level of automation being used today for things such as managing free trade agreements, automating exports, having tools to manage transportation, and being able to control and have visibility with in-transit inventory, the respondents confessed to using mostly manual systems.  </a:t>
            </a:r>
          </a:p>
          <a:p>
            <a:pPr>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43F4B0-98C7-4309-A425-090412C7C61E}" type="slidenum">
              <a:rPr lang="en-US"/>
              <a:pPr fontAlgn="base">
                <a:spcBef>
                  <a:spcPct val="0"/>
                </a:spcBef>
                <a:spcAft>
                  <a:spcPct val="0"/>
                </a:spcAft>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5268" indent="-278949" eaLnBrk="0" hangingPunct="0">
              <a:defRPr>
                <a:solidFill>
                  <a:schemeClr val="tx1"/>
                </a:solidFill>
                <a:latin typeface="Arial" pitchFamily="34" charset="0"/>
              </a:defRPr>
            </a:lvl2pPr>
            <a:lvl3pPr marL="1115797" indent="-223159" eaLnBrk="0" hangingPunct="0">
              <a:defRPr>
                <a:solidFill>
                  <a:schemeClr val="tx1"/>
                </a:solidFill>
                <a:latin typeface="Arial" pitchFamily="34" charset="0"/>
              </a:defRPr>
            </a:lvl3pPr>
            <a:lvl4pPr marL="1562115" indent="-223159" eaLnBrk="0" hangingPunct="0">
              <a:defRPr>
                <a:solidFill>
                  <a:schemeClr val="tx1"/>
                </a:solidFill>
                <a:latin typeface="Arial" pitchFamily="34" charset="0"/>
              </a:defRPr>
            </a:lvl4pPr>
            <a:lvl5pPr marL="2008434" indent="-223159" eaLnBrk="0" hangingPunct="0">
              <a:defRPr>
                <a:solidFill>
                  <a:schemeClr val="tx1"/>
                </a:solidFill>
                <a:latin typeface="Arial" pitchFamily="34" charset="0"/>
              </a:defRPr>
            </a:lvl5pPr>
            <a:lvl6pPr marL="2454753" indent="-223159" eaLnBrk="0" fontAlgn="base" hangingPunct="0">
              <a:spcBef>
                <a:spcPct val="0"/>
              </a:spcBef>
              <a:spcAft>
                <a:spcPct val="0"/>
              </a:spcAft>
              <a:defRPr>
                <a:solidFill>
                  <a:schemeClr val="tx1"/>
                </a:solidFill>
                <a:latin typeface="Arial" pitchFamily="34" charset="0"/>
              </a:defRPr>
            </a:lvl6pPr>
            <a:lvl7pPr marL="2901071" indent="-223159" eaLnBrk="0" fontAlgn="base" hangingPunct="0">
              <a:spcBef>
                <a:spcPct val="0"/>
              </a:spcBef>
              <a:spcAft>
                <a:spcPct val="0"/>
              </a:spcAft>
              <a:defRPr>
                <a:solidFill>
                  <a:schemeClr val="tx1"/>
                </a:solidFill>
                <a:latin typeface="Arial" pitchFamily="34" charset="0"/>
              </a:defRPr>
            </a:lvl7pPr>
            <a:lvl8pPr marL="3347390" indent="-223159" eaLnBrk="0" fontAlgn="base" hangingPunct="0">
              <a:spcBef>
                <a:spcPct val="0"/>
              </a:spcBef>
              <a:spcAft>
                <a:spcPct val="0"/>
              </a:spcAft>
              <a:defRPr>
                <a:solidFill>
                  <a:schemeClr val="tx1"/>
                </a:solidFill>
                <a:latin typeface="Arial" pitchFamily="34" charset="0"/>
              </a:defRPr>
            </a:lvl8pPr>
            <a:lvl9pPr marL="3793708" indent="-223159" eaLnBrk="0" fontAlgn="base" hangingPunct="0">
              <a:spcBef>
                <a:spcPct val="0"/>
              </a:spcBef>
              <a:spcAft>
                <a:spcPct val="0"/>
              </a:spcAft>
              <a:defRPr>
                <a:solidFill>
                  <a:schemeClr val="tx1"/>
                </a:solidFill>
                <a:latin typeface="Arial" pitchFamily="34" charset="0"/>
              </a:defRPr>
            </a:lvl9pPr>
          </a:lstStyle>
          <a:p>
            <a:pPr eaLnBrk="1" hangingPunct="1"/>
            <a:fld id="{19C563B7-FC45-45C4-B3C5-752C79E8FB69}" type="slidenum">
              <a:rPr lang="en-US" smtClean="0"/>
              <a:pPr eaLnBrk="1" hangingPunct="1"/>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5268" indent="-278949" eaLnBrk="0" hangingPunct="0">
              <a:defRPr>
                <a:solidFill>
                  <a:schemeClr val="tx1"/>
                </a:solidFill>
                <a:latin typeface="Arial" pitchFamily="34" charset="0"/>
              </a:defRPr>
            </a:lvl2pPr>
            <a:lvl3pPr marL="1115797" indent="-223159" eaLnBrk="0" hangingPunct="0">
              <a:defRPr>
                <a:solidFill>
                  <a:schemeClr val="tx1"/>
                </a:solidFill>
                <a:latin typeface="Arial" pitchFamily="34" charset="0"/>
              </a:defRPr>
            </a:lvl3pPr>
            <a:lvl4pPr marL="1562115" indent="-223159" eaLnBrk="0" hangingPunct="0">
              <a:defRPr>
                <a:solidFill>
                  <a:schemeClr val="tx1"/>
                </a:solidFill>
                <a:latin typeface="Arial" pitchFamily="34" charset="0"/>
              </a:defRPr>
            </a:lvl4pPr>
            <a:lvl5pPr marL="2008434" indent="-223159" eaLnBrk="0" hangingPunct="0">
              <a:defRPr>
                <a:solidFill>
                  <a:schemeClr val="tx1"/>
                </a:solidFill>
                <a:latin typeface="Arial" pitchFamily="34" charset="0"/>
              </a:defRPr>
            </a:lvl5pPr>
            <a:lvl6pPr marL="2454753" indent="-223159" eaLnBrk="0" fontAlgn="base" hangingPunct="0">
              <a:spcBef>
                <a:spcPct val="0"/>
              </a:spcBef>
              <a:spcAft>
                <a:spcPct val="0"/>
              </a:spcAft>
              <a:defRPr>
                <a:solidFill>
                  <a:schemeClr val="tx1"/>
                </a:solidFill>
                <a:latin typeface="Arial" pitchFamily="34" charset="0"/>
              </a:defRPr>
            </a:lvl6pPr>
            <a:lvl7pPr marL="2901071" indent="-223159" eaLnBrk="0" fontAlgn="base" hangingPunct="0">
              <a:spcBef>
                <a:spcPct val="0"/>
              </a:spcBef>
              <a:spcAft>
                <a:spcPct val="0"/>
              </a:spcAft>
              <a:defRPr>
                <a:solidFill>
                  <a:schemeClr val="tx1"/>
                </a:solidFill>
                <a:latin typeface="Arial" pitchFamily="34" charset="0"/>
              </a:defRPr>
            </a:lvl7pPr>
            <a:lvl8pPr marL="3347390" indent="-223159" eaLnBrk="0" fontAlgn="base" hangingPunct="0">
              <a:spcBef>
                <a:spcPct val="0"/>
              </a:spcBef>
              <a:spcAft>
                <a:spcPct val="0"/>
              </a:spcAft>
              <a:defRPr>
                <a:solidFill>
                  <a:schemeClr val="tx1"/>
                </a:solidFill>
                <a:latin typeface="Arial" pitchFamily="34" charset="0"/>
              </a:defRPr>
            </a:lvl8pPr>
            <a:lvl9pPr marL="3793708" indent="-223159" eaLnBrk="0" fontAlgn="base" hangingPunct="0">
              <a:spcBef>
                <a:spcPct val="0"/>
              </a:spcBef>
              <a:spcAft>
                <a:spcPct val="0"/>
              </a:spcAft>
              <a:defRPr>
                <a:solidFill>
                  <a:schemeClr val="tx1"/>
                </a:solidFill>
                <a:latin typeface="Arial" pitchFamily="34" charset="0"/>
              </a:defRPr>
            </a:lvl9pPr>
          </a:lstStyle>
          <a:p>
            <a:pPr eaLnBrk="1" hangingPunct="1"/>
            <a:fld id="{19C563B7-FC45-45C4-B3C5-752C79E8FB69}" type="slidenum">
              <a:rPr lang="en-US" smtClean="0"/>
              <a:pPr eaLnBrk="1" hangingPunct="1"/>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0C2DD32-7733-4A82-B80D-782823606D7D}" type="slidenum">
              <a:rPr lang="en-US" smtClean="0"/>
              <a:pPr/>
              <a:t>31</a:t>
            </a:fld>
            <a:endParaRPr lang="en-US" smtClean="0"/>
          </a:p>
        </p:txBody>
      </p:sp>
      <p:sp>
        <p:nvSpPr>
          <p:cNvPr id="38915" name="Rectangle 2"/>
          <p:cNvSpPr>
            <a:spLocks noGrp="1" noRot="1" noChangeAspect="1" noChangeArrowheads="1" noTextEdit="1"/>
          </p:cNvSpPr>
          <p:nvPr>
            <p:ph type="sldImg"/>
          </p:nvPr>
        </p:nvSpPr>
        <p:spPr>
          <a:xfrm>
            <a:off x="1144588" y="685800"/>
            <a:ext cx="4572000" cy="3429000"/>
          </a:xfrm>
          <a:ln/>
        </p:spPr>
      </p:sp>
      <p:sp>
        <p:nvSpPr>
          <p:cNvPr id="38916"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Why has Global Trade Management become such</a:t>
            </a:r>
            <a:r>
              <a:rPr lang="en-US" sz="1800" kern="1200" baseline="0" dirty="0" smtClean="0">
                <a:solidFill>
                  <a:schemeClr val="tx1"/>
                </a:solidFill>
                <a:effectLst/>
                <a:latin typeface="+mn-lt"/>
                <a:ea typeface="+mn-ea"/>
                <a:cs typeface="+mn-cs"/>
              </a:rPr>
              <a:t> an area of focus for companies in the past few years?  </a:t>
            </a:r>
            <a:r>
              <a:rPr lang="en-US" sz="1800" kern="1200" dirty="0" smtClean="0">
                <a:solidFill>
                  <a:schemeClr val="tx1"/>
                </a:solidFill>
                <a:effectLst/>
                <a:latin typeface="+mn-lt"/>
                <a:ea typeface="+mn-ea"/>
                <a:cs typeface="+mn-cs"/>
              </a:rPr>
              <a:t>The world has seen an explosion in global trade volumes, which have been driven by the need for companies to seek lower cost suppliers, who are often located in foreign markets, or to grow their own revenues by opening new export channels.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Governments around</a:t>
            </a:r>
            <a:r>
              <a:rPr lang="en-US" sz="1800" kern="1200" baseline="0" dirty="0" smtClean="0">
                <a:solidFill>
                  <a:schemeClr val="tx1"/>
                </a:solidFill>
                <a:effectLst/>
                <a:latin typeface="+mn-lt"/>
                <a:ea typeface="+mn-ea"/>
                <a:cs typeface="+mn-cs"/>
              </a:rPr>
              <a:t> the world </a:t>
            </a:r>
            <a:r>
              <a:rPr lang="en-US" sz="1800" kern="1200" dirty="0" smtClean="0">
                <a:solidFill>
                  <a:schemeClr val="tx1"/>
                </a:solidFill>
                <a:effectLst/>
                <a:latin typeface="+mn-lt"/>
                <a:ea typeface="+mn-ea"/>
                <a:cs typeface="+mn-cs"/>
              </a:rPr>
              <a:t>have encouraged commerce by introducing a host a of preferential and free trade agreements.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As a result, over the past 10 years, the value of world trade has nearly tripled.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Most companies have now reached a tipping point, where manual processes and out-sourced services can…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charset="2"/>
              <a:buChar char="u"/>
              <a:tabLst/>
              <a:defRPr/>
            </a:pPr>
            <a:r>
              <a:rPr lang="en-US" sz="1800" kern="1200" dirty="0" smtClean="0">
                <a:solidFill>
                  <a:schemeClr val="tx1"/>
                </a:solidFill>
                <a:effectLst/>
                <a:latin typeface="+mn-lt"/>
                <a:ea typeface="+mn-ea"/>
                <a:cs typeface="+mn-cs"/>
              </a:rPr>
              <a:t>no longer scale, </a:t>
            </a:r>
          </a:p>
          <a:p>
            <a:pPr marL="285750" marR="0" indent="-285750" algn="l" defTabSz="914400" rtl="0" eaLnBrk="1" fontAlgn="auto" latinLnBrk="0" hangingPunct="1">
              <a:lnSpc>
                <a:spcPct val="100000"/>
              </a:lnSpc>
              <a:spcBef>
                <a:spcPts val="0"/>
              </a:spcBef>
              <a:spcAft>
                <a:spcPts val="0"/>
              </a:spcAft>
              <a:buClrTx/>
              <a:buSzTx/>
              <a:buFont typeface="Wingdings" charset="2"/>
              <a:buChar char="u"/>
              <a:tabLst/>
              <a:defRPr/>
            </a:pPr>
            <a:r>
              <a:rPr lang="en-US" sz="1800" kern="1200" dirty="0" smtClean="0">
                <a:solidFill>
                  <a:schemeClr val="tx1"/>
                </a:solidFill>
                <a:effectLst/>
                <a:latin typeface="+mn-lt"/>
                <a:ea typeface="+mn-ea"/>
                <a:cs typeface="+mn-cs"/>
              </a:rPr>
              <a:t>are ineffective, </a:t>
            </a:r>
          </a:p>
          <a:p>
            <a:pPr marL="285750" marR="0" indent="-285750" algn="l" defTabSz="914400" rtl="0" eaLnBrk="1" fontAlgn="auto" latinLnBrk="0" hangingPunct="1">
              <a:lnSpc>
                <a:spcPct val="100000"/>
              </a:lnSpc>
              <a:spcBef>
                <a:spcPts val="0"/>
              </a:spcBef>
              <a:spcAft>
                <a:spcPts val="0"/>
              </a:spcAft>
              <a:buClrTx/>
              <a:buSzTx/>
              <a:buFont typeface="Wingdings" charset="2"/>
              <a:buChar char="u"/>
              <a:tabLst/>
              <a:defRPr/>
            </a:pPr>
            <a:r>
              <a:rPr lang="en-US" sz="1800" kern="1200" dirty="0" smtClean="0">
                <a:solidFill>
                  <a:schemeClr val="tx1"/>
                </a:solidFill>
                <a:effectLst/>
                <a:latin typeface="+mn-lt"/>
                <a:ea typeface="+mn-ea"/>
                <a:cs typeface="+mn-cs"/>
              </a:rPr>
              <a:t>create undue risk, and </a:t>
            </a:r>
          </a:p>
          <a:p>
            <a:pPr marL="285750" marR="0" indent="-285750" algn="l" defTabSz="914400" rtl="0" eaLnBrk="1" fontAlgn="auto" latinLnBrk="0" hangingPunct="1">
              <a:lnSpc>
                <a:spcPct val="100000"/>
              </a:lnSpc>
              <a:spcBef>
                <a:spcPts val="0"/>
              </a:spcBef>
              <a:spcAft>
                <a:spcPts val="0"/>
              </a:spcAft>
              <a:buClrTx/>
              <a:buSzTx/>
              <a:buFont typeface="Wingdings" charset="2"/>
              <a:buChar char="u"/>
              <a:tabLst/>
              <a:defRPr/>
            </a:pPr>
            <a:r>
              <a:rPr lang="en-US" sz="1800" kern="1200" dirty="0" smtClean="0">
                <a:solidFill>
                  <a:schemeClr val="tx1"/>
                </a:solidFill>
                <a:effectLst/>
                <a:latin typeface="+mn-lt"/>
                <a:ea typeface="+mn-ea"/>
                <a:cs typeface="+mn-cs"/>
              </a:rPr>
              <a:t>are just too costly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Automation has become to best answer to meet the needs of higher global trade volumes.</a:t>
            </a:r>
          </a:p>
          <a:p>
            <a:endParaRPr lang="en-US" dirty="0"/>
          </a:p>
        </p:txBody>
      </p:sp>
      <p:sp>
        <p:nvSpPr>
          <p:cNvPr id="4" name="Slide Number Placeholder 3"/>
          <p:cNvSpPr>
            <a:spLocks noGrp="1"/>
          </p:cNvSpPr>
          <p:nvPr>
            <p:ph type="sldNum" sz="quarter" idx="10"/>
          </p:nvPr>
        </p:nvSpPr>
        <p:spPr/>
        <p:txBody>
          <a:bodyPr/>
          <a:lstStyle/>
          <a:p>
            <a:fld id="{2896D630-3392-43A0-A617-2CDBFCC5ED37}" type="slidenum">
              <a:rPr lang="en-US" smtClean="0"/>
              <a:pPr/>
              <a:t>12</a:t>
            </a:fld>
            <a:endParaRPr lang="en-US"/>
          </a:p>
        </p:txBody>
      </p:sp>
    </p:spTree>
    <p:extLst>
      <p:ext uri="{BB962C8B-B14F-4D97-AF65-F5344CB8AC3E}">
        <p14:creationId xmlns:p14="http://schemas.microsoft.com/office/powerpoint/2010/main" val="305692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smtClean="0"/>
              <a:t>SCM World drilled down in their survey to understand the root causes for the difficulties these companies were having.  </a:t>
            </a:r>
          </a:p>
          <a:p>
            <a:pPr>
              <a:spcBef>
                <a:spcPct val="0"/>
              </a:spcBef>
            </a:pPr>
            <a:endParaRPr lang="en-US" sz="1800" smtClean="0"/>
          </a:p>
          <a:p>
            <a:pPr>
              <a:spcBef>
                <a:spcPct val="0"/>
              </a:spcBef>
            </a:pPr>
            <a:r>
              <a:rPr lang="en-US" sz="1800" smtClean="0"/>
              <a:t>They found that one of the largest contributors was a lack of good automation.  </a:t>
            </a:r>
          </a:p>
          <a:p>
            <a:pPr>
              <a:spcBef>
                <a:spcPct val="0"/>
              </a:spcBef>
            </a:pPr>
            <a:endParaRPr lang="en-US" sz="1800" smtClean="0"/>
          </a:p>
          <a:p>
            <a:pPr>
              <a:spcBef>
                <a:spcPct val="0"/>
              </a:spcBef>
            </a:pPr>
            <a:r>
              <a:rPr lang="en-US" sz="1800" smtClean="0"/>
              <a:t>In deed, when asked about the level of automation being used today for things such as managing free trade agreements, automating exports, having tools to manage transportation, and being able to control and have visibility with in-transit inventory, the respondents confessed to using mostly manual systems.  </a:t>
            </a:r>
          </a:p>
          <a:p>
            <a:pPr>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43F134-F158-4C88-8A7A-C84A8B48505D}" type="slidenum">
              <a:rPr lang="en-US"/>
              <a:pPr fontAlgn="base">
                <a:spcBef>
                  <a:spcPct val="0"/>
                </a:spcBef>
                <a:spcAft>
                  <a:spcPct val="0"/>
                </a:spcAft>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smtClean="0"/>
              <a:t>Last summer, a leading SC consulting firm, SCM World, conducted a survey with their 600 member companies, many of who represent the “who’s who” in global business.  </a:t>
            </a:r>
          </a:p>
          <a:p>
            <a:pPr>
              <a:spcBef>
                <a:spcPct val="0"/>
              </a:spcBef>
            </a:pPr>
            <a:endParaRPr lang="en-US" sz="1800" smtClean="0"/>
          </a:p>
          <a:p>
            <a:pPr>
              <a:spcBef>
                <a:spcPct val="0"/>
              </a:spcBef>
            </a:pPr>
            <a:r>
              <a:rPr lang="en-US" sz="1800" smtClean="0"/>
              <a:t>They asked these companies a range of questions dealing with their global trade activities.  </a:t>
            </a:r>
          </a:p>
          <a:p>
            <a:pPr>
              <a:spcBef>
                <a:spcPct val="0"/>
              </a:spcBef>
            </a:pPr>
            <a:endParaRPr lang="en-US" sz="1800" smtClean="0"/>
          </a:p>
          <a:p>
            <a:pPr>
              <a:spcBef>
                <a:spcPct val="0"/>
              </a:spcBef>
            </a:pPr>
            <a:r>
              <a:rPr lang="en-US" sz="1800" smtClean="0"/>
              <a:t>What they found was that most companies were struggling.  </a:t>
            </a:r>
          </a:p>
          <a:p>
            <a:pPr>
              <a:spcBef>
                <a:spcPct val="0"/>
              </a:spcBef>
            </a:pPr>
            <a:endParaRPr lang="en-US" sz="1800" smtClean="0"/>
          </a:p>
          <a:p>
            <a:pPr>
              <a:spcBef>
                <a:spcPct val="0"/>
              </a:spcBef>
            </a:pPr>
            <a:r>
              <a:rPr lang="en-US" sz="1800" smtClean="0"/>
              <a:t>In one question, “Are shipments, delayed in customs having a material and adverse impact to your business?” 88% answered, yes.  </a:t>
            </a:r>
          </a:p>
          <a:p>
            <a:pPr>
              <a:spcBef>
                <a:spcPct val="0"/>
              </a:spcBef>
            </a:pPr>
            <a:endParaRPr lang="en-US" sz="1800" smtClean="0"/>
          </a:p>
          <a:p>
            <a:pPr>
              <a:spcBef>
                <a:spcPct val="0"/>
              </a:spcBef>
            </a:pPr>
            <a:r>
              <a:rPr lang="en-US" sz="1800" smtClean="0"/>
              <a:t>In another question, “Is your inability to use free trade agreements costing you a material amount?”  64% agreed.  </a:t>
            </a:r>
          </a:p>
          <a:p>
            <a:pPr>
              <a:spcBef>
                <a:spcPct val="0"/>
              </a:spcBef>
            </a:pPr>
            <a:endParaRPr lang="en-US" sz="1800" smtClean="0"/>
          </a:p>
          <a:p>
            <a:pPr>
              <a:spcBef>
                <a:spcPct val="0"/>
              </a:spcBef>
            </a:pPr>
            <a:r>
              <a:rPr lang="en-US" sz="1800" smtClean="0"/>
              <a:t>And in a third question, all but 7% said, “complying with trade regulations was NOT a top concern?”   </a:t>
            </a:r>
          </a:p>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9EB108E-AE87-4AE2-8A03-9DF31E661E6C}" type="slidenum">
              <a:rPr lang="en-US"/>
              <a:pPr fontAlgn="base">
                <a:spcBef>
                  <a:spcPct val="0"/>
                </a:spcBef>
                <a:spcAft>
                  <a:spcPct val="0"/>
                </a:spcAft>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smtClean="0"/>
              <a:t>Last summer, a leading SC consulting firm, SCM World, conducted a survey with their 600 member companies, many of who represent the “who’s who” in global business.  </a:t>
            </a:r>
          </a:p>
          <a:p>
            <a:pPr>
              <a:spcBef>
                <a:spcPct val="0"/>
              </a:spcBef>
            </a:pPr>
            <a:endParaRPr lang="en-US" sz="1800" smtClean="0"/>
          </a:p>
          <a:p>
            <a:pPr>
              <a:spcBef>
                <a:spcPct val="0"/>
              </a:spcBef>
            </a:pPr>
            <a:r>
              <a:rPr lang="en-US" sz="1800" smtClean="0"/>
              <a:t>They asked these companies a range of questions dealing with their global trade activities.  </a:t>
            </a:r>
          </a:p>
          <a:p>
            <a:pPr>
              <a:spcBef>
                <a:spcPct val="0"/>
              </a:spcBef>
            </a:pPr>
            <a:endParaRPr lang="en-US" sz="1800" smtClean="0"/>
          </a:p>
          <a:p>
            <a:pPr>
              <a:spcBef>
                <a:spcPct val="0"/>
              </a:spcBef>
            </a:pPr>
            <a:r>
              <a:rPr lang="en-US" sz="1800" smtClean="0"/>
              <a:t>What they found was that most companies were struggling.  </a:t>
            </a:r>
          </a:p>
          <a:p>
            <a:pPr>
              <a:spcBef>
                <a:spcPct val="0"/>
              </a:spcBef>
            </a:pPr>
            <a:endParaRPr lang="en-US" sz="1800" smtClean="0"/>
          </a:p>
          <a:p>
            <a:pPr>
              <a:spcBef>
                <a:spcPct val="0"/>
              </a:spcBef>
            </a:pPr>
            <a:r>
              <a:rPr lang="en-US" sz="1800" smtClean="0"/>
              <a:t>In one question, “Are shipments, delayed in customs having a material and adverse impact to your business?” 88% answered, yes.  </a:t>
            </a:r>
          </a:p>
          <a:p>
            <a:pPr>
              <a:spcBef>
                <a:spcPct val="0"/>
              </a:spcBef>
            </a:pPr>
            <a:endParaRPr lang="en-US" sz="1800" smtClean="0"/>
          </a:p>
          <a:p>
            <a:pPr>
              <a:spcBef>
                <a:spcPct val="0"/>
              </a:spcBef>
            </a:pPr>
            <a:r>
              <a:rPr lang="en-US" sz="1800" smtClean="0"/>
              <a:t>In another question, “Is your inability to use free trade agreements costing you a material amount?”  64% agreed.  </a:t>
            </a:r>
          </a:p>
          <a:p>
            <a:pPr>
              <a:spcBef>
                <a:spcPct val="0"/>
              </a:spcBef>
            </a:pPr>
            <a:endParaRPr lang="en-US" sz="1800" smtClean="0"/>
          </a:p>
          <a:p>
            <a:pPr>
              <a:spcBef>
                <a:spcPct val="0"/>
              </a:spcBef>
            </a:pPr>
            <a:r>
              <a:rPr lang="en-US" sz="1800" smtClean="0"/>
              <a:t>And in a third question, all but 7% said, “complying with trade regulations was NOT a top concern?”   </a:t>
            </a:r>
          </a:p>
          <a:p>
            <a:pPr>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0D01AF-AACF-4E15-A21E-EA77B456C2F2}" type="slidenum">
              <a:rPr lang="en-US"/>
              <a:pPr fontAlgn="base">
                <a:spcBef>
                  <a:spcPct val="0"/>
                </a:spcBef>
                <a:spcAft>
                  <a:spcPct val="0"/>
                </a:spcAft>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smtClean="0"/>
              <a:t>Last summer, a leading SC consulting firm, SCM World, conducted a survey with their 600 member companies, many of who represent the “who’s who” in global business.  </a:t>
            </a:r>
          </a:p>
          <a:p>
            <a:pPr>
              <a:spcBef>
                <a:spcPct val="0"/>
              </a:spcBef>
            </a:pPr>
            <a:endParaRPr lang="en-US" sz="1800" smtClean="0"/>
          </a:p>
          <a:p>
            <a:pPr>
              <a:spcBef>
                <a:spcPct val="0"/>
              </a:spcBef>
            </a:pPr>
            <a:r>
              <a:rPr lang="en-US" sz="1800" smtClean="0"/>
              <a:t>They asked these companies a range of questions dealing with their global trade activities.  </a:t>
            </a:r>
          </a:p>
          <a:p>
            <a:pPr>
              <a:spcBef>
                <a:spcPct val="0"/>
              </a:spcBef>
            </a:pPr>
            <a:endParaRPr lang="en-US" sz="1800" smtClean="0"/>
          </a:p>
          <a:p>
            <a:pPr>
              <a:spcBef>
                <a:spcPct val="0"/>
              </a:spcBef>
            </a:pPr>
            <a:r>
              <a:rPr lang="en-US" sz="1800" smtClean="0"/>
              <a:t>What they found was that most companies were struggling.  </a:t>
            </a:r>
          </a:p>
          <a:p>
            <a:pPr>
              <a:spcBef>
                <a:spcPct val="0"/>
              </a:spcBef>
            </a:pPr>
            <a:endParaRPr lang="en-US" sz="1800" smtClean="0"/>
          </a:p>
          <a:p>
            <a:pPr>
              <a:spcBef>
                <a:spcPct val="0"/>
              </a:spcBef>
            </a:pPr>
            <a:r>
              <a:rPr lang="en-US" sz="1800" smtClean="0"/>
              <a:t>In one question, “Are shipments, delayed in customs having a material and adverse impact to your business?” 88% answered, yes.  </a:t>
            </a:r>
          </a:p>
          <a:p>
            <a:pPr>
              <a:spcBef>
                <a:spcPct val="0"/>
              </a:spcBef>
            </a:pPr>
            <a:endParaRPr lang="en-US" sz="1800" smtClean="0"/>
          </a:p>
          <a:p>
            <a:pPr>
              <a:spcBef>
                <a:spcPct val="0"/>
              </a:spcBef>
            </a:pPr>
            <a:r>
              <a:rPr lang="en-US" sz="1800" smtClean="0"/>
              <a:t>In another question, “Is your inability to use free trade agreements costing you a material amount?”  64% agreed.  </a:t>
            </a:r>
          </a:p>
          <a:p>
            <a:pPr>
              <a:spcBef>
                <a:spcPct val="0"/>
              </a:spcBef>
            </a:pPr>
            <a:endParaRPr lang="en-US" sz="1800" smtClean="0"/>
          </a:p>
          <a:p>
            <a:pPr>
              <a:spcBef>
                <a:spcPct val="0"/>
              </a:spcBef>
            </a:pPr>
            <a:r>
              <a:rPr lang="en-US" sz="1800" smtClean="0"/>
              <a:t>And in a third question, all but 7% said, “complying with trade regulations was NOT a top concern?”   </a:t>
            </a:r>
          </a:p>
          <a:p>
            <a:pPr>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F662C65-7F1C-4E6B-9E45-DBAD41265DDD}" type="slidenum">
              <a:rPr lang="en-US"/>
              <a:pPr fontAlgn="base">
                <a:spcBef>
                  <a:spcPct val="0"/>
                </a:spcBef>
                <a:spcAft>
                  <a:spcPct val="0"/>
                </a:spcAft>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smtClean="0"/>
              <a:t>SCM World drilled down in their survey to understand the root causes for the difficulties these companies were having.  </a:t>
            </a:r>
          </a:p>
          <a:p>
            <a:pPr>
              <a:spcBef>
                <a:spcPct val="0"/>
              </a:spcBef>
            </a:pPr>
            <a:endParaRPr lang="en-US" sz="1800" smtClean="0"/>
          </a:p>
          <a:p>
            <a:pPr>
              <a:spcBef>
                <a:spcPct val="0"/>
              </a:spcBef>
            </a:pPr>
            <a:r>
              <a:rPr lang="en-US" sz="1800" smtClean="0"/>
              <a:t>They found that one of the largest contributors was a lack of good automation.  </a:t>
            </a:r>
          </a:p>
          <a:p>
            <a:pPr>
              <a:spcBef>
                <a:spcPct val="0"/>
              </a:spcBef>
            </a:pPr>
            <a:endParaRPr lang="en-US" sz="1800" smtClean="0"/>
          </a:p>
          <a:p>
            <a:pPr>
              <a:spcBef>
                <a:spcPct val="0"/>
              </a:spcBef>
            </a:pPr>
            <a:r>
              <a:rPr lang="en-US" sz="1800" smtClean="0"/>
              <a:t>In deed, when asked about the level of automation being used today for things such as managing free trade agreements, automating exports, having tools to manage transportation, and being able to control and have visibility with in-transit inventory, the respondents confessed to using mostly manual systems.  </a:t>
            </a:r>
          </a:p>
          <a:p>
            <a:pPr>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43F4B0-98C7-4309-A425-090412C7C61E}" type="slidenum">
              <a:rPr lang="en-US"/>
              <a:pPr fontAlgn="base">
                <a:spcBef>
                  <a:spcPct val="0"/>
                </a:spcBef>
                <a:spcAft>
                  <a:spcPct val="0"/>
                </a:spcAft>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30E1484-78B1-4ED3-BD3D-30D795F8EA1E}" type="slidenum">
              <a:rPr lang="en-US" smtClean="0"/>
              <a:pPr/>
              <a:t>20</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bottomCurves_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8963"/>
            <a:ext cx="9144000" cy="4314825"/>
          </a:xfrm>
          <a:prstGeom prst="rect">
            <a:avLst/>
          </a:prstGeom>
        </p:spPr>
      </p:pic>
      <p:pic>
        <p:nvPicPr>
          <p:cNvPr id="7" name="Picture 6" descr="bottomCurves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8963"/>
            <a:ext cx="9144000" cy="4314825"/>
          </a:xfrm>
          <a:prstGeom prst="rect">
            <a:avLst/>
          </a:prstGeom>
        </p:spPr>
      </p:pic>
      <p:sp>
        <p:nvSpPr>
          <p:cNvPr id="2" name="Title 1"/>
          <p:cNvSpPr>
            <a:spLocks noGrp="1"/>
          </p:cNvSpPr>
          <p:nvPr>
            <p:ph type="ctrTitle"/>
          </p:nvPr>
        </p:nvSpPr>
        <p:spPr>
          <a:xfrm>
            <a:off x="457199" y="2041278"/>
            <a:ext cx="7772400" cy="994410"/>
          </a:xfrm>
        </p:spPr>
        <p:txBody>
          <a:bodyPr anchor="t" anchorCtr="0">
            <a:normAutofit/>
          </a:bodyPr>
          <a:lstStyle>
            <a:lvl1pPr algn="l">
              <a:defRPr sz="2800">
                <a:solidFill>
                  <a:srgbClr val="DD4819"/>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035688"/>
            <a:ext cx="6400800" cy="742950"/>
          </a:xfrm>
        </p:spPr>
        <p:txBody>
          <a:bodyPr>
            <a:normAutofit/>
          </a:bodyPr>
          <a:lstStyle>
            <a:lvl1pPr marL="0" indent="0" algn="l">
              <a:buNone/>
              <a:defRPr sz="1800">
                <a:solidFill>
                  <a:srgbClr val="5A595C"/>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AmberRoad_logo.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96900"/>
            <a:ext cx="2483612" cy="704850"/>
          </a:xfrm>
          <a:prstGeom prst="rect">
            <a:avLst/>
          </a:prstGeom>
        </p:spPr>
      </p:pic>
      <p:sp>
        <p:nvSpPr>
          <p:cNvPr id="8" name="Rectangle 90"/>
          <p:cNvSpPr>
            <a:spLocks noGrp="1" noChangeArrowheads="1"/>
          </p:cNvSpPr>
          <p:nvPr>
            <p:ph type="sldNum" sz="quarter" idx="4"/>
          </p:nvPr>
        </p:nvSpPr>
        <p:spPr bwMode="auto">
          <a:xfrm>
            <a:off x="8069580" y="6545454"/>
            <a:ext cx="1031558" cy="359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5A595C"/>
                </a:solidFill>
                <a:latin typeface="Verdana" pitchFamily="34" charset="0"/>
                <a:ea typeface="Verdana" pitchFamily="34" charset="0"/>
                <a:cs typeface="Verdana" pitchFamily="34" charset="0"/>
              </a:defRPr>
            </a:lvl1pPr>
          </a:lstStyle>
          <a:p>
            <a:fld id="{F4782EB3-EEF8-4368-891B-8FFDAD85D064}" type="datetime1">
              <a:rPr lang="en-US" smtClean="0"/>
              <a:pPr/>
              <a:t>11/6/2015</a:t>
            </a:fld>
            <a:endParaRPr lang="en-US" dirty="0"/>
          </a:p>
        </p:txBody>
      </p:sp>
      <p:pic>
        <p:nvPicPr>
          <p:cNvPr id="11" name="Picture 10" descr="AmberRoad_logo.bm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96900"/>
            <a:ext cx="2483612" cy="704850"/>
          </a:xfrm>
          <a:prstGeom prst="rect">
            <a:avLst/>
          </a:prstGeom>
        </p:spPr>
      </p:pic>
      <p:grpSp>
        <p:nvGrpSpPr>
          <p:cNvPr id="13" name="Group 12"/>
          <p:cNvGrpSpPr/>
          <p:nvPr userDrawn="1"/>
        </p:nvGrpSpPr>
        <p:grpSpPr>
          <a:xfrm>
            <a:off x="861060" y="6591174"/>
            <a:ext cx="5554980" cy="253753"/>
            <a:chOff x="861060" y="6591174"/>
            <a:chExt cx="5554980" cy="253753"/>
          </a:xfrm>
        </p:grpSpPr>
        <p:sp>
          <p:nvSpPr>
            <p:cNvPr id="14" name="Footer Placeholder 4"/>
            <p:cNvSpPr txBox="1">
              <a:spLocks/>
            </p:cNvSpPr>
            <p:nvPr userDrawn="1"/>
          </p:nvSpPr>
          <p:spPr>
            <a:xfrm>
              <a:off x="3032252" y="6636894"/>
              <a:ext cx="3383788" cy="208033"/>
            </a:xfrm>
            <a:prstGeom prst="rect">
              <a:avLst/>
            </a:prstGeom>
          </p:spPr>
          <p:txBody>
            <a:bodyPr tIns="0" bIns="0" anchor="t" anchorCtr="0"/>
            <a:lstStyle>
              <a:lvl1pPr>
                <a:defRPr sz="800" i="0">
                  <a:solidFill>
                    <a:srgbClr val="5A595C"/>
                  </a:solidFill>
                  <a:latin typeface="Verdana" pitchFamily="34" charset="0"/>
                  <a:ea typeface="Verdana" pitchFamily="34" charset="0"/>
                  <a:cs typeface="Verdana"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A595C"/>
                  </a:solidFill>
                  <a:effectLst/>
                  <a:uLnTx/>
                  <a:uFillTx/>
                  <a:latin typeface="Verdana" pitchFamily="34" charset="0"/>
                  <a:ea typeface="Verdana" pitchFamily="34" charset="0"/>
                  <a:cs typeface="Verdana" pitchFamily="34" charset="0"/>
                </a:rPr>
                <a:t>Proprietary and Confidential</a:t>
              </a:r>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sp>
          <p:nvSpPr>
            <p:cNvPr id="15" name="Date Placeholder 3"/>
            <p:cNvSpPr txBox="1">
              <a:spLocks/>
            </p:cNvSpPr>
            <p:nvPr userDrawn="1"/>
          </p:nvSpPr>
          <p:spPr>
            <a:xfrm>
              <a:off x="861060" y="6591174"/>
              <a:ext cx="3276600" cy="208033"/>
            </a:xfrm>
            <a:prstGeom prst="rect">
              <a:avLst/>
            </a:prstGeom>
          </p:spPr>
          <p:txBody>
            <a:bodyPr anchor="t" anchorCtr="0"/>
            <a:lstStyle>
              <a:lvl1pPr>
                <a:defRPr sz="800" i="0">
                  <a:solidFill>
                    <a:srgbClr val="5A595C"/>
                  </a:solidFill>
                  <a:latin typeface="Verdana" pitchFamily="34" charset="0"/>
                  <a:ea typeface="Verdana" pitchFamily="34" charset="0"/>
                  <a:cs typeface="Verdana"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A595C"/>
                  </a:solidFill>
                  <a:effectLst/>
                  <a:uLnTx/>
                  <a:uFillTx/>
                  <a:latin typeface="Verdana" pitchFamily="34" charset="0"/>
                  <a:ea typeface="Verdana" pitchFamily="34" charset="0"/>
                  <a:cs typeface="Arial" charset="0"/>
                </a:rPr>
                <a:t>© Copyright Amber Road, Inc., 2014. All rights reserved.</a:t>
              </a:r>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39923704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068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70560"/>
            <a:ext cx="2057400" cy="54556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70560"/>
            <a:ext cx="6019800" cy="54556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10119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5A595C"/>
              </a:buClr>
              <a:defRPr/>
            </a:lvl1pPr>
            <a:lvl2pPr>
              <a:buClr>
                <a:srgbClr val="5A595C"/>
              </a:buClr>
              <a:defRPr/>
            </a:lvl2pPr>
            <a:lvl3pPr>
              <a:buClr>
                <a:srgbClr val="5A595C"/>
              </a:buClr>
              <a:defRPr/>
            </a:lvl3pPr>
            <a:lvl4pPr>
              <a:buClr>
                <a:srgbClr val="5A595C"/>
              </a:buClr>
              <a:defRPr/>
            </a:lvl4pPr>
            <a:lvl5pPr>
              <a:buClr>
                <a:srgbClr val="5A595C"/>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7696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normAutofit/>
          </a:bodyPr>
          <a:lstStyle>
            <a:lvl1pPr algn="l">
              <a:defRPr sz="2800" b="0" cap="all">
                <a:solidFill>
                  <a:srgbClr val="DD481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15205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78737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15360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07385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37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3008313" cy="703580"/>
          </a:xfrm>
        </p:spPr>
        <p:txBody>
          <a:bodyPr anchor="b">
            <a:normAutofit/>
          </a:bodyPr>
          <a:lstStyle>
            <a:lvl1pPr algn="l">
              <a:defRPr sz="1800" b="0">
                <a:solidFill>
                  <a:srgbClr val="DD481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731520"/>
            <a:ext cx="5111750" cy="5394643"/>
          </a:xfrm>
        </p:spPr>
        <p:txBody>
          <a:bodyPr/>
          <a:lstStyle>
            <a:lvl1pPr>
              <a:defRPr sz="20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09314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rgbClr val="DD4819"/>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995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ottomCurves_v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002806"/>
            <a:ext cx="9144000" cy="855194"/>
          </a:xfrm>
          <a:prstGeom prst="rect">
            <a:avLst/>
          </a:prstGeom>
        </p:spPr>
      </p:pic>
      <p:sp>
        <p:nvSpPr>
          <p:cNvPr id="2" name="Title Placeholder 1"/>
          <p:cNvSpPr>
            <a:spLocks noGrp="1"/>
          </p:cNvSpPr>
          <p:nvPr>
            <p:ph type="title"/>
          </p:nvPr>
        </p:nvSpPr>
        <p:spPr>
          <a:xfrm>
            <a:off x="457200" y="462758"/>
            <a:ext cx="8229600" cy="656475"/>
          </a:xfrm>
          <a:prstGeom prst="rect">
            <a:avLst/>
          </a:prstGeom>
        </p:spPr>
        <p:txBody>
          <a:bodyPr vert="horz" lIns="91440" tIns="45720" rIns="9144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2948"/>
            <a:ext cx="8229600" cy="48132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AmberRoad_logo.bmp"/>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98158" y="6175015"/>
            <a:ext cx="1267118" cy="359609"/>
          </a:xfrm>
          <a:prstGeom prst="rect">
            <a:avLst/>
          </a:prstGeom>
        </p:spPr>
      </p:pic>
      <p:pic>
        <p:nvPicPr>
          <p:cNvPr id="11" name="Picture 10" descr="bottomCurves.jpg"/>
          <p:cNvPicPr>
            <a:picLocks noChangeAspect="1"/>
          </p:cNvPicPr>
          <p:nvPr/>
        </p:nvPicPr>
        <p:blipFill rotWithShape="1">
          <a:blip r:embed="rId15">
            <a:extLst>
              <a:ext uri="{28A0092B-C50C-407E-A947-70E740481C1C}">
                <a14:useLocalDpi xmlns:a14="http://schemas.microsoft.com/office/drawing/2010/main" val="0"/>
              </a:ext>
            </a:extLst>
          </a:blip>
          <a:srcRect t="1" b="33424"/>
          <a:stretch/>
        </p:blipFill>
        <p:spPr>
          <a:xfrm flipV="1">
            <a:off x="0" y="0"/>
            <a:ext cx="9144000" cy="533400"/>
          </a:xfrm>
          <a:prstGeom prst="rect">
            <a:avLst/>
          </a:prstGeom>
        </p:spPr>
      </p:pic>
      <p:sp>
        <p:nvSpPr>
          <p:cNvPr id="12" name="TextBox 11"/>
          <p:cNvSpPr txBox="1"/>
          <p:nvPr/>
        </p:nvSpPr>
        <p:spPr>
          <a:xfrm>
            <a:off x="9352521" y="5531600"/>
            <a:ext cx="184666" cy="369332"/>
          </a:xfrm>
          <a:prstGeom prst="rect">
            <a:avLst/>
          </a:prstGeom>
          <a:noFill/>
        </p:spPr>
        <p:txBody>
          <a:bodyPr wrap="none" rtlCol="0">
            <a:spAutoFit/>
          </a:bodyPr>
          <a:lstStyle/>
          <a:p>
            <a:r>
              <a:rPr lang="en-US" dirty="0" smtClean="0"/>
              <a:t>	</a:t>
            </a:r>
            <a:endParaRPr lang="en-US" dirty="0"/>
          </a:p>
        </p:txBody>
      </p:sp>
      <p:sp>
        <p:nvSpPr>
          <p:cNvPr id="13" name="Date Placeholder 3"/>
          <p:cNvSpPr>
            <a:spLocks noGrp="1"/>
          </p:cNvSpPr>
          <p:nvPr>
            <p:ph type="dt" sz="half" idx="2"/>
          </p:nvPr>
        </p:nvSpPr>
        <p:spPr>
          <a:xfrm>
            <a:off x="457200" y="6545454"/>
            <a:ext cx="2133600" cy="208033"/>
          </a:xfrm>
          <a:prstGeom prst="rect">
            <a:avLst/>
          </a:prstGeom>
        </p:spPr>
        <p:txBody>
          <a:bodyPr anchor="t" anchorCtr="0"/>
          <a:lstStyle>
            <a:lvl1pPr>
              <a:defRPr sz="800" i="0">
                <a:solidFill>
                  <a:srgbClr val="5A595C"/>
                </a:solidFill>
                <a:latin typeface="Verdana" pitchFamily="34" charset="0"/>
                <a:ea typeface="Verdana" pitchFamily="34" charset="0"/>
                <a:cs typeface="Verdana" pitchFamily="34" charset="0"/>
              </a:defRPr>
            </a:lvl1pPr>
          </a:lstStyle>
          <a:p>
            <a:r>
              <a:rPr lang="en-US" smtClean="0">
                <a:cs typeface="Arial" charset="0"/>
              </a:rPr>
              <a:t>© 2011 Amber Road</a:t>
            </a:r>
            <a:endParaRPr lang="en-US" dirty="0"/>
          </a:p>
        </p:txBody>
      </p:sp>
      <p:sp>
        <p:nvSpPr>
          <p:cNvPr id="14" name="Footer Placeholder 4"/>
          <p:cNvSpPr>
            <a:spLocks noGrp="1"/>
          </p:cNvSpPr>
          <p:nvPr>
            <p:ph type="ftr" sz="quarter" idx="3"/>
          </p:nvPr>
        </p:nvSpPr>
        <p:spPr>
          <a:xfrm>
            <a:off x="2872232" y="6545454"/>
            <a:ext cx="3383788" cy="208033"/>
          </a:xfrm>
          <a:prstGeom prst="rect">
            <a:avLst/>
          </a:prstGeom>
        </p:spPr>
        <p:txBody>
          <a:bodyPr tIns="0" bIns="0" anchor="t" anchorCtr="0"/>
          <a:lstStyle>
            <a:lvl1pPr>
              <a:defRPr sz="800" i="0">
                <a:solidFill>
                  <a:srgbClr val="5A595C"/>
                </a:solidFill>
                <a:latin typeface="Verdana" pitchFamily="34" charset="0"/>
                <a:ea typeface="Verdana" pitchFamily="34" charset="0"/>
                <a:cs typeface="Verdana" pitchFamily="34" charset="0"/>
              </a:defRPr>
            </a:lvl1pPr>
          </a:lstStyle>
          <a:p>
            <a:pPr algn="ctr">
              <a:defRPr/>
            </a:pPr>
            <a:r>
              <a:rPr lang="en-US" smtClean="0"/>
              <a:t>Proprietary and Confidential</a:t>
            </a:r>
            <a:endParaRPr lang="en-US" dirty="0"/>
          </a:p>
        </p:txBody>
      </p:sp>
      <p:pic>
        <p:nvPicPr>
          <p:cNvPr id="16" name="Picture 15" descr="bottomCurves_v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002806"/>
            <a:ext cx="9144000" cy="855194"/>
          </a:xfrm>
          <a:prstGeom prst="rect">
            <a:avLst/>
          </a:prstGeom>
        </p:spPr>
      </p:pic>
      <p:pic>
        <p:nvPicPr>
          <p:cNvPr id="17" name="Picture 16" descr="AmberRoad_logo.bmp"/>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98158" y="6175015"/>
            <a:ext cx="1267118" cy="359609"/>
          </a:xfrm>
          <a:prstGeom prst="rect">
            <a:avLst/>
          </a:prstGeom>
        </p:spPr>
      </p:pic>
      <p:pic>
        <p:nvPicPr>
          <p:cNvPr id="18" name="Picture 17" descr="bottomCurves.jpg"/>
          <p:cNvPicPr>
            <a:picLocks noChangeAspect="1"/>
          </p:cNvPicPr>
          <p:nvPr/>
        </p:nvPicPr>
        <p:blipFill rotWithShape="1">
          <a:blip r:embed="rId15">
            <a:extLst>
              <a:ext uri="{28A0092B-C50C-407E-A947-70E740481C1C}">
                <a14:useLocalDpi xmlns:a14="http://schemas.microsoft.com/office/drawing/2010/main" val="0"/>
              </a:ext>
            </a:extLst>
          </a:blip>
          <a:srcRect t="1" b="33424"/>
          <a:stretch/>
        </p:blipFill>
        <p:spPr>
          <a:xfrm flipV="1">
            <a:off x="0" y="0"/>
            <a:ext cx="9144000" cy="533400"/>
          </a:xfrm>
          <a:prstGeom prst="rect">
            <a:avLst/>
          </a:prstGeom>
        </p:spPr>
      </p:pic>
      <p:sp>
        <p:nvSpPr>
          <p:cNvPr id="19" name="TextBox 18"/>
          <p:cNvSpPr txBox="1"/>
          <p:nvPr/>
        </p:nvSpPr>
        <p:spPr>
          <a:xfrm>
            <a:off x="9352521" y="5531600"/>
            <a:ext cx="184666" cy="369332"/>
          </a:xfrm>
          <a:prstGeom prst="rect">
            <a:avLst/>
          </a:prstGeom>
          <a:noFill/>
        </p:spPr>
        <p:txBody>
          <a:bodyPr wrap="none" rtlCol="0">
            <a:spAutoFit/>
          </a:bodyPr>
          <a:lstStyle/>
          <a:p>
            <a:r>
              <a:rPr lang="en-US" dirty="0" smtClean="0"/>
              <a:t>	</a:t>
            </a:r>
            <a:endParaRPr lang="en-US" dirty="0"/>
          </a:p>
        </p:txBody>
      </p:sp>
      <p:sp>
        <p:nvSpPr>
          <p:cNvPr id="22" name="Rectangle 90"/>
          <p:cNvSpPr txBox="1">
            <a:spLocks noChangeArrowheads="1"/>
          </p:cNvSpPr>
          <p:nvPr/>
        </p:nvSpPr>
        <p:spPr bwMode="auto">
          <a:xfrm>
            <a:off x="8709660" y="6636894"/>
            <a:ext cx="429578" cy="359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5A595C"/>
                </a:solidFill>
                <a:latin typeface="Verdana" pitchFamily="34" charset="0"/>
                <a:ea typeface="Verdana" pitchFamily="34" charset="0"/>
                <a:cs typeface="Verdana"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DFF1D52-1094-443A-9F7E-0A3E09AC2966}" type="slidenum">
              <a:rPr kumimoji="0" lang="en-US" sz="800" b="0" i="0" u="none" strike="noStrike" kern="1200" cap="none" spc="0" normalizeH="0" baseline="0" noProof="0" smtClean="0">
                <a:ln>
                  <a:noFill/>
                </a:ln>
                <a:solidFill>
                  <a:srgbClr val="5A595C"/>
                </a:solidFill>
                <a:effectLst/>
                <a:uLnTx/>
                <a:uFillTx/>
                <a:latin typeface="Verdana" pitchFamily="34" charset="0"/>
                <a:ea typeface="Verdana" pitchFamily="34" charset="0"/>
                <a:cs typeface="Verdan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grpSp>
        <p:nvGrpSpPr>
          <p:cNvPr id="24" name="Group 23"/>
          <p:cNvGrpSpPr/>
          <p:nvPr/>
        </p:nvGrpSpPr>
        <p:grpSpPr>
          <a:xfrm>
            <a:off x="861060" y="6591174"/>
            <a:ext cx="5554980" cy="253753"/>
            <a:chOff x="861060" y="6591174"/>
            <a:chExt cx="5554980" cy="253753"/>
          </a:xfrm>
        </p:grpSpPr>
        <p:sp>
          <p:nvSpPr>
            <p:cNvPr id="21" name="Footer Placeholder 4"/>
            <p:cNvSpPr txBox="1">
              <a:spLocks/>
            </p:cNvSpPr>
            <p:nvPr userDrawn="1"/>
          </p:nvSpPr>
          <p:spPr>
            <a:xfrm>
              <a:off x="3032252" y="6636894"/>
              <a:ext cx="3383788" cy="208033"/>
            </a:xfrm>
            <a:prstGeom prst="rect">
              <a:avLst/>
            </a:prstGeom>
          </p:spPr>
          <p:txBody>
            <a:bodyPr tIns="0" bIns="0" anchor="t" anchorCtr="0"/>
            <a:lstStyle>
              <a:lvl1pPr>
                <a:defRPr sz="800" i="0">
                  <a:solidFill>
                    <a:srgbClr val="5A595C"/>
                  </a:solidFill>
                  <a:latin typeface="Verdana" pitchFamily="34" charset="0"/>
                  <a:ea typeface="Verdana" pitchFamily="34" charset="0"/>
                  <a:cs typeface="Verdana"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A595C"/>
                  </a:solidFill>
                  <a:effectLst/>
                  <a:uLnTx/>
                  <a:uFillTx/>
                  <a:latin typeface="Verdana" pitchFamily="34" charset="0"/>
                  <a:ea typeface="Verdana" pitchFamily="34" charset="0"/>
                  <a:cs typeface="Verdana" pitchFamily="34" charset="0"/>
                </a:rPr>
                <a:t>Proprietary and Confidential</a:t>
              </a:r>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sp>
          <p:nvSpPr>
            <p:cNvPr id="23" name="Date Placeholder 3"/>
            <p:cNvSpPr txBox="1">
              <a:spLocks/>
            </p:cNvSpPr>
            <p:nvPr userDrawn="1"/>
          </p:nvSpPr>
          <p:spPr>
            <a:xfrm>
              <a:off x="861060" y="6591174"/>
              <a:ext cx="3276600" cy="208033"/>
            </a:xfrm>
            <a:prstGeom prst="rect">
              <a:avLst/>
            </a:prstGeom>
          </p:spPr>
          <p:txBody>
            <a:bodyPr anchor="t" anchorCtr="0"/>
            <a:lstStyle>
              <a:lvl1pPr>
                <a:defRPr sz="800" i="0">
                  <a:solidFill>
                    <a:srgbClr val="5A595C"/>
                  </a:solidFill>
                  <a:latin typeface="Verdana" pitchFamily="34" charset="0"/>
                  <a:ea typeface="Verdana" pitchFamily="34" charset="0"/>
                  <a:cs typeface="Verdana"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A595C"/>
                  </a:solidFill>
                  <a:effectLst/>
                  <a:uLnTx/>
                  <a:uFillTx/>
                  <a:latin typeface="Verdana" pitchFamily="34" charset="0"/>
                  <a:ea typeface="Verdana" pitchFamily="34" charset="0"/>
                  <a:cs typeface="Arial" charset="0"/>
                </a:rPr>
                <a:t>© Copyright Amber Road, Inc., 2014. All rights reserved.</a:t>
              </a:r>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338605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2800" kern="1200">
          <a:solidFill>
            <a:srgbClr val="DD4819"/>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Font typeface="Wingdings" pitchFamily="2" charset="2"/>
        <a:buChar char="§"/>
        <a:defRPr sz="2000" kern="1200">
          <a:solidFill>
            <a:srgbClr val="5A595C"/>
          </a:solidFill>
          <a:latin typeface="Verdana" pitchFamily="34" charset="0"/>
          <a:ea typeface="Verdana" pitchFamily="34" charset="0"/>
          <a:cs typeface="Verdana" pitchFamily="34" charset="0"/>
        </a:defRPr>
      </a:lvl1pPr>
      <a:lvl2pPr marL="517525" indent="-284163" algn="l" defTabSz="457200" rtl="0" eaLnBrk="1" latinLnBrk="0" hangingPunct="1">
        <a:spcBef>
          <a:spcPct val="20000"/>
        </a:spcBef>
        <a:buFont typeface="Arial"/>
        <a:buChar char="–"/>
        <a:defRPr sz="1800" kern="1200">
          <a:solidFill>
            <a:srgbClr val="5A595C"/>
          </a:solidFill>
          <a:latin typeface="Verdana" pitchFamily="34" charset="0"/>
          <a:ea typeface="Verdana" pitchFamily="34" charset="0"/>
          <a:cs typeface="Verdana" pitchFamily="34" charset="0"/>
        </a:defRPr>
      </a:lvl2pPr>
      <a:lvl3pPr marL="741363" indent="-223838" algn="l" defTabSz="457200" rtl="0" eaLnBrk="1" latinLnBrk="0" hangingPunct="1">
        <a:spcBef>
          <a:spcPct val="20000"/>
        </a:spcBef>
        <a:buFont typeface="Arial"/>
        <a:buChar char="•"/>
        <a:defRPr sz="1800" kern="1200">
          <a:solidFill>
            <a:srgbClr val="5A595C"/>
          </a:solidFill>
          <a:latin typeface="Verdana" pitchFamily="34" charset="0"/>
          <a:ea typeface="Verdana" pitchFamily="34" charset="0"/>
          <a:cs typeface="Verdana" pitchFamily="34" charset="0"/>
        </a:defRPr>
      </a:lvl3pPr>
      <a:lvl4pPr marL="1087438" indent="-284163" algn="l" defTabSz="457200" rtl="0" eaLnBrk="1" latinLnBrk="0" hangingPunct="1">
        <a:spcBef>
          <a:spcPct val="20000"/>
        </a:spcBef>
        <a:buFont typeface="Arial"/>
        <a:buChar char="–"/>
        <a:defRPr sz="1600" kern="1200">
          <a:solidFill>
            <a:srgbClr val="5A595C"/>
          </a:solidFill>
          <a:latin typeface="Verdana" pitchFamily="34" charset="0"/>
          <a:ea typeface="Verdana" pitchFamily="34" charset="0"/>
          <a:cs typeface="Verdana" pitchFamily="34" charset="0"/>
        </a:defRPr>
      </a:lvl4pPr>
      <a:lvl5pPr marL="1260475" indent="-285750" algn="l" defTabSz="457200" rtl="0" eaLnBrk="1" latinLnBrk="0" hangingPunct="1">
        <a:spcBef>
          <a:spcPct val="20000"/>
        </a:spcBef>
        <a:buFont typeface="Arial"/>
        <a:buChar char="»"/>
        <a:defRPr sz="1600" kern="1200">
          <a:solidFill>
            <a:srgbClr val="5A595C"/>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ctrTitle"/>
          </p:nvPr>
        </p:nvSpPr>
        <p:spPr>
          <a:xfrm>
            <a:off x="685799" y="1748790"/>
            <a:ext cx="6934201" cy="994410"/>
          </a:xfrm>
        </p:spPr>
        <p:txBody>
          <a:bodyPr>
            <a:noAutofit/>
          </a:bodyPr>
          <a:lstStyle/>
          <a:p>
            <a:r>
              <a:rPr lang="en-GB" dirty="0" smtClean="0"/>
              <a:t>Establishing an Effective Global Trade Compliance Program</a:t>
            </a:r>
            <a:r>
              <a:rPr lang="en-GB" dirty="0"/>
              <a:t/>
            </a:r>
            <a:br>
              <a:rPr lang="en-GB" dirty="0"/>
            </a:br>
            <a:endParaRPr lang="en-GB" i="1" dirty="0" smtClean="0"/>
          </a:p>
        </p:txBody>
      </p:sp>
      <p:sp>
        <p:nvSpPr>
          <p:cNvPr id="6" name="TextBox 5"/>
          <p:cNvSpPr txBox="1"/>
          <p:nvPr/>
        </p:nvSpPr>
        <p:spPr>
          <a:xfrm>
            <a:off x="698706" y="4597331"/>
            <a:ext cx="3782767" cy="2108269"/>
          </a:xfrm>
          <a:prstGeom prst="rect">
            <a:avLst/>
          </a:prstGeom>
          <a:noFill/>
        </p:spPr>
        <p:txBody>
          <a:bodyPr wrap="none" rtlCol="0">
            <a:spAutoFit/>
          </a:bodyPr>
          <a:lstStyle/>
          <a:p>
            <a:pPr>
              <a:spcAft>
                <a:spcPts val="300"/>
              </a:spcAft>
            </a:pPr>
            <a:r>
              <a:rPr lang="en-US" dirty="0" smtClean="0">
                <a:solidFill>
                  <a:schemeClr val="tx1">
                    <a:lumMod val="65000"/>
                    <a:lumOff val="35000"/>
                  </a:schemeClr>
                </a:solidFill>
                <a:latin typeface="Verdana" pitchFamily="34" charset="0"/>
                <a:ea typeface="Verdana" pitchFamily="34" charset="0"/>
                <a:cs typeface="Verdana" pitchFamily="34" charset="0"/>
              </a:rPr>
              <a:t>Ramesh Viswesvaren</a:t>
            </a:r>
          </a:p>
          <a:p>
            <a:pPr>
              <a:spcAft>
                <a:spcPts val="300"/>
              </a:spcAft>
            </a:pPr>
            <a:r>
              <a:rPr lang="en-US" dirty="0" smtClean="0">
                <a:solidFill>
                  <a:schemeClr val="tx1">
                    <a:lumMod val="65000"/>
                    <a:lumOff val="35000"/>
                  </a:schemeClr>
                </a:solidFill>
                <a:latin typeface="Verdana" pitchFamily="34" charset="0"/>
                <a:ea typeface="Verdana" pitchFamily="34" charset="0"/>
                <a:cs typeface="Verdana" pitchFamily="34" charset="0"/>
              </a:rPr>
              <a:t>Director, Product Management </a:t>
            </a:r>
            <a:endParaRPr lang="en-US" dirty="0" smtClean="0">
              <a:solidFill>
                <a:schemeClr val="tx1">
                  <a:lumMod val="65000"/>
                  <a:lumOff val="35000"/>
                </a:schemeClr>
              </a:solidFill>
              <a:latin typeface="Verdana" pitchFamily="34" charset="0"/>
              <a:ea typeface="Verdana" pitchFamily="34" charset="0"/>
              <a:cs typeface="Verdana" pitchFamily="34" charset="0"/>
            </a:endParaRPr>
          </a:p>
          <a:p>
            <a:endParaRPr lang="en-US" dirty="0">
              <a:solidFill>
                <a:schemeClr val="tx1">
                  <a:lumMod val="65000"/>
                  <a:lumOff val="35000"/>
                </a:schemeClr>
              </a:solidFill>
              <a:latin typeface="Verdana" pitchFamily="34" charset="0"/>
              <a:ea typeface="Verdana" pitchFamily="34" charset="0"/>
              <a:cs typeface="Verdana" pitchFamily="34" charset="0"/>
            </a:endParaRPr>
          </a:p>
          <a:p>
            <a:r>
              <a:rPr lang="en-US" smtClean="0">
                <a:solidFill>
                  <a:schemeClr val="tx1">
                    <a:lumMod val="65000"/>
                    <a:lumOff val="35000"/>
                  </a:schemeClr>
                </a:solidFill>
                <a:latin typeface="Verdana" pitchFamily="34" charset="0"/>
                <a:ea typeface="Verdana" pitchFamily="34" charset="0"/>
                <a:cs typeface="Verdana" pitchFamily="34" charset="0"/>
              </a:rPr>
              <a:t>November 10</a:t>
            </a:r>
            <a:r>
              <a:rPr lang="en-US" baseline="30000" smtClean="0">
                <a:solidFill>
                  <a:schemeClr val="tx1">
                    <a:lumMod val="65000"/>
                    <a:lumOff val="35000"/>
                  </a:schemeClr>
                </a:solidFill>
                <a:latin typeface="Verdana" pitchFamily="34" charset="0"/>
                <a:ea typeface="Verdana" pitchFamily="34" charset="0"/>
                <a:cs typeface="Verdana" pitchFamily="34" charset="0"/>
              </a:rPr>
              <a:t>th</a:t>
            </a:r>
            <a:r>
              <a:rPr lang="en-US" dirty="0" smtClean="0">
                <a:solidFill>
                  <a:schemeClr val="tx1">
                    <a:lumMod val="65000"/>
                    <a:lumOff val="35000"/>
                  </a:schemeClr>
                </a:solidFill>
                <a:latin typeface="Verdana" pitchFamily="34" charset="0"/>
                <a:ea typeface="Verdana" pitchFamily="34" charset="0"/>
                <a:cs typeface="Verdana" pitchFamily="34" charset="0"/>
              </a:rPr>
              <a:t>, </a:t>
            </a:r>
          </a:p>
          <a:p>
            <a:r>
              <a:rPr lang="en-US" dirty="0" smtClean="0">
                <a:solidFill>
                  <a:schemeClr val="tx1">
                    <a:lumMod val="65000"/>
                    <a:lumOff val="35000"/>
                  </a:schemeClr>
                </a:solidFill>
                <a:latin typeface="Verdana" pitchFamily="34" charset="0"/>
                <a:ea typeface="Verdana" pitchFamily="34" charset="0"/>
                <a:cs typeface="Verdana" pitchFamily="34" charset="0"/>
              </a:rPr>
              <a:t>2015</a:t>
            </a:r>
            <a:endParaRPr lang="en-US" dirty="0" smtClean="0">
              <a:solidFill>
                <a:schemeClr val="tx1">
                  <a:lumMod val="65000"/>
                  <a:lumOff val="35000"/>
                </a:schemeClr>
              </a:solidFill>
              <a:latin typeface="Verdana" pitchFamily="34" charset="0"/>
              <a:ea typeface="Verdana" pitchFamily="34" charset="0"/>
              <a:cs typeface="Verdana" pitchFamily="34" charset="0"/>
            </a:endParaRPr>
          </a:p>
          <a:p>
            <a:endParaRPr lang="en-US" dirty="0" smtClean="0">
              <a:solidFill>
                <a:schemeClr val="tx1">
                  <a:lumMod val="65000"/>
                  <a:lumOff val="35000"/>
                </a:schemeClr>
              </a:solidFill>
              <a:latin typeface="Verdana" pitchFamily="34" charset="0"/>
              <a:ea typeface="Verdana" pitchFamily="34" charset="0"/>
              <a:cs typeface="Verdana" pitchFamily="34" charset="0"/>
            </a:endParaRPr>
          </a:p>
          <a:p>
            <a:endParaRPr lang="en-US" dirty="0">
              <a:solidFill>
                <a:schemeClr val="tx1">
                  <a:lumMod val="65000"/>
                  <a:lumOff val="3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206854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6875" y="636588"/>
            <a:ext cx="8382000" cy="657225"/>
          </a:xfrm>
        </p:spPr>
        <p:txBody>
          <a:bodyPr/>
          <a:lstStyle/>
          <a:p>
            <a:r>
              <a:rPr lang="en-US" smtClean="0"/>
              <a:t>The Evolution of Supply Chain Management</a:t>
            </a:r>
          </a:p>
        </p:txBody>
      </p:sp>
      <p:sp>
        <p:nvSpPr>
          <p:cNvPr id="7" name="TextBox 6"/>
          <p:cNvSpPr txBox="1"/>
          <p:nvPr/>
        </p:nvSpPr>
        <p:spPr>
          <a:xfrm>
            <a:off x="1676400" y="2133600"/>
            <a:ext cx="1371600" cy="523875"/>
          </a:xfrm>
          <a:prstGeom prst="rect">
            <a:avLst/>
          </a:prstGeom>
          <a:noFill/>
        </p:spPr>
        <p:txBody>
          <a:bodyPr>
            <a:spAutoFit/>
          </a:bodyPr>
          <a:lstStyle/>
          <a:p>
            <a:pPr algn="ctr" fontAlgn="auto">
              <a:spcBef>
                <a:spcPts val="0"/>
              </a:spcBef>
              <a:spcAft>
                <a:spcPts val="0"/>
              </a:spcAft>
              <a:defRPr/>
            </a:pPr>
            <a:r>
              <a:rPr lang="en-US" sz="1400" dirty="0">
                <a:solidFill>
                  <a:schemeClr val="tx1">
                    <a:lumMod val="65000"/>
                    <a:lumOff val="35000"/>
                  </a:schemeClr>
                </a:solidFill>
                <a:latin typeface="+mn-lt"/>
                <a:cs typeface="+mn-cs"/>
              </a:rPr>
              <a:t>Logistics Management</a:t>
            </a:r>
          </a:p>
        </p:txBody>
      </p:sp>
      <p:sp>
        <p:nvSpPr>
          <p:cNvPr id="8" name="TextBox 7"/>
          <p:cNvSpPr txBox="1"/>
          <p:nvPr/>
        </p:nvSpPr>
        <p:spPr>
          <a:xfrm>
            <a:off x="228600" y="2097088"/>
            <a:ext cx="1295400" cy="646112"/>
          </a:xfrm>
          <a:prstGeom prst="rect">
            <a:avLst/>
          </a:prstGeom>
          <a:noFill/>
        </p:spPr>
        <p:txBody>
          <a:bodyPr>
            <a:spAutoFit/>
          </a:bodyPr>
          <a:lstStyle/>
          <a:p>
            <a:pPr fontAlgn="auto">
              <a:spcBef>
                <a:spcPts val="0"/>
              </a:spcBef>
              <a:spcAft>
                <a:spcPts val="0"/>
              </a:spcAft>
              <a:defRPr/>
            </a:pPr>
            <a:r>
              <a:rPr lang="en-US" dirty="0">
                <a:solidFill>
                  <a:schemeClr val="tx1">
                    <a:lumMod val="65000"/>
                    <a:lumOff val="35000"/>
                  </a:schemeClr>
                </a:solidFill>
                <a:latin typeface="+mn-lt"/>
                <a:cs typeface="+mn-cs"/>
              </a:rPr>
              <a:t>Themes &amp; Processes</a:t>
            </a:r>
          </a:p>
        </p:txBody>
      </p:sp>
      <p:sp>
        <p:nvSpPr>
          <p:cNvPr id="10" name="TextBox 9"/>
          <p:cNvSpPr txBox="1"/>
          <p:nvPr/>
        </p:nvSpPr>
        <p:spPr>
          <a:xfrm>
            <a:off x="228600" y="4068763"/>
            <a:ext cx="1050925" cy="368300"/>
          </a:xfrm>
          <a:prstGeom prst="rect">
            <a:avLst/>
          </a:prstGeom>
          <a:noFill/>
        </p:spPr>
        <p:txBody>
          <a:bodyPr wrap="none">
            <a:spAutoFit/>
          </a:bodyPr>
          <a:lstStyle/>
          <a:p>
            <a:pPr fontAlgn="auto">
              <a:spcBef>
                <a:spcPts val="0"/>
              </a:spcBef>
              <a:spcAft>
                <a:spcPts val="0"/>
              </a:spcAft>
              <a:defRPr/>
            </a:pPr>
            <a:r>
              <a:rPr lang="en-US" dirty="0">
                <a:solidFill>
                  <a:schemeClr val="tx1">
                    <a:lumMod val="65000"/>
                    <a:lumOff val="35000"/>
                  </a:schemeClr>
                </a:solidFill>
                <a:latin typeface="+mn-lt"/>
                <a:cs typeface="+mn-cs"/>
              </a:rPr>
              <a:t>Solutions</a:t>
            </a:r>
          </a:p>
        </p:txBody>
      </p:sp>
      <p:sp>
        <p:nvSpPr>
          <p:cNvPr id="11" name="TextBox 10"/>
          <p:cNvSpPr txBox="1"/>
          <p:nvPr/>
        </p:nvSpPr>
        <p:spPr>
          <a:xfrm>
            <a:off x="3128963" y="2133600"/>
            <a:ext cx="1143000" cy="523875"/>
          </a:xfrm>
          <a:prstGeom prst="rect">
            <a:avLst/>
          </a:prstGeom>
          <a:noFill/>
        </p:spPr>
        <p:txBody>
          <a:bodyPr>
            <a:spAutoFit/>
          </a:bodyPr>
          <a:lstStyle/>
          <a:p>
            <a:pPr algn="ctr" fontAlgn="auto">
              <a:spcBef>
                <a:spcPts val="0"/>
              </a:spcBef>
              <a:spcAft>
                <a:spcPts val="0"/>
              </a:spcAft>
              <a:defRPr/>
            </a:pPr>
            <a:r>
              <a:rPr lang="en-US" sz="1400" dirty="0">
                <a:solidFill>
                  <a:schemeClr val="tx1">
                    <a:lumMod val="65000"/>
                    <a:lumOff val="35000"/>
                  </a:schemeClr>
                </a:solidFill>
                <a:latin typeface="+mn-lt"/>
                <a:cs typeface="+mn-cs"/>
              </a:rPr>
              <a:t>Lean Six Sigma</a:t>
            </a:r>
          </a:p>
        </p:txBody>
      </p:sp>
      <p:sp>
        <p:nvSpPr>
          <p:cNvPr id="12" name="TextBox 11"/>
          <p:cNvSpPr txBox="1"/>
          <p:nvPr/>
        </p:nvSpPr>
        <p:spPr>
          <a:xfrm>
            <a:off x="7239000" y="4021138"/>
            <a:ext cx="1295400" cy="738187"/>
          </a:xfrm>
          <a:prstGeom prst="rect">
            <a:avLst/>
          </a:prstGeom>
          <a:noFill/>
        </p:spPr>
        <p:txBody>
          <a:bodyPr>
            <a:spAutoFit/>
          </a:bodyPr>
          <a:lstStyle/>
          <a:p>
            <a:pPr algn="ctr" fontAlgn="auto">
              <a:spcBef>
                <a:spcPts val="0"/>
              </a:spcBef>
              <a:spcAft>
                <a:spcPts val="0"/>
              </a:spcAft>
              <a:defRPr/>
            </a:pPr>
            <a:r>
              <a:rPr lang="en-US" sz="1400" dirty="0">
                <a:solidFill>
                  <a:schemeClr val="tx1">
                    <a:lumMod val="65000"/>
                    <a:lumOff val="35000"/>
                  </a:schemeClr>
                </a:solidFill>
                <a:latin typeface="+mn-lt"/>
                <a:cs typeface="+mn-cs"/>
              </a:rPr>
              <a:t>Integrated SCM Suites</a:t>
            </a:r>
          </a:p>
          <a:p>
            <a:pPr algn="ctr" fontAlgn="auto">
              <a:spcBef>
                <a:spcPts val="0"/>
              </a:spcBef>
              <a:spcAft>
                <a:spcPts val="0"/>
              </a:spcAft>
              <a:defRPr/>
            </a:pPr>
            <a:endParaRPr lang="en-US" sz="1400" dirty="0">
              <a:solidFill>
                <a:schemeClr val="tx1">
                  <a:lumMod val="65000"/>
                  <a:lumOff val="35000"/>
                </a:schemeClr>
              </a:solidFill>
              <a:latin typeface="+mn-lt"/>
              <a:cs typeface="+mn-cs"/>
            </a:endParaRPr>
          </a:p>
        </p:txBody>
      </p:sp>
      <p:sp>
        <p:nvSpPr>
          <p:cNvPr id="16" name="TextBox 15"/>
          <p:cNvSpPr txBox="1"/>
          <p:nvPr/>
        </p:nvSpPr>
        <p:spPr>
          <a:xfrm>
            <a:off x="4352925" y="3922713"/>
            <a:ext cx="1695450" cy="954087"/>
          </a:xfrm>
          <a:prstGeom prst="rect">
            <a:avLst/>
          </a:prstGeom>
          <a:noFill/>
        </p:spPr>
        <p:txBody>
          <a:bodyPr>
            <a:spAutoFit/>
          </a:bodyPr>
          <a:lstStyle/>
          <a:p>
            <a:pPr algn="ctr" fontAlgn="auto">
              <a:spcBef>
                <a:spcPts val="0"/>
              </a:spcBef>
              <a:spcAft>
                <a:spcPts val="0"/>
              </a:spcAft>
              <a:defRPr/>
            </a:pPr>
            <a:r>
              <a:rPr lang="en-US" sz="1400" dirty="0">
                <a:solidFill>
                  <a:schemeClr val="tx1">
                    <a:lumMod val="65000"/>
                    <a:lumOff val="35000"/>
                  </a:schemeClr>
                </a:solidFill>
                <a:latin typeface="+mn-lt"/>
                <a:cs typeface="+mn-cs"/>
              </a:rPr>
              <a:t>Transportation Management Systems</a:t>
            </a:r>
          </a:p>
          <a:p>
            <a:pPr algn="ctr" fontAlgn="auto">
              <a:spcBef>
                <a:spcPts val="0"/>
              </a:spcBef>
              <a:spcAft>
                <a:spcPts val="0"/>
              </a:spcAft>
              <a:defRPr/>
            </a:pPr>
            <a:endParaRPr lang="en-US" sz="1400" dirty="0">
              <a:solidFill>
                <a:schemeClr val="tx1">
                  <a:lumMod val="65000"/>
                  <a:lumOff val="35000"/>
                </a:schemeClr>
              </a:solidFill>
              <a:latin typeface="+mn-lt"/>
              <a:cs typeface="+mn-cs"/>
            </a:endParaRPr>
          </a:p>
        </p:txBody>
      </p:sp>
      <p:sp>
        <p:nvSpPr>
          <p:cNvPr id="17" name="TextBox 16"/>
          <p:cNvSpPr txBox="1"/>
          <p:nvPr/>
        </p:nvSpPr>
        <p:spPr>
          <a:xfrm>
            <a:off x="5967413" y="3922713"/>
            <a:ext cx="1352550" cy="738187"/>
          </a:xfrm>
          <a:prstGeom prst="rect">
            <a:avLst/>
          </a:prstGeom>
          <a:noFill/>
        </p:spPr>
        <p:txBody>
          <a:bodyPr>
            <a:spAutoFit/>
          </a:bodyPr>
          <a:lstStyle/>
          <a:p>
            <a:pPr algn="ctr" fontAlgn="auto">
              <a:spcBef>
                <a:spcPts val="0"/>
              </a:spcBef>
              <a:spcAft>
                <a:spcPts val="0"/>
              </a:spcAft>
              <a:defRPr/>
            </a:pPr>
            <a:r>
              <a:rPr lang="en-US" sz="1400" dirty="0">
                <a:solidFill>
                  <a:schemeClr val="tx1">
                    <a:lumMod val="65000"/>
                    <a:lumOff val="35000"/>
                  </a:schemeClr>
                </a:solidFill>
                <a:latin typeface="+mn-lt"/>
                <a:cs typeface="+mn-cs"/>
              </a:rPr>
              <a:t>Demand Planning / Forecasting</a:t>
            </a:r>
          </a:p>
        </p:txBody>
      </p:sp>
      <p:sp>
        <p:nvSpPr>
          <p:cNvPr id="18" name="TextBox 17"/>
          <p:cNvSpPr txBox="1"/>
          <p:nvPr/>
        </p:nvSpPr>
        <p:spPr>
          <a:xfrm>
            <a:off x="1690688" y="3922713"/>
            <a:ext cx="1433512" cy="738187"/>
          </a:xfrm>
          <a:prstGeom prst="rect">
            <a:avLst/>
          </a:prstGeom>
          <a:noFill/>
        </p:spPr>
        <p:txBody>
          <a:bodyPr>
            <a:spAutoFit/>
          </a:bodyPr>
          <a:lstStyle/>
          <a:p>
            <a:pPr algn="ctr" fontAlgn="auto">
              <a:spcBef>
                <a:spcPts val="0"/>
              </a:spcBef>
              <a:spcAft>
                <a:spcPts val="0"/>
              </a:spcAft>
              <a:defRPr/>
            </a:pPr>
            <a:r>
              <a:rPr lang="en-US" sz="1400" dirty="0">
                <a:solidFill>
                  <a:schemeClr val="tx1">
                    <a:lumMod val="65000"/>
                    <a:lumOff val="35000"/>
                  </a:schemeClr>
                </a:solidFill>
                <a:latin typeface="+mn-lt"/>
                <a:cs typeface="+mn-cs"/>
              </a:rPr>
              <a:t>Enterprise Resource Planning</a:t>
            </a:r>
          </a:p>
        </p:txBody>
      </p:sp>
      <p:sp>
        <p:nvSpPr>
          <p:cNvPr id="20" name="TextBox 19"/>
          <p:cNvSpPr txBox="1"/>
          <p:nvPr/>
        </p:nvSpPr>
        <p:spPr>
          <a:xfrm>
            <a:off x="4573588" y="2133600"/>
            <a:ext cx="1208087" cy="523875"/>
          </a:xfrm>
          <a:prstGeom prst="rect">
            <a:avLst/>
          </a:prstGeom>
          <a:noFill/>
        </p:spPr>
        <p:txBody>
          <a:bodyPr wrap="none">
            <a:spAutoFit/>
          </a:bodyPr>
          <a:lstStyle/>
          <a:p>
            <a:pPr fontAlgn="auto">
              <a:spcBef>
                <a:spcPts val="0"/>
              </a:spcBef>
              <a:spcAft>
                <a:spcPts val="0"/>
              </a:spcAft>
              <a:defRPr/>
            </a:pPr>
            <a:r>
              <a:rPr lang="en-US" sz="1400" dirty="0">
                <a:solidFill>
                  <a:schemeClr val="tx1">
                    <a:lumMod val="65000"/>
                    <a:lumOff val="35000"/>
                  </a:schemeClr>
                </a:solidFill>
                <a:latin typeface="+mn-lt"/>
                <a:cs typeface="+mn-cs"/>
              </a:rPr>
              <a:t>Optimization </a:t>
            </a:r>
          </a:p>
          <a:p>
            <a:pPr fontAlgn="auto">
              <a:spcBef>
                <a:spcPts val="0"/>
              </a:spcBef>
              <a:spcAft>
                <a:spcPts val="0"/>
              </a:spcAft>
              <a:defRPr/>
            </a:pPr>
            <a:r>
              <a:rPr lang="en-US" sz="1400" dirty="0">
                <a:solidFill>
                  <a:schemeClr val="tx1">
                    <a:lumMod val="65000"/>
                    <a:lumOff val="35000"/>
                  </a:schemeClr>
                </a:solidFill>
                <a:latin typeface="+mn-lt"/>
                <a:cs typeface="+mn-cs"/>
              </a:rPr>
              <a:t>Algorithms</a:t>
            </a:r>
          </a:p>
        </p:txBody>
      </p:sp>
      <p:sp>
        <p:nvSpPr>
          <p:cNvPr id="21" name="TextBox 20"/>
          <p:cNvSpPr txBox="1"/>
          <p:nvPr/>
        </p:nvSpPr>
        <p:spPr>
          <a:xfrm>
            <a:off x="7315200" y="2133600"/>
            <a:ext cx="1219200" cy="523875"/>
          </a:xfrm>
          <a:prstGeom prst="rect">
            <a:avLst/>
          </a:prstGeom>
          <a:noFill/>
        </p:spPr>
        <p:txBody>
          <a:bodyPr>
            <a:spAutoFit/>
          </a:bodyPr>
          <a:lstStyle/>
          <a:p>
            <a:pPr fontAlgn="auto">
              <a:spcBef>
                <a:spcPts val="0"/>
              </a:spcBef>
              <a:spcAft>
                <a:spcPts val="0"/>
              </a:spcAft>
              <a:defRPr/>
            </a:pPr>
            <a:r>
              <a:rPr lang="en-US" sz="1400" dirty="0">
                <a:solidFill>
                  <a:schemeClr val="tx1">
                    <a:lumMod val="65000"/>
                    <a:lumOff val="35000"/>
                  </a:schemeClr>
                </a:solidFill>
                <a:latin typeface="+mn-lt"/>
                <a:cs typeface="+mn-cs"/>
              </a:rPr>
              <a:t>Supply Chain Orchestration</a:t>
            </a:r>
          </a:p>
        </p:txBody>
      </p:sp>
      <p:sp>
        <p:nvSpPr>
          <p:cNvPr id="22" name="TextBox 21"/>
          <p:cNvSpPr txBox="1"/>
          <p:nvPr/>
        </p:nvSpPr>
        <p:spPr>
          <a:xfrm>
            <a:off x="3043238" y="3922713"/>
            <a:ext cx="1390650" cy="954087"/>
          </a:xfrm>
          <a:prstGeom prst="rect">
            <a:avLst/>
          </a:prstGeom>
          <a:noFill/>
        </p:spPr>
        <p:txBody>
          <a:bodyPr>
            <a:spAutoFit/>
          </a:bodyPr>
          <a:lstStyle/>
          <a:p>
            <a:pPr algn="ctr" fontAlgn="auto">
              <a:spcBef>
                <a:spcPts val="0"/>
              </a:spcBef>
              <a:spcAft>
                <a:spcPts val="0"/>
              </a:spcAft>
              <a:defRPr/>
            </a:pPr>
            <a:r>
              <a:rPr lang="en-US" sz="1400" dirty="0">
                <a:solidFill>
                  <a:schemeClr val="tx1">
                    <a:lumMod val="65000"/>
                    <a:lumOff val="35000"/>
                  </a:schemeClr>
                </a:solidFill>
                <a:latin typeface="+mn-lt"/>
                <a:cs typeface="+mn-cs"/>
              </a:rPr>
              <a:t>Manufacturing Planning &amp; Execution</a:t>
            </a:r>
          </a:p>
          <a:p>
            <a:pPr algn="ctr" fontAlgn="auto">
              <a:spcBef>
                <a:spcPts val="0"/>
              </a:spcBef>
              <a:spcAft>
                <a:spcPts val="0"/>
              </a:spcAft>
              <a:defRPr/>
            </a:pPr>
            <a:endParaRPr lang="en-US" sz="1400" dirty="0">
              <a:solidFill>
                <a:schemeClr val="tx1">
                  <a:lumMod val="65000"/>
                  <a:lumOff val="35000"/>
                </a:schemeClr>
              </a:solidFill>
              <a:latin typeface="+mn-lt"/>
              <a:cs typeface="+mn-cs"/>
            </a:endParaRPr>
          </a:p>
        </p:txBody>
      </p:sp>
      <p:sp>
        <p:nvSpPr>
          <p:cNvPr id="23" name="TextBox 22"/>
          <p:cNvSpPr txBox="1"/>
          <p:nvPr/>
        </p:nvSpPr>
        <p:spPr>
          <a:xfrm>
            <a:off x="6115050" y="2057400"/>
            <a:ext cx="914400" cy="738188"/>
          </a:xfrm>
          <a:prstGeom prst="rect">
            <a:avLst/>
          </a:prstGeom>
          <a:noFill/>
        </p:spPr>
        <p:txBody>
          <a:bodyPr>
            <a:spAutoFit/>
          </a:bodyPr>
          <a:lstStyle/>
          <a:p>
            <a:pPr algn="ctr" fontAlgn="auto">
              <a:spcBef>
                <a:spcPts val="0"/>
              </a:spcBef>
              <a:spcAft>
                <a:spcPts val="0"/>
              </a:spcAft>
              <a:defRPr/>
            </a:pPr>
            <a:r>
              <a:rPr lang="en-US" sz="1400" dirty="0">
                <a:solidFill>
                  <a:schemeClr val="tx1">
                    <a:lumMod val="65000"/>
                    <a:lumOff val="35000"/>
                  </a:schemeClr>
                </a:solidFill>
                <a:latin typeface="+mn-lt"/>
                <a:cs typeface="+mn-cs"/>
              </a:rPr>
              <a:t>Vendor Managed Inventory</a:t>
            </a:r>
          </a:p>
        </p:txBody>
      </p:sp>
      <p:sp>
        <p:nvSpPr>
          <p:cNvPr id="3" name="Right Arrow 2"/>
          <p:cNvSpPr/>
          <p:nvPr/>
        </p:nvSpPr>
        <p:spPr>
          <a:xfrm>
            <a:off x="1676400" y="3048000"/>
            <a:ext cx="6781800" cy="533400"/>
          </a:xfrm>
          <a:prstGeom prst="rightArrow">
            <a:avLst/>
          </a:prstGeom>
          <a:solidFill>
            <a:srgbClr val="E46226"/>
          </a:solidFill>
          <a:ln>
            <a:no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34" name="TextBox 25"/>
          <p:cNvSpPr txBox="1">
            <a:spLocks noChangeArrowheads="1"/>
          </p:cNvSpPr>
          <p:nvPr/>
        </p:nvSpPr>
        <p:spPr bwMode="auto">
          <a:xfrm>
            <a:off x="1670050" y="3190875"/>
            <a:ext cx="711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1200" b="1">
                <a:solidFill>
                  <a:schemeClr val="bg1"/>
                </a:solidFill>
                <a:latin typeface="Verdana" pitchFamily="34" charset="0"/>
                <a:ea typeface="Verdana" pitchFamily="34" charset="0"/>
                <a:cs typeface="Verdana" pitchFamily="34" charset="0"/>
              </a:rPr>
              <a:t>1980s</a:t>
            </a:r>
          </a:p>
        </p:txBody>
      </p:sp>
      <p:sp>
        <p:nvSpPr>
          <p:cNvPr id="9235" name="TextBox 26"/>
          <p:cNvSpPr txBox="1">
            <a:spLocks noChangeArrowheads="1"/>
          </p:cNvSpPr>
          <p:nvPr/>
        </p:nvSpPr>
        <p:spPr bwMode="auto">
          <a:xfrm>
            <a:off x="4240213" y="3181350"/>
            <a:ext cx="712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1200" b="1">
                <a:solidFill>
                  <a:schemeClr val="bg1"/>
                </a:solidFill>
                <a:latin typeface="Verdana" pitchFamily="34" charset="0"/>
                <a:ea typeface="Verdana" pitchFamily="34" charset="0"/>
                <a:cs typeface="Verdana" pitchFamily="34" charset="0"/>
              </a:rPr>
              <a:t>1990s</a:t>
            </a:r>
          </a:p>
        </p:txBody>
      </p:sp>
      <p:sp>
        <p:nvSpPr>
          <p:cNvPr id="19" name="TextBox 26"/>
          <p:cNvSpPr txBox="1">
            <a:spLocks noChangeArrowheads="1"/>
          </p:cNvSpPr>
          <p:nvPr/>
        </p:nvSpPr>
        <p:spPr bwMode="auto">
          <a:xfrm>
            <a:off x="6678613" y="3188525"/>
            <a:ext cx="7120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1200" b="1" dirty="0" smtClean="0">
                <a:solidFill>
                  <a:schemeClr val="bg1"/>
                </a:solidFill>
                <a:latin typeface="Verdana" pitchFamily="34" charset="0"/>
                <a:ea typeface="Verdana" pitchFamily="34" charset="0"/>
                <a:cs typeface="Verdana" pitchFamily="34" charset="0"/>
              </a:rPr>
              <a:t>2000s</a:t>
            </a:r>
            <a:endParaRPr lang="en-US" sz="1200" b="1"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602952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630238"/>
            <a:ext cx="8763000" cy="655637"/>
          </a:xfrm>
        </p:spPr>
        <p:txBody>
          <a:bodyPr/>
          <a:lstStyle/>
          <a:p>
            <a:r>
              <a:rPr lang="en-US" dirty="0" smtClean="0"/>
              <a:t>Major Investment in Supply Chain Automation</a:t>
            </a:r>
          </a:p>
        </p:txBody>
      </p:sp>
      <p:sp>
        <p:nvSpPr>
          <p:cNvPr id="10243" name="Content Placeholder 2"/>
          <p:cNvSpPr>
            <a:spLocks noGrp="1"/>
          </p:cNvSpPr>
          <p:nvPr>
            <p:ph idx="1"/>
          </p:nvPr>
        </p:nvSpPr>
        <p:spPr>
          <a:xfrm>
            <a:off x="457200" y="1511300"/>
            <a:ext cx="8382000" cy="4813300"/>
          </a:xfrm>
        </p:spPr>
        <p:txBody>
          <a:bodyPr/>
          <a:lstStyle/>
          <a:p>
            <a:r>
              <a:rPr lang="en-US" dirty="0"/>
              <a:t>O</a:t>
            </a:r>
            <a:r>
              <a:rPr lang="en-US" dirty="0" smtClean="0"/>
              <a:t>ver the past 25 years companies have spent a lot of money implementing systems to automate and optimize their supply chains. </a:t>
            </a:r>
          </a:p>
        </p:txBody>
      </p:sp>
      <p:sp>
        <p:nvSpPr>
          <p:cNvPr id="4" name="TextBox 3"/>
          <p:cNvSpPr txBox="1"/>
          <p:nvPr/>
        </p:nvSpPr>
        <p:spPr>
          <a:xfrm>
            <a:off x="914400" y="4549775"/>
            <a:ext cx="7467600" cy="708025"/>
          </a:xfrm>
          <a:prstGeom prst="rect">
            <a:avLst/>
          </a:prstGeom>
          <a:noFill/>
        </p:spPr>
        <p:txBody>
          <a:bodyPr>
            <a:spAutoFit/>
          </a:bodyPr>
          <a:lstStyle/>
          <a:p>
            <a:pPr fontAlgn="auto">
              <a:spcBef>
                <a:spcPts val="0"/>
              </a:spcBef>
              <a:spcAft>
                <a:spcPts val="0"/>
              </a:spcAft>
              <a:defRPr/>
            </a:pPr>
            <a:r>
              <a:rPr lang="en-US" sz="2000" dirty="0" smtClean="0">
                <a:solidFill>
                  <a:schemeClr val="tx1">
                    <a:lumMod val="65000"/>
                    <a:lumOff val="35000"/>
                  </a:schemeClr>
                </a:solidFill>
                <a:latin typeface="Verdana" pitchFamily="34" charset="0"/>
                <a:ea typeface="Verdana" pitchFamily="34" charset="0"/>
                <a:cs typeface="Verdana" pitchFamily="34" charset="0"/>
              </a:rPr>
              <a:t>The problem is, these </a:t>
            </a:r>
            <a:r>
              <a:rPr lang="en-US" sz="2000" dirty="0">
                <a:solidFill>
                  <a:schemeClr val="tx1">
                    <a:lumMod val="65000"/>
                    <a:lumOff val="35000"/>
                  </a:schemeClr>
                </a:solidFill>
                <a:latin typeface="Verdana" pitchFamily="34" charset="0"/>
                <a:ea typeface="Verdana" pitchFamily="34" charset="0"/>
                <a:cs typeface="Verdana" pitchFamily="34" charset="0"/>
              </a:rPr>
              <a:t>traditional supply chain </a:t>
            </a:r>
            <a:r>
              <a:rPr lang="en-US" sz="2000" dirty="0" smtClean="0">
                <a:solidFill>
                  <a:schemeClr val="tx1">
                    <a:lumMod val="65000"/>
                    <a:lumOff val="35000"/>
                  </a:schemeClr>
                </a:solidFill>
                <a:latin typeface="Verdana" pitchFamily="34" charset="0"/>
                <a:ea typeface="Verdana" pitchFamily="34" charset="0"/>
                <a:cs typeface="Verdana" pitchFamily="34" charset="0"/>
              </a:rPr>
              <a:t>solutions </a:t>
            </a:r>
            <a:r>
              <a:rPr lang="en-US" sz="2000" dirty="0">
                <a:solidFill>
                  <a:schemeClr val="tx1">
                    <a:lumMod val="65000"/>
                    <a:lumOff val="35000"/>
                  </a:schemeClr>
                </a:solidFill>
                <a:latin typeface="Verdana" pitchFamily="34" charset="0"/>
                <a:ea typeface="Verdana" pitchFamily="34" charset="0"/>
                <a:cs typeface="Verdana" pitchFamily="34" charset="0"/>
              </a:rPr>
              <a:t>are </a:t>
            </a:r>
            <a:r>
              <a:rPr lang="en-US" sz="2000" dirty="0" smtClean="0">
                <a:solidFill>
                  <a:schemeClr val="tx1">
                    <a:lumMod val="65000"/>
                    <a:lumOff val="35000"/>
                  </a:schemeClr>
                </a:solidFill>
                <a:latin typeface="Verdana" pitchFamily="34" charset="0"/>
                <a:ea typeface="Verdana" pitchFamily="34" charset="0"/>
                <a:cs typeface="Verdana" pitchFamily="34" charset="0"/>
              </a:rPr>
              <a:t>all domestically </a:t>
            </a:r>
            <a:r>
              <a:rPr lang="en-US" sz="2000" dirty="0">
                <a:solidFill>
                  <a:schemeClr val="tx1">
                    <a:lumMod val="65000"/>
                    <a:lumOff val="35000"/>
                  </a:schemeClr>
                </a:solidFill>
                <a:latin typeface="Verdana" pitchFamily="34" charset="0"/>
                <a:ea typeface="Verdana" pitchFamily="34" charset="0"/>
                <a:cs typeface="Verdana" pitchFamily="34" charset="0"/>
              </a:rPr>
              <a:t>focused.</a:t>
            </a:r>
          </a:p>
        </p:txBody>
      </p:sp>
      <p:sp>
        <p:nvSpPr>
          <p:cNvPr id="5" name="TextBox 4"/>
          <p:cNvSpPr txBox="1"/>
          <p:nvPr/>
        </p:nvSpPr>
        <p:spPr>
          <a:xfrm>
            <a:off x="2667000" y="2665412"/>
            <a:ext cx="4092575" cy="1754188"/>
          </a:xfrm>
          <a:prstGeom prst="rect">
            <a:avLst/>
          </a:prstGeom>
          <a:noFill/>
        </p:spPr>
        <p:txBody>
          <a:bodyPr wrap="none">
            <a:spAutoFit/>
          </a:bodyPr>
          <a:lstStyle/>
          <a:p>
            <a:pPr marL="285750" indent="-285750" fontAlgn="auto">
              <a:spcBef>
                <a:spcPts val="0"/>
              </a:spcBef>
              <a:spcAft>
                <a:spcPts val="0"/>
              </a:spcAft>
              <a:buFontTx/>
              <a:buChar char="-"/>
              <a:defRPr/>
            </a:pPr>
            <a:r>
              <a:rPr lang="en-US" dirty="0">
                <a:solidFill>
                  <a:schemeClr val="tx1">
                    <a:lumMod val="65000"/>
                    <a:lumOff val="35000"/>
                  </a:schemeClr>
                </a:solidFill>
                <a:latin typeface="+mn-lt"/>
                <a:cs typeface="+mn-cs"/>
              </a:rPr>
              <a:t>Manufacturing Planning &amp; Scheduling </a:t>
            </a:r>
          </a:p>
          <a:p>
            <a:pPr marL="285750" indent="-285750" fontAlgn="auto">
              <a:spcBef>
                <a:spcPts val="0"/>
              </a:spcBef>
              <a:spcAft>
                <a:spcPts val="0"/>
              </a:spcAft>
              <a:buFontTx/>
              <a:buChar char="-"/>
              <a:defRPr/>
            </a:pPr>
            <a:r>
              <a:rPr lang="en-US" dirty="0">
                <a:solidFill>
                  <a:schemeClr val="tx1">
                    <a:lumMod val="65000"/>
                    <a:lumOff val="35000"/>
                  </a:schemeClr>
                </a:solidFill>
                <a:latin typeface="+mn-lt"/>
                <a:cs typeface="+mn-cs"/>
              </a:rPr>
              <a:t>Warehouse Management</a:t>
            </a:r>
          </a:p>
          <a:p>
            <a:pPr marL="285750" indent="-285750" fontAlgn="auto">
              <a:spcBef>
                <a:spcPts val="0"/>
              </a:spcBef>
              <a:spcAft>
                <a:spcPts val="0"/>
              </a:spcAft>
              <a:buFontTx/>
              <a:buChar char="-"/>
              <a:defRPr/>
            </a:pPr>
            <a:r>
              <a:rPr lang="en-US" dirty="0">
                <a:solidFill>
                  <a:schemeClr val="tx1">
                    <a:lumMod val="65000"/>
                    <a:lumOff val="35000"/>
                  </a:schemeClr>
                </a:solidFill>
                <a:latin typeface="+mn-lt"/>
                <a:cs typeface="+mn-cs"/>
              </a:rPr>
              <a:t>Demand Planning &amp; Forecasting</a:t>
            </a:r>
          </a:p>
          <a:p>
            <a:pPr marL="285750" indent="-285750" fontAlgn="auto">
              <a:spcBef>
                <a:spcPts val="0"/>
              </a:spcBef>
              <a:spcAft>
                <a:spcPts val="0"/>
              </a:spcAft>
              <a:buFontTx/>
              <a:buChar char="-"/>
              <a:defRPr/>
            </a:pPr>
            <a:r>
              <a:rPr lang="en-US" dirty="0">
                <a:solidFill>
                  <a:schemeClr val="tx1">
                    <a:lumMod val="65000"/>
                    <a:lumOff val="35000"/>
                  </a:schemeClr>
                </a:solidFill>
                <a:latin typeface="+mn-lt"/>
                <a:cs typeface="+mn-cs"/>
              </a:rPr>
              <a:t>Domestic Transportation Management</a:t>
            </a:r>
          </a:p>
          <a:p>
            <a:pPr marL="285750" indent="-285750" fontAlgn="auto">
              <a:spcBef>
                <a:spcPts val="0"/>
              </a:spcBef>
              <a:spcAft>
                <a:spcPts val="0"/>
              </a:spcAft>
              <a:buFontTx/>
              <a:buChar char="-"/>
              <a:defRPr/>
            </a:pPr>
            <a:r>
              <a:rPr lang="en-US" dirty="0">
                <a:solidFill>
                  <a:schemeClr val="tx1">
                    <a:lumMod val="65000"/>
                    <a:lumOff val="35000"/>
                  </a:schemeClr>
                </a:solidFill>
                <a:latin typeface="+mn-lt"/>
                <a:cs typeface="+mn-cs"/>
              </a:rPr>
              <a:t>Inventory Management</a:t>
            </a:r>
          </a:p>
          <a:p>
            <a:pPr marL="285750" indent="-285750" fontAlgn="auto">
              <a:spcBef>
                <a:spcPts val="0"/>
              </a:spcBef>
              <a:spcAft>
                <a:spcPts val="0"/>
              </a:spcAft>
              <a:buFontTx/>
              <a:buChar char="-"/>
              <a:defRPr/>
            </a:pPr>
            <a:endParaRPr lang="en-US" dirty="0">
              <a:solidFill>
                <a:schemeClr val="tx1">
                  <a:lumMod val="65000"/>
                  <a:lumOff val="35000"/>
                </a:schemeClr>
              </a:solidFill>
              <a:latin typeface="+mn-lt"/>
              <a:cs typeface="+mn-cs"/>
            </a:endParaRPr>
          </a:p>
        </p:txBody>
      </p:sp>
      <p:sp>
        <p:nvSpPr>
          <p:cNvPr id="6" name="TextBox 5"/>
          <p:cNvSpPr txBox="1"/>
          <p:nvPr/>
        </p:nvSpPr>
        <p:spPr>
          <a:xfrm>
            <a:off x="4724400" y="5867400"/>
            <a:ext cx="4261103" cy="246221"/>
          </a:xfrm>
          <a:prstGeom prst="rect">
            <a:avLst/>
          </a:prstGeom>
          <a:noFill/>
        </p:spPr>
        <p:txBody>
          <a:bodyPr wrap="none">
            <a:spAutoFit/>
          </a:bodyPr>
          <a:lstStyle/>
          <a:p>
            <a:pPr fontAlgn="auto">
              <a:spcBef>
                <a:spcPts val="0"/>
              </a:spcBef>
              <a:spcAft>
                <a:spcPts val="0"/>
              </a:spcAft>
              <a:defRPr/>
            </a:pPr>
            <a:r>
              <a:rPr lang="en-US" sz="1000" dirty="0">
                <a:solidFill>
                  <a:schemeClr val="tx1">
                    <a:lumMod val="65000"/>
                    <a:lumOff val="35000"/>
                  </a:schemeClr>
                </a:solidFill>
                <a:latin typeface="Verdana" pitchFamily="34" charset="0"/>
                <a:ea typeface="Verdana" pitchFamily="34" charset="0"/>
                <a:cs typeface="Verdana" pitchFamily="34" charset="0"/>
              </a:rPr>
              <a:t>Source:  </a:t>
            </a:r>
            <a:r>
              <a:rPr lang="en-US" sz="1000" dirty="0" smtClean="0">
                <a:solidFill>
                  <a:schemeClr val="tx1">
                    <a:lumMod val="65000"/>
                    <a:lumOff val="35000"/>
                  </a:schemeClr>
                </a:solidFill>
                <a:latin typeface="Verdana" pitchFamily="34" charset="0"/>
                <a:ea typeface="Verdana" pitchFamily="34" charset="0"/>
                <a:cs typeface="Verdana" pitchFamily="34" charset="0"/>
              </a:rPr>
              <a:t>Gartner, Supply Chain Software Market Share Study</a:t>
            </a:r>
            <a:endParaRPr lang="en-US" sz="1000" dirty="0">
              <a:solidFill>
                <a:schemeClr val="tx1">
                  <a:lumMod val="65000"/>
                  <a:lumOff val="3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651977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889409"/>
            <a:ext cx="2590800" cy="2215991"/>
          </a:xfrm>
          <a:prstGeom prst="rect">
            <a:avLst/>
          </a:prstGeom>
          <a:noFill/>
        </p:spPr>
        <p:txBody>
          <a:bodyPr wrap="square" rtlCol="0">
            <a:spAutoFit/>
          </a:bodyPr>
          <a:lstStyle/>
          <a:p>
            <a:pPr marL="285750" indent="-285750">
              <a:spcAft>
                <a:spcPts val="1800"/>
              </a:spcAft>
              <a:buFont typeface="Arial" pitchFamily="34" charset="0"/>
              <a:buChar char="•"/>
            </a:pPr>
            <a:r>
              <a:rPr lang="en-US" dirty="0" smtClean="0">
                <a:solidFill>
                  <a:schemeClr val="tx1">
                    <a:lumMod val="75000"/>
                    <a:lumOff val="25000"/>
                  </a:schemeClr>
                </a:solidFill>
                <a:latin typeface="Verdana" pitchFamily="34" charset="0"/>
                <a:ea typeface="Verdana" pitchFamily="34" charset="0"/>
                <a:cs typeface="Verdana" pitchFamily="34" charset="0"/>
              </a:rPr>
              <a:t>Low cost country sourcing</a:t>
            </a:r>
          </a:p>
          <a:p>
            <a:pPr marL="285750" indent="-285750">
              <a:spcAft>
                <a:spcPts val="1800"/>
              </a:spcAft>
              <a:buFont typeface="Arial" pitchFamily="34" charset="0"/>
              <a:buChar char="•"/>
            </a:pPr>
            <a:r>
              <a:rPr lang="en-US" dirty="0" smtClean="0">
                <a:solidFill>
                  <a:schemeClr val="tx1">
                    <a:lumMod val="75000"/>
                    <a:lumOff val="25000"/>
                  </a:schemeClr>
                </a:solidFill>
                <a:latin typeface="Verdana" pitchFamily="34" charset="0"/>
                <a:ea typeface="Verdana" pitchFamily="34" charset="0"/>
                <a:cs typeface="Verdana" pitchFamily="34" charset="0"/>
              </a:rPr>
              <a:t>Emerging global markets</a:t>
            </a:r>
          </a:p>
          <a:p>
            <a:pPr marL="285750" indent="-285750">
              <a:spcAft>
                <a:spcPts val="1800"/>
              </a:spcAft>
              <a:buFont typeface="Arial" pitchFamily="34" charset="0"/>
              <a:buChar char="•"/>
            </a:pPr>
            <a:r>
              <a:rPr lang="en-US" dirty="0" smtClean="0">
                <a:solidFill>
                  <a:schemeClr val="tx1">
                    <a:lumMod val="75000"/>
                    <a:lumOff val="25000"/>
                  </a:schemeClr>
                </a:solidFill>
                <a:latin typeface="Verdana" pitchFamily="34" charset="0"/>
                <a:ea typeface="Verdana" pitchFamily="34" charset="0"/>
                <a:cs typeface="Verdana" pitchFamily="34" charset="0"/>
              </a:rPr>
              <a:t>Proliferation of trade agreements</a:t>
            </a:r>
          </a:p>
        </p:txBody>
      </p:sp>
      <p:sp>
        <p:nvSpPr>
          <p:cNvPr id="7" name="TextBox 6"/>
          <p:cNvSpPr txBox="1"/>
          <p:nvPr/>
        </p:nvSpPr>
        <p:spPr>
          <a:xfrm>
            <a:off x="499742" y="2279809"/>
            <a:ext cx="1627048" cy="369332"/>
          </a:xfrm>
          <a:prstGeom prst="rect">
            <a:avLst/>
          </a:prstGeom>
          <a:noFill/>
        </p:spPr>
        <p:txBody>
          <a:bodyPr wrap="none" rtlCol="0">
            <a:spAutoFit/>
          </a:bodyPr>
          <a:lstStyle/>
          <a:p>
            <a:r>
              <a:rPr lang="en-US" dirty="0" smtClean="0">
                <a:solidFill>
                  <a:schemeClr val="tx1">
                    <a:lumMod val="75000"/>
                    <a:lumOff val="25000"/>
                  </a:schemeClr>
                </a:solidFill>
                <a:latin typeface="Verdana" pitchFamily="34" charset="0"/>
                <a:ea typeface="Verdana" pitchFamily="34" charset="0"/>
                <a:cs typeface="Verdana" pitchFamily="34" charset="0"/>
              </a:rPr>
              <a:t>Key Drivers:</a:t>
            </a:r>
            <a:endParaRPr lang="en-US" dirty="0">
              <a:solidFill>
                <a:schemeClr val="tx1">
                  <a:lumMod val="75000"/>
                  <a:lumOff val="25000"/>
                </a:schemeClr>
              </a:solidFill>
              <a:latin typeface="Verdana" pitchFamily="34" charset="0"/>
              <a:ea typeface="Verdana" pitchFamily="34" charset="0"/>
              <a:cs typeface="Verdana" pitchFamily="34" charset="0"/>
            </a:endParaRPr>
          </a:p>
        </p:txBody>
      </p:sp>
      <p:sp>
        <p:nvSpPr>
          <p:cNvPr id="10" name="Freeform 9"/>
          <p:cNvSpPr/>
          <p:nvPr/>
        </p:nvSpPr>
        <p:spPr>
          <a:xfrm>
            <a:off x="4574366" y="2298836"/>
            <a:ext cx="3653410" cy="3167544"/>
          </a:xfrm>
          <a:custGeom>
            <a:avLst/>
            <a:gdLst>
              <a:gd name="connsiteX0" fmla="*/ 0 w 4188542"/>
              <a:gd name="connsiteY0" fmla="*/ 0 h 3687096"/>
              <a:gd name="connsiteX1" fmla="*/ 0 w 4188542"/>
              <a:gd name="connsiteY1" fmla="*/ 0 h 3687096"/>
              <a:gd name="connsiteX2" fmla="*/ 4188542 w 4188542"/>
              <a:gd name="connsiteY2" fmla="*/ 0 h 3687096"/>
              <a:gd name="connsiteX3" fmla="*/ 4178710 w 4188542"/>
              <a:gd name="connsiteY3" fmla="*/ 3687096 h 3687096"/>
              <a:gd name="connsiteX4" fmla="*/ 29497 w 4188542"/>
              <a:gd name="connsiteY4" fmla="*/ 3657600 h 3687096"/>
              <a:gd name="connsiteX5" fmla="*/ 0 w 4188542"/>
              <a:gd name="connsiteY5" fmla="*/ 0 h 368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8542" h="3687096">
                <a:moveTo>
                  <a:pt x="0" y="0"/>
                </a:moveTo>
                <a:lnTo>
                  <a:pt x="0" y="0"/>
                </a:lnTo>
                <a:lnTo>
                  <a:pt x="4188542" y="0"/>
                </a:lnTo>
                <a:cubicBezTo>
                  <a:pt x="4185265" y="1229032"/>
                  <a:pt x="4181987" y="2458064"/>
                  <a:pt x="4178710" y="3687096"/>
                </a:cubicBezTo>
                <a:lnTo>
                  <a:pt x="29497" y="3657600"/>
                </a:lnTo>
                <a:lnTo>
                  <a:pt x="0" y="0"/>
                </a:lnTo>
                <a:close/>
              </a:path>
            </a:pathLst>
          </a:custGeom>
          <a:gradFill flip="none" rotWithShape="1">
            <a:gsLst>
              <a:gs pos="0">
                <a:srgbClr val="FFC000"/>
              </a:gs>
              <a:gs pos="100000">
                <a:srgbClr val="F47C18"/>
              </a:gs>
              <a:gs pos="100000">
                <a:schemeClr val="accent1">
                  <a:tint val="23500"/>
                  <a:satMod val="160000"/>
                </a:schemeClr>
              </a:gs>
            </a:gsLst>
            <a:path path="circle">
              <a:fillToRect l="100000" b="100000"/>
            </a:path>
            <a:tileRect t="-100000" r="-100000"/>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4198661" y="2298836"/>
            <a:ext cx="405934" cy="3413736"/>
          </a:xfrm>
          <a:custGeom>
            <a:avLst/>
            <a:gdLst>
              <a:gd name="connsiteX0" fmla="*/ 0 w 462116"/>
              <a:gd name="connsiteY0" fmla="*/ 255639 h 3932903"/>
              <a:gd name="connsiteX1" fmla="*/ 412954 w 462116"/>
              <a:gd name="connsiteY1" fmla="*/ 0 h 3932903"/>
              <a:gd name="connsiteX2" fmla="*/ 462116 w 462116"/>
              <a:gd name="connsiteY2" fmla="*/ 3677264 h 3932903"/>
              <a:gd name="connsiteX3" fmla="*/ 9832 w 462116"/>
              <a:gd name="connsiteY3" fmla="*/ 3932903 h 3932903"/>
              <a:gd name="connsiteX4" fmla="*/ 0 w 462116"/>
              <a:gd name="connsiteY4" fmla="*/ 255639 h 393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16" h="3932903">
                <a:moveTo>
                  <a:pt x="0" y="255639"/>
                </a:moveTo>
                <a:lnTo>
                  <a:pt x="412954" y="0"/>
                </a:lnTo>
                <a:lnTo>
                  <a:pt x="462116" y="3677264"/>
                </a:lnTo>
                <a:lnTo>
                  <a:pt x="9832" y="3932903"/>
                </a:lnTo>
                <a:cubicBezTo>
                  <a:pt x="6555" y="2710426"/>
                  <a:pt x="3277" y="1487948"/>
                  <a:pt x="0" y="255639"/>
                </a:cubicBezTo>
                <a:close/>
              </a:path>
            </a:pathLst>
          </a:custGeom>
          <a:gradFill flip="none" rotWithShape="1">
            <a:gsLst>
              <a:gs pos="0">
                <a:srgbClr val="FFC000"/>
              </a:gs>
              <a:gs pos="100000">
                <a:srgbClr val="F47C18"/>
              </a:gs>
              <a:gs pos="100000">
                <a:schemeClr val="accent1">
                  <a:tint val="23500"/>
                  <a:satMod val="160000"/>
                </a:schemeClr>
              </a:gs>
            </a:gsLst>
            <a:lin ang="0" scaled="1"/>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4198662" y="2307474"/>
            <a:ext cx="375704" cy="232657"/>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78999" y="5570064"/>
            <a:ext cx="322740" cy="270359"/>
          </a:xfrm>
          <a:prstGeom prst="rect">
            <a:avLst/>
          </a:prstGeom>
          <a:noFill/>
        </p:spPr>
        <p:txBody>
          <a:bodyPr wrap="none" rtlCol="0">
            <a:spAutoFit/>
          </a:bodyPr>
          <a:lstStyle/>
          <a:p>
            <a:r>
              <a:rPr lang="en-US" sz="1400" dirty="0" smtClean="0">
                <a:ea typeface="Verdana" pitchFamily="34" charset="0"/>
                <a:cs typeface="Verdana" pitchFamily="34" charset="0"/>
              </a:rPr>
              <a:t>$0</a:t>
            </a:r>
            <a:endParaRPr lang="en-US" sz="1400" dirty="0">
              <a:ea typeface="Verdana" pitchFamily="34" charset="0"/>
              <a:cs typeface="Verdana" pitchFamily="34" charset="0"/>
            </a:endParaRPr>
          </a:p>
        </p:txBody>
      </p:sp>
      <p:sp>
        <p:nvSpPr>
          <p:cNvPr id="14" name="TextBox 13"/>
          <p:cNvSpPr txBox="1"/>
          <p:nvPr/>
        </p:nvSpPr>
        <p:spPr>
          <a:xfrm>
            <a:off x="3878999" y="5202995"/>
            <a:ext cx="322740" cy="270359"/>
          </a:xfrm>
          <a:prstGeom prst="rect">
            <a:avLst/>
          </a:prstGeom>
          <a:noFill/>
        </p:spPr>
        <p:txBody>
          <a:bodyPr wrap="none" rtlCol="0">
            <a:spAutoFit/>
          </a:bodyPr>
          <a:lstStyle/>
          <a:p>
            <a:r>
              <a:rPr lang="en-US" sz="1400" dirty="0" smtClean="0">
                <a:ea typeface="Verdana" pitchFamily="34" charset="0"/>
                <a:cs typeface="Verdana" pitchFamily="34" charset="0"/>
              </a:rPr>
              <a:t>$5</a:t>
            </a:r>
            <a:endParaRPr lang="en-US" sz="1400" dirty="0">
              <a:ea typeface="Verdana" pitchFamily="34" charset="0"/>
              <a:cs typeface="Verdana" pitchFamily="34" charset="0"/>
            </a:endParaRPr>
          </a:p>
        </p:txBody>
      </p:sp>
      <p:sp>
        <p:nvSpPr>
          <p:cNvPr id="15" name="TextBox 14"/>
          <p:cNvSpPr txBox="1"/>
          <p:nvPr/>
        </p:nvSpPr>
        <p:spPr>
          <a:xfrm>
            <a:off x="3810000" y="4858189"/>
            <a:ext cx="403004" cy="270359"/>
          </a:xfrm>
          <a:prstGeom prst="rect">
            <a:avLst/>
          </a:prstGeom>
          <a:noFill/>
        </p:spPr>
        <p:txBody>
          <a:bodyPr wrap="none" rtlCol="0">
            <a:spAutoFit/>
          </a:bodyPr>
          <a:lstStyle/>
          <a:p>
            <a:r>
              <a:rPr lang="en-US" sz="1400" dirty="0" smtClean="0">
                <a:ea typeface="Verdana" pitchFamily="34" charset="0"/>
                <a:cs typeface="Verdana" pitchFamily="34" charset="0"/>
              </a:rPr>
              <a:t>$10</a:t>
            </a:r>
            <a:endParaRPr lang="en-US" sz="1400" dirty="0">
              <a:ea typeface="Verdana" pitchFamily="34" charset="0"/>
              <a:cs typeface="Verdana" pitchFamily="34" charset="0"/>
            </a:endParaRPr>
          </a:p>
        </p:txBody>
      </p:sp>
      <p:sp>
        <p:nvSpPr>
          <p:cNvPr id="16" name="TextBox 15"/>
          <p:cNvSpPr txBox="1"/>
          <p:nvPr/>
        </p:nvSpPr>
        <p:spPr>
          <a:xfrm>
            <a:off x="3810000" y="4440519"/>
            <a:ext cx="403004" cy="270359"/>
          </a:xfrm>
          <a:prstGeom prst="rect">
            <a:avLst/>
          </a:prstGeom>
          <a:noFill/>
        </p:spPr>
        <p:txBody>
          <a:bodyPr wrap="none" rtlCol="0">
            <a:spAutoFit/>
          </a:bodyPr>
          <a:lstStyle/>
          <a:p>
            <a:r>
              <a:rPr lang="en-US" sz="1400" dirty="0" smtClean="0">
                <a:ea typeface="Verdana" pitchFamily="34" charset="0"/>
                <a:cs typeface="Verdana" pitchFamily="34" charset="0"/>
              </a:rPr>
              <a:t>$15</a:t>
            </a:r>
            <a:endParaRPr lang="en-US" sz="1400" dirty="0">
              <a:ea typeface="Verdana" pitchFamily="34" charset="0"/>
              <a:cs typeface="Verdana" pitchFamily="34" charset="0"/>
            </a:endParaRPr>
          </a:p>
        </p:txBody>
      </p:sp>
      <p:sp>
        <p:nvSpPr>
          <p:cNvPr id="17" name="TextBox 16"/>
          <p:cNvSpPr txBox="1"/>
          <p:nvPr/>
        </p:nvSpPr>
        <p:spPr>
          <a:xfrm>
            <a:off x="3810000" y="4070073"/>
            <a:ext cx="403004" cy="270359"/>
          </a:xfrm>
          <a:prstGeom prst="rect">
            <a:avLst/>
          </a:prstGeom>
          <a:noFill/>
        </p:spPr>
        <p:txBody>
          <a:bodyPr wrap="none" rtlCol="0">
            <a:spAutoFit/>
          </a:bodyPr>
          <a:lstStyle/>
          <a:p>
            <a:r>
              <a:rPr lang="en-US" sz="1400" dirty="0" smtClean="0">
                <a:ea typeface="Verdana" pitchFamily="34" charset="0"/>
                <a:cs typeface="Verdana" pitchFamily="34" charset="0"/>
              </a:rPr>
              <a:t>$20</a:t>
            </a:r>
            <a:endParaRPr lang="en-US" sz="1400" dirty="0">
              <a:ea typeface="Verdana" pitchFamily="34" charset="0"/>
              <a:cs typeface="Verdana" pitchFamily="34" charset="0"/>
            </a:endParaRPr>
          </a:p>
        </p:txBody>
      </p:sp>
      <p:sp>
        <p:nvSpPr>
          <p:cNvPr id="18" name="TextBox 17"/>
          <p:cNvSpPr txBox="1"/>
          <p:nvPr/>
        </p:nvSpPr>
        <p:spPr>
          <a:xfrm>
            <a:off x="3810000" y="3654021"/>
            <a:ext cx="403004" cy="270359"/>
          </a:xfrm>
          <a:prstGeom prst="rect">
            <a:avLst/>
          </a:prstGeom>
          <a:noFill/>
        </p:spPr>
        <p:txBody>
          <a:bodyPr wrap="none" rtlCol="0">
            <a:spAutoFit/>
          </a:bodyPr>
          <a:lstStyle/>
          <a:p>
            <a:r>
              <a:rPr lang="en-US" sz="1400" dirty="0" smtClean="0">
                <a:ea typeface="Verdana" pitchFamily="34" charset="0"/>
                <a:cs typeface="Verdana" pitchFamily="34" charset="0"/>
              </a:rPr>
              <a:t>$25</a:t>
            </a:r>
            <a:endParaRPr lang="en-US" sz="1400" dirty="0">
              <a:ea typeface="Verdana" pitchFamily="34" charset="0"/>
              <a:cs typeface="Verdana" pitchFamily="34" charset="0"/>
            </a:endParaRPr>
          </a:p>
        </p:txBody>
      </p:sp>
      <p:sp>
        <p:nvSpPr>
          <p:cNvPr id="19" name="TextBox 18"/>
          <p:cNvSpPr txBox="1"/>
          <p:nvPr/>
        </p:nvSpPr>
        <p:spPr>
          <a:xfrm>
            <a:off x="3810000" y="3260772"/>
            <a:ext cx="403004" cy="270359"/>
          </a:xfrm>
          <a:prstGeom prst="rect">
            <a:avLst/>
          </a:prstGeom>
          <a:noFill/>
        </p:spPr>
        <p:txBody>
          <a:bodyPr wrap="none" rtlCol="0">
            <a:spAutoFit/>
          </a:bodyPr>
          <a:lstStyle/>
          <a:p>
            <a:r>
              <a:rPr lang="en-US" sz="1400" dirty="0" smtClean="0">
                <a:ea typeface="Verdana" pitchFamily="34" charset="0"/>
                <a:cs typeface="Verdana" pitchFamily="34" charset="0"/>
              </a:rPr>
              <a:t>$30</a:t>
            </a:r>
            <a:endParaRPr lang="en-US" sz="1400" dirty="0">
              <a:ea typeface="Verdana" pitchFamily="34" charset="0"/>
              <a:cs typeface="Verdana" pitchFamily="34" charset="0"/>
            </a:endParaRPr>
          </a:p>
        </p:txBody>
      </p:sp>
      <p:sp>
        <p:nvSpPr>
          <p:cNvPr id="20" name="TextBox 19"/>
          <p:cNvSpPr txBox="1"/>
          <p:nvPr/>
        </p:nvSpPr>
        <p:spPr>
          <a:xfrm>
            <a:off x="3810000" y="2867523"/>
            <a:ext cx="403004" cy="270359"/>
          </a:xfrm>
          <a:prstGeom prst="rect">
            <a:avLst/>
          </a:prstGeom>
          <a:noFill/>
        </p:spPr>
        <p:txBody>
          <a:bodyPr wrap="none" rtlCol="0">
            <a:spAutoFit/>
          </a:bodyPr>
          <a:lstStyle/>
          <a:p>
            <a:r>
              <a:rPr lang="en-US" sz="1400" dirty="0" smtClean="0">
                <a:ea typeface="Verdana" pitchFamily="34" charset="0"/>
                <a:cs typeface="Verdana" pitchFamily="34" charset="0"/>
              </a:rPr>
              <a:t>$35</a:t>
            </a:r>
            <a:endParaRPr lang="en-US" sz="1400" dirty="0">
              <a:ea typeface="Verdana" pitchFamily="34" charset="0"/>
              <a:cs typeface="Verdana" pitchFamily="34" charset="0"/>
            </a:endParaRPr>
          </a:p>
        </p:txBody>
      </p:sp>
      <p:sp>
        <p:nvSpPr>
          <p:cNvPr id="21" name="TextBox 20"/>
          <p:cNvSpPr txBox="1"/>
          <p:nvPr/>
        </p:nvSpPr>
        <p:spPr>
          <a:xfrm>
            <a:off x="3810000" y="2474274"/>
            <a:ext cx="403004" cy="270359"/>
          </a:xfrm>
          <a:prstGeom prst="rect">
            <a:avLst/>
          </a:prstGeom>
          <a:noFill/>
        </p:spPr>
        <p:txBody>
          <a:bodyPr wrap="none" rtlCol="0">
            <a:spAutoFit/>
          </a:bodyPr>
          <a:lstStyle/>
          <a:p>
            <a:r>
              <a:rPr lang="en-US" sz="1400" dirty="0" smtClean="0">
                <a:ea typeface="Verdana" pitchFamily="34" charset="0"/>
                <a:cs typeface="Verdana" pitchFamily="34" charset="0"/>
              </a:rPr>
              <a:t>$40</a:t>
            </a:r>
            <a:endParaRPr lang="en-US" sz="1400" dirty="0">
              <a:ea typeface="Verdana" pitchFamily="34" charset="0"/>
              <a:cs typeface="Verdana" pitchFamily="34" charset="0"/>
            </a:endParaRPr>
          </a:p>
        </p:txBody>
      </p:sp>
      <p:sp>
        <p:nvSpPr>
          <p:cNvPr id="22" name="TextBox 21"/>
          <p:cNvSpPr txBox="1"/>
          <p:nvPr/>
        </p:nvSpPr>
        <p:spPr>
          <a:xfrm>
            <a:off x="4294350" y="5712573"/>
            <a:ext cx="528326" cy="297394"/>
          </a:xfrm>
          <a:prstGeom prst="rect">
            <a:avLst/>
          </a:prstGeom>
          <a:noFill/>
        </p:spPr>
        <p:txBody>
          <a:bodyPr wrap="none" rtlCol="0">
            <a:spAutoFit/>
          </a:bodyPr>
          <a:lstStyle/>
          <a:p>
            <a:r>
              <a:rPr lang="en-US" sz="1600" dirty="0" smtClean="0"/>
              <a:t>1973</a:t>
            </a:r>
            <a:endParaRPr lang="en-US" sz="1600" dirty="0"/>
          </a:p>
        </p:txBody>
      </p:sp>
      <p:sp>
        <p:nvSpPr>
          <p:cNvPr id="23" name="TextBox 22"/>
          <p:cNvSpPr txBox="1"/>
          <p:nvPr/>
        </p:nvSpPr>
        <p:spPr>
          <a:xfrm>
            <a:off x="5045762" y="5712573"/>
            <a:ext cx="528326" cy="297394"/>
          </a:xfrm>
          <a:prstGeom prst="rect">
            <a:avLst/>
          </a:prstGeom>
          <a:noFill/>
        </p:spPr>
        <p:txBody>
          <a:bodyPr wrap="none" rtlCol="0">
            <a:spAutoFit/>
          </a:bodyPr>
          <a:lstStyle/>
          <a:p>
            <a:r>
              <a:rPr lang="en-US" sz="1600" dirty="0" smtClean="0"/>
              <a:t>1983</a:t>
            </a:r>
            <a:endParaRPr lang="en-US" sz="1600" dirty="0"/>
          </a:p>
        </p:txBody>
      </p:sp>
      <p:sp>
        <p:nvSpPr>
          <p:cNvPr id="24" name="TextBox 23"/>
          <p:cNvSpPr txBox="1"/>
          <p:nvPr/>
        </p:nvSpPr>
        <p:spPr>
          <a:xfrm>
            <a:off x="5827795" y="5712573"/>
            <a:ext cx="528326" cy="297394"/>
          </a:xfrm>
          <a:prstGeom prst="rect">
            <a:avLst/>
          </a:prstGeom>
          <a:noFill/>
        </p:spPr>
        <p:txBody>
          <a:bodyPr wrap="none" rtlCol="0">
            <a:spAutoFit/>
          </a:bodyPr>
          <a:lstStyle/>
          <a:p>
            <a:r>
              <a:rPr lang="en-US" sz="1600" dirty="0" smtClean="0"/>
              <a:t>1993</a:t>
            </a:r>
            <a:endParaRPr lang="en-US" sz="1600" dirty="0"/>
          </a:p>
        </p:txBody>
      </p:sp>
      <p:sp>
        <p:nvSpPr>
          <p:cNvPr id="25" name="TextBox 24"/>
          <p:cNvSpPr txBox="1"/>
          <p:nvPr/>
        </p:nvSpPr>
        <p:spPr>
          <a:xfrm>
            <a:off x="6606735" y="5712573"/>
            <a:ext cx="528326" cy="297394"/>
          </a:xfrm>
          <a:prstGeom prst="rect">
            <a:avLst/>
          </a:prstGeom>
          <a:noFill/>
        </p:spPr>
        <p:txBody>
          <a:bodyPr wrap="none" rtlCol="0">
            <a:spAutoFit/>
          </a:bodyPr>
          <a:lstStyle/>
          <a:p>
            <a:r>
              <a:rPr lang="en-US" sz="1600" dirty="0" smtClean="0"/>
              <a:t>2003</a:t>
            </a:r>
            <a:endParaRPr lang="en-US" sz="1600" dirty="0"/>
          </a:p>
        </p:txBody>
      </p:sp>
      <p:sp>
        <p:nvSpPr>
          <p:cNvPr id="26" name="TextBox 25"/>
          <p:cNvSpPr txBox="1"/>
          <p:nvPr/>
        </p:nvSpPr>
        <p:spPr>
          <a:xfrm>
            <a:off x="7364770" y="5712573"/>
            <a:ext cx="528326" cy="297394"/>
          </a:xfrm>
          <a:prstGeom prst="rect">
            <a:avLst/>
          </a:prstGeom>
          <a:noFill/>
        </p:spPr>
        <p:txBody>
          <a:bodyPr wrap="none" rtlCol="0">
            <a:spAutoFit/>
          </a:bodyPr>
          <a:lstStyle/>
          <a:p>
            <a:r>
              <a:rPr lang="en-US" sz="1600" dirty="0" smtClean="0"/>
              <a:t>2012</a:t>
            </a:r>
            <a:endParaRPr lang="en-US" sz="1600" dirty="0"/>
          </a:p>
        </p:txBody>
      </p:sp>
      <p:cxnSp>
        <p:nvCxnSpPr>
          <p:cNvPr id="27" name="Straight Connector 26"/>
          <p:cNvCxnSpPr/>
          <p:nvPr/>
        </p:nvCxnSpPr>
        <p:spPr>
          <a:xfrm rot="21420000" flipH="1">
            <a:off x="8003196" y="5462577"/>
            <a:ext cx="231079" cy="34722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21420000" flipH="1">
            <a:off x="7269484" y="5714262"/>
            <a:ext cx="66936" cy="91436"/>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21420000" flipH="1">
            <a:off x="6503362" y="5714262"/>
            <a:ext cx="66936" cy="91436"/>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21420000" flipH="1">
            <a:off x="5728604" y="5729279"/>
            <a:ext cx="66936" cy="91436"/>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360000" flipH="1">
            <a:off x="4156454" y="5720702"/>
            <a:ext cx="66936" cy="68697"/>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240000" flipH="1">
            <a:off x="4944804" y="5718533"/>
            <a:ext cx="66936" cy="91436"/>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580843" y="2305316"/>
            <a:ext cx="3646673" cy="0"/>
          </a:xfrm>
          <a:prstGeom prst="line">
            <a:avLst/>
          </a:prstGeom>
          <a:ln w="19050">
            <a:solidFill>
              <a:schemeClr val="bg1">
                <a:lumMod val="7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893068" y="1676400"/>
            <a:ext cx="2750336" cy="513681"/>
          </a:xfrm>
          <a:prstGeom prst="rect">
            <a:avLst/>
          </a:prstGeom>
          <a:noFill/>
          <a:effectLst/>
        </p:spPr>
        <p:txBody>
          <a:bodyPr wrap="none" rtlCol="0">
            <a:spAutoFit/>
          </a:bodyPr>
          <a:lstStyle/>
          <a:p>
            <a:pPr algn="ctr"/>
            <a:r>
              <a:rPr lang="en-US" sz="1600" b="1" dirty="0" smtClean="0">
                <a:solidFill>
                  <a:schemeClr val="tx1">
                    <a:lumMod val="75000"/>
                    <a:lumOff val="25000"/>
                  </a:schemeClr>
                </a:solidFill>
                <a:latin typeface="Verdana" pitchFamily="34" charset="0"/>
                <a:ea typeface="Verdana" pitchFamily="34" charset="0"/>
                <a:cs typeface="Verdana" pitchFamily="34" charset="0"/>
              </a:rPr>
              <a:t>World Merchandise Trade</a:t>
            </a:r>
          </a:p>
          <a:p>
            <a:pPr algn="ctr"/>
            <a:r>
              <a:rPr lang="en-US" sz="1600" b="1" dirty="0" smtClean="0">
                <a:solidFill>
                  <a:schemeClr val="tx1">
                    <a:lumMod val="75000"/>
                    <a:lumOff val="25000"/>
                  </a:schemeClr>
                </a:solidFill>
                <a:latin typeface="Verdana" pitchFamily="34" charset="0"/>
                <a:ea typeface="Verdana" pitchFamily="34" charset="0"/>
                <a:cs typeface="Verdana" pitchFamily="34" charset="0"/>
              </a:rPr>
              <a:t>($ Trillions)</a:t>
            </a:r>
            <a:endParaRPr lang="en-US" sz="1600" b="1" dirty="0">
              <a:solidFill>
                <a:schemeClr val="tx1">
                  <a:lumMod val="75000"/>
                  <a:lumOff val="25000"/>
                </a:schemeClr>
              </a:solidFill>
              <a:latin typeface="Verdana" pitchFamily="34" charset="0"/>
              <a:ea typeface="Verdana" pitchFamily="34" charset="0"/>
              <a:cs typeface="Verdana" pitchFamily="34" charset="0"/>
            </a:endParaRPr>
          </a:p>
        </p:txBody>
      </p:sp>
      <p:grpSp>
        <p:nvGrpSpPr>
          <p:cNvPr id="35" name="Group 34"/>
          <p:cNvGrpSpPr/>
          <p:nvPr/>
        </p:nvGrpSpPr>
        <p:grpSpPr>
          <a:xfrm>
            <a:off x="4191369" y="3119438"/>
            <a:ext cx="4019673" cy="271928"/>
            <a:chOff x="4167951" y="2586037"/>
            <a:chExt cx="4575999" cy="309563"/>
          </a:xfrm>
        </p:grpSpPr>
        <p:cxnSp>
          <p:nvCxnSpPr>
            <p:cNvPr id="58" name="Straight Connector 57"/>
            <p:cNvCxnSpPr/>
            <p:nvPr/>
          </p:nvCxnSpPr>
          <p:spPr>
            <a:xfrm>
              <a:off x="4610862" y="2586037"/>
              <a:ext cx="4133088" cy="0"/>
            </a:xfrm>
            <a:prstGeom prst="line">
              <a:avLst/>
            </a:prstGeom>
            <a:ln w="9525">
              <a:solidFill>
                <a:schemeClr val="bg1">
                  <a:lumMod val="6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4167951" y="2590800"/>
              <a:ext cx="438912" cy="3048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4199736" y="3512687"/>
            <a:ext cx="4019673" cy="271928"/>
            <a:chOff x="4187001" y="2890837"/>
            <a:chExt cx="4575999" cy="309563"/>
          </a:xfrm>
        </p:grpSpPr>
        <p:cxnSp>
          <p:nvCxnSpPr>
            <p:cNvPr id="56" name="Straight Connector 55"/>
            <p:cNvCxnSpPr/>
            <p:nvPr/>
          </p:nvCxnSpPr>
          <p:spPr>
            <a:xfrm>
              <a:off x="4629912" y="2890837"/>
              <a:ext cx="4133088" cy="0"/>
            </a:xfrm>
            <a:prstGeom prst="line">
              <a:avLst/>
            </a:prstGeom>
            <a:ln w="9525">
              <a:solidFill>
                <a:schemeClr val="bg1">
                  <a:lumMod val="6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187001" y="2895600"/>
              <a:ext cx="438912" cy="3048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4203249" y="3914303"/>
            <a:ext cx="4019673" cy="271928"/>
            <a:chOff x="4329111" y="2409213"/>
            <a:chExt cx="4575999" cy="309563"/>
          </a:xfrm>
        </p:grpSpPr>
        <p:cxnSp>
          <p:nvCxnSpPr>
            <p:cNvPr id="54" name="Straight Connector 53"/>
            <p:cNvCxnSpPr/>
            <p:nvPr/>
          </p:nvCxnSpPr>
          <p:spPr>
            <a:xfrm>
              <a:off x="4772022" y="2409213"/>
              <a:ext cx="4133088" cy="0"/>
            </a:xfrm>
            <a:prstGeom prst="line">
              <a:avLst/>
            </a:prstGeom>
            <a:ln w="9525">
              <a:solidFill>
                <a:schemeClr val="bg1">
                  <a:lumMod val="6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329111" y="2413976"/>
              <a:ext cx="438912" cy="3048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4186515" y="2713638"/>
            <a:ext cx="4019673" cy="271928"/>
            <a:chOff x="4329111" y="2409213"/>
            <a:chExt cx="4575999" cy="309563"/>
          </a:xfrm>
        </p:grpSpPr>
        <p:cxnSp>
          <p:nvCxnSpPr>
            <p:cNvPr id="52" name="Straight Connector 51"/>
            <p:cNvCxnSpPr/>
            <p:nvPr/>
          </p:nvCxnSpPr>
          <p:spPr>
            <a:xfrm>
              <a:off x="4772022" y="2409213"/>
              <a:ext cx="4133088" cy="0"/>
            </a:xfrm>
            <a:prstGeom prst="line">
              <a:avLst/>
            </a:prstGeom>
            <a:ln w="9525">
              <a:solidFill>
                <a:schemeClr val="bg1">
                  <a:lumMod val="6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4329111" y="2413976"/>
              <a:ext cx="438912" cy="3048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4215798" y="4315919"/>
            <a:ext cx="4019673" cy="271928"/>
            <a:chOff x="4176711" y="2256813"/>
            <a:chExt cx="4575999" cy="309563"/>
          </a:xfrm>
        </p:grpSpPr>
        <p:cxnSp>
          <p:nvCxnSpPr>
            <p:cNvPr id="50" name="Straight Connector 49"/>
            <p:cNvCxnSpPr/>
            <p:nvPr/>
          </p:nvCxnSpPr>
          <p:spPr>
            <a:xfrm>
              <a:off x="4619622" y="2256813"/>
              <a:ext cx="4133088" cy="0"/>
            </a:xfrm>
            <a:prstGeom prst="line">
              <a:avLst/>
            </a:prstGeom>
            <a:ln w="9525">
              <a:solidFill>
                <a:schemeClr val="bg1">
                  <a:lumMod val="6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4176711" y="2261576"/>
              <a:ext cx="438912" cy="3048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207431" y="4709168"/>
            <a:ext cx="4019673" cy="271928"/>
            <a:chOff x="4176711" y="2256813"/>
            <a:chExt cx="4575999" cy="309563"/>
          </a:xfrm>
        </p:grpSpPr>
        <p:cxnSp>
          <p:nvCxnSpPr>
            <p:cNvPr id="48" name="Straight Connector 47"/>
            <p:cNvCxnSpPr/>
            <p:nvPr/>
          </p:nvCxnSpPr>
          <p:spPr>
            <a:xfrm>
              <a:off x="4619622" y="2256813"/>
              <a:ext cx="4133088" cy="0"/>
            </a:xfrm>
            <a:prstGeom prst="line">
              <a:avLst/>
            </a:prstGeom>
            <a:ln w="9525">
              <a:solidFill>
                <a:schemeClr val="bg1">
                  <a:lumMod val="6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176711" y="2261576"/>
              <a:ext cx="438912" cy="3048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4207431" y="5110784"/>
            <a:ext cx="4019673" cy="271928"/>
            <a:chOff x="4176711" y="2256813"/>
            <a:chExt cx="4575999" cy="309563"/>
          </a:xfrm>
        </p:grpSpPr>
        <p:cxnSp>
          <p:nvCxnSpPr>
            <p:cNvPr id="46" name="Straight Connector 45"/>
            <p:cNvCxnSpPr/>
            <p:nvPr/>
          </p:nvCxnSpPr>
          <p:spPr>
            <a:xfrm>
              <a:off x="4619622" y="2256813"/>
              <a:ext cx="4133088" cy="0"/>
            </a:xfrm>
            <a:prstGeom prst="line">
              <a:avLst/>
            </a:prstGeom>
            <a:ln w="9525">
              <a:solidFill>
                <a:schemeClr val="bg1">
                  <a:lumMod val="6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4176711" y="2261576"/>
              <a:ext cx="438912" cy="30480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sp>
        <p:nvSpPr>
          <p:cNvPr id="42" name="Freeform 41"/>
          <p:cNvSpPr/>
          <p:nvPr/>
        </p:nvSpPr>
        <p:spPr>
          <a:xfrm>
            <a:off x="4228350" y="5449648"/>
            <a:ext cx="3999426" cy="276111"/>
          </a:xfrm>
          <a:custGeom>
            <a:avLst/>
            <a:gdLst>
              <a:gd name="connsiteX0" fmla="*/ 0 w 4552950"/>
              <a:gd name="connsiteY0" fmla="*/ 304800 h 314325"/>
              <a:gd name="connsiteX1" fmla="*/ 447675 w 4552950"/>
              <a:gd name="connsiteY1" fmla="*/ 0 h 314325"/>
              <a:gd name="connsiteX2" fmla="*/ 4552950 w 4552950"/>
              <a:gd name="connsiteY2" fmla="*/ 0 h 314325"/>
              <a:gd name="connsiteX3" fmla="*/ 4362450 w 4552950"/>
              <a:gd name="connsiteY3" fmla="*/ 314325 h 314325"/>
              <a:gd name="connsiteX4" fmla="*/ 0 w 4552950"/>
              <a:gd name="connsiteY4" fmla="*/ 30480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950" h="314325">
                <a:moveTo>
                  <a:pt x="0" y="304800"/>
                </a:moveTo>
                <a:lnTo>
                  <a:pt x="447675" y="0"/>
                </a:lnTo>
                <a:lnTo>
                  <a:pt x="4552950" y="0"/>
                </a:lnTo>
                <a:lnTo>
                  <a:pt x="4362450" y="314325"/>
                </a:lnTo>
                <a:lnTo>
                  <a:pt x="0" y="304800"/>
                </a:lnTo>
                <a:close/>
              </a:path>
            </a:pathLst>
          </a:custGeom>
          <a:gradFill flip="none" rotWithShape="1">
            <a:gsLst>
              <a:gs pos="0">
                <a:srgbClr val="F47C18"/>
              </a:gs>
              <a:gs pos="27000">
                <a:srgbClr val="FF9900">
                  <a:shade val="67500"/>
                  <a:satMod val="115000"/>
                  <a:lumMod val="99000"/>
                </a:srgbClr>
              </a:gs>
              <a:gs pos="100000">
                <a:srgbClr val="FF99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4621596" y="5445464"/>
            <a:ext cx="3598479" cy="0"/>
          </a:xfrm>
          <a:prstGeom prst="line">
            <a:avLst/>
          </a:prstGeom>
          <a:ln w="9525">
            <a:solidFill>
              <a:schemeClr val="bg1">
                <a:lumMod val="6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232532" y="5449648"/>
            <a:ext cx="385551" cy="267744"/>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4680168" y="2592490"/>
            <a:ext cx="3238839" cy="2772446"/>
          </a:xfrm>
          <a:custGeom>
            <a:avLst/>
            <a:gdLst>
              <a:gd name="connsiteX0" fmla="*/ 0 w 3687097"/>
              <a:gd name="connsiteY0" fmla="*/ 3156155 h 3156155"/>
              <a:gd name="connsiteX1" fmla="*/ 943897 w 3687097"/>
              <a:gd name="connsiteY1" fmla="*/ 2939845 h 3156155"/>
              <a:gd name="connsiteX2" fmla="*/ 1858297 w 3687097"/>
              <a:gd name="connsiteY2" fmla="*/ 2576052 h 3156155"/>
              <a:gd name="connsiteX3" fmla="*/ 2782530 w 3687097"/>
              <a:gd name="connsiteY3" fmla="*/ 1897626 h 3156155"/>
              <a:gd name="connsiteX4" fmla="*/ 3687097 w 3687097"/>
              <a:gd name="connsiteY4" fmla="*/ 0 h 31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097" h="3156155">
                <a:moveTo>
                  <a:pt x="0" y="3156155"/>
                </a:moveTo>
                <a:lnTo>
                  <a:pt x="943897" y="2939845"/>
                </a:lnTo>
                <a:lnTo>
                  <a:pt x="1858297" y="2576052"/>
                </a:lnTo>
                <a:lnTo>
                  <a:pt x="2782530" y="1897626"/>
                </a:lnTo>
                <a:lnTo>
                  <a:pt x="3687097" y="0"/>
                </a:lnTo>
              </a:path>
            </a:pathLst>
          </a:custGeom>
          <a:noFill/>
          <a:ln w="76200">
            <a:solidFill>
              <a:schemeClr val="accent1">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4572000" y="5986132"/>
            <a:ext cx="3486852" cy="246221"/>
          </a:xfrm>
          <a:prstGeom prst="rect">
            <a:avLst/>
          </a:prstGeom>
          <a:noFill/>
        </p:spPr>
        <p:txBody>
          <a:bodyPr wrap="none" rtlCol="0">
            <a:spAutoFit/>
          </a:bodyPr>
          <a:lstStyle/>
          <a:p>
            <a:r>
              <a:rPr lang="en-US" sz="1000" dirty="0" smtClean="0">
                <a:solidFill>
                  <a:schemeClr val="tx1">
                    <a:lumMod val="65000"/>
                    <a:lumOff val="35000"/>
                  </a:schemeClr>
                </a:solidFill>
                <a:latin typeface="Verdana" pitchFamily="34" charset="0"/>
                <a:ea typeface="Verdana" pitchFamily="34" charset="0"/>
                <a:cs typeface="Verdana" pitchFamily="34" charset="0"/>
              </a:rPr>
              <a:t>Source:  World Trade Organization Statistics, 2013</a:t>
            </a:r>
          </a:p>
        </p:txBody>
      </p:sp>
      <p:sp>
        <p:nvSpPr>
          <p:cNvPr id="64" name="Title 1"/>
          <p:cNvSpPr txBox="1">
            <a:spLocks/>
          </p:cNvSpPr>
          <p:nvPr/>
        </p:nvSpPr>
        <p:spPr>
          <a:xfrm>
            <a:off x="457200" y="457200"/>
            <a:ext cx="8229600" cy="656475"/>
          </a:xfrm>
          <a:prstGeom prst="rect">
            <a:avLst/>
          </a:prstGeom>
        </p:spPr>
        <p:txBody>
          <a:bodyPr vert="horz" lIns="91440" tIns="45720" rIns="91440" bIns="0" rtlCol="0" anchor="ctr">
            <a:normAutofit/>
          </a:bodyPr>
          <a:lstStyle>
            <a:lvl1pPr algn="l" defTabSz="457200" rtl="0" eaLnBrk="1" latinLnBrk="0" hangingPunct="1">
              <a:spcBef>
                <a:spcPct val="0"/>
              </a:spcBef>
              <a:buNone/>
              <a:defRPr sz="2800" kern="1200">
                <a:solidFill>
                  <a:srgbClr val="DD4819"/>
                </a:solidFill>
                <a:latin typeface="Verdana" pitchFamily="34" charset="0"/>
                <a:ea typeface="Verdana" pitchFamily="34" charset="0"/>
                <a:cs typeface="Verdana" pitchFamily="34" charset="0"/>
              </a:defRPr>
            </a:lvl1pPr>
          </a:lstStyle>
          <a:p>
            <a:r>
              <a:rPr lang="en-US" dirty="0" smtClean="0"/>
              <a:t>The Landscape has Changed</a:t>
            </a:r>
            <a:endParaRPr lang="en-US" dirty="0"/>
          </a:p>
        </p:txBody>
      </p:sp>
      <p:sp>
        <p:nvSpPr>
          <p:cNvPr id="61" name="TextBox 60"/>
          <p:cNvSpPr txBox="1"/>
          <p:nvPr/>
        </p:nvSpPr>
        <p:spPr>
          <a:xfrm>
            <a:off x="533400" y="1143000"/>
            <a:ext cx="7848600" cy="369888"/>
          </a:xfrm>
          <a:prstGeom prst="rect">
            <a:avLst/>
          </a:prstGeom>
          <a:noFill/>
        </p:spPr>
        <p:txBody>
          <a:bodyPr>
            <a:spAutoFit/>
          </a:bodyPr>
          <a:lstStyle/>
          <a:p>
            <a:pPr fontAlgn="auto">
              <a:spcBef>
                <a:spcPts val="0"/>
              </a:spcBef>
              <a:spcAft>
                <a:spcPts val="0"/>
              </a:spcAft>
              <a:defRPr/>
            </a:pPr>
            <a:r>
              <a:rPr lang="en-US" dirty="0">
                <a:solidFill>
                  <a:schemeClr val="tx1">
                    <a:lumMod val="75000"/>
                    <a:lumOff val="25000"/>
                  </a:schemeClr>
                </a:solidFill>
                <a:latin typeface="Verdana" pitchFamily="34" charset="0"/>
                <a:ea typeface="Verdana" pitchFamily="34" charset="0"/>
                <a:cs typeface="Verdana" pitchFamily="34" charset="0"/>
              </a:rPr>
              <a:t>Organizations have become more dependent on foreign markets.</a:t>
            </a:r>
          </a:p>
        </p:txBody>
      </p:sp>
    </p:spTree>
    <p:extLst>
      <p:ext uri="{BB962C8B-B14F-4D97-AF65-F5344CB8AC3E}">
        <p14:creationId xmlns:p14="http://schemas.microsoft.com/office/powerpoint/2010/main" val="2918450411"/>
      </p:ext>
    </p:extLst>
  </p:cSld>
  <p:clrMapOvr>
    <a:masterClrMapping/>
  </p:clrMapOvr>
  <mc:AlternateContent xmlns:mc="http://schemas.openxmlformats.org/markup-compatibility/2006" xmlns:p14="http://schemas.microsoft.com/office/powerpoint/2010/main">
    <mc:Choice Requires="p14">
      <p:transition spd="slow" p14:dur="2000" advTm="80599"/>
    </mc:Choice>
    <mc:Fallback xmlns="">
      <p:transition spd="slow" advTm="80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2588" y="808038"/>
            <a:ext cx="8304212" cy="657225"/>
          </a:xfrm>
        </p:spPr>
        <p:txBody>
          <a:bodyPr>
            <a:normAutofit fontScale="90000"/>
          </a:bodyPr>
          <a:lstStyle/>
          <a:p>
            <a:r>
              <a:rPr lang="en-US" dirty="0" smtClean="0"/>
              <a:t>SCM World Member Companies are Emblematic of Globalization Trend</a:t>
            </a:r>
          </a:p>
        </p:txBody>
      </p:sp>
      <p:sp>
        <p:nvSpPr>
          <p:cNvPr id="15363" name="Content Placeholder 2"/>
          <p:cNvSpPr>
            <a:spLocks noGrp="1"/>
          </p:cNvSpPr>
          <p:nvPr>
            <p:ph idx="1"/>
          </p:nvPr>
        </p:nvSpPr>
        <p:spPr>
          <a:xfrm>
            <a:off x="457200" y="1828800"/>
            <a:ext cx="6477000" cy="3213100"/>
          </a:xfrm>
        </p:spPr>
        <p:txBody>
          <a:bodyPr>
            <a:normAutofit lnSpcReduction="10000"/>
          </a:bodyPr>
          <a:lstStyle/>
          <a:p>
            <a:pPr>
              <a:spcAft>
                <a:spcPts val="1200"/>
              </a:spcAft>
            </a:pPr>
            <a:r>
              <a:rPr lang="en-US" dirty="0" smtClean="0"/>
              <a:t>48% of companies now do business in more than 50 countries, and 32% do business in more than 100 countries.</a:t>
            </a:r>
          </a:p>
          <a:p>
            <a:pPr>
              <a:spcAft>
                <a:spcPts val="1200"/>
              </a:spcAft>
            </a:pPr>
            <a:r>
              <a:rPr lang="en-US" dirty="0" smtClean="0"/>
              <a:t>41% of companies now import over half of their products / materials from foreign suppliers.</a:t>
            </a:r>
          </a:p>
          <a:p>
            <a:r>
              <a:rPr lang="en-US" dirty="0" smtClean="0"/>
              <a:t>35% of companies now realize more than half of their total sales from customers located in foreign markets. </a:t>
            </a:r>
          </a:p>
        </p:txBody>
      </p:sp>
      <p:sp>
        <p:nvSpPr>
          <p:cNvPr id="15364" name="Title 1"/>
          <p:cNvSpPr txBox="1">
            <a:spLocks/>
          </p:cNvSpPr>
          <p:nvPr/>
        </p:nvSpPr>
        <p:spPr bwMode="auto">
          <a:xfrm>
            <a:off x="457200" y="1033463"/>
            <a:ext cx="8229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sz="2000">
              <a:solidFill>
                <a:srgbClr val="DD4819"/>
              </a:solidFill>
              <a:latin typeface="Verdana" pitchFamily="34" charset="0"/>
              <a:ea typeface="Verdana" pitchFamily="34" charset="0"/>
              <a:cs typeface="Verdana" pitchFamily="34" charset="0"/>
            </a:endParaRPr>
          </a:p>
        </p:txBody>
      </p:sp>
      <p:sp>
        <p:nvSpPr>
          <p:cNvPr id="13" name="TextBox 12"/>
          <p:cNvSpPr txBox="1"/>
          <p:nvPr/>
        </p:nvSpPr>
        <p:spPr>
          <a:xfrm>
            <a:off x="2362200" y="5849938"/>
            <a:ext cx="6618288" cy="246062"/>
          </a:xfrm>
          <a:prstGeom prst="rect">
            <a:avLst/>
          </a:prstGeom>
          <a:noFill/>
        </p:spPr>
        <p:txBody>
          <a:bodyPr wrap="none">
            <a:spAutoFit/>
          </a:bodyPr>
          <a:lstStyle/>
          <a:p>
            <a:pPr fontAlgn="auto">
              <a:spcBef>
                <a:spcPts val="0"/>
              </a:spcBef>
              <a:spcAft>
                <a:spcPts val="0"/>
              </a:spcAft>
              <a:defRPr/>
            </a:pPr>
            <a:r>
              <a:rPr lang="en-US" sz="1000" dirty="0">
                <a:solidFill>
                  <a:schemeClr val="tx1">
                    <a:lumMod val="65000"/>
                    <a:lumOff val="35000"/>
                  </a:schemeClr>
                </a:solidFill>
                <a:latin typeface="Verdana" pitchFamily="34" charset="0"/>
                <a:ea typeface="Verdana" pitchFamily="34" charset="0"/>
                <a:cs typeface="Verdana" pitchFamily="34" charset="0"/>
              </a:rPr>
              <a:t>Source:  Managing Global Trade – Rising Importance But Lagging Execution, SCM World, July 2013</a:t>
            </a:r>
          </a:p>
        </p:txBody>
      </p:sp>
      <p:grpSp>
        <p:nvGrpSpPr>
          <p:cNvPr id="15366" name="Group 5"/>
          <p:cNvGrpSpPr>
            <a:grpSpLocks/>
          </p:cNvGrpSpPr>
          <p:nvPr/>
        </p:nvGrpSpPr>
        <p:grpSpPr bwMode="auto">
          <a:xfrm>
            <a:off x="7010400" y="1447800"/>
            <a:ext cx="1772778" cy="2408179"/>
            <a:chOff x="6781799" y="762000"/>
            <a:chExt cx="2090057" cy="2836043"/>
          </a:xfrm>
        </p:grpSpPr>
        <p:pic>
          <p:nvPicPr>
            <p:cNvPr id="15367" name="Picture 2"/>
            <p:cNvPicPr>
              <a:picLocks noChangeAspect="1" noChangeArrowheads="1"/>
            </p:cNvPicPr>
            <p:nvPr/>
          </p:nvPicPr>
          <p:blipFill>
            <a:blip r:embed="rId2">
              <a:extLst>
                <a:ext uri="{28A0092B-C50C-407E-A947-70E740481C1C}">
                  <a14:useLocalDpi xmlns:a14="http://schemas.microsoft.com/office/drawing/2010/main" val="0"/>
                </a:ext>
              </a:extLst>
            </a:blip>
            <a:srcRect l="34627" t="16965" r="33060" b="5028"/>
            <a:stretch>
              <a:fillRect/>
            </a:stretch>
          </p:blipFill>
          <p:spPr bwMode="auto">
            <a:xfrm>
              <a:off x="6781800" y="762000"/>
              <a:ext cx="2088485" cy="283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781799" y="762000"/>
              <a:ext cx="2090057" cy="2828560"/>
            </a:xfrm>
            <a:prstGeom prst="rect">
              <a:avLst/>
            </a:prstGeom>
            <a:noFill/>
            <a:ln>
              <a:solidFill>
                <a:srgbClr val="153B57"/>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098123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2362200" y="5867400"/>
            <a:ext cx="6618288" cy="246062"/>
          </a:xfrm>
          <a:prstGeom prst="rect">
            <a:avLst/>
          </a:prstGeom>
          <a:noFill/>
        </p:spPr>
        <p:txBody>
          <a:bodyPr wrap="none">
            <a:spAutoFit/>
          </a:bodyPr>
          <a:lstStyle/>
          <a:p>
            <a:pPr fontAlgn="auto">
              <a:spcBef>
                <a:spcPts val="0"/>
              </a:spcBef>
              <a:spcAft>
                <a:spcPts val="0"/>
              </a:spcAft>
              <a:defRPr/>
            </a:pPr>
            <a:r>
              <a:rPr lang="en-US" sz="1000" dirty="0">
                <a:solidFill>
                  <a:schemeClr val="tx1">
                    <a:lumMod val="65000"/>
                    <a:lumOff val="35000"/>
                  </a:schemeClr>
                </a:solidFill>
                <a:latin typeface="Verdana" pitchFamily="34" charset="0"/>
                <a:ea typeface="Verdana" pitchFamily="34" charset="0"/>
                <a:cs typeface="Verdana" pitchFamily="34" charset="0"/>
              </a:rPr>
              <a:t>Source:  Managing Global Trade – Rising Importance But Lagging Execution, SCM World, July 2013</a:t>
            </a:r>
          </a:p>
        </p:txBody>
      </p:sp>
      <p:grpSp>
        <p:nvGrpSpPr>
          <p:cNvPr id="16388" name="Group 80"/>
          <p:cNvGrpSpPr>
            <a:grpSpLocks/>
          </p:cNvGrpSpPr>
          <p:nvPr/>
        </p:nvGrpSpPr>
        <p:grpSpPr bwMode="auto">
          <a:xfrm>
            <a:off x="609600" y="2935916"/>
            <a:ext cx="7767638" cy="377825"/>
            <a:chOff x="609600" y="2804476"/>
            <a:chExt cx="8124068" cy="205893"/>
          </a:xfrm>
        </p:grpSpPr>
        <p:sp>
          <p:nvSpPr>
            <p:cNvPr id="82" name="Rectangle 81"/>
            <p:cNvSpPr/>
            <p:nvPr/>
          </p:nvSpPr>
          <p:spPr>
            <a:xfrm>
              <a:off x="609600" y="2832614"/>
              <a:ext cx="1753018" cy="137160"/>
            </a:xfrm>
            <a:prstGeom prst="rect">
              <a:avLst/>
            </a:prstGeom>
            <a:solidFill>
              <a:srgbClr val="C495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Rectangle 82"/>
            <p:cNvSpPr/>
            <p:nvPr/>
          </p:nvSpPr>
          <p:spPr>
            <a:xfrm>
              <a:off x="2362620" y="2832614"/>
              <a:ext cx="3339947" cy="137160"/>
            </a:xfrm>
            <a:prstGeom prst="rect">
              <a:avLst/>
            </a:prstGeom>
            <a:solidFill>
              <a:srgbClr val="009BD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Rectangle 91"/>
            <p:cNvSpPr/>
            <p:nvPr/>
          </p:nvSpPr>
          <p:spPr>
            <a:xfrm>
              <a:off x="5684112" y="2832614"/>
              <a:ext cx="2694102" cy="137160"/>
            </a:xfrm>
            <a:prstGeom prst="rect">
              <a:avLst/>
            </a:prstGeom>
            <a:solidFill>
              <a:schemeClr val="tx2">
                <a:lumMod val="60000"/>
                <a:lumOff val="4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Rectangle 93"/>
            <p:cNvSpPr/>
            <p:nvPr/>
          </p:nvSpPr>
          <p:spPr>
            <a:xfrm>
              <a:off x="8356406" y="2832610"/>
              <a:ext cx="301949" cy="137160"/>
            </a:xfrm>
            <a:prstGeom prst="rect">
              <a:avLst/>
            </a:prstGeom>
            <a:solidFill>
              <a:srgbClr val="006876"/>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TextBox 94"/>
            <p:cNvSpPr txBox="1"/>
            <p:nvPr/>
          </p:nvSpPr>
          <p:spPr>
            <a:xfrm>
              <a:off x="1290306" y="2804568"/>
              <a:ext cx="676292" cy="201277"/>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23%</a:t>
              </a:r>
            </a:p>
          </p:txBody>
        </p:sp>
        <p:sp>
          <p:nvSpPr>
            <p:cNvPr id="96" name="TextBox 95"/>
            <p:cNvSpPr txBox="1"/>
            <p:nvPr/>
          </p:nvSpPr>
          <p:spPr>
            <a:xfrm>
              <a:off x="3845937" y="2809073"/>
              <a:ext cx="676292" cy="201278"/>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41%</a:t>
              </a:r>
            </a:p>
          </p:txBody>
        </p:sp>
        <p:sp>
          <p:nvSpPr>
            <p:cNvPr id="97" name="TextBox 96"/>
            <p:cNvSpPr txBox="1"/>
            <p:nvPr/>
          </p:nvSpPr>
          <p:spPr>
            <a:xfrm>
              <a:off x="6922477" y="2804476"/>
              <a:ext cx="676292" cy="201278"/>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33%</a:t>
              </a:r>
            </a:p>
          </p:txBody>
        </p:sp>
        <p:sp>
          <p:nvSpPr>
            <p:cNvPr id="98" name="TextBox 97"/>
            <p:cNvSpPr txBox="1"/>
            <p:nvPr/>
          </p:nvSpPr>
          <p:spPr>
            <a:xfrm>
              <a:off x="8312548" y="2809091"/>
              <a:ext cx="421120" cy="201278"/>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3%</a:t>
              </a:r>
            </a:p>
          </p:txBody>
        </p:sp>
      </p:grpSp>
      <p:grpSp>
        <p:nvGrpSpPr>
          <p:cNvPr id="16389" name="Group 98"/>
          <p:cNvGrpSpPr>
            <a:grpSpLocks/>
          </p:cNvGrpSpPr>
          <p:nvPr/>
        </p:nvGrpSpPr>
        <p:grpSpPr bwMode="auto">
          <a:xfrm>
            <a:off x="609600" y="4025751"/>
            <a:ext cx="7748588" cy="377825"/>
            <a:chOff x="609600" y="3707260"/>
            <a:chExt cx="8107245" cy="205873"/>
          </a:xfrm>
        </p:grpSpPr>
        <p:sp>
          <p:nvSpPr>
            <p:cNvPr id="100" name="Rectangle 99"/>
            <p:cNvSpPr/>
            <p:nvPr/>
          </p:nvSpPr>
          <p:spPr>
            <a:xfrm>
              <a:off x="609600" y="3734350"/>
              <a:ext cx="2918259" cy="137160"/>
            </a:xfrm>
            <a:prstGeom prst="rect">
              <a:avLst/>
            </a:prstGeom>
            <a:solidFill>
              <a:srgbClr val="C495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Rectangle 100"/>
            <p:cNvSpPr/>
            <p:nvPr/>
          </p:nvSpPr>
          <p:spPr>
            <a:xfrm>
              <a:off x="3527858" y="3734350"/>
              <a:ext cx="2678137" cy="137160"/>
            </a:xfrm>
            <a:prstGeom prst="rect">
              <a:avLst/>
            </a:prstGeom>
            <a:solidFill>
              <a:srgbClr val="009BD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Rectangle 101"/>
            <p:cNvSpPr/>
            <p:nvPr/>
          </p:nvSpPr>
          <p:spPr>
            <a:xfrm>
              <a:off x="6205998" y="3734350"/>
              <a:ext cx="2124031" cy="137160"/>
            </a:xfrm>
            <a:prstGeom prst="rect">
              <a:avLst/>
            </a:prstGeom>
            <a:solidFill>
              <a:schemeClr val="tx2">
                <a:lumMod val="60000"/>
                <a:lumOff val="4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Rectangle 102"/>
            <p:cNvSpPr/>
            <p:nvPr/>
          </p:nvSpPr>
          <p:spPr>
            <a:xfrm>
              <a:off x="8330027" y="3734346"/>
              <a:ext cx="332453" cy="137160"/>
            </a:xfrm>
            <a:prstGeom prst="rect">
              <a:avLst/>
            </a:prstGeom>
            <a:solidFill>
              <a:srgbClr val="006876"/>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TextBox 103"/>
            <p:cNvSpPr txBox="1"/>
            <p:nvPr/>
          </p:nvSpPr>
          <p:spPr>
            <a:xfrm>
              <a:off x="1940261" y="3710253"/>
              <a:ext cx="676639" cy="201277"/>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36%</a:t>
              </a:r>
            </a:p>
          </p:txBody>
        </p:sp>
        <p:sp>
          <p:nvSpPr>
            <p:cNvPr id="105" name="TextBox 104"/>
            <p:cNvSpPr txBox="1"/>
            <p:nvPr/>
          </p:nvSpPr>
          <p:spPr>
            <a:xfrm>
              <a:off x="4648200" y="3711839"/>
              <a:ext cx="676639" cy="201278"/>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34%</a:t>
              </a:r>
            </a:p>
          </p:txBody>
        </p:sp>
        <p:sp>
          <p:nvSpPr>
            <p:cNvPr id="106" name="TextBox 105"/>
            <p:cNvSpPr txBox="1"/>
            <p:nvPr/>
          </p:nvSpPr>
          <p:spPr>
            <a:xfrm>
              <a:off x="7198061" y="3711854"/>
              <a:ext cx="676639" cy="201279"/>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26%</a:t>
              </a:r>
            </a:p>
          </p:txBody>
        </p:sp>
        <p:sp>
          <p:nvSpPr>
            <p:cNvPr id="107" name="TextBox 106"/>
            <p:cNvSpPr txBox="1"/>
            <p:nvPr/>
          </p:nvSpPr>
          <p:spPr>
            <a:xfrm>
              <a:off x="8295509" y="3707260"/>
              <a:ext cx="421336" cy="201279"/>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4%</a:t>
              </a:r>
            </a:p>
          </p:txBody>
        </p:sp>
      </p:grpSp>
      <p:grpSp>
        <p:nvGrpSpPr>
          <p:cNvPr id="16390" name="Group 107"/>
          <p:cNvGrpSpPr>
            <a:grpSpLocks/>
          </p:cNvGrpSpPr>
          <p:nvPr/>
        </p:nvGrpSpPr>
        <p:grpSpPr bwMode="auto">
          <a:xfrm>
            <a:off x="609600" y="1928813"/>
            <a:ext cx="7729538" cy="677862"/>
            <a:chOff x="609600" y="4672913"/>
            <a:chExt cx="8045490" cy="369390"/>
          </a:xfrm>
        </p:grpSpPr>
        <p:sp>
          <p:nvSpPr>
            <p:cNvPr id="109" name="Rectangle 108"/>
            <p:cNvSpPr/>
            <p:nvPr/>
          </p:nvSpPr>
          <p:spPr>
            <a:xfrm>
              <a:off x="609600" y="4690523"/>
              <a:ext cx="3456365" cy="137160"/>
            </a:xfrm>
            <a:prstGeom prst="rect">
              <a:avLst/>
            </a:prstGeom>
            <a:solidFill>
              <a:srgbClr val="C495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Rectangle 109"/>
            <p:cNvSpPr/>
            <p:nvPr/>
          </p:nvSpPr>
          <p:spPr>
            <a:xfrm>
              <a:off x="4047579" y="4690523"/>
              <a:ext cx="2739336" cy="137160"/>
            </a:xfrm>
            <a:prstGeom prst="rect">
              <a:avLst/>
            </a:prstGeom>
            <a:solidFill>
              <a:srgbClr val="009BD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6768532" y="4690523"/>
              <a:ext cx="1709787" cy="137160"/>
            </a:xfrm>
            <a:prstGeom prst="rect">
              <a:avLst/>
            </a:prstGeom>
            <a:solidFill>
              <a:schemeClr val="tx2">
                <a:lumMod val="60000"/>
                <a:lumOff val="4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8469950" y="4690519"/>
              <a:ext cx="140344" cy="137160"/>
            </a:xfrm>
            <a:prstGeom prst="rect">
              <a:avLst/>
            </a:prstGeom>
            <a:solidFill>
              <a:srgbClr val="006876"/>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TextBox 112"/>
            <p:cNvSpPr txBox="1"/>
            <p:nvPr/>
          </p:nvSpPr>
          <p:spPr>
            <a:xfrm>
              <a:off x="2019811" y="4672913"/>
              <a:ext cx="676762" cy="201277"/>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43%</a:t>
              </a:r>
            </a:p>
          </p:txBody>
        </p:sp>
        <p:sp>
          <p:nvSpPr>
            <p:cNvPr id="114" name="TextBox 113"/>
            <p:cNvSpPr txBox="1"/>
            <p:nvPr/>
          </p:nvSpPr>
          <p:spPr>
            <a:xfrm>
              <a:off x="5292968" y="4672937"/>
              <a:ext cx="676762" cy="201277"/>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34%</a:t>
              </a:r>
            </a:p>
          </p:txBody>
        </p:sp>
        <p:sp>
          <p:nvSpPr>
            <p:cNvPr id="115" name="TextBox 114"/>
            <p:cNvSpPr txBox="1"/>
            <p:nvPr/>
          </p:nvSpPr>
          <p:spPr>
            <a:xfrm>
              <a:off x="7506210" y="4672959"/>
              <a:ext cx="676762" cy="201278"/>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22%</a:t>
              </a:r>
            </a:p>
          </p:txBody>
        </p:sp>
        <p:sp>
          <p:nvSpPr>
            <p:cNvPr id="116" name="TextBox 115"/>
            <p:cNvSpPr txBox="1"/>
            <p:nvPr/>
          </p:nvSpPr>
          <p:spPr>
            <a:xfrm>
              <a:off x="8389511" y="4672971"/>
              <a:ext cx="265579" cy="369332"/>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1</a:t>
              </a:r>
            </a:p>
          </p:txBody>
        </p:sp>
      </p:grpSp>
      <p:sp>
        <p:nvSpPr>
          <p:cNvPr id="118" name="TextBox 117"/>
          <p:cNvSpPr txBox="1"/>
          <p:nvPr/>
        </p:nvSpPr>
        <p:spPr>
          <a:xfrm>
            <a:off x="514350" y="2545391"/>
            <a:ext cx="4362450" cy="338138"/>
          </a:xfrm>
          <a:prstGeom prst="rect">
            <a:avLst/>
          </a:prstGeom>
          <a:noFill/>
        </p:spPr>
        <p:txBody>
          <a:bodyPr>
            <a:spAutoFit/>
          </a:bodyPr>
          <a:lstStyle/>
          <a:p>
            <a:pPr fontAlgn="auto">
              <a:spcBef>
                <a:spcPts val="0"/>
              </a:spcBef>
              <a:spcAft>
                <a:spcPts val="0"/>
              </a:spcAft>
              <a:defRPr/>
            </a:pPr>
            <a:r>
              <a:rPr lang="en-US" sz="1600" dirty="0">
                <a:solidFill>
                  <a:schemeClr val="tx1">
                    <a:lumMod val="65000"/>
                    <a:lumOff val="35000"/>
                  </a:schemeClr>
                </a:solidFill>
                <a:latin typeface="Verdana" pitchFamily="34" charset="0"/>
                <a:ea typeface="Verdana" pitchFamily="34" charset="0"/>
                <a:cs typeface="Verdana" pitchFamily="34" charset="0"/>
              </a:rPr>
              <a:t>Automation of export compliance</a:t>
            </a:r>
          </a:p>
        </p:txBody>
      </p:sp>
      <p:sp>
        <p:nvSpPr>
          <p:cNvPr id="119" name="TextBox 118"/>
          <p:cNvSpPr txBox="1"/>
          <p:nvPr/>
        </p:nvSpPr>
        <p:spPr>
          <a:xfrm>
            <a:off x="514350" y="1524000"/>
            <a:ext cx="5276850" cy="339725"/>
          </a:xfrm>
          <a:prstGeom prst="rect">
            <a:avLst/>
          </a:prstGeom>
          <a:noFill/>
        </p:spPr>
        <p:txBody>
          <a:bodyPr>
            <a:spAutoFit/>
          </a:bodyPr>
          <a:lstStyle/>
          <a:p>
            <a:pPr fontAlgn="auto">
              <a:spcBef>
                <a:spcPts val="0"/>
              </a:spcBef>
              <a:spcAft>
                <a:spcPts val="0"/>
              </a:spcAft>
              <a:defRPr/>
            </a:pPr>
            <a:r>
              <a:rPr lang="en-US" sz="1600" dirty="0">
                <a:solidFill>
                  <a:schemeClr val="tx1">
                    <a:lumMod val="65000"/>
                    <a:lumOff val="35000"/>
                  </a:schemeClr>
                </a:solidFill>
                <a:latin typeface="Verdana" pitchFamily="34" charset="0"/>
                <a:ea typeface="Verdana" pitchFamily="34" charset="0"/>
                <a:cs typeface="Verdana" pitchFamily="34" charset="0"/>
              </a:rPr>
              <a:t>Automation of supply chain visibility</a:t>
            </a:r>
          </a:p>
        </p:txBody>
      </p:sp>
      <p:sp>
        <p:nvSpPr>
          <p:cNvPr id="120" name="Rectangle 119"/>
          <p:cNvSpPr/>
          <p:nvPr/>
        </p:nvSpPr>
        <p:spPr>
          <a:xfrm>
            <a:off x="716470" y="5008853"/>
            <a:ext cx="178130" cy="215915"/>
          </a:xfrm>
          <a:prstGeom prst="rect">
            <a:avLst/>
          </a:prstGeom>
          <a:solidFill>
            <a:srgbClr val="C495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TextBox 120"/>
          <p:cNvSpPr txBox="1"/>
          <p:nvPr/>
        </p:nvSpPr>
        <p:spPr>
          <a:xfrm>
            <a:off x="925513" y="4964113"/>
            <a:ext cx="1535112" cy="461962"/>
          </a:xfrm>
          <a:prstGeom prst="rect">
            <a:avLst/>
          </a:prstGeom>
          <a:noFill/>
        </p:spPr>
        <p:txBody>
          <a:bodyPr>
            <a:spAutoFit/>
          </a:bodyPr>
          <a:lstStyle/>
          <a:p>
            <a:pPr fontAlgn="auto">
              <a:spcBef>
                <a:spcPts val="0"/>
              </a:spcBef>
              <a:spcAft>
                <a:spcPts val="0"/>
              </a:spcAft>
              <a:defRPr/>
            </a:pPr>
            <a:r>
              <a:rPr lang="en-US" sz="1200" dirty="0">
                <a:solidFill>
                  <a:schemeClr val="tx1">
                    <a:lumMod val="75000"/>
                    <a:lumOff val="25000"/>
                  </a:schemeClr>
                </a:solidFill>
                <a:latin typeface="+mn-lt"/>
                <a:cs typeface="+mn-cs"/>
              </a:rPr>
              <a:t>Mostly manual  / spreadsheets</a:t>
            </a:r>
          </a:p>
        </p:txBody>
      </p:sp>
      <p:sp>
        <p:nvSpPr>
          <p:cNvPr id="122" name="Rectangle 121"/>
          <p:cNvSpPr/>
          <p:nvPr/>
        </p:nvSpPr>
        <p:spPr>
          <a:xfrm>
            <a:off x="2602524" y="5008853"/>
            <a:ext cx="217696" cy="215915"/>
          </a:xfrm>
          <a:prstGeom prst="rect">
            <a:avLst/>
          </a:prstGeom>
          <a:solidFill>
            <a:srgbClr val="009BD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TextBox 122"/>
          <p:cNvSpPr txBox="1"/>
          <p:nvPr/>
        </p:nvSpPr>
        <p:spPr>
          <a:xfrm>
            <a:off x="2811463" y="4964113"/>
            <a:ext cx="1503362" cy="461962"/>
          </a:xfrm>
          <a:prstGeom prst="rect">
            <a:avLst/>
          </a:prstGeom>
          <a:noFill/>
        </p:spPr>
        <p:txBody>
          <a:bodyPr>
            <a:spAutoFit/>
          </a:bodyPr>
          <a:lstStyle/>
          <a:p>
            <a:pPr fontAlgn="auto">
              <a:spcBef>
                <a:spcPts val="0"/>
              </a:spcBef>
              <a:spcAft>
                <a:spcPts val="0"/>
              </a:spcAft>
              <a:defRPr/>
            </a:pPr>
            <a:r>
              <a:rPr lang="en-US" sz="1200" dirty="0">
                <a:solidFill>
                  <a:schemeClr val="tx1">
                    <a:lumMod val="75000"/>
                    <a:lumOff val="25000"/>
                  </a:schemeClr>
                </a:solidFill>
                <a:latin typeface="+mn-lt"/>
                <a:cs typeface="+mn-cs"/>
              </a:rPr>
              <a:t>Some automation  / homegrown systems</a:t>
            </a:r>
          </a:p>
        </p:txBody>
      </p:sp>
      <p:sp>
        <p:nvSpPr>
          <p:cNvPr id="124" name="Rectangle 123"/>
          <p:cNvSpPr/>
          <p:nvPr/>
        </p:nvSpPr>
        <p:spPr>
          <a:xfrm>
            <a:off x="4724400" y="5008853"/>
            <a:ext cx="178130" cy="215915"/>
          </a:xfrm>
          <a:prstGeom prst="rect">
            <a:avLst/>
          </a:prstGeom>
          <a:solidFill>
            <a:schemeClr val="tx2">
              <a:lumMod val="60000"/>
              <a:lumOff val="4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TextBox 124"/>
          <p:cNvSpPr txBox="1"/>
          <p:nvPr/>
        </p:nvSpPr>
        <p:spPr>
          <a:xfrm>
            <a:off x="4933950" y="4964113"/>
            <a:ext cx="1671638" cy="461962"/>
          </a:xfrm>
          <a:prstGeom prst="rect">
            <a:avLst/>
          </a:prstGeom>
          <a:noFill/>
        </p:spPr>
        <p:txBody>
          <a:bodyPr>
            <a:spAutoFit/>
          </a:bodyPr>
          <a:lstStyle/>
          <a:p>
            <a:pPr fontAlgn="auto">
              <a:spcBef>
                <a:spcPts val="0"/>
              </a:spcBef>
              <a:spcAft>
                <a:spcPts val="0"/>
              </a:spcAft>
              <a:defRPr/>
            </a:pPr>
            <a:r>
              <a:rPr lang="en-US" sz="1200" dirty="0">
                <a:solidFill>
                  <a:schemeClr val="tx1">
                    <a:lumMod val="75000"/>
                    <a:lumOff val="25000"/>
                  </a:schemeClr>
                </a:solidFill>
                <a:latin typeface="+mn-lt"/>
                <a:cs typeface="+mn-cs"/>
              </a:rPr>
              <a:t>Some automation  / point solutions</a:t>
            </a:r>
          </a:p>
        </p:txBody>
      </p:sp>
      <p:sp>
        <p:nvSpPr>
          <p:cNvPr id="126" name="Rectangle 125"/>
          <p:cNvSpPr/>
          <p:nvPr/>
        </p:nvSpPr>
        <p:spPr>
          <a:xfrm>
            <a:off x="6811429" y="5008853"/>
            <a:ext cx="178130" cy="215915"/>
          </a:xfrm>
          <a:prstGeom prst="rect">
            <a:avLst/>
          </a:prstGeom>
          <a:solidFill>
            <a:srgbClr val="006876"/>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TextBox 126"/>
          <p:cNvSpPr txBox="1"/>
          <p:nvPr/>
        </p:nvSpPr>
        <p:spPr>
          <a:xfrm>
            <a:off x="7019925" y="4964113"/>
            <a:ext cx="1514475" cy="461962"/>
          </a:xfrm>
          <a:prstGeom prst="rect">
            <a:avLst/>
          </a:prstGeom>
          <a:noFill/>
        </p:spPr>
        <p:txBody>
          <a:bodyPr>
            <a:spAutoFit/>
          </a:bodyPr>
          <a:lstStyle/>
          <a:p>
            <a:pPr fontAlgn="auto">
              <a:spcBef>
                <a:spcPts val="0"/>
              </a:spcBef>
              <a:spcAft>
                <a:spcPts val="0"/>
              </a:spcAft>
              <a:defRPr/>
            </a:pPr>
            <a:r>
              <a:rPr lang="en-US" sz="1200" dirty="0">
                <a:solidFill>
                  <a:schemeClr val="tx1">
                    <a:lumMod val="75000"/>
                    <a:lumOff val="25000"/>
                  </a:schemeClr>
                </a:solidFill>
                <a:latin typeface="+mn-lt"/>
                <a:cs typeface="+mn-cs"/>
              </a:rPr>
              <a:t>Full automation  / GTM Suite</a:t>
            </a:r>
          </a:p>
        </p:txBody>
      </p:sp>
      <p:sp>
        <p:nvSpPr>
          <p:cNvPr id="51" name="TextBox 50"/>
          <p:cNvSpPr txBox="1"/>
          <p:nvPr/>
        </p:nvSpPr>
        <p:spPr>
          <a:xfrm>
            <a:off x="514350" y="3650142"/>
            <a:ext cx="6648450" cy="339725"/>
          </a:xfrm>
          <a:prstGeom prst="rect">
            <a:avLst/>
          </a:prstGeom>
          <a:noFill/>
        </p:spPr>
        <p:txBody>
          <a:bodyPr>
            <a:spAutoFit/>
          </a:bodyPr>
          <a:lstStyle/>
          <a:p>
            <a:pPr fontAlgn="auto">
              <a:spcBef>
                <a:spcPts val="0"/>
              </a:spcBef>
              <a:spcAft>
                <a:spcPts val="0"/>
              </a:spcAft>
              <a:defRPr/>
            </a:pPr>
            <a:r>
              <a:rPr lang="en-US" sz="1600" dirty="0">
                <a:solidFill>
                  <a:schemeClr val="tx1">
                    <a:lumMod val="65000"/>
                    <a:lumOff val="35000"/>
                  </a:schemeClr>
                </a:solidFill>
                <a:latin typeface="Verdana" pitchFamily="34" charset="0"/>
                <a:ea typeface="Verdana" pitchFamily="34" charset="0"/>
                <a:cs typeface="Verdana" pitchFamily="34" charset="0"/>
              </a:rPr>
              <a:t>Automation of global transportation management</a:t>
            </a:r>
          </a:p>
        </p:txBody>
      </p:sp>
      <p:sp>
        <p:nvSpPr>
          <p:cNvPr id="57" name="Title 1"/>
          <p:cNvSpPr>
            <a:spLocks noGrp="1"/>
          </p:cNvSpPr>
          <p:nvPr>
            <p:ph type="title"/>
          </p:nvPr>
        </p:nvSpPr>
        <p:spPr>
          <a:xfrm>
            <a:off x="228600" y="685800"/>
            <a:ext cx="8696325" cy="657225"/>
          </a:xfrm>
        </p:spPr>
        <p:txBody>
          <a:bodyPr rtlCol="0">
            <a:normAutofit/>
          </a:bodyPr>
          <a:lstStyle/>
          <a:p>
            <a:pPr fontAlgn="auto">
              <a:spcAft>
                <a:spcPts val="0"/>
              </a:spcAft>
              <a:defRPr/>
            </a:pPr>
            <a:r>
              <a:rPr lang="en-US" dirty="0" smtClean="0"/>
              <a:t>International Supply Chain Execution Still Lags</a:t>
            </a:r>
            <a:endParaRPr lang="en-US" dirty="0"/>
          </a:p>
        </p:txBody>
      </p:sp>
    </p:spTree>
    <p:extLst>
      <p:ext uri="{BB962C8B-B14F-4D97-AF65-F5344CB8AC3E}">
        <p14:creationId xmlns:p14="http://schemas.microsoft.com/office/powerpoint/2010/main" val="160089534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374650" y="685800"/>
            <a:ext cx="8382000" cy="762000"/>
          </a:xfrm>
          <a:prstGeom prst="rect">
            <a:avLst/>
          </a:prstGeom>
        </p:spPr>
        <p:txBody>
          <a:bodyPr bIns="0" anchor="ctr">
            <a:normAutofit/>
          </a:bodyPr>
          <a:lstStyle>
            <a:lvl1pPr algn="l" defTabSz="457200" rtl="0" eaLnBrk="1" latinLnBrk="0" hangingPunct="1">
              <a:spcBef>
                <a:spcPct val="0"/>
              </a:spcBef>
              <a:buNone/>
              <a:defRPr sz="2800" kern="1200">
                <a:solidFill>
                  <a:srgbClr val="DD4819"/>
                </a:solidFill>
                <a:latin typeface="Verdana" pitchFamily="34" charset="0"/>
                <a:ea typeface="Verdana" pitchFamily="34" charset="0"/>
                <a:cs typeface="Verdana" pitchFamily="34" charset="0"/>
              </a:defRPr>
            </a:lvl1pPr>
          </a:lstStyle>
          <a:p>
            <a:pPr fontAlgn="auto">
              <a:spcAft>
                <a:spcPts val="0"/>
              </a:spcAft>
              <a:defRPr/>
            </a:pPr>
            <a:r>
              <a:rPr lang="en-US" dirty="0" smtClean="0"/>
              <a:t>Leaders are Capitalizing on Opportunity </a:t>
            </a:r>
            <a:endParaRPr lang="en-US" dirty="0"/>
          </a:p>
        </p:txBody>
      </p:sp>
      <p:sp>
        <p:nvSpPr>
          <p:cNvPr id="55" name="TextBox 54"/>
          <p:cNvSpPr txBox="1"/>
          <p:nvPr/>
        </p:nvSpPr>
        <p:spPr>
          <a:xfrm>
            <a:off x="457200" y="1447800"/>
            <a:ext cx="7315200" cy="646113"/>
          </a:xfrm>
          <a:prstGeom prst="rect">
            <a:avLst/>
          </a:prstGeom>
          <a:noFill/>
        </p:spPr>
        <p:txBody>
          <a:bodyPr>
            <a:spAutoFit/>
          </a:bodyPr>
          <a:lstStyle/>
          <a:p>
            <a:pPr marL="1025525" indent="-1025525" fontAlgn="auto">
              <a:spcBef>
                <a:spcPts val="0"/>
              </a:spcBef>
              <a:spcAft>
                <a:spcPts val="0"/>
              </a:spcAft>
              <a:defRPr/>
            </a:pPr>
            <a:r>
              <a:rPr lang="en-US" dirty="0">
                <a:solidFill>
                  <a:schemeClr val="tx1">
                    <a:lumMod val="65000"/>
                    <a:lumOff val="35000"/>
                  </a:schemeClr>
                </a:solidFill>
                <a:latin typeface="+mn-lt"/>
                <a:cs typeface="+mn-cs"/>
              </a:rPr>
              <a:t>Question:  What capabilities do you currently use in the management of your </a:t>
            </a:r>
            <a:r>
              <a:rPr lang="en-US" dirty="0" smtClean="0">
                <a:solidFill>
                  <a:schemeClr val="tx1">
                    <a:lumMod val="65000"/>
                    <a:lumOff val="35000"/>
                  </a:schemeClr>
                </a:solidFill>
                <a:latin typeface="+mn-lt"/>
                <a:cs typeface="+mn-cs"/>
              </a:rPr>
              <a:t>international </a:t>
            </a:r>
            <a:r>
              <a:rPr lang="en-US" dirty="0">
                <a:solidFill>
                  <a:schemeClr val="tx1">
                    <a:lumMod val="65000"/>
                    <a:lumOff val="35000"/>
                  </a:schemeClr>
                </a:solidFill>
                <a:latin typeface="+mn-lt"/>
                <a:cs typeface="+mn-cs"/>
              </a:rPr>
              <a:t>supply chain operations</a:t>
            </a:r>
            <a:r>
              <a:rPr lang="en-US" dirty="0" smtClean="0">
                <a:solidFill>
                  <a:schemeClr val="tx1">
                    <a:lumMod val="65000"/>
                    <a:lumOff val="35000"/>
                  </a:schemeClr>
                </a:solidFill>
                <a:latin typeface="+mn-lt"/>
                <a:cs typeface="+mn-cs"/>
              </a:rPr>
              <a:t>?  </a:t>
            </a:r>
            <a:endParaRPr lang="en-US" dirty="0">
              <a:solidFill>
                <a:schemeClr val="tx1">
                  <a:lumMod val="65000"/>
                  <a:lumOff val="35000"/>
                </a:schemeClr>
              </a:solidFill>
              <a:latin typeface="+mn-lt"/>
              <a:cs typeface="+mn-cs"/>
            </a:endParaRPr>
          </a:p>
        </p:txBody>
      </p:sp>
      <p:sp>
        <p:nvSpPr>
          <p:cNvPr id="125" name="Content Placeholder 2"/>
          <p:cNvSpPr>
            <a:spLocks noGrp="1"/>
          </p:cNvSpPr>
          <p:nvPr>
            <p:ph idx="1"/>
          </p:nvPr>
        </p:nvSpPr>
        <p:spPr>
          <a:xfrm>
            <a:off x="304800" y="5334000"/>
            <a:ext cx="8610600" cy="609600"/>
          </a:xfrm>
        </p:spPr>
        <p:txBody>
          <a:bodyPr rtlCol="0">
            <a:normAutofit fontScale="92500"/>
          </a:bodyPr>
          <a:lstStyle/>
          <a:p>
            <a:pPr fontAlgn="auto">
              <a:spcAft>
                <a:spcPts val="0"/>
              </a:spcAft>
              <a:defRPr/>
            </a:pPr>
            <a:endParaRPr lang="en-US" sz="1400" dirty="0"/>
          </a:p>
          <a:p>
            <a:pPr marL="0" indent="0" fontAlgn="auto">
              <a:spcAft>
                <a:spcPts val="0"/>
              </a:spcAft>
              <a:buFont typeface="Wingdings" pitchFamily="2" charset="2"/>
              <a:buNone/>
              <a:defRPr/>
            </a:pPr>
            <a:r>
              <a:rPr lang="en-US" sz="1400" dirty="0" smtClean="0"/>
              <a:t>*Among respondent companies with more than $100,000 in international freight spend per year.</a:t>
            </a:r>
            <a:endParaRPr lang="en-US" sz="1400" dirty="0"/>
          </a:p>
        </p:txBody>
      </p:sp>
      <p:sp>
        <p:nvSpPr>
          <p:cNvPr id="19" name="TextBox 18"/>
          <p:cNvSpPr txBox="1"/>
          <p:nvPr/>
        </p:nvSpPr>
        <p:spPr>
          <a:xfrm>
            <a:off x="4876800" y="5943600"/>
            <a:ext cx="4081463" cy="246062"/>
          </a:xfrm>
          <a:prstGeom prst="rect">
            <a:avLst/>
          </a:prstGeom>
          <a:noFill/>
        </p:spPr>
        <p:txBody>
          <a:bodyPr wrap="none">
            <a:spAutoFit/>
          </a:bodyPr>
          <a:lstStyle/>
          <a:p>
            <a:pPr fontAlgn="auto">
              <a:spcBef>
                <a:spcPts val="0"/>
              </a:spcBef>
              <a:spcAft>
                <a:spcPts val="0"/>
              </a:spcAft>
              <a:defRPr/>
            </a:pPr>
            <a:r>
              <a:rPr lang="en-US" sz="1000" dirty="0">
                <a:solidFill>
                  <a:schemeClr val="tx1">
                    <a:lumMod val="65000"/>
                    <a:lumOff val="35000"/>
                  </a:schemeClr>
                </a:solidFill>
                <a:latin typeface="Verdana" pitchFamily="34" charset="0"/>
                <a:ea typeface="Verdana" pitchFamily="34" charset="0"/>
                <a:cs typeface="Verdana" pitchFamily="34" charset="0"/>
              </a:rPr>
              <a:t>Source:  Logistics Management Magazine Survey, May 2014</a:t>
            </a:r>
          </a:p>
        </p:txBody>
      </p:sp>
      <p:sp>
        <p:nvSpPr>
          <p:cNvPr id="15" name="TextBox 14"/>
          <p:cNvSpPr txBox="1"/>
          <p:nvPr/>
        </p:nvSpPr>
        <p:spPr>
          <a:xfrm>
            <a:off x="533400" y="2613025"/>
            <a:ext cx="2232025" cy="1385888"/>
          </a:xfrm>
          <a:prstGeom prst="rect">
            <a:avLst/>
          </a:prstGeom>
          <a:noFill/>
        </p:spPr>
        <p:txBody>
          <a:bodyPr wrap="none">
            <a:spAutoFit/>
          </a:bodyPr>
          <a:lstStyle/>
          <a:p>
            <a:pPr fontAlgn="auto">
              <a:spcBef>
                <a:spcPts val="0"/>
              </a:spcBef>
              <a:spcAft>
                <a:spcPts val="0"/>
              </a:spcAft>
              <a:defRPr/>
            </a:pPr>
            <a:r>
              <a:rPr lang="en-US" sz="1400" dirty="0">
                <a:solidFill>
                  <a:schemeClr val="tx1">
                    <a:lumMod val="65000"/>
                    <a:lumOff val="35000"/>
                  </a:schemeClr>
                </a:solidFill>
                <a:latin typeface="+mn-lt"/>
                <a:cs typeface="+mn-cs"/>
              </a:rPr>
              <a:t>Export management</a:t>
            </a:r>
          </a:p>
          <a:p>
            <a:pPr fontAlgn="auto">
              <a:spcBef>
                <a:spcPts val="0"/>
              </a:spcBef>
              <a:spcAft>
                <a:spcPts val="0"/>
              </a:spcAft>
              <a:defRPr/>
            </a:pPr>
            <a:r>
              <a:rPr lang="en-US" sz="1400" dirty="0">
                <a:solidFill>
                  <a:schemeClr val="tx1">
                    <a:lumMod val="65000"/>
                    <a:lumOff val="35000"/>
                  </a:schemeClr>
                </a:solidFill>
                <a:latin typeface="+mn-lt"/>
                <a:cs typeface="+mn-cs"/>
              </a:rPr>
              <a:t>Import management</a:t>
            </a:r>
          </a:p>
          <a:p>
            <a:pPr fontAlgn="auto">
              <a:spcBef>
                <a:spcPts val="0"/>
              </a:spcBef>
              <a:spcAft>
                <a:spcPts val="0"/>
              </a:spcAft>
              <a:defRPr/>
            </a:pPr>
            <a:r>
              <a:rPr lang="en-US" sz="1400" dirty="0">
                <a:solidFill>
                  <a:schemeClr val="tx1">
                    <a:lumMod val="65000"/>
                    <a:lumOff val="35000"/>
                  </a:schemeClr>
                </a:solidFill>
                <a:latin typeface="+mn-lt"/>
                <a:cs typeface="+mn-cs"/>
              </a:rPr>
              <a:t>International transportation</a:t>
            </a:r>
          </a:p>
          <a:p>
            <a:pPr fontAlgn="auto">
              <a:spcBef>
                <a:spcPts val="0"/>
              </a:spcBef>
              <a:spcAft>
                <a:spcPts val="0"/>
              </a:spcAft>
              <a:defRPr/>
            </a:pPr>
            <a:r>
              <a:rPr lang="en-US" sz="1400" dirty="0">
                <a:solidFill>
                  <a:schemeClr val="tx1">
                    <a:lumMod val="65000"/>
                    <a:lumOff val="35000"/>
                  </a:schemeClr>
                </a:solidFill>
                <a:latin typeface="+mn-lt"/>
                <a:cs typeface="+mn-cs"/>
              </a:rPr>
              <a:t>Supply chain visibility</a:t>
            </a:r>
          </a:p>
          <a:p>
            <a:pPr fontAlgn="auto">
              <a:spcBef>
                <a:spcPts val="0"/>
              </a:spcBef>
              <a:spcAft>
                <a:spcPts val="0"/>
              </a:spcAft>
              <a:defRPr/>
            </a:pPr>
            <a:r>
              <a:rPr lang="en-US" sz="1400" dirty="0">
                <a:solidFill>
                  <a:schemeClr val="tx1">
                    <a:lumMod val="65000"/>
                    <a:lumOff val="35000"/>
                  </a:schemeClr>
                </a:solidFill>
                <a:latin typeface="+mn-lt"/>
                <a:cs typeface="+mn-cs"/>
              </a:rPr>
              <a:t>Free Trade Agreements</a:t>
            </a:r>
          </a:p>
          <a:p>
            <a:pPr marL="285750" indent="-285750" fontAlgn="auto">
              <a:spcBef>
                <a:spcPts val="0"/>
              </a:spcBef>
              <a:spcAft>
                <a:spcPts val="0"/>
              </a:spcAft>
              <a:buFontTx/>
              <a:buChar char="-"/>
              <a:defRPr/>
            </a:pPr>
            <a:endParaRPr lang="en-US" sz="1400" dirty="0">
              <a:solidFill>
                <a:schemeClr val="tx1">
                  <a:lumMod val="65000"/>
                  <a:lumOff val="35000"/>
                </a:schemeClr>
              </a:solidFill>
              <a:latin typeface="+mn-lt"/>
              <a:cs typeface="+mn-cs"/>
            </a:endParaRPr>
          </a:p>
        </p:txBody>
      </p:sp>
      <p:sp>
        <p:nvSpPr>
          <p:cNvPr id="12" name="TextBox 11"/>
          <p:cNvSpPr txBox="1"/>
          <p:nvPr/>
        </p:nvSpPr>
        <p:spPr>
          <a:xfrm>
            <a:off x="2286000" y="2170113"/>
            <a:ext cx="2819400" cy="307975"/>
          </a:xfrm>
          <a:prstGeom prst="rect">
            <a:avLst/>
          </a:prstGeom>
          <a:noFill/>
        </p:spPr>
        <p:txBody>
          <a:bodyPr>
            <a:spAutoFit/>
          </a:bodyPr>
          <a:lstStyle/>
          <a:p>
            <a:pPr algn="ctr" fontAlgn="auto">
              <a:spcBef>
                <a:spcPts val="0"/>
              </a:spcBef>
              <a:spcAft>
                <a:spcPts val="0"/>
              </a:spcAft>
              <a:defRPr/>
            </a:pPr>
            <a:r>
              <a:rPr lang="en-US" sz="1400" b="1" dirty="0">
                <a:solidFill>
                  <a:schemeClr val="tx1">
                    <a:lumMod val="65000"/>
                    <a:lumOff val="35000"/>
                  </a:schemeClr>
                </a:solidFill>
                <a:latin typeface="+mn-lt"/>
                <a:cs typeface="+mn-cs"/>
              </a:rPr>
              <a:t>Highly Automated</a:t>
            </a:r>
          </a:p>
        </p:txBody>
      </p:sp>
      <p:sp>
        <p:nvSpPr>
          <p:cNvPr id="13" name="TextBox 12"/>
          <p:cNvSpPr txBox="1"/>
          <p:nvPr/>
        </p:nvSpPr>
        <p:spPr>
          <a:xfrm>
            <a:off x="6096000" y="2184400"/>
            <a:ext cx="2819400" cy="307975"/>
          </a:xfrm>
          <a:prstGeom prst="rect">
            <a:avLst/>
          </a:prstGeom>
          <a:noFill/>
        </p:spPr>
        <p:txBody>
          <a:bodyPr>
            <a:spAutoFit/>
          </a:bodyPr>
          <a:lstStyle/>
          <a:p>
            <a:pPr algn="ctr" fontAlgn="auto">
              <a:spcBef>
                <a:spcPts val="0"/>
              </a:spcBef>
              <a:spcAft>
                <a:spcPts val="0"/>
              </a:spcAft>
              <a:defRPr/>
            </a:pPr>
            <a:r>
              <a:rPr lang="en-US" sz="1400" b="1" dirty="0" smtClean="0">
                <a:solidFill>
                  <a:schemeClr val="tx1">
                    <a:lumMod val="65000"/>
                    <a:lumOff val="35000"/>
                  </a:schemeClr>
                </a:solidFill>
                <a:latin typeface="+mn-lt"/>
                <a:cs typeface="+mn-cs"/>
              </a:rPr>
              <a:t>No </a:t>
            </a:r>
            <a:r>
              <a:rPr lang="en-US" sz="1400" b="1" dirty="0">
                <a:solidFill>
                  <a:schemeClr val="tx1">
                    <a:lumMod val="65000"/>
                    <a:lumOff val="35000"/>
                  </a:schemeClr>
                </a:solidFill>
                <a:latin typeface="+mn-lt"/>
                <a:cs typeface="+mn-cs"/>
              </a:rPr>
              <a:t>Automation</a:t>
            </a:r>
          </a:p>
        </p:txBody>
      </p:sp>
      <p:sp>
        <p:nvSpPr>
          <p:cNvPr id="14" name="TextBox 13"/>
          <p:cNvSpPr txBox="1"/>
          <p:nvPr/>
        </p:nvSpPr>
        <p:spPr>
          <a:xfrm>
            <a:off x="3466924" y="2551113"/>
            <a:ext cx="495650" cy="1169551"/>
          </a:xfrm>
          <a:prstGeom prst="rect">
            <a:avLst/>
          </a:prstGeom>
          <a:noFill/>
        </p:spPr>
        <p:txBody>
          <a:bodyPr wrap="none">
            <a:spAutoFit/>
          </a:bodyPr>
          <a:lstStyle/>
          <a:p>
            <a:pPr algn="ctr" fontAlgn="auto">
              <a:spcBef>
                <a:spcPts val="0"/>
              </a:spcBef>
              <a:spcAft>
                <a:spcPts val="0"/>
              </a:spcAft>
              <a:defRPr/>
            </a:pPr>
            <a:r>
              <a:rPr lang="en-US" sz="1400" dirty="0" smtClean="0">
                <a:solidFill>
                  <a:schemeClr val="tx1">
                    <a:lumMod val="65000"/>
                    <a:lumOff val="35000"/>
                  </a:schemeClr>
                </a:solidFill>
                <a:latin typeface="+mn-lt"/>
                <a:cs typeface="+mn-cs"/>
              </a:rPr>
              <a:t>26%</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20%</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25%</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22%</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10%</a:t>
            </a:r>
            <a:endParaRPr lang="en-US" sz="1400" dirty="0">
              <a:solidFill>
                <a:schemeClr val="tx1">
                  <a:lumMod val="65000"/>
                  <a:lumOff val="35000"/>
                </a:schemeClr>
              </a:solidFill>
              <a:latin typeface="+mn-lt"/>
              <a:cs typeface="+mn-cs"/>
            </a:endParaRPr>
          </a:p>
        </p:txBody>
      </p:sp>
      <p:sp>
        <p:nvSpPr>
          <p:cNvPr id="16" name="TextBox 15"/>
          <p:cNvSpPr txBox="1"/>
          <p:nvPr/>
        </p:nvSpPr>
        <p:spPr>
          <a:xfrm>
            <a:off x="7218982" y="2554288"/>
            <a:ext cx="495649" cy="1384995"/>
          </a:xfrm>
          <a:prstGeom prst="rect">
            <a:avLst/>
          </a:prstGeom>
          <a:noFill/>
        </p:spPr>
        <p:txBody>
          <a:bodyPr wrap="none">
            <a:spAutoFit/>
          </a:bodyPr>
          <a:lstStyle/>
          <a:p>
            <a:pPr algn="ctr" fontAlgn="auto">
              <a:spcBef>
                <a:spcPts val="0"/>
              </a:spcBef>
              <a:spcAft>
                <a:spcPts val="0"/>
              </a:spcAft>
              <a:defRPr/>
            </a:pPr>
            <a:r>
              <a:rPr lang="en-US" sz="1400" dirty="0" smtClean="0">
                <a:solidFill>
                  <a:schemeClr val="tx1">
                    <a:lumMod val="65000"/>
                    <a:lumOff val="35000"/>
                  </a:schemeClr>
                </a:solidFill>
                <a:latin typeface="+mn-lt"/>
                <a:cs typeface="+mn-cs"/>
              </a:rPr>
              <a:t>41%</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46%</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40%</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42%</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65%</a:t>
            </a:r>
            <a:endParaRPr lang="en-US" sz="1400" dirty="0">
              <a:solidFill>
                <a:schemeClr val="tx1">
                  <a:lumMod val="65000"/>
                  <a:lumOff val="35000"/>
                </a:schemeClr>
              </a:solidFill>
              <a:latin typeface="+mn-lt"/>
              <a:cs typeface="+mn-cs"/>
            </a:endParaRPr>
          </a:p>
          <a:p>
            <a:pPr marL="285750" indent="-285750" algn="ctr" fontAlgn="auto">
              <a:spcBef>
                <a:spcPts val="0"/>
              </a:spcBef>
              <a:spcAft>
                <a:spcPts val="0"/>
              </a:spcAft>
              <a:buFontTx/>
              <a:buChar char="-"/>
              <a:defRPr/>
            </a:pPr>
            <a:endParaRPr lang="en-US" sz="1400" dirty="0">
              <a:solidFill>
                <a:schemeClr val="tx1">
                  <a:lumMod val="65000"/>
                  <a:lumOff val="35000"/>
                </a:schemeClr>
              </a:solidFill>
              <a:latin typeface="+mn-lt"/>
              <a:cs typeface="+mn-cs"/>
            </a:endParaRPr>
          </a:p>
        </p:txBody>
      </p:sp>
      <p:sp>
        <p:nvSpPr>
          <p:cNvPr id="17" name="TextBox 16"/>
          <p:cNvSpPr txBox="1"/>
          <p:nvPr/>
        </p:nvSpPr>
        <p:spPr>
          <a:xfrm>
            <a:off x="4114800" y="2170113"/>
            <a:ext cx="2819400" cy="307975"/>
          </a:xfrm>
          <a:prstGeom prst="rect">
            <a:avLst/>
          </a:prstGeom>
          <a:noFill/>
        </p:spPr>
        <p:txBody>
          <a:bodyPr>
            <a:spAutoFit/>
          </a:bodyPr>
          <a:lstStyle/>
          <a:p>
            <a:pPr algn="ctr" fontAlgn="auto">
              <a:spcBef>
                <a:spcPts val="0"/>
              </a:spcBef>
              <a:spcAft>
                <a:spcPts val="0"/>
              </a:spcAft>
              <a:defRPr/>
            </a:pPr>
            <a:r>
              <a:rPr lang="en-US" sz="1400" b="1" dirty="0" smtClean="0">
                <a:solidFill>
                  <a:schemeClr val="tx1">
                    <a:lumMod val="65000"/>
                    <a:lumOff val="35000"/>
                  </a:schemeClr>
                </a:solidFill>
                <a:latin typeface="+mn-lt"/>
                <a:cs typeface="+mn-cs"/>
              </a:rPr>
              <a:t>Limited Automation</a:t>
            </a:r>
            <a:endParaRPr lang="en-US" sz="1400" b="1" dirty="0">
              <a:solidFill>
                <a:schemeClr val="tx1">
                  <a:lumMod val="65000"/>
                  <a:lumOff val="35000"/>
                </a:schemeClr>
              </a:solidFill>
              <a:latin typeface="+mn-lt"/>
              <a:cs typeface="+mn-cs"/>
            </a:endParaRPr>
          </a:p>
        </p:txBody>
      </p:sp>
      <p:sp>
        <p:nvSpPr>
          <p:cNvPr id="18" name="TextBox 17"/>
          <p:cNvSpPr txBox="1"/>
          <p:nvPr/>
        </p:nvSpPr>
        <p:spPr>
          <a:xfrm>
            <a:off x="5390182" y="2540001"/>
            <a:ext cx="495649" cy="1384995"/>
          </a:xfrm>
          <a:prstGeom prst="rect">
            <a:avLst/>
          </a:prstGeom>
          <a:noFill/>
        </p:spPr>
        <p:txBody>
          <a:bodyPr wrap="none">
            <a:spAutoFit/>
          </a:bodyPr>
          <a:lstStyle/>
          <a:p>
            <a:pPr algn="ctr" fontAlgn="auto">
              <a:spcBef>
                <a:spcPts val="0"/>
              </a:spcBef>
              <a:spcAft>
                <a:spcPts val="0"/>
              </a:spcAft>
              <a:defRPr/>
            </a:pPr>
            <a:r>
              <a:rPr lang="en-US" sz="1400" dirty="0" smtClean="0">
                <a:solidFill>
                  <a:schemeClr val="tx1">
                    <a:lumMod val="65000"/>
                    <a:lumOff val="35000"/>
                  </a:schemeClr>
                </a:solidFill>
                <a:latin typeface="+mn-lt"/>
                <a:cs typeface="+mn-cs"/>
              </a:rPr>
              <a:t>33%</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34%</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35%</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36%</a:t>
            </a:r>
            <a:endParaRPr lang="en-US" sz="1400" dirty="0">
              <a:solidFill>
                <a:schemeClr val="tx1">
                  <a:lumMod val="65000"/>
                  <a:lumOff val="35000"/>
                </a:schemeClr>
              </a:solidFill>
              <a:latin typeface="+mn-lt"/>
              <a:cs typeface="+mn-cs"/>
            </a:endParaRPr>
          </a:p>
          <a:p>
            <a:pPr algn="ctr" fontAlgn="auto">
              <a:spcBef>
                <a:spcPts val="0"/>
              </a:spcBef>
              <a:spcAft>
                <a:spcPts val="0"/>
              </a:spcAft>
              <a:defRPr/>
            </a:pPr>
            <a:r>
              <a:rPr lang="en-US" sz="1400" dirty="0" smtClean="0">
                <a:solidFill>
                  <a:schemeClr val="tx1">
                    <a:lumMod val="65000"/>
                    <a:lumOff val="35000"/>
                  </a:schemeClr>
                </a:solidFill>
                <a:latin typeface="+mn-lt"/>
                <a:cs typeface="+mn-cs"/>
              </a:rPr>
              <a:t>25%</a:t>
            </a:r>
            <a:endParaRPr lang="en-US" sz="1400" dirty="0">
              <a:solidFill>
                <a:schemeClr val="tx1">
                  <a:lumMod val="65000"/>
                  <a:lumOff val="35000"/>
                </a:schemeClr>
              </a:solidFill>
              <a:latin typeface="+mn-lt"/>
              <a:cs typeface="+mn-cs"/>
            </a:endParaRPr>
          </a:p>
          <a:p>
            <a:pPr marL="285750" indent="-285750" algn="ctr" fontAlgn="auto">
              <a:spcBef>
                <a:spcPts val="0"/>
              </a:spcBef>
              <a:spcAft>
                <a:spcPts val="0"/>
              </a:spcAft>
              <a:buFontTx/>
              <a:buChar char="-"/>
              <a:defRPr/>
            </a:pPr>
            <a:endParaRPr lang="en-US" sz="1400" dirty="0">
              <a:solidFill>
                <a:schemeClr val="tx1">
                  <a:lumMod val="65000"/>
                  <a:lumOff val="35000"/>
                </a:schemeClr>
              </a:solidFill>
              <a:latin typeface="+mn-lt"/>
              <a:cs typeface="+mn-cs"/>
            </a:endParaRPr>
          </a:p>
        </p:txBody>
      </p:sp>
      <p:grpSp>
        <p:nvGrpSpPr>
          <p:cNvPr id="3" name="Group 2"/>
          <p:cNvGrpSpPr/>
          <p:nvPr/>
        </p:nvGrpSpPr>
        <p:grpSpPr>
          <a:xfrm>
            <a:off x="2362200" y="3731009"/>
            <a:ext cx="3047999" cy="1715704"/>
            <a:chOff x="2362200" y="3999296"/>
            <a:chExt cx="3047999" cy="1715704"/>
          </a:xfrm>
        </p:grpSpPr>
        <p:sp>
          <p:nvSpPr>
            <p:cNvPr id="2" name="TextBox 1"/>
            <p:cNvSpPr txBox="1"/>
            <p:nvPr/>
          </p:nvSpPr>
          <p:spPr>
            <a:xfrm>
              <a:off x="2362200" y="4822448"/>
              <a:ext cx="3047999" cy="892552"/>
            </a:xfrm>
            <a:prstGeom prst="rect">
              <a:avLst/>
            </a:prstGeom>
            <a:noFill/>
          </p:spPr>
          <p:txBody>
            <a:bodyPr wrap="square" rtlCol="0">
              <a:spAutoFit/>
            </a:bodyPr>
            <a:lstStyle/>
            <a:p>
              <a:r>
                <a:rPr lang="en-US" sz="1300" dirty="0">
                  <a:solidFill>
                    <a:srgbClr val="5A595C"/>
                  </a:solidFill>
                  <a:latin typeface="Verdana" pitchFamily="34" charset="0"/>
                  <a:ea typeface="Verdana" pitchFamily="34" charset="0"/>
                  <a:cs typeface="Verdana" pitchFamily="34" charset="0"/>
                </a:rPr>
                <a:t>D</a:t>
              </a:r>
              <a:r>
                <a:rPr lang="en-US" sz="1300" dirty="0" smtClean="0">
                  <a:solidFill>
                    <a:srgbClr val="5A595C"/>
                  </a:solidFill>
                  <a:latin typeface="Verdana" pitchFamily="34" charset="0"/>
                  <a:ea typeface="Verdana" pitchFamily="34" charset="0"/>
                  <a:cs typeface="Verdana" pitchFamily="34" charset="0"/>
                </a:rPr>
                <a:t>etermined to be the companies that highly automate 3 or more international supply chain functions, (n = 30 companies)</a:t>
              </a:r>
              <a:endParaRPr lang="en-US" sz="1300" dirty="0">
                <a:solidFill>
                  <a:srgbClr val="5A595C"/>
                </a:solidFill>
                <a:latin typeface="Verdana" pitchFamily="34" charset="0"/>
                <a:ea typeface="Verdana" pitchFamily="34" charset="0"/>
                <a:cs typeface="Verdana" pitchFamily="34" charset="0"/>
              </a:endParaRPr>
            </a:p>
          </p:txBody>
        </p:sp>
        <p:sp>
          <p:nvSpPr>
            <p:cNvPr id="21" name="TextBox 20"/>
            <p:cNvSpPr txBox="1"/>
            <p:nvPr/>
          </p:nvSpPr>
          <p:spPr>
            <a:xfrm>
              <a:off x="3124200" y="4495800"/>
              <a:ext cx="1142999" cy="292388"/>
            </a:xfrm>
            <a:prstGeom prst="rect">
              <a:avLst/>
            </a:prstGeom>
            <a:noFill/>
          </p:spPr>
          <p:txBody>
            <a:bodyPr wrap="square" rtlCol="0">
              <a:spAutoFit/>
            </a:bodyPr>
            <a:lstStyle/>
            <a:p>
              <a:pPr algn="ctr"/>
              <a:r>
                <a:rPr lang="en-US" sz="1300" b="1" u="sng" dirty="0" smtClean="0">
                  <a:solidFill>
                    <a:srgbClr val="5A595C"/>
                  </a:solidFill>
                  <a:latin typeface="Verdana" pitchFamily="34" charset="0"/>
                  <a:ea typeface="Verdana" pitchFamily="34" charset="0"/>
                  <a:cs typeface="Verdana" pitchFamily="34" charset="0"/>
                </a:rPr>
                <a:t>Leaders</a:t>
              </a:r>
              <a:endParaRPr lang="en-US" sz="1300" b="1" u="sng" dirty="0">
                <a:solidFill>
                  <a:srgbClr val="5A595C"/>
                </a:solidFill>
                <a:latin typeface="Verdana" pitchFamily="34" charset="0"/>
                <a:ea typeface="Verdana" pitchFamily="34" charset="0"/>
                <a:cs typeface="Verdana" pitchFamily="34" charset="0"/>
              </a:endParaRPr>
            </a:p>
          </p:txBody>
        </p:sp>
        <p:cxnSp>
          <p:nvCxnSpPr>
            <p:cNvPr id="23" name="Straight Arrow Connector 22"/>
            <p:cNvCxnSpPr/>
            <p:nvPr/>
          </p:nvCxnSpPr>
          <p:spPr>
            <a:xfrm>
              <a:off x="3698175" y="3999296"/>
              <a:ext cx="0" cy="34410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6172201" y="3731009"/>
            <a:ext cx="2819399" cy="1715704"/>
            <a:chOff x="6172201" y="3999296"/>
            <a:chExt cx="2819399" cy="1715704"/>
          </a:xfrm>
        </p:grpSpPr>
        <p:sp>
          <p:nvSpPr>
            <p:cNvPr id="20" name="TextBox 19"/>
            <p:cNvSpPr txBox="1"/>
            <p:nvPr/>
          </p:nvSpPr>
          <p:spPr>
            <a:xfrm>
              <a:off x="6172201" y="4822448"/>
              <a:ext cx="2819399" cy="892552"/>
            </a:xfrm>
            <a:prstGeom prst="rect">
              <a:avLst/>
            </a:prstGeom>
            <a:noFill/>
          </p:spPr>
          <p:txBody>
            <a:bodyPr wrap="square" rtlCol="0">
              <a:spAutoFit/>
            </a:bodyPr>
            <a:lstStyle/>
            <a:p>
              <a:r>
                <a:rPr lang="en-US" sz="1300" dirty="0">
                  <a:solidFill>
                    <a:srgbClr val="5A595C"/>
                  </a:solidFill>
                  <a:latin typeface="Verdana" pitchFamily="34" charset="0"/>
                  <a:ea typeface="Verdana" pitchFamily="34" charset="0"/>
                  <a:cs typeface="Verdana" pitchFamily="34" charset="0"/>
                </a:rPr>
                <a:t>D</a:t>
              </a:r>
              <a:r>
                <a:rPr lang="en-US" sz="1300" dirty="0" smtClean="0">
                  <a:solidFill>
                    <a:srgbClr val="5A595C"/>
                  </a:solidFill>
                  <a:latin typeface="Verdana" pitchFamily="34" charset="0"/>
                  <a:ea typeface="Verdana" pitchFamily="34" charset="0"/>
                  <a:cs typeface="Verdana" pitchFamily="34" charset="0"/>
                </a:rPr>
                <a:t>etermined to be companies that do not automate 3 or more international supply chain functions, (n = 49 companies)</a:t>
              </a:r>
              <a:endParaRPr lang="en-US" sz="1300" dirty="0">
                <a:solidFill>
                  <a:srgbClr val="5A595C"/>
                </a:solidFill>
                <a:latin typeface="Verdana" pitchFamily="34" charset="0"/>
                <a:ea typeface="Verdana" pitchFamily="34" charset="0"/>
                <a:cs typeface="Verdana" pitchFamily="34" charset="0"/>
              </a:endParaRPr>
            </a:p>
          </p:txBody>
        </p:sp>
        <p:sp>
          <p:nvSpPr>
            <p:cNvPr id="22" name="TextBox 21"/>
            <p:cNvSpPr txBox="1"/>
            <p:nvPr/>
          </p:nvSpPr>
          <p:spPr>
            <a:xfrm>
              <a:off x="6922326" y="4495800"/>
              <a:ext cx="1142999" cy="292388"/>
            </a:xfrm>
            <a:prstGeom prst="rect">
              <a:avLst/>
            </a:prstGeom>
            <a:noFill/>
          </p:spPr>
          <p:txBody>
            <a:bodyPr wrap="square" rtlCol="0">
              <a:spAutoFit/>
            </a:bodyPr>
            <a:lstStyle/>
            <a:p>
              <a:pPr algn="ctr"/>
              <a:r>
                <a:rPr lang="en-US" sz="1300" b="1" u="sng" dirty="0" smtClean="0">
                  <a:solidFill>
                    <a:srgbClr val="5A595C"/>
                  </a:solidFill>
                  <a:latin typeface="Verdana" pitchFamily="34" charset="0"/>
                  <a:ea typeface="Verdana" pitchFamily="34" charset="0"/>
                  <a:cs typeface="Verdana" pitchFamily="34" charset="0"/>
                </a:rPr>
                <a:t>Laggards</a:t>
              </a:r>
              <a:endParaRPr lang="en-US" sz="1300" b="1" u="sng" dirty="0">
                <a:solidFill>
                  <a:srgbClr val="5A595C"/>
                </a:solidFill>
                <a:latin typeface="Verdana" pitchFamily="34" charset="0"/>
                <a:ea typeface="Verdana" pitchFamily="34" charset="0"/>
                <a:cs typeface="Verdana" pitchFamily="34" charset="0"/>
              </a:endParaRPr>
            </a:p>
          </p:txBody>
        </p:sp>
        <p:cxnSp>
          <p:nvCxnSpPr>
            <p:cNvPr id="24" name="Straight Arrow Connector 23"/>
            <p:cNvCxnSpPr/>
            <p:nvPr/>
          </p:nvCxnSpPr>
          <p:spPr>
            <a:xfrm>
              <a:off x="7420100" y="3999296"/>
              <a:ext cx="0" cy="3441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620060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2425" y="1447800"/>
            <a:ext cx="6858000" cy="369888"/>
          </a:xfrm>
          <a:prstGeom prst="rect">
            <a:avLst/>
          </a:prstGeom>
          <a:noFill/>
        </p:spPr>
        <p:txBody>
          <a:bodyPr>
            <a:spAutoFit/>
          </a:bodyPr>
          <a:lstStyle/>
          <a:p>
            <a:pPr fontAlgn="auto">
              <a:spcBef>
                <a:spcPts val="0"/>
              </a:spcBef>
              <a:spcAft>
                <a:spcPts val="0"/>
              </a:spcAft>
              <a:defRPr/>
            </a:pPr>
            <a:r>
              <a:rPr lang="en-US" dirty="0">
                <a:solidFill>
                  <a:schemeClr val="tx1">
                    <a:lumMod val="65000"/>
                    <a:lumOff val="35000"/>
                  </a:schemeClr>
                </a:solidFill>
                <a:latin typeface="+mn-lt"/>
                <a:cs typeface="+mn-cs"/>
              </a:rPr>
              <a:t>A typical $2.5B company, making  </a:t>
            </a:r>
            <a:r>
              <a:rPr lang="en-US" dirty="0" smtClean="0">
                <a:solidFill>
                  <a:schemeClr val="tx1">
                    <a:lumMod val="65000"/>
                    <a:lumOff val="35000"/>
                  </a:schemeClr>
                </a:solidFill>
                <a:latin typeface="+mn-lt"/>
                <a:cs typeface="+mn-cs"/>
              </a:rPr>
              <a:t>100,000  </a:t>
            </a:r>
            <a:r>
              <a:rPr lang="en-US" dirty="0">
                <a:solidFill>
                  <a:schemeClr val="tx1">
                    <a:lumMod val="65000"/>
                    <a:lumOff val="35000"/>
                  </a:schemeClr>
                </a:solidFill>
                <a:latin typeface="+mn-lt"/>
                <a:cs typeface="+mn-cs"/>
              </a:rPr>
              <a:t>shipments per year…</a:t>
            </a:r>
          </a:p>
        </p:txBody>
      </p:sp>
      <p:sp>
        <p:nvSpPr>
          <p:cNvPr id="12" name="Title 1"/>
          <p:cNvSpPr txBox="1">
            <a:spLocks/>
          </p:cNvSpPr>
          <p:nvPr/>
        </p:nvSpPr>
        <p:spPr>
          <a:xfrm>
            <a:off x="228600" y="609600"/>
            <a:ext cx="8610600" cy="762000"/>
          </a:xfrm>
          <a:prstGeom prst="rect">
            <a:avLst/>
          </a:prstGeom>
        </p:spPr>
        <p:txBody>
          <a:bodyPr bIns="0" anchor="ctr">
            <a:normAutofit fontScale="92500"/>
          </a:bodyPr>
          <a:lstStyle>
            <a:lvl1pPr algn="l" defTabSz="457200" rtl="0" eaLnBrk="1" latinLnBrk="0" hangingPunct="1">
              <a:spcBef>
                <a:spcPct val="0"/>
              </a:spcBef>
              <a:buNone/>
              <a:defRPr sz="2800" kern="1200">
                <a:solidFill>
                  <a:srgbClr val="DD4819"/>
                </a:solidFill>
                <a:latin typeface="Verdana" pitchFamily="34" charset="0"/>
                <a:ea typeface="Verdana" pitchFamily="34" charset="0"/>
                <a:cs typeface="Verdana" pitchFamily="34" charset="0"/>
              </a:defRPr>
            </a:lvl1pPr>
          </a:lstStyle>
          <a:p>
            <a:pPr fontAlgn="auto">
              <a:spcAft>
                <a:spcPts val="0"/>
              </a:spcAft>
              <a:defRPr/>
            </a:pPr>
            <a:r>
              <a:rPr lang="en-US" dirty="0" smtClean="0"/>
              <a:t>Impact of Being a Laggard – Transportation Costs</a:t>
            </a:r>
            <a:endParaRPr lang="en-US" dirty="0"/>
          </a:p>
        </p:txBody>
      </p:sp>
      <p:sp>
        <p:nvSpPr>
          <p:cNvPr id="16" name="TextBox 15"/>
          <p:cNvSpPr txBox="1"/>
          <p:nvPr/>
        </p:nvSpPr>
        <p:spPr>
          <a:xfrm>
            <a:off x="4876800" y="5943600"/>
            <a:ext cx="4081463" cy="246062"/>
          </a:xfrm>
          <a:prstGeom prst="rect">
            <a:avLst/>
          </a:prstGeom>
          <a:noFill/>
        </p:spPr>
        <p:txBody>
          <a:bodyPr wrap="none">
            <a:spAutoFit/>
          </a:bodyPr>
          <a:lstStyle/>
          <a:p>
            <a:pPr fontAlgn="auto">
              <a:spcBef>
                <a:spcPts val="0"/>
              </a:spcBef>
              <a:spcAft>
                <a:spcPts val="0"/>
              </a:spcAft>
              <a:defRPr/>
            </a:pPr>
            <a:r>
              <a:rPr lang="en-US" sz="1000" dirty="0">
                <a:solidFill>
                  <a:schemeClr val="tx1">
                    <a:lumMod val="65000"/>
                    <a:lumOff val="35000"/>
                  </a:schemeClr>
                </a:solidFill>
                <a:latin typeface="Verdana" pitchFamily="34" charset="0"/>
                <a:ea typeface="Verdana" pitchFamily="34" charset="0"/>
                <a:cs typeface="Verdana" pitchFamily="34" charset="0"/>
              </a:rPr>
              <a:t>Source:  Logistics Management Magazine Survey, May 2014</a:t>
            </a: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296" b="34511"/>
          <a:stretch/>
        </p:blipFill>
        <p:spPr bwMode="auto">
          <a:xfrm>
            <a:off x="10886" y="2688772"/>
            <a:ext cx="9129365" cy="106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9777" b="59420"/>
          <a:stretch/>
        </p:blipFill>
        <p:spPr bwMode="auto">
          <a:xfrm>
            <a:off x="10885" y="1828800"/>
            <a:ext cx="9133115" cy="87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491" b="20966"/>
          <a:stretch/>
        </p:blipFill>
        <p:spPr bwMode="auto">
          <a:xfrm>
            <a:off x="10633" y="4048979"/>
            <a:ext cx="9129365" cy="44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04458" y="3528235"/>
            <a:ext cx="533400" cy="15613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6944833" y="3546928"/>
            <a:ext cx="2081151" cy="1081150"/>
            <a:chOff x="6934200" y="4698938"/>
            <a:chExt cx="2081151" cy="1081150"/>
          </a:xfrm>
        </p:grpSpPr>
        <p:cxnSp>
          <p:nvCxnSpPr>
            <p:cNvPr id="4" name="Straight Connector 3"/>
            <p:cNvCxnSpPr/>
            <p:nvPr/>
          </p:nvCxnSpPr>
          <p:spPr>
            <a:xfrm flipH="1">
              <a:off x="6934200" y="4698938"/>
              <a:ext cx="1559626" cy="70015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8839200" y="4835102"/>
              <a:ext cx="176151" cy="575773"/>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010400" y="5399088"/>
              <a:ext cx="1831335" cy="369332"/>
            </a:xfrm>
            <a:prstGeom prst="rect">
              <a:avLst/>
            </a:prstGeom>
            <a:noFill/>
          </p:spPr>
          <p:txBody>
            <a:bodyPr wrap="none" rtlCol="0">
              <a:spAutoFit/>
            </a:bodyPr>
            <a:lstStyle/>
            <a:p>
              <a:r>
                <a:rPr lang="en-US" dirty="0" smtClean="0"/>
                <a:t>$17 million / year</a:t>
              </a:r>
              <a:endParaRPr lang="en-US" dirty="0"/>
            </a:p>
          </p:txBody>
        </p:sp>
        <p:sp>
          <p:nvSpPr>
            <p:cNvPr id="14" name="Rectangle 13"/>
            <p:cNvSpPr/>
            <p:nvPr/>
          </p:nvSpPr>
          <p:spPr>
            <a:xfrm>
              <a:off x="6934200" y="5399088"/>
              <a:ext cx="1905000" cy="381000"/>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51712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52663" y="5849938"/>
            <a:ext cx="6616700" cy="246062"/>
          </a:xfrm>
          <a:prstGeom prst="rect">
            <a:avLst/>
          </a:prstGeom>
          <a:noFill/>
        </p:spPr>
        <p:txBody>
          <a:bodyPr wrap="none">
            <a:spAutoFit/>
          </a:bodyPr>
          <a:lstStyle/>
          <a:p>
            <a:pPr fontAlgn="auto">
              <a:spcBef>
                <a:spcPts val="0"/>
              </a:spcBef>
              <a:spcAft>
                <a:spcPts val="0"/>
              </a:spcAft>
              <a:defRPr/>
            </a:pPr>
            <a:r>
              <a:rPr lang="en-US" sz="1000" dirty="0">
                <a:solidFill>
                  <a:schemeClr val="tx1">
                    <a:lumMod val="65000"/>
                    <a:lumOff val="35000"/>
                  </a:schemeClr>
                </a:solidFill>
                <a:latin typeface="Verdana" pitchFamily="34" charset="0"/>
                <a:ea typeface="Verdana" pitchFamily="34" charset="0"/>
                <a:cs typeface="Verdana" pitchFamily="34" charset="0"/>
              </a:rPr>
              <a:t>Source:  Managing Global Trade – Rising Importance But Lagging Execution, SCM World, July 2013</a:t>
            </a:r>
          </a:p>
        </p:txBody>
      </p:sp>
      <p:sp>
        <p:nvSpPr>
          <p:cNvPr id="48" name="Title 1"/>
          <p:cNvSpPr txBox="1">
            <a:spLocks/>
          </p:cNvSpPr>
          <p:nvPr/>
        </p:nvSpPr>
        <p:spPr>
          <a:xfrm>
            <a:off x="382588" y="752475"/>
            <a:ext cx="8532812" cy="762000"/>
          </a:xfrm>
          <a:prstGeom prst="rect">
            <a:avLst/>
          </a:prstGeom>
        </p:spPr>
        <p:txBody>
          <a:bodyPr bIns="0" anchor="ctr">
            <a:normAutofit fontScale="92500"/>
          </a:bodyPr>
          <a:lstStyle>
            <a:lvl1pPr algn="l" defTabSz="457200" rtl="0" eaLnBrk="1" latinLnBrk="0" hangingPunct="1">
              <a:spcBef>
                <a:spcPct val="0"/>
              </a:spcBef>
              <a:buNone/>
              <a:defRPr sz="2800" kern="1200">
                <a:solidFill>
                  <a:srgbClr val="DD4819"/>
                </a:solidFill>
                <a:latin typeface="Verdana" pitchFamily="34" charset="0"/>
                <a:ea typeface="Verdana" pitchFamily="34" charset="0"/>
                <a:cs typeface="Verdana" pitchFamily="34" charset="0"/>
              </a:defRPr>
            </a:lvl1pPr>
          </a:lstStyle>
          <a:p>
            <a:pPr fontAlgn="auto">
              <a:spcAft>
                <a:spcPts val="0"/>
              </a:spcAft>
              <a:defRPr/>
            </a:pPr>
            <a:r>
              <a:rPr lang="en-US" dirty="0" smtClean="0"/>
              <a:t>Impact of Being a Laggard – Business Operations</a:t>
            </a:r>
            <a:endParaRPr lang="en-US" dirty="0"/>
          </a:p>
        </p:txBody>
      </p:sp>
      <p:sp>
        <p:nvSpPr>
          <p:cNvPr id="49" name="TextBox 48"/>
          <p:cNvSpPr txBox="1"/>
          <p:nvPr/>
        </p:nvSpPr>
        <p:spPr>
          <a:xfrm>
            <a:off x="460375" y="2697163"/>
            <a:ext cx="6907213" cy="554037"/>
          </a:xfrm>
          <a:prstGeom prst="rect">
            <a:avLst/>
          </a:prstGeom>
          <a:noFill/>
        </p:spPr>
        <p:txBody>
          <a:bodyPr>
            <a:spAutoFit/>
          </a:bodyPr>
          <a:lstStyle/>
          <a:p>
            <a:pPr fontAlgn="auto">
              <a:spcBef>
                <a:spcPts val="0"/>
              </a:spcBef>
              <a:spcAft>
                <a:spcPts val="0"/>
              </a:spcAft>
              <a:defRPr/>
            </a:pPr>
            <a:r>
              <a:rPr lang="en-US" sz="1500" dirty="0">
                <a:solidFill>
                  <a:schemeClr val="tx1">
                    <a:lumMod val="65000"/>
                    <a:lumOff val="35000"/>
                  </a:schemeClr>
                </a:solidFill>
                <a:latin typeface="Verdana" pitchFamily="34" charset="0"/>
                <a:ea typeface="Verdana" pitchFamily="34" charset="0"/>
                <a:cs typeface="Verdana" pitchFamily="34" charset="0"/>
              </a:rPr>
              <a:t>Inability to control global transportation costs is costing us a material amount today.</a:t>
            </a:r>
          </a:p>
        </p:txBody>
      </p:sp>
      <p:sp>
        <p:nvSpPr>
          <p:cNvPr id="50" name="TextBox 49"/>
          <p:cNvSpPr txBox="1"/>
          <p:nvPr/>
        </p:nvSpPr>
        <p:spPr>
          <a:xfrm>
            <a:off x="463550" y="3870325"/>
            <a:ext cx="6924675" cy="554038"/>
          </a:xfrm>
          <a:prstGeom prst="rect">
            <a:avLst/>
          </a:prstGeom>
          <a:noFill/>
        </p:spPr>
        <p:txBody>
          <a:bodyPr>
            <a:spAutoFit/>
          </a:bodyPr>
          <a:lstStyle/>
          <a:p>
            <a:pPr fontAlgn="auto">
              <a:spcBef>
                <a:spcPts val="0"/>
              </a:spcBef>
              <a:spcAft>
                <a:spcPts val="0"/>
              </a:spcAft>
              <a:defRPr/>
            </a:pPr>
            <a:r>
              <a:rPr lang="en-US" sz="1500" dirty="0">
                <a:solidFill>
                  <a:schemeClr val="tx1">
                    <a:lumMod val="65000"/>
                    <a:lumOff val="35000"/>
                  </a:schemeClr>
                </a:solidFill>
                <a:latin typeface="Verdana" pitchFamily="34" charset="0"/>
                <a:ea typeface="Verdana" pitchFamily="34" charset="0"/>
                <a:cs typeface="Verdana" pitchFamily="34" charset="0"/>
              </a:rPr>
              <a:t>Inability to take advantage of free trade agreements is costing us a material amount today.</a:t>
            </a:r>
          </a:p>
        </p:txBody>
      </p:sp>
      <p:grpSp>
        <p:nvGrpSpPr>
          <p:cNvPr id="23558" name="Group 70"/>
          <p:cNvGrpSpPr>
            <a:grpSpLocks/>
          </p:cNvGrpSpPr>
          <p:nvPr/>
        </p:nvGrpSpPr>
        <p:grpSpPr bwMode="auto">
          <a:xfrm>
            <a:off x="500063" y="4481513"/>
            <a:ext cx="7869237" cy="371475"/>
            <a:chOff x="2895597" y="4728108"/>
            <a:chExt cx="5945238" cy="310167"/>
          </a:xfrm>
        </p:grpSpPr>
        <p:sp>
          <p:nvSpPr>
            <p:cNvPr id="72" name="Rectangle 71"/>
            <p:cNvSpPr/>
            <p:nvPr/>
          </p:nvSpPr>
          <p:spPr>
            <a:xfrm>
              <a:off x="2895597" y="4774665"/>
              <a:ext cx="1458689" cy="207686"/>
            </a:xfrm>
            <a:prstGeom prst="rect">
              <a:avLst/>
            </a:prstGeom>
            <a:solidFill>
              <a:srgbClr val="007635"/>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Rectangle 72"/>
            <p:cNvSpPr/>
            <p:nvPr/>
          </p:nvSpPr>
          <p:spPr>
            <a:xfrm>
              <a:off x="4354285" y="4774665"/>
              <a:ext cx="2329543" cy="207686"/>
            </a:xfrm>
            <a:prstGeom prst="rect">
              <a:avLst/>
            </a:prstGeom>
            <a:solidFill>
              <a:srgbClr val="6CA52D"/>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Rectangle 73"/>
            <p:cNvSpPr/>
            <p:nvPr/>
          </p:nvSpPr>
          <p:spPr>
            <a:xfrm>
              <a:off x="6683829" y="4774665"/>
              <a:ext cx="1643742" cy="207686"/>
            </a:xfrm>
            <a:prstGeom prst="rect">
              <a:avLst/>
            </a:prstGeom>
            <a:solidFill>
              <a:srgbClr val="C495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Rectangle 74"/>
            <p:cNvSpPr/>
            <p:nvPr/>
          </p:nvSpPr>
          <p:spPr>
            <a:xfrm>
              <a:off x="8327572" y="4774669"/>
              <a:ext cx="239486" cy="207686"/>
            </a:xfrm>
            <a:prstGeom prst="rect">
              <a:avLst/>
            </a:prstGeom>
            <a:solidFill>
              <a:srgbClr val="FF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TextBox 75"/>
            <p:cNvSpPr txBox="1"/>
            <p:nvPr/>
          </p:nvSpPr>
          <p:spPr>
            <a:xfrm>
              <a:off x="3396321" y="4728108"/>
              <a:ext cx="492164" cy="308151"/>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25%</a:t>
              </a:r>
            </a:p>
          </p:txBody>
        </p:sp>
        <p:sp>
          <p:nvSpPr>
            <p:cNvPr id="77" name="TextBox 76"/>
            <p:cNvSpPr txBox="1"/>
            <p:nvPr/>
          </p:nvSpPr>
          <p:spPr>
            <a:xfrm>
              <a:off x="5301327" y="4730118"/>
              <a:ext cx="492164" cy="308151"/>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39%</a:t>
              </a:r>
            </a:p>
          </p:txBody>
        </p:sp>
        <p:sp>
          <p:nvSpPr>
            <p:cNvPr id="78" name="TextBox 77"/>
            <p:cNvSpPr txBox="1"/>
            <p:nvPr/>
          </p:nvSpPr>
          <p:spPr>
            <a:xfrm>
              <a:off x="7358721" y="4730117"/>
              <a:ext cx="492164" cy="308151"/>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28%</a:t>
              </a:r>
            </a:p>
          </p:txBody>
        </p:sp>
        <p:sp>
          <p:nvSpPr>
            <p:cNvPr id="79" name="Rectangle 78"/>
            <p:cNvSpPr/>
            <p:nvPr/>
          </p:nvSpPr>
          <p:spPr>
            <a:xfrm>
              <a:off x="8556174" y="4774666"/>
              <a:ext cx="239486" cy="207686"/>
            </a:xfrm>
            <a:prstGeom prst="rect">
              <a:avLst/>
            </a:prstGeom>
            <a:solidFill>
              <a:srgbClr val="C0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TextBox 79"/>
            <p:cNvSpPr txBox="1"/>
            <p:nvPr/>
          </p:nvSpPr>
          <p:spPr>
            <a:xfrm>
              <a:off x="8305768" y="4730122"/>
              <a:ext cx="306465" cy="308153"/>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4%</a:t>
              </a:r>
            </a:p>
          </p:txBody>
        </p:sp>
        <p:sp>
          <p:nvSpPr>
            <p:cNvPr id="81" name="TextBox 80"/>
            <p:cNvSpPr txBox="1"/>
            <p:nvPr/>
          </p:nvSpPr>
          <p:spPr>
            <a:xfrm>
              <a:off x="8534370" y="4730107"/>
              <a:ext cx="306465" cy="308153"/>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4%</a:t>
              </a:r>
            </a:p>
          </p:txBody>
        </p:sp>
      </p:grpSp>
      <p:sp>
        <p:nvSpPr>
          <p:cNvPr id="83" name="Rectangle 82"/>
          <p:cNvSpPr/>
          <p:nvPr/>
        </p:nvSpPr>
        <p:spPr>
          <a:xfrm>
            <a:off x="499641" y="3348669"/>
            <a:ext cx="1763268" cy="258078"/>
          </a:xfrm>
          <a:prstGeom prst="rect">
            <a:avLst/>
          </a:prstGeom>
          <a:solidFill>
            <a:srgbClr val="007635"/>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Rectangle 83"/>
          <p:cNvSpPr/>
          <p:nvPr/>
        </p:nvSpPr>
        <p:spPr>
          <a:xfrm>
            <a:off x="2235200" y="3348669"/>
            <a:ext cx="4682835" cy="258078"/>
          </a:xfrm>
          <a:prstGeom prst="rect">
            <a:avLst/>
          </a:prstGeom>
          <a:solidFill>
            <a:srgbClr val="6CA52D"/>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6908800" y="3348669"/>
            <a:ext cx="1117599" cy="258078"/>
          </a:xfrm>
          <a:prstGeom prst="rect">
            <a:avLst/>
          </a:prstGeom>
          <a:solidFill>
            <a:srgbClr val="C495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TextBox 86"/>
          <p:cNvSpPr txBox="1"/>
          <p:nvPr/>
        </p:nvSpPr>
        <p:spPr>
          <a:xfrm>
            <a:off x="931276" y="3307976"/>
            <a:ext cx="486030" cy="369332"/>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22%</a:t>
            </a:r>
          </a:p>
        </p:txBody>
      </p:sp>
      <p:sp>
        <p:nvSpPr>
          <p:cNvPr id="88" name="TextBox 87"/>
          <p:cNvSpPr txBox="1"/>
          <p:nvPr/>
        </p:nvSpPr>
        <p:spPr>
          <a:xfrm>
            <a:off x="4370239" y="3307973"/>
            <a:ext cx="486030" cy="369332"/>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60%</a:t>
            </a:r>
          </a:p>
        </p:txBody>
      </p:sp>
      <p:sp>
        <p:nvSpPr>
          <p:cNvPr id="89" name="TextBox 88"/>
          <p:cNvSpPr txBox="1"/>
          <p:nvPr/>
        </p:nvSpPr>
        <p:spPr>
          <a:xfrm>
            <a:off x="7433841" y="3307973"/>
            <a:ext cx="486030" cy="369332"/>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14%</a:t>
            </a:r>
          </a:p>
        </p:txBody>
      </p:sp>
      <p:sp>
        <p:nvSpPr>
          <p:cNvPr id="90" name="Rectangle 89"/>
          <p:cNvSpPr/>
          <p:nvPr/>
        </p:nvSpPr>
        <p:spPr>
          <a:xfrm>
            <a:off x="8028430" y="3348666"/>
            <a:ext cx="275186" cy="258078"/>
          </a:xfrm>
          <a:prstGeom prst="rect">
            <a:avLst/>
          </a:prstGeom>
          <a:solidFill>
            <a:srgbClr val="FF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TextBox 90"/>
          <p:cNvSpPr txBox="1"/>
          <p:nvPr/>
        </p:nvSpPr>
        <p:spPr>
          <a:xfrm>
            <a:off x="7988766" y="3307973"/>
            <a:ext cx="402674" cy="369332"/>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2%</a:t>
            </a:r>
          </a:p>
        </p:txBody>
      </p:sp>
      <p:sp>
        <p:nvSpPr>
          <p:cNvPr id="93" name="Rectangle 92"/>
          <p:cNvSpPr/>
          <p:nvPr/>
        </p:nvSpPr>
        <p:spPr>
          <a:xfrm>
            <a:off x="881731" y="5205029"/>
            <a:ext cx="215537" cy="261257"/>
          </a:xfrm>
          <a:prstGeom prst="rect">
            <a:avLst/>
          </a:prstGeom>
          <a:solidFill>
            <a:srgbClr val="007635"/>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TextBox 93"/>
          <p:cNvSpPr txBox="1"/>
          <p:nvPr/>
        </p:nvSpPr>
        <p:spPr>
          <a:xfrm>
            <a:off x="1109663" y="5183188"/>
            <a:ext cx="1230312" cy="307975"/>
          </a:xfrm>
          <a:prstGeom prst="rect">
            <a:avLst/>
          </a:prstGeom>
          <a:noFill/>
        </p:spPr>
        <p:txBody>
          <a:bodyPr>
            <a:spAutoFit/>
          </a:bodyPr>
          <a:lstStyle/>
          <a:p>
            <a:pPr fontAlgn="auto">
              <a:spcBef>
                <a:spcPts val="0"/>
              </a:spcBef>
              <a:spcAft>
                <a:spcPts val="0"/>
              </a:spcAft>
              <a:defRPr/>
            </a:pPr>
            <a:r>
              <a:rPr lang="en-US" sz="1400" dirty="0">
                <a:solidFill>
                  <a:schemeClr val="tx1">
                    <a:lumMod val="75000"/>
                    <a:lumOff val="25000"/>
                  </a:schemeClr>
                </a:solidFill>
                <a:latin typeface="+mn-lt"/>
                <a:cs typeface="+mn-cs"/>
              </a:rPr>
              <a:t>Strongly agree</a:t>
            </a:r>
          </a:p>
        </p:txBody>
      </p:sp>
      <p:sp>
        <p:nvSpPr>
          <p:cNvPr id="95" name="Rectangle 94"/>
          <p:cNvSpPr/>
          <p:nvPr/>
        </p:nvSpPr>
        <p:spPr>
          <a:xfrm>
            <a:off x="2633242" y="5205029"/>
            <a:ext cx="215537" cy="261257"/>
          </a:xfrm>
          <a:prstGeom prst="rect">
            <a:avLst/>
          </a:prstGeom>
          <a:solidFill>
            <a:srgbClr val="6CA52D"/>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TextBox 95"/>
          <p:cNvSpPr txBox="1"/>
          <p:nvPr/>
        </p:nvSpPr>
        <p:spPr>
          <a:xfrm>
            <a:off x="2860675" y="5183188"/>
            <a:ext cx="1230313" cy="307975"/>
          </a:xfrm>
          <a:prstGeom prst="rect">
            <a:avLst/>
          </a:prstGeom>
          <a:noFill/>
        </p:spPr>
        <p:txBody>
          <a:bodyPr>
            <a:spAutoFit/>
          </a:bodyPr>
          <a:lstStyle/>
          <a:p>
            <a:pPr fontAlgn="auto">
              <a:spcBef>
                <a:spcPts val="0"/>
              </a:spcBef>
              <a:spcAft>
                <a:spcPts val="0"/>
              </a:spcAft>
              <a:defRPr/>
            </a:pPr>
            <a:r>
              <a:rPr lang="en-US" sz="1400" dirty="0">
                <a:solidFill>
                  <a:schemeClr val="tx1">
                    <a:lumMod val="75000"/>
                    <a:lumOff val="25000"/>
                  </a:schemeClr>
                </a:solidFill>
                <a:latin typeface="+mn-lt"/>
                <a:cs typeface="+mn-cs"/>
              </a:rPr>
              <a:t>Agree</a:t>
            </a:r>
          </a:p>
        </p:txBody>
      </p:sp>
      <p:sp>
        <p:nvSpPr>
          <p:cNvPr id="97" name="Rectangle 96"/>
          <p:cNvSpPr/>
          <p:nvPr/>
        </p:nvSpPr>
        <p:spPr>
          <a:xfrm>
            <a:off x="3852442" y="5205029"/>
            <a:ext cx="215537" cy="261257"/>
          </a:xfrm>
          <a:prstGeom prst="rect">
            <a:avLst/>
          </a:prstGeom>
          <a:solidFill>
            <a:srgbClr val="C495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TextBox 97"/>
          <p:cNvSpPr txBox="1"/>
          <p:nvPr/>
        </p:nvSpPr>
        <p:spPr>
          <a:xfrm>
            <a:off x="4079875" y="5183188"/>
            <a:ext cx="1230313" cy="307975"/>
          </a:xfrm>
          <a:prstGeom prst="rect">
            <a:avLst/>
          </a:prstGeom>
          <a:noFill/>
        </p:spPr>
        <p:txBody>
          <a:bodyPr>
            <a:spAutoFit/>
          </a:bodyPr>
          <a:lstStyle/>
          <a:p>
            <a:pPr fontAlgn="auto">
              <a:spcBef>
                <a:spcPts val="0"/>
              </a:spcBef>
              <a:spcAft>
                <a:spcPts val="0"/>
              </a:spcAft>
              <a:defRPr/>
            </a:pPr>
            <a:r>
              <a:rPr lang="en-US" sz="1400" dirty="0">
                <a:solidFill>
                  <a:schemeClr val="tx1">
                    <a:lumMod val="75000"/>
                    <a:lumOff val="25000"/>
                  </a:schemeClr>
                </a:solidFill>
                <a:latin typeface="+mn-lt"/>
                <a:cs typeface="+mn-cs"/>
              </a:rPr>
              <a:t>Neutral</a:t>
            </a:r>
          </a:p>
        </p:txBody>
      </p:sp>
      <p:sp>
        <p:nvSpPr>
          <p:cNvPr id="99" name="Rectangle 98"/>
          <p:cNvSpPr/>
          <p:nvPr/>
        </p:nvSpPr>
        <p:spPr>
          <a:xfrm>
            <a:off x="5158728" y="5205029"/>
            <a:ext cx="215537" cy="261257"/>
          </a:xfrm>
          <a:prstGeom prst="rect">
            <a:avLst/>
          </a:prstGeom>
          <a:solidFill>
            <a:srgbClr val="FF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TextBox 99"/>
          <p:cNvSpPr txBox="1"/>
          <p:nvPr/>
        </p:nvSpPr>
        <p:spPr>
          <a:xfrm>
            <a:off x="5386388" y="5183188"/>
            <a:ext cx="1230312" cy="307975"/>
          </a:xfrm>
          <a:prstGeom prst="rect">
            <a:avLst/>
          </a:prstGeom>
          <a:noFill/>
        </p:spPr>
        <p:txBody>
          <a:bodyPr>
            <a:spAutoFit/>
          </a:bodyPr>
          <a:lstStyle/>
          <a:p>
            <a:pPr fontAlgn="auto">
              <a:spcBef>
                <a:spcPts val="0"/>
              </a:spcBef>
              <a:spcAft>
                <a:spcPts val="0"/>
              </a:spcAft>
              <a:defRPr/>
            </a:pPr>
            <a:r>
              <a:rPr lang="en-US" sz="1400" dirty="0">
                <a:solidFill>
                  <a:schemeClr val="tx1">
                    <a:lumMod val="75000"/>
                    <a:lumOff val="25000"/>
                  </a:schemeClr>
                </a:solidFill>
                <a:latin typeface="+mn-lt"/>
                <a:cs typeface="+mn-cs"/>
              </a:rPr>
              <a:t>Disagree</a:t>
            </a:r>
          </a:p>
        </p:txBody>
      </p:sp>
      <p:sp>
        <p:nvSpPr>
          <p:cNvPr id="101" name="Rectangle 100"/>
          <p:cNvSpPr/>
          <p:nvPr/>
        </p:nvSpPr>
        <p:spPr>
          <a:xfrm>
            <a:off x="6585845" y="5205029"/>
            <a:ext cx="215537" cy="261257"/>
          </a:xfrm>
          <a:prstGeom prst="rect">
            <a:avLst/>
          </a:prstGeom>
          <a:solidFill>
            <a:srgbClr val="C0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TextBox 101"/>
          <p:cNvSpPr txBox="1"/>
          <p:nvPr/>
        </p:nvSpPr>
        <p:spPr>
          <a:xfrm>
            <a:off x="6813550" y="5183188"/>
            <a:ext cx="1458913" cy="307975"/>
          </a:xfrm>
          <a:prstGeom prst="rect">
            <a:avLst/>
          </a:prstGeom>
          <a:noFill/>
        </p:spPr>
        <p:txBody>
          <a:bodyPr>
            <a:spAutoFit/>
          </a:bodyPr>
          <a:lstStyle/>
          <a:p>
            <a:pPr fontAlgn="auto">
              <a:spcBef>
                <a:spcPts val="0"/>
              </a:spcBef>
              <a:spcAft>
                <a:spcPts val="0"/>
              </a:spcAft>
              <a:defRPr/>
            </a:pPr>
            <a:r>
              <a:rPr lang="en-US" sz="1400" dirty="0">
                <a:solidFill>
                  <a:schemeClr val="tx1">
                    <a:lumMod val="75000"/>
                    <a:lumOff val="25000"/>
                  </a:schemeClr>
                </a:solidFill>
                <a:latin typeface="+mn-lt"/>
                <a:cs typeface="+mn-cs"/>
              </a:rPr>
              <a:t>Strongly disagree</a:t>
            </a:r>
          </a:p>
        </p:txBody>
      </p:sp>
      <p:sp>
        <p:nvSpPr>
          <p:cNvPr id="54" name="TextBox 53"/>
          <p:cNvSpPr txBox="1"/>
          <p:nvPr/>
        </p:nvSpPr>
        <p:spPr>
          <a:xfrm>
            <a:off x="463550" y="1524000"/>
            <a:ext cx="7373938" cy="554038"/>
          </a:xfrm>
          <a:prstGeom prst="rect">
            <a:avLst/>
          </a:prstGeom>
          <a:noFill/>
        </p:spPr>
        <p:txBody>
          <a:bodyPr>
            <a:spAutoFit/>
          </a:bodyPr>
          <a:lstStyle/>
          <a:p>
            <a:pPr fontAlgn="auto">
              <a:spcBef>
                <a:spcPts val="0"/>
              </a:spcBef>
              <a:spcAft>
                <a:spcPts val="0"/>
              </a:spcAft>
              <a:defRPr/>
            </a:pPr>
            <a:r>
              <a:rPr lang="en-US" sz="1500" dirty="0">
                <a:solidFill>
                  <a:schemeClr val="tx1">
                    <a:lumMod val="65000"/>
                    <a:lumOff val="35000"/>
                  </a:schemeClr>
                </a:solidFill>
                <a:latin typeface="Verdana" pitchFamily="34" charset="0"/>
                <a:ea typeface="Verdana" pitchFamily="34" charset="0"/>
                <a:cs typeface="Verdana" pitchFamily="34" charset="0"/>
              </a:rPr>
              <a:t>Unpredictable lead times on international shipments has a material adverse impact on our production and / or distribution plans.</a:t>
            </a:r>
          </a:p>
        </p:txBody>
      </p:sp>
      <p:sp>
        <p:nvSpPr>
          <p:cNvPr id="56" name="Rectangle 55"/>
          <p:cNvSpPr/>
          <p:nvPr/>
        </p:nvSpPr>
        <p:spPr>
          <a:xfrm>
            <a:off x="503380" y="2192881"/>
            <a:ext cx="2662390" cy="258078"/>
          </a:xfrm>
          <a:prstGeom prst="rect">
            <a:avLst/>
          </a:prstGeom>
          <a:solidFill>
            <a:srgbClr val="007635"/>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ectangle 56"/>
          <p:cNvSpPr/>
          <p:nvPr/>
        </p:nvSpPr>
        <p:spPr>
          <a:xfrm>
            <a:off x="3138048" y="2192881"/>
            <a:ext cx="4495799" cy="258078"/>
          </a:xfrm>
          <a:prstGeom prst="rect">
            <a:avLst/>
          </a:prstGeom>
          <a:solidFill>
            <a:srgbClr val="6CA52D"/>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ectangle 57"/>
          <p:cNvSpPr/>
          <p:nvPr/>
        </p:nvSpPr>
        <p:spPr>
          <a:xfrm>
            <a:off x="7633848" y="2192881"/>
            <a:ext cx="671952" cy="258078"/>
          </a:xfrm>
          <a:prstGeom prst="rect">
            <a:avLst/>
          </a:prstGeom>
          <a:solidFill>
            <a:srgbClr val="C495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TextBox 59"/>
          <p:cNvSpPr txBox="1"/>
          <p:nvPr/>
        </p:nvSpPr>
        <p:spPr>
          <a:xfrm>
            <a:off x="985978" y="2152188"/>
            <a:ext cx="486030" cy="369332"/>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34%</a:t>
            </a:r>
          </a:p>
        </p:txBody>
      </p:sp>
      <p:sp>
        <p:nvSpPr>
          <p:cNvPr id="103" name="TextBox 102"/>
          <p:cNvSpPr txBox="1"/>
          <p:nvPr/>
        </p:nvSpPr>
        <p:spPr>
          <a:xfrm>
            <a:off x="4279684" y="2152185"/>
            <a:ext cx="486030" cy="369332"/>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57%</a:t>
            </a:r>
          </a:p>
        </p:txBody>
      </p:sp>
      <p:sp>
        <p:nvSpPr>
          <p:cNvPr id="104" name="TextBox 103"/>
          <p:cNvSpPr txBox="1"/>
          <p:nvPr/>
        </p:nvSpPr>
        <p:spPr>
          <a:xfrm>
            <a:off x="7795752" y="2152185"/>
            <a:ext cx="402674" cy="369332"/>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b="1" dirty="0">
                <a:solidFill>
                  <a:schemeClr val="bg1"/>
                </a:solidFill>
                <a:latin typeface="Cordia New" pitchFamily="34" charset="-34"/>
                <a:ea typeface="Verdana" pitchFamily="34" charset="0"/>
                <a:cs typeface="Cordia New" pitchFamily="34" charset="-34"/>
              </a:rPr>
              <a:t>9%</a:t>
            </a:r>
          </a:p>
        </p:txBody>
      </p:sp>
    </p:spTree>
    <p:extLst>
      <p:ext uri="{BB962C8B-B14F-4D97-AF65-F5344CB8AC3E}">
        <p14:creationId xmlns:p14="http://schemas.microsoft.com/office/powerpoint/2010/main" val="206497915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12800"/>
            <a:ext cx="8229600" cy="655638"/>
          </a:xfrm>
        </p:spPr>
        <p:txBody>
          <a:bodyPr rtlCol="0">
            <a:normAutofit/>
          </a:bodyPr>
          <a:lstStyle/>
          <a:p>
            <a:pPr fontAlgn="auto">
              <a:spcAft>
                <a:spcPts val="0"/>
              </a:spcAft>
              <a:defRPr/>
            </a:pPr>
            <a:r>
              <a:rPr lang="en-US" dirty="0" smtClean="0"/>
              <a:t>GTM Platfor</a:t>
            </a:r>
            <a:r>
              <a:rPr lang="en-US" dirty="0" smtClean="0"/>
              <a:t>m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640" y="2148840"/>
            <a:ext cx="3947160" cy="2956560"/>
          </a:xfrm>
          <a:prstGeom prst="rect">
            <a:avLst/>
          </a:prstGeom>
        </p:spPr>
      </p:pic>
    </p:spTree>
    <p:extLst>
      <p:ext uri="{BB962C8B-B14F-4D97-AF65-F5344CB8AC3E}">
        <p14:creationId xmlns:p14="http://schemas.microsoft.com/office/powerpoint/2010/main" val="250374667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117475" y="1096963"/>
            <a:ext cx="6007100" cy="1133475"/>
          </a:xfrm>
          <a:prstGeom prst="rect">
            <a:avLst/>
          </a:prstGeom>
          <a:solidFill>
            <a:schemeClr val="bg1"/>
          </a:solidFill>
          <a:ln w="6350">
            <a:solidFill>
              <a:schemeClr val="bg2"/>
            </a:solidFill>
            <a:miter lim="800000"/>
            <a:headEnd/>
            <a:tailEnd/>
          </a:ln>
        </p:spPr>
        <p:txBody>
          <a:bodyPr/>
          <a:lstStyle/>
          <a:p>
            <a:endParaRPr lang="en-US"/>
          </a:p>
        </p:txBody>
      </p:sp>
      <p:sp>
        <p:nvSpPr>
          <p:cNvPr id="5123" name="Rectangle 7"/>
          <p:cNvSpPr>
            <a:spLocks noChangeArrowheads="1"/>
          </p:cNvSpPr>
          <p:nvPr/>
        </p:nvSpPr>
        <p:spPr bwMode="auto">
          <a:xfrm>
            <a:off x="6192838" y="1096963"/>
            <a:ext cx="2836862" cy="2811462"/>
          </a:xfrm>
          <a:prstGeom prst="rect">
            <a:avLst/>
          </a:prstGeom>
          <a:solidFill>
            <a:srgbClr val="EAEAEA"/>
          </a:solidFill>
          <a:ln w="6350">
            <a:solidFill>
              <a:schemeClr val="bg2"/>
            </a:solidFill>
            <a:miter lim="800000"/>
            <a:headEnd/>
            <a:tailEnd/>
          </a:ln>
        </p:spPr>
        <p:txBody>
          <a:bodyPr/>
          <a:lstStyle/>
          <a:p>
            <a:endParaRPr lang="en-US"/>
          </a:p>
        </p:txBody>
      </p:sp>
      <p:sp>
        <p:nvSpPr>
          <p:cNvPr id="708610" name="Rectangle 2"/>
          <p:cNvSpPr>
            <a:spLocks noChangeArrowheads="1"/>
          </p:cNvSpPr>
          <p:nvPr/>
        </p:nvSpPr>
        <p:spPr bwMode="auto">
          <a:xfrm>
            <a:off x="539750" y="179388"/>
            <a:ext cx="6165850" cy="587375"/>
          </a:xfrm>
          <a:prstGeom prst="rect">
            <a:avLst/>
          </a:prstGeom>
          <a:noFill/>
          <a:ln w="9525">
            <a:noFill/>
            <a:miter lim="800000"/>
            <a:headEnd/>
            <a:tailEnd/>
          </a:ln>
          <a:effectLst>
            <a:outerShdw dist="35921" dir="2700000" algn="ctr" rotWithShape="0">
              <a:schemeClr val="tx1"/>
            </a:outerShdw>
          </a:effectLst>
        </p:spPr>
        <p:txBody>
          <a:bodyPr/>
          <a:lstStyle/>
          <a:p>
            <a:pPr algn="l">
              <a:defRPr/>
            </a:pPr>
            <a:endParaRPr lang="en-US" sz="2400" b="0">
              <a:solidFill>
                <a:schemeClr val="bg1"/>
              </a:solidFill>
              <a:effectLst>
                <a:outerShdw blurRad="38100" dist="38100" dir="2700000" algn="tl">
                  <a:srgbClr val="C0C0C0"/>
                </a:outerShdw>
              </a:effectLst>
            </a:endParaRPr>
          </a:p>
        </p:txBody>
      </p:sp>
      <p:sp>
        <p:nvSpPr>
          <p:cNvPr id="5125" name="AutoShape 2"/>
          <p:cNvSpPr>
            <a:spLocks noChangeAspect="1" noChangeArrowheads="1"/>
          </p:cNvSpPr>
          <p:nvPr/>
        </p:nvSpPr>
        <p:spPr bwMode="auto">
          <a:xfrm>
            <a:off x="0" y="984250"/>
            <a:ext cx="9144000" cy="5873750"/>
          </a:xfrm>
          <a:prstGeom prst="rect">
            <a:avLst/>
          </a:prstGeom>
          <a:noFill/>
          <a:ln w="9525">
            <a:noFill/>
            <a:miter lim="800000"/>
            <a:headEnd/>
            <a:tailEnd/>
          </a:ln>
        </p:spPr>
        <p:txBody>
          <a:bodyPr/>
          <a:lstStyle/>
          <a:p>
            <a:endParaRPr lang="en-US"/>
          </a:p>
        </p:txBody>
      </p:sp>
      <p:sp>
        <p:nvSpPr>
          <p:cNvPr id="5126" name="TextBox 7"/>
          <p:cNvSpPr txBox="1">
            <a:spLocks noChangeArrowheads="1"/>
          </p:cNvSpPr>
          <p:nvPr/>
        </p:nvSpPr>
        <p:spPr bwMode="auto">
          <a:xfrm>
            <a:off x="428625" y="1362075"/>
            <a:ext cx="4829175" cy="523220"/>
          </a:xfrm>
          <a:prstGeom prst="rect">
            <a:avLst/>
          </a:prstGeom>
          <a:noFill/>
          <a:ln w="9525">
            <a:noFill/>
            <a:miter lim="800000"/>
            <a:headEnd/>
            <a:tailEnd/>
          </a:ln>
        </p:spPr>
        <p:txBody>
          <a:bodyPr wrap="square">
            <a:spAutoFit/>
          </a:bodyPr>
          <a:lstStyle/>
          <a:p>
            <a:pPr algn="ctr"/>
            <a:r>
              <a:rPr lang="en-US" sz="1400" dirty="0" smtClean="0"/>
              <a:t>Investment is increasing in </a:t>
            </a:r>
          </a:p>
          <a:p>
            <a:pPr algn="ctr"/>
            <a:r>
              <a:rPr lang="en-US" sz="1400" dirty="0" smtClean="0"/>
              <a:t>Global </a:t>
            </a:r>
            <a:r>
              <a:rPr lang="en-US" sz="1400" dirty="0"/>
              <a:t>Trade Management (GTM</a:t>
            </a:r>
            <a:r>
              <a:rPr lang="en-US" sz="1400" dirty="0" smtClean="0"/>
              <a:t>) technology</a:t>
            </a:r>
            <a:endParaRPr lang="en-US" sz="1400" b="0" i="1" dirty="0"/>
          </a:p>
        </p:txBody>
      </p:sp>
      <p:sp>
        <p:nvSpPr>
          <p:cNvPr id="5127" name="Rectangle 44"/>
          <p:cNvSpPr>
            <a:spLocks noChangeArrowheads="1"/>
          </p:cNvSpPr>
          <p:nvPr/>
        </p:nvSpPr>
        <p:spPr bwMode="auto">
          <a:xfrm>
            <a:off x="6248400" y="1143000"/>
            <a:ext cx="2667000" cy="2813078"/>
          </a:xfrm>
          <a:prstGeom prst="rect">
            <a:avLst/>
          </a:prstGeom>
          <a:noFill/>
          <a:ln w="9525">
            <a:noFill/>
            <a:miter lim="800000"/>
            <a:headEnd/>
            <a:tailEnd/>
          </a:ln>
        </p:spPr>
        <p:txBody>
          <a:bodyPr>
            <a:spAutoFit/>
          </a:bodyPr>
          <a:lstStyle/>
          <a:p>
            <a:pPr marL="282575" indent="-282575" algn="l">
              <a:spcBef>
                <a:spcPct val="60000"/>
              </a:spcBef>
              <a:buFontTx/>
              <a:buChar char="•"/>
            </a:pPr>
            <a:r>
              <a:rPr lang="en-US" sz="1600" b="0" dirty="0"/>
              <a:t>Automating supply chains across borders:</a:t>
            </a:r>
          </a:p>
          <a:p>
            <a:pPr marL="742950" lvl="1" indent="-285750" algn="l">
              <a:spcBef>
                <a:spcPct val="60000"/>
              </a:spcBef>
              <a:buFontTx/>
              <a:buChar char="•"/>
            </a:pPr>
            <a:r>
              <a:rPr lang="en-US" sz="1600" b="0" dirty="0"/>
              <a:t>Import, Export and Trade Agreements</a:t>
            </a:r>
          </a:p>
          <a:p>
            <a:pPr marL="282575" indent="-282575" algn="l">
              <a:spcBef>
                <a:spcPct val="60000"/>
              </a:spcBef>
              <a:buFontTx/>
              <a:buChar char="•"/>
            </a:pPr>
            <a:r>
              <a:rPr lang="en-US" sz="1600" b="0" dirty="0"/>
              <a:t>On-demand Delivery is Key Capability</a:t>
            </a:r>
          </a:p>
          <a:p>
            <a:pPr marL="282575" indent="-282575" algn="l">
              <a:spcBef>
                <a:spcPct val="60000"/>
              </a:spcBef>
              <a:buFontTx/>
              <a:buChar char="•"/>
            </a:pPr>
            <a:r>
              <a:rPr lang="en-US" sz="1600" b="0" dirty="0"/>
              <a:t>Addresses Global Supply Network Challenges</a:t>
            </a:r>
          </a:p>
        </p:txBody>
      </p:sp>
      <p:graphicFrame>
        <p:nvGraphicFramePr>
          <p:cNvPr id="32838" name="Group 70"/>
          <p:cNvGraphicFramePr>
            <a:graphicFrameLocks noGrp="1"/>
          </p:cNvGraphicFramePr>
          <p:nvPr/>
        </p:nvGraphicFramePr>
        <p:xfrm>
          <a:off x="6188075" y="3927475"/>
          <a:ext cx="2849563" cy="2704469"/>
        </p:xfrm>
        <a:graphic>
          <a:graphicData uri="http://schemas.openxmlformats.org/drawingml/2006/table">
            <a:tbl>
              <a:tblPr/>
              <a:tblGrid>
                <a:gridCol w="1052513"/>
                <a:gridCol w="925512"/>
                <a:gridCol w="871538"/>
              </a:tblGrid>
              <a:tr h="163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chemeClr val="bg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bg1"/>
                          </a:solidFill>
                          <a:effectLst/>
                          <a:latin typeface="Arial" charset="0"/>
                        </a:rPr>
                        <a:t>         Supply Network       </a:t>
                      </a:r>
                    </a:p>
                  </a:txBody>
                  <a:tcPr anchor="ctr" horzOverflow="overflow">
                    <a:lnL>
                      <a:noFill/>
                    </a:lnL>
                    <a:lnR>
                      <a:noFill/>
                    </a:lnR>
                    <a:lnT>
                      <a:noFill/>
                    </a:lnT>
                    <a:lnB w="635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r>
              <a:tr h="160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Component</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Domestic</a:t>
                      </a:r>
                    </a:p>
                  </a:txBody>
                  <a:tcPr horzOverflow="overflow">
                    <a:lnL>
                      <a:noFill/>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Global</a:t>
                      </a:r>
                    </a:p>
                  </a:txBody>
                  <a:tcPr horzOverflow="overflow">
                    <a:lnL>
                      <a:noFill/>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Cycle Time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5-7 days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25-40 days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CCA78"/>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Touchpoints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Regulation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Minimal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Significant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CA78"/>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Time Zones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1 - 3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Modes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1 - 3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CA78"/>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Costs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Low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High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Languages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Multiple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CA78"/>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Documentation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Low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Significant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CC"/>
                    </a:solidFill>
                  </a:tcPr>
                </a:tc>
              </a:tr>
            </a:tbl>
          </a:graphicData>
        </a:graphic>
      </p:graphicFrame>
      <p:sp>
        <p:nvSpPr>
          <p:cNvPr id="5171" name="TextBox 259"/>
          <p:cNvSpPr txBox="1">
            <a:spLocks noChangeArrowheads="1"/>
          </p:cNvSpPr>
          <p:nvPr/>
        </p:nvSpPr>
        <p:spPr bwMode="auto">
          <a:xfrm>
            <a:off x="6130925" y="6600825"/>
            <a:ext cx="1127125" cy="200025"/>
          </a:xfrm>
          <a:prstGeom prst="rect">
            <a:avLst/>
          </a:prstGeom>
          <a:noFill/>
          <a:ln w="9525">
            <a:noFill/>
            <a:miter lim="800000"/>
            <a:headEnd/>
            <a:tailEnd/>
          </a:ln>
        </p:spPr>
        <p:txBody>
          <a:bodyPr wrap="none">
            <a:spAutoFit/>
          </a:bodyPr>
          <a:lstStyle/>
          <a:p>
            <a:r>
              <a:rPr lang="en-US" sz="700" b="0" i="1"/>
              <a:t>Source: AMR Research</a:t>
            </a:r>
          </a:p>
        </p:txBody>
      </p:sp>
      <p:sp>
        <p:nvSpPr>
          <p:cNvPr id="32913" name="Rectangle 145"/>
          <p:cNvSpPr>
            <a:spLocks noGrp="1" noChangeArrowheads="1"/>
          </p:cNvSpPr>
          <p:nvPr>
            <p:ph type="title"/>
          </p:nvPr>
        </p:nvSpPr>
        <p:spPr/>
        <p:txBody>
          <a:bodyPr/>
          <a:lstStyle/>
          <a:p>
            <a:pPr>
              <a:defRPr/>
            </a:pPr>
            <a:r>
              <a:rPr lang="en-US" smtClean="0">
                <a:effectLst/>
              </a:rPr>
              <a:t>Supply Chain 2.0</a:t>
            </a:r>
          </a:p>
        </p:txBody>
      </p:sp>
      <p:sp>
        <p:nvSpPr>
          <p:cNvPr id="5173" name="Rectangle 155"/>
          <p:cNvSpPr>
            <a:spLocks noGrp="1" noChangeArrowheads="1"/>
          </p:cNvSpPr>
          <p:nvPr>
            <p:ph type="body" idx="1"/>
          </p:nvPr>
        </p:nvSpPr>
        <p:spPr>
          <a:xfrm>
            <a:off x="109538" y="2319338"/>
            <a:ext cx="5997575" cy="4392612"/>
          </a:xfrm>
        </p:spPr>
        <p:txBody>
          <a:bodyPr/>
          <a:lstStyle/>
          <a:p>
            <a:pPr marL="457200" indent="-457200">
              <a:buFont typeface="Wingdings" pitchFamily="2" charset="2"/>
              <a:buNone/>
            </a:pPr>
            <a:r>
              <a:rPr lang="en-US" b="1" dirty="0" smtClean="0">
                <a:solidFill>
                  <a:schemeClr val="tx1"/>
                </a:solidFill>
              </a:rPr>
              <a:t>Requirements</a:t>
            </a:r>
          </a:p>
          <a:p>
            <a:pPr marL="457200" indent="-457200"/>
            <a:r>
              <a:rPr lang="en-US" dirty="0" smtClean="0">
                <a:solidFill>
                  <a:schemeClr val="tx1"/>
                </a:solidFill>
              </a:rPr>
              <a:t>Develop Trade Strategies</a:t>
            </a:r>
          </a:p>
          <a:p>
            <a:pPr marL="457200" indent="-457200"/>
            <a:r>
              <a:rPr lang="en-US" dirty="0" smtClean="0">
                <a:solidFill>
                  <a:schemeClr val="tx1"/>
                </a:solidFill>
              </a:rPr>
              <a:t>Manage Suppliers via Portals</a:t>
            </a:r>
          </a:p>
          <a:p>
            <a:pPr marL="457200" indent="-457200"/>
            <a:r>
              <a:rPr lang="en-US" dirty="0" smtClean="0">
                <a:solidFill>
                  <a:schemeClr val="tx1"/>
                </a:solidFill>
              </a:rPr>
              <a:t>Optimize Global Transportation</a:t>
            </a:r>
          </a:p>
          <a:p>
            <a:pPr marL="457200" indent="-457200"/>
            <a:r>
              <a:rPr lang="en-US" dirty="0" smtClean="0">
                <a:solidFill>
                  <a:schemeClr val="tx1"/>
                </a:solidFill>
              </a:rPr>
              <a:t>Automate Trade Compliance</a:t>
            </a:r>
          </a:p>
          <a:p>
            <a:pPr marL="457200" indent="-457200"/>
            <a:r>
              <a:rPr lang="en-US" dirty="0" smtClean="0">
                <a:solidFill>
                  <a:schemeClr val="tx1"/>
                </a:solidFill>
              </a:rPr>
              <a:t>Monitor with Supply Chain Execution</a:t>
            </a:r>
          </a:p>
          <a:p>
            <a:pPr marL="457200" indent="-457200"/>
            <a:r>
              <a:rPr lang="en-US" dirty="0" smtClean="0">
                <a:solidFill>
                  <a:schemeClr val="tx1"/>
                </a:solidFill>
              </a:rPr>
              <a:t>Integrate Financial Supply Chain</a:t>
            </a:r>
            <a:endParaRPr lang="en-US" dirty="0" smtClean="0"/>
          </a:p>
        </p:txBody>
      </p:sp>
      <p:sp>
        <p:nvSpPr>
          <p:cNvPr id="5174" name="Oval 152"/>
          <p:cNvSpPr>
            <a:spLocks noChangeArrowheads="1"/>
          </p:cNvSpPr>
          <p:nvPr/>
        </p:nvSpPr>
        <p:spPr bwMode="auto">
          <a:xfrm>
            <a:off x="7900988" y="4122738"/>
            <a:ext cx="1223962" cy="2706687"/>
          </a:xfrm>
          <a:prstGeom prst="ellipse">
            <a:avLst/>
          </a:prstGeom>
          <a:noFill/>
          <a:ln w="28575">
            <a:solidFill>
              <a:srgbClr val="FF9900"/>
            </a:solidFill>
            <a:round/>
            <a:headEnd/>
            <a:tailEnd/>
          </a:ln>
        </p:spPr>
        <p:txBody>
          <a:bodyPr wrap="none" anchor="ctr"/>
          <a:lstStyle/>
          <a:p>
            <a:endParaRPr lang="en-US"/>
          </a:p>
        </p:txBody>
      </p:sp>
      <p:sp>
        <p:nvSpPr>
          <p:cNvPr id="5175" name="Line 153"/>
          <p:cNvSpPr>
            <a:spLocks noChangeShapeType="1"/>
          </p:cNvSpPr>
          <p:nvPr/>
        </p:nvSpPr>
        <p:spPr bwMode="auto">
          <a:xfrm>
            <a:off x="7754938" y="3135313"/>
            <a:ext cx="547687" cy="1071562"/>
          </a:xfrm>
          <a:prstGeom prst="line">
            <a:avLst/>
          </a:prstGeom>
          <a:noFill/>
          <a:ln w="28575">
            <a:solidFill>
              <a:srgbClr val="FF9900"/>
            </a:solidFill>
            <a:round/>
            <a:headEnd/>
            <a:tailEnd/>
          </a:ln>
        </p:spPr>
        <p:txBody>
          <a:bodyPr/>
          <a:lstStyle/>
          <a:p>
            <a:endParaRPr lang="en-US"/>
          </a:p>
        </p:txBody>
      </p:sp>
      <p:grpSp>
        <p:nvGrpSpPr>
          <p:cNvPr id="2" name="Group 164"/>
          <p:cNvGrpSpPr>
            <a:grpSpLocks/>
          </p:cNvGrpSpPr>
          <p:nvPr/>
        </p:nvGrpSpPr>
        <p:grpSpPr bwMode="auto">
          <a:xfrm>
            <a:off x="120650" y="2190069"/>
            <a:ext cx="6010275" cy="4446587"/>
            <a:chOff x="66" y="1427"/>
            <a:chExt cx="3786" cy="2801"/>
          </a:xfrm>
        </p:grpSpPr>
        <p:sp>
          <p:nvSpPr>
            <p:cNvPr id="3074" name="Rectangle 9"/>
            <p:cNvSpPr>
              <a:spLocks noChangeArrowheads="1"/>
            </p:cNvSpPr>
            <p:nvPr/>
          </p:nvSpPr>
          <p:spPr bwMode="auto">
            <a:xfrm>
              <a:off x="68" y="1429"/>
              <a:ext cx="3784" cy="2799"/>
            </a:xfrm>
            <a:prstGeom prst="rect">
              <a:avLst/>
            </a:prstGeom>
            <a:solidFill>
              <a:srgbClr val="BCD8DD"/>
            </a:solidFill>
            <a:ln w="9525">
              <a:noFill/>
              <a:miter lim="800000"/>
              <a:headEnd/>
              <a:tailEnd/>
            </a:ln>
            <a:effectLst>
              <a:outerShdw blurRad="50800" dist="38100" dir="2700000" algn="tl" rotWithShape="0">
                <a:prstClr val="black">
                  <a:alpha val="40000"/>
                </a:prstClr>
              </a:outerShdw>
            </a:effectLst>
          </p:spPr>
          <p:txBody>
            <a:bodyPr/>
            <a:lstStyle/>
            <a:p>
              <a:pPr>
                <a:defRPr/>
              </a:pPr>
              <a:endParaRPr lang="en-US" dirty="0"/>
            </a:p>
          </p:txBody>
        </p:sp>
        <p:sp>
          <p:nvSpPr>
            <p:cNvPr id="5178" name="Freeform 10"/>
            <p:cNvSpPr>
              <a:spLocks/>
            </p:cNvSpPr>
            <p:nvPr/>
          </p:nvSpPr>
          <p:spPr bwMode="auto">
            <a:xfrm>
              <a:off x="3100" y="1954"/>
              <a:ext cx="750" cy="823"/>
            </a:xfrm>
            <a:custGeom>
              <a:avLst/>
              <a:gdLst>
                <a:gd name="T0" fmla="*/ 90487 w 750"/>
                <a:gd name="T1" fmla="*/ 114300 h 823"/>
                <a:gd name="T2" fmla="*/ 68263 w 750"/>
                <a:gd name="T3" fmla="*/ 114300 h 823"/>
                <a:gd name="T4" fmla="*/ 68263 w 750"/>
                <a:gd name="T5" fmla="*/ 46038 h 823"/>
                <a:gd name="T6" fmla="*/ 0 w 750"/>
                <a:gd name="T7" fmla="*/ 46038 h 823"/>
                <a:gd name="T8" fmla="*/ 22225 w 750"/>
                <a:gd name="T9" fmla="*/ 180975 h 823"/>
                <a:gd name="T10" fmla="*/ 0 w 750"/>
                <a:gd name="T11" fmla="*/ 382588 h 823"/>
                <a:gd name="T12" fmla="*/ 22225 w 750"/>
                <a:gd name="T13" fmla="*/ 474663 h 823"/>
                <a:gd name="T14" fmla="*/ 0 w 750"/>
                <a:gd name="T15" fmla="*/ 563563 h 823"/>
                <a:gd name="T16" fmla="*/ 22225 w 750"/>
                <a:gd name="T17" fmla="*/ 582613 h 823"/>
                <a:gd name="T18" fmla="*/ 22225 w 750"/>
                <a:gd name="T19" fmla="*/ 609600 h 823"/>
                <a:gd name="T20" fmla="*/ 90487 w 750"/>
                <a:gd name="T21" fmla="*/ 674688 h 823"/>
                <a:gd name="T22" fmla="*/ 114300 w 750"/>
                <a:gd name="T23" fmla="*/ 674688 h 823"/>
                <a:gd name="T24" fmla="*/ 114300 w 750"/>
                <a:gd name="T25" fmla="*/ 696913 h 823"/>
                <a:gd name="T26" fmla="*/ 90487 w 750"/>
                <a:gd name="T27" fmla="*/ 696913 h 823"/>
                <a:gd name="T28" fmla="*/ 90487 w 750"/>
                <a:gd name="T29" fmla="*/ 717550 h 823"/>
                <a:gd name="T30" fmla="*/ 114300 w 750"/>
                <a:gd name="T31" fmla="*/ 717550 h 823"/>
                <a:gd name="T32" fmla="*/ 114300 w 750"/>
                <a:gd name="T33" fmla="*/ 766763 h 823"/>
                <a:gd name="T34" fmla="*/ 161925 w 750"/>
                <a:gd name="T35" fmla="*/ 831850 h 823"/>
                <a:gd name="T36" fmla="*/ 161925 w 750"/>
                <a:gd name="T37" fmla="*/ 854075 h 823"/>
                <a:gd name="T38" fmla="*/ 273050 w 750"/>
                <a:gd name="T39" fmla="*/ 881063 h 823"/>
                <a:gd name="T40" fmla="*/ 273050 w 750"/>
                <a:gd name="T41" fmla="*/ 923925 h 823"/>
                <a:gd name="T42" fmla="*/ 296863 w 750"/>
                <a:gd name="T43" fmla="*/ 923925 h 823"/>
                <a:gd name="T44" fmla="*/ 336550 w 750"/>
                <a:gd name="T45" fmla="*/ 966788 h 823"/>
                <a:gd name="T46" fmla="*/ 404812 w 750"/>
                <a:gd name="T47" fmla="*/ 966788 h 823"/>
                <a:gd name="T48" fmla="*/ 561975 w 750"/>
                <a:gd name="T49" fmla="*/ 1035050 h 823"/>
                <a:gd name="T50" fmla="*/ 787400 w 750"/>
                <a:gd name="T51" fmla="*/ 992188 h 823"/>
                <a:gd name="T52" fmla="*/ 790575 w 750"/>
                <a:gd name="T53" fmla="*/ 992188 h 823"/>
                <a:gd name="T54" fmla="*/ 790575 w 750"/>
                <a:gd name="T55" fmla="*/ 992188 h 823"/>
                <a:gd name="T56" fmla="*/ 855663 w 750"/>
                <a:gd name="T57" fmla="*/ 1060450 h 823"/>
                <a:gd name="T58" fmla="*/ 855663 w 750"/>
                <a:gd name="T59" fmla="*/ 1103313 h 823"/>
                <a:gd name="T60" fmla="*/ 901700 w 750"/>
                <a:gd name="T61" fmla="*/ 1125538 h 823"/>
                <a:gd name="T62" fmla="*/ 922338 w 750"/>
                <a:gd name="T63" fmla="*/ 1125538 h 823"/>
                <a:gd name="T64" fmla="*/ 944563 w 750"/>
                <a:gd name="T65" fmla="*/ 1100138 h 823"/>
                <a:gd name="T66" fmla="*/ 990600 w 750"/>
                <a:gd name="T67" fmla="*/ 1100138 h 823"/>
                <a:gd name="T68" fmla="*/ 993775 w 750"/>
                <a:gd name="T69" fmla="*/ 1103313 h 823"/>
                <a:gd name="T70" fmla="*/ 993775 w 750"/>
                <a:gd name="T71" fmla="*/ 1103313 h 823"/>
                <a:gd name="T72" fmla="*/ 1079500 w 750"/>
                <a:gd name="T73" fmla="*/ 1282700 h 823"/>
                <a:gd name="T74" fmla="*/ 1169988 w 750"/>
                <a:gd name="T75" fmla="*/ 1306513 h 823"/>
                <a:gd name="T76" fmla="*/ 1169988 w 750"/>
                <a:gd name="T77" fmla="*/ 1306513 h 823"/>
                <a:gd name="T78" fmla="*/ 1169988 w 750"/>
                <a:gd name="T79" fmla="*/ 1306513 h 823"/>
                <a:gd name="T80" fmla="*/ 1169988 w 750"/>
                <a:gd name="T81" fmla="*/ 1214438 h 823"/>
                <a:gd name="T82" fmla="*/ 1190625 w 750"/>
                <a:gd name="T83" fmla="*/ 1200150 h 823"/>
                <a:gd name="T84" fmla="*/ 1190625 w 750"/>
                <a:gd name="T85" fmla="*/ 0 h 823"/>
                <a:gd name="T86" fmla="*/ 90487 w 750"/>
                <a:gd name="T87" fmla="*/ 0 h 823"/>
                <a:gd name="T88" fmla="*/ 90487 w 750"/>
                <a:gd name="T89" fmla="*/ 114300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823"/>
                <a:gd name="T137" fmla="*/ 750 w 750"/>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823">
                  <a:moveTo>
                    <a:pt x="57" y="72"/>
                  </a:moveTo>
                  <a:lnTo>
                    <a:pt x="43" y="72"/>
                  </a:lnTo>
                  <a:lnTo>
                    <a:pt x="43" y="29"/>
                  </a:lnTo>
                  <a:lnTo>
                    <a:pt x="0" y="29"/>
                  </a:lnTo>
                  <a:lnTo>
                    <a:pt x="14" y="114"/>
                  </a:lnTo>
                  <a:lnTo>
                    <a:pt x="0" y="241"/>
                  </a:lnTo>
                  <a:lnTo>
                    <a:pt x="14" y="299"/>
                  </a:lnTo>
                  <a:lnTo>
                    <a:pt x="0" y="355"/>
                  </a:lnTo>
                  <a:lnTo>
                    <a:pt x="14" y="367"/>
                  </a:lnTo>
                  <a:lnTo>
                    <a:pt x="14" y="384"/>
                  </a:lnTo>
                  <a:lnTo>
                    <a:pt x="57" y="425"/>
                  </a:lnTo>
                  <a:lnTo>
                    <a:pt x="72" y="425"/>
                  </a:lnTo>
                  <a:lnTo>
                    <a:pt x="72" y="439"/>
                  </a:lnTo>
                  <a:lnTo>
                    <a:pt x="57" y="439"/>
                  </a:lnTo>
                  <a:lnTo>
                    <a:pt x="57" y="452"/>
                  </a:lnTo>
                  <a:lnTo>
                    <a:pt x="72" y="452"/>
                  </a:lnTo>
                  <a:lnTo>
                    <a:pt x="72" y="483"/>
                  </a:lnTo>
                  <a:lnTo>
                    <a:pt x="102" y="524"/>
                  </a:lnTo>
                  <a:lnTo>
                    <a:pt x="102" y="538"/>
                  </a:lnTo>
                  <a:lnTo>
                    <a:pt x="172" y="555"/>
                  </a:lnTo>
                  <a:lnTo>
                    <a:pt x="172" y="582"/>
                  </a:lnTo>
                  <a:lnTo>
                    <a:pt x="187" y="582"/>
                  </a:lnTo>
                  <a:lnTo>
                    <a:pt x="212" y="609"/>
                  </a:lnTo>
                  <a:lnTo>
                    <a:pt x="255" y="609"/>
                  </a:lnTo>
                  <a:lnTo>
                    <a:pt x="354" y="652"/>
                  </a:lnTo>
                  <a:lnTo>
                    <a:pt x="496" y="625"/>
                  </a:lnTo>
                  <a:lnTo>
                    <a:pt x="498" y="625"/>
                  </a:lnTo>
                  <a:lnTo>
                    <a:pt x="539" y="668"/>
                  </a:lnTo>
                  <a:lnTo>
                    <a:pt x="539" y="695"/>
                  </a:lnTo>
                  <a:lnTo>
                    <a:pt x="568" y="709"/>
                  </a:lnTo>
                  <a:lnTo>
                    <a:pt x="581" y="709"/>
                  </a:lnTo>
                  <a:lnTo>
                    <a:pt x="595" y="693"/>
                  </a:lnTo>
                  <a:lnTo>
                    <a:pt x="624" y="693"/>
                  </a:lnTo>
                  <a:lnTo>
                    <a:pt x="626" y="695"/>
                  </a:lnTo>
                  <a:lnTo>
                    <a:pt x="680" y="808"/>
                  </a:lnTo>
                  <a:lnTo>
                    <a:pt x="737" y="823"/>
                  </a:lnTo>
                  <a:lnTo>
                    <a:pt x="737" y="765"/>
                  </a:lnTo>
                  <a:lnTo>
                    <a:pt x="750" y="756"/>
                  </a:lnTo>
                  <a:lnTo>
                    <a:pt x="750" y="0"/>
                  </a:lnTo>
                  <a:lnTo>
                    <a:pt x="57" y="0"/>
                  </a:lnTo>
                  <a:lnTo>
                    <a:pt x="57" y="72"/>
                  </a:lnTo>
                  <a:close/>
                </a:path>
              </a:pathLst>
            </a:custGeom>
            <a:solidFill>
              <a:srgbClr val="ADAC92"/>
            </a:solidFill>
            <a:ln w="4">
              <a:solidFill>
                <a:srgbClr val="FFFFFF"/>
              </a:solidFill>
              <a:miter lim="800000"/>
              <a:headEnd/>
              <a:tailEnd/>
            </a:ln>
          </p:spPr>
          <p:txBody>
            <a:bodyPr/>
            <a:lstStyle/>
            <a:p>
              <a:endParaRPr lang="en-US"/>
            </a:p>
          </p:txBody>
        </p:sp>
        <p:sp>
          <p:nvSpPr>
            <p:cNvPr id="5179" name="Freeform 11"/>
            <p:cNvSpPr>
              <a:spLocks/>
            </p:cNvSpPr>
            <p:nvPr/>
          </p:nvSpPr>
          <p:spPr bwMode="auto">
            <a:xfrm>
              <a:off x="2661" y="1427"/>
              <a:ext cx="9" cy="3"/>
            </a:xfrm>
            <a:custGeom>
              <a:avLst/>
              <a:gdLst>
                <a:gd name="T0" fmla="*/ 14287 w 9"/>
                <a:gd name="T1" fmla="*/ 0 h 3"/>
                <a:gd name="T2" fmla="*/ 0 w 9"/>
                <a:gd name="T3" fmla="*/ 0 h 3"/>
                <a:gd name="T4" fmla="*/ 0 w 9"/>
                <a:gd name="T5" fmla="*/ 4762 h 3"/>
                <a:gd name="T6" fmla="*/ 14287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0" y="3"/>
                  </a:lnTo>
                  <a:lnTo>
                    <a:pt x="9" y="0"/>
                  </a:lnTo>
                  <a:close/>
                </a:path>
              </a:pathLst>
            </a:custGeom>
            <a:solidFill>
              <a:srgbClr val="ADAC92"/>
            </a:solidFill>
            <a:ln w="4">
              <a:solidFill>
                <a:srgbClr val="FFFFFF"/>
              </a:solidFill>
              <a:miter lim="800000"/>
              <a:headEnd/>
              <a:tailEnd/>
            </a:ln>
          </p:spPr>
          <p:txBody>
            <a:bodyPr/>
            <a:lstStyle/>
            <a:p>
              <a:endParaRPr lang="en-US"/>
            </a:p>
          </p:txBody>
        </p:sp>
        <p:sp>
          <p:nvSpPr>
            <p:cNvPr id="5180" name="Freeform 12"/>
            <p:cNvSpPr>
              <a:spLocks/>
            </p:cNvSpPr>
            <p:nvPr/>
          </p:nvSpPr>
          <p:spPr bwMode="auto">
            <a:xfrm>
              <a:off x="2718" y="1427"/>
              <a:ext cx="1132" cy="527"/>
            </a:xfrm>
            <a:custGeom>
              <a:avLst/>
              <a:gdLst>
                <a:gd name="T0" fmla="*/ 66675 w 1132"/>
                <a:gd name="T1" fmla="*/ 90487 h 527"/>
                <a:gd name="T2" fmla="*/ 111125 w 1132"/>
                <a:gd name="T3" fmla="*/ 71437 h 527"/>
                <a:gd name="T4" fmla="*/ 153987 w 1132"/>
                <a:gd name="T5" fmla="*/ 28575 h 527"/>
                <a:gd name="T6" fmla="*/ 180975 w 1132"/>
                <a:gd name="T7" fmla="*/ 114300 h 527"/>
                <a:gd name="T8" fmla="*/ 203200 w 1132"/>
                <a:gd name="T9" fmla="*/ 114300 h 527"/>
                <a:gd name="T10" fmla="*/ 293687 w 1132"/>
                <a:gd name="T11" fmla="*/ 274637 h 527"/>
                <a:gd name="T12" fmla="*/ 360362 w 1132"/>
                <a:gd name="T13" fmla="*/ 339725 h 527"/>
                <a:gd name="T14" fmla="*/ 360362 w 1132"/>
                <a:gd name="T15" fmla="*/ 431800 h 527"/>
                <a:gd name="T16" fmla="*/ 360362 w 1132"/>
                <a:gd name="T17" fmla="*/ 474662 h 527"/>
                <a:gd name="T18" fmla="*/ 336550 w 1132"/>
                <a:gd name="T19" fmla="*/ 496887 h 527"/>
                <a:gd name="T20" fmla="*/ 428625 w 1132"/>
                <a:gd name="T21" fmla="*/ 588962 h 527"/>
                <a:gd name="T22" fmla="*/ 449263 w 1132"/>
                <a:gd name="T23" fmla="*/ 611187 h 527"/>
                <a:gd name="T24" fmla="*/ 471487 w 1132"/>
                <a:gd name="T25" fmla="*/ 700087 h 527"/>
                <a:gd name="T26" fmla="*/ 628650 w 1132"/>
                <a:gd name="T27" fmla="*/ 814387 h 527"/>
                <a:gd name="T28" fmla="*/ 674687 w 1132"/>
                <a:gd name="T29" fmla="*/ 836612 h 527"/>
                <a:gd name="T30" fmla="*/ 696912 w 1132"/>
                <a:gd name="T31" fmla="*/ 836612 h 527"/>
                <a:gd name="T32" fmla="*/ 1797050 w 1132"/>
                <a:gd name="T33" fmla="*/ 836612 h 527"/>
                <a:gd name="T34" fmla="*/ 1797050 w 1132"/>
                <a:gd name="T35" fmla="*/ 0 h 527"/>
                <a:gd name="T36" fmla="*/ 0 w 1132"/>
                <a:gd name="T37" fmla="*/ 0 h 527"/>
                <a:gd name="T38" fmla="*/ 0 w 1132"/>
                <a:gd name="T39" fmla="*/ 4762 h 527"/>
                <a:gd name="T40" fmla="*/ 66675 w 1132"/>
                <a:gd name="T41" fmla="*/ 90487 h 5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2"/>
                <a:gd name="T64" fmla="*/ 0 h 527"/>
                <a:gd name="T65" fmla="*/ 1132 w 1132"/>
                <a:gd name="T66" fmla="*/ 527 h 5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2" h="527">
                  <a:moveTo>
                    <a:pt x="42" y="57"/>
                  </a:moveTo>
                  <a:lnTo>
                    <a:pt x="70" y="45"/>
                  </a:lnTo>
                  <a:lnTo>
                    <a:pt x="97" y="18"/>
                  </a:lnTo>
                  <a:lnTo>
                    <a:pt x="114" y="72"/>
                  </a:lnTo>
                  <a:lnTo>
                    <a:pt x="128" y="72"/>
                  </a:lnTo>
                  <a:lnTo>
                    <a:pt x="185" y="173"/>
                  </a:lnTo>
                  <a:lnTo>
                    <a:pt x="227" y="214"/>
                  </a:lnTo>
                  <a:lnTo>
                    <a:pt x="227" y="272"/>
                  </a:lnTo>
                  <a:lnTo>
                    <a:pt x="227" y="299"/>
                  </a:lnTo>
                  <a:lnTo>
                    <a:pt x="212" y="313"/>
                  </a:lnTo>
                  <a:lnTo>
                    <a:pt x="270" y="371"/>
                  </a:lnTo>
                  <a:lnTo>
                    <a:pt x="283" y="385"/>
                  </a:lnTo>
                  <a:lnTo>
                    <a:pt x="297" y="441"/>
                  </a:lnTo>
                  <a:lnTo>
                    <a:pt x="396" y="513"/>
                  </a:lnTo>
                  <a:lnTo>
                    <a:pt x="425" y="527"/>
                  </a:lnTo>
                  <a:lnTo>
                    <a:pt x="439" y="527"/>
                  </a:lnTo>
                  <a:lnTo>
                    <a:pt x="1132" y="527"/>
                  </a:lnTo>
                  <a:lnTo>
                    <a:pt x="1132" y="0"/>
                  </a:lnTo>
                  <a:lnTo>
                    <a:pt x="0" y="0"/>
                  </a:lnTo>
                  <a:lnTo>
                    <a:pt x="0" y="3"/>
                  </a:lnTo>
                  <a:lnTo>
                    <a:pt x="42" y="57"/>
                  </a:lnTo>
                  <a:close/>
                </a:path>
              </a:pathLst>
            </a:custGeom>
            <a:solidFill>
              <a:srgbClr val="ADAC92"/>
            </a:solidFill>
            <a:ln w="4">
              <a:solidFill>
                <a:srgbClr val="FFFFFF"/>
              </a:solidFill>
              <a:miter lim="800000"/>
              <a:headEnd/>
              <a:tailEnd/>
            </a:ln>
          </p:spPr>
          <p:txBody>
            <a:bodyPr/>
            <a:lstStyle/>
            <a:p>
              <a:endParaRPr lang="en-US"/>
            </a:p>
          </p:txBody>
        </p:sp>
        <p:sp>
          <p:nvSpPr>
            <p:cNvPr id="5181" name="Freeform 13"/>
            <p:cNvSpPr>
              <a:spLocks/>
            </p:cNvSpPr>
            <p:nvPr/>
          </p:nvSpPr>
          <p:spPr bwMode="auto">
            <a:xfrm>
              <a:off x="3312" y="2563"/>
              <a:ext cx="538" cy="498"/>
            </a:xfrm>
            <a:custGeom>
              <a:avLst/>
              <a:gdLst>
                <a:gd name="T0" fmla="*/ 833438 w 538"/>
                <a:gd name="T1" fmla="*/ 515938 h 498"/>
                <a:gd name="T2" fmla="*/ 814388 w 538"/>
                <a:gd name="T3" fmla="*/ 493713 h 498"/>
                <a:gd name="T4" fmla="*/ 814388 w 538"/>
                <a:gd name="T5" fmla="*/ 382588 h 498"/>
                <a:gd name="T6" fmla="*/ 833438 w 538"/>
                <a:gd name="T7" fmla="*/ 339725 h 498"/>
                <a:gd name="T8" fmla="*/ 746125 w 538"/>
                <a:gd name="T9" fmla="*/ 315913 h 498"/>
                <a:gd name="T10" fmla="*/ 742950 w 538"/>
                <a:gd name="T11" fmla="*/ 315913 h 498"/>
                <a:gd name="T12" fmla="*/ 742950 w 538"/>
                <a:gd name="T13" fmla="*/ 315913 h 498"/>
                <a:gd name="T14" fmla="*/ 657225 w 538"/>
                <a:gd name="T15" fmla="*/ 136525 h 498"/>
                <a:gd name="T16" fmla="*/ 608012 w 538"/>
                <a:gd name="T17" fmla="*/ 136525 h 498"/>
                <a:gd name="T18" fmla="*/ 588962 w 538"/>
                <a:gd name="T19" fmla="*/ 161925 h 498"/>
                <a:gd name="T20" fmla="*/ 565150 w 538"/>
                <a:gd name="T21" fmla="*/ 161925 h 498"/>
                <a:gd name="T22" fmla="*/ 519112 w 538"/>
                <a:gd name="T23" fmla="*/ 136525 h 498"/>
                <a:gd name="T24" fmla="*/ 519112 w 538"/>
                <a:gd name="T25" fmla="*/ 136525 h 498"/>
                <a:gd name="T26" fmla="*/ 517525 w 538"/>
                <a:gd name="T27" fmla="*/ 133350 h 498"/>
                <a:gd name="T28" fmla="*/ 517525 w 538"/>
                <a:gd name="T29" fmla="*/ 90488 h 498"/>
                <a:gd name="T30" fmla="*/ 454025 w 538"/>
                <a:gd name="T31" fmla="*/ 25400 h 498"/>
                <a:gd name="T32" fmla="*/ 228600 w 538"/>
                <a:gd name="T33" fmla="*/ 71438 h 498"/>
                <a:gd name="T34" fmla="*/ 71437 w 538"/>
                <a:gd name="T35" fmla="*/ 1588 h 498"/>
                <a:gd name="T36" fmla="*/ 3175 w 538"/>
                <a:gd name="T37" fmla="*/ 1588 h 498"/>
                <a:gd name="T38" fmla="*/ 0 w 538"/>
                <a:gd name="T39" fmla="*/ 0 h 498"/>
                <a:gd name="T40" fmla="*/ 0 w 538"/>
                <a:gd name="T41" fmla="*/ 0 h 498"/>
                <a:gd name="T42" fmla="*/ 42862 w 538"/>
                <a:gd name="T43" fmla="*/ 133350 h 498"/>
                <a:gd name="T44" fmla="*/ 134937 w 538"/>
                <a:gd name="T45" fmla="*/ 182563 h 498"/>
                <a:gd name="T46" fmla="*/ 92075 w 538"/>
                <a:gd name="T47" fmla="*/ 247650 h 498"/>
                <a:gd name="T48" fmla="*/ 68262 w 538"/>
                <a:gd name="T49" fmla="*/ 225425 h 498"/>
                <a:gd name="T50" fmla="*/ 92075 w 538"/>
                <a:gd name="T51" fmla="*/ 271463 h 498"/>
                <a:gd name="T52" fmla="*/ 182562 w 538"/>
                <a:gd name="T53" fmla="*/ 315913 h 498"/>
                <a:gd name="T54" fmla="*/ 203200 w 538"/>
                <a:gd name="T55" fmla="*/ 358775 h 498"/>
                <a:gd name="T56" fmla="*/ 182562 w 538"/>
                <a:gd name="T57" fmla="*/ 382588 h 498"/>
                <a:gd name="T58" fmla="*/ 268287 w 538"/>
                <a:gd name="T59" fmla="*/ 450850 h 498"/>
                <a:gd name="T60" fmla="*/ 293687 w 538"/>
                <a:gd name="T61" fmla="*/ 473075 h 498"/>
                <a:gd name="T62" fmla="*/ 317500 w 538"/>
                <a:gd name="T63" fmla="*/ 450850 h 498"/>
                <a:gd name="T64" fmla="*/ 293687 w 538"/>
                <a:gd name="T65" fmla="*/ 401637 h 498"/>
                <a:gd name="T66" fmla="*/ 268287 w 538"/>
                <a:gd name="T67" fmla="*/ 401637 h 498"/>
                <a:gd name="T68" fmla="*/ 225425 w 538"/>
                <a:gd name="T69" fmla="*/ 315913 h 498"/>
                <a:gd name="T70" fmla="*/ 92075 w 538"/>
                <a:gd name="T71" fmla="*/ 111125 h 498"/>
                <a:gd name="T72" fmla="*/ 68262 w 538"/>
                <a:gd name="T73" fmla="*/ 25400 h 498"/>
                <a:gd name="T74" fmla="*/ 134937 w 538"/>
                <a:gd name="T75" fmla="*/ 68263 h 498"/>
                <a:gd name="T76" fmla="*/ 157162 w 538"/>
                <a:gd name="T77" fmla="*/ 68263 h 498"/>
                <a:gd name="T78" fmla="*/ 203200 w 538"/>
                <a:gd name="T79" fmla="*/ 158750 h 498"/>
                <a:gd name="T80" fmla="*/ 225425 w 538"/>
                <a:gd name="T81" fmla="*/ 225425 h 498"/>
                <a:gd name="T82" fmla="*/ 268287 w 538"/>
                <a:gd name="T83" fmla="*/ 225425 h 498"/>
                <a:gd name="T84" fmla="*/ 268287 w 538"/>
                <a:gd name="T85" fmla="*/ 247650 h 498"/>
                <a:gd name="T86" fmla="*/ 317500 w 538"/>
                <a:gd name="T87" fmla="*/ 315913 h 498"/>
                <a:gd name="T88" fmla="*/ 317500 w 538"/>
                <a:gd name="T89" fmla="*/ 339725 h 498"/>
                <a:gd name="T90" fmla="*/ 382587 w 538"/>
                <a:gd name="T91" fmla="*/ 358775 h 498"/>
                <a:gd name="T92" fmla="*/ 474662 w 538"/>
                <a:gd name="T93" fmla="*/ 493713 h 498"/>
                <a:gd name="T94" fmla="*/ 517525 w 538"/>
                <a:gd name="T95" fmla="*/ 536575 h 498"/>
                <a:gd name="T96" fmla="*/ 474662 w 538"/>
                <a:gd name="T97" fmla="*/ 585788 h 498"/>
                <a:gd name="T98" fmla="*/ 517525 w 538"/>
                <a:gd name="T99" fmla="*/ 628650 h 498"/>
                <a:gd name="T100" fmla="*/ 565150 w 538"/>
                <a:gd name="T101" fmla="*/ 700088 h 498"/>
                <a:gd name="T102" fmla="*/ 654050 w 538"/>
                <a:gd name="T103" fmla="*/ 700088 h 498"/>
                <a:gd name="T104" fmla="*/ 679450 w 538"/>
                <a:gd name="T105" fmla="*/ 719138 h 498"/>
                <a:gd name="T106" fmla="*/ 814388 w 538"/>
                <a:gd name="T107" fmla="*/ 765175 h 498"/>
                <a:gd name="T108" fmla="*/ 854075 w 538"/>
                <a:gd name="T109" fmla="*/ 790575 h 498"/>
                <a:gd name="T110" fmla="*/ 854075 w 538"/>
                <a:gd name="T111" fmla="*/ 596900 h 498"/>
                <a:gd name="T112" fmla="*/ 833438 w 538"/>
                <a:gd name="T113" fmla="*/ 536575 h 498"/>
                <a:gd name="T114" fmla="*/ 833438 w 538"/>
                <a:gd name="T115" fmla="*/ 515938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8"/>
                <a:gd name="T175" fmla="*/ 0 h 498"/>
                <a:gd name="T176" fmla="*/ 538 w 538"/>
                <a:gd name="T177" fmla="*/ 498 h 4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8" h="498">
                  <a:moveTo>
                    <a:pt x="525" y="325"/>
                  </a:moveTo>
                  <a:lnTo>
                    <a:pt x="513" y="311"/>
                  </a:lnTo>
                  <a:lnTo>
                    <a:pt x="513" y="241"/>
                  </a:lnTo>
                  <a:lnTo>
                    <a:pt x="525" y="214"/>
                  </a:lnTo>
                  <a:lnTo>
                    <a:pt x="470" y="199"/>
                  </a:lnTo>
                  <a:lnTo>
                    <a:pt x="468" y="199"/>
                  </a:lnTo>
                  <a:lnTo>
                    <a:pt x="414" y="86"/>
                  </a:lnTo>
                  <a:lnTo>
                    <a:pt x="383" y="86"/>
                  </a:lnTo>
                  <a:lnTo>
                    <a:pt x="371" y="102"/>
                  </a:lnTo>
                  <a:lnTo>
                    <a:pt x="356" y="102"/>
                  </a:lnTo>
                  <a:lnTo>
                    <a:pt x="327" y="86"/>
                  </a:lnTo>
                  <a:lnTo>
                    <a:pt x="326" y="84"/>
                  </a:lnTo>
                  <a:lnTo>
                    <a:pt x="326" y="57"/>
                  </a:lnTo>
                  <a:lnTo>
                    <a:pt x="286" y="16"/>
                  </a:lnTo>
                  <a:lnTo>
                    <a:pt x="144" y="45"/>
                  </a:lnTo>
                  <a:lnTo>
                    <a:pt x="45" y="1"/>
                  </a:lnTo>
                  <a:lnTo>
                    <a:pt x="2" y="1"/>
                  </a:lnTo>
                  <a:lnTo>
                    <a:pt x="0" y="0"/>
                  </a:lnTo>
                  <a:lnTo>
                    <a:pt x="27" y="84"/>
                  </a:lnTo>
                  <a:lnTo>
                    <a:pt x="85" y="115"/>
                  </a:lnTo>
                  <a:lnTo>
                    <a:pt x="58" y="156"/>
                  </a:lnTo>
                  <a:lnTo>
                    <a:pt x="43" y="142"/>
                  </a:lnTo>
                  <a:lnTo>
                    <a:pt x="58" y="171"/>
                  </a:lnTo>
                  <a:lnTo>
                    <a:pt x="115" y="199"/>
                  </a:lnTo>
                  <a:lnTo>
                    <a:pt x="128" y="226"/>
                  </a:lnTo>
                  <a:lnTo>
                    <a:pt x="115" y="241"/>
                  </a:lnTo>
                  <a:lnTo>
                    <a:pt x="169" y="284"/>
                  </a:lnTo>
                  <a:lnTo>
                    <a:pt x="185" y="298"/>
                  </a:lnTo>
                  <a:lnTo>
                    <a:pt x="200" y="284"/>
                  </a:lnTo>
                  <a:lnTo>
                    <a:pt x="185" y="253"/>
                  </a:lnTo>
                  <a:lnTo>
                    <a:pt x="169" y="253"/>
                  </a:lnTo>
                  <a:lnTo>
                    <a:pt x="142" y="199"/>
                  </a:lnTo>
                  <a:lnTo>
                    <a:pt x="58" y="70"/>
                  </a:lnTo>
                  <a:lnTo>
                    <a:pt x="43" y="16"/>
                  </a:lnTo>
                  <a:lnTo>
                    <a:pt x="85" y="43"/>
                  </a:lnTo>
                  <a:lnTo>
                    <a:pt x="99" y="43"/>
                  </a:lnTo>
                  <a:lnTo>
                    <a:pt x="128" y="100"/>
                  </a:lnTo>
                  <a:lnTo>
                    <a:pt x="142" y="142"/>
                  </a:lnTo>
                  <a:lnTo>
                    <a:pt x="169" y="142"/>
                  </a:lnTo>
                  <a:lnTo>
                    <a:pt x="169" y="156"/>
                  </a:lnTo>
                  <a:lnTo>
                    <a:pt x="200" y="199"/>
                  </a:lnTo>
                  <a:lnTo>
                    <a:pt x="200" y="214"/>
                  </a:lnTo>
                  <a:lnTo>
                    <a:pt x="241" y="226"/>
                  </a:lnTo>
                  <a:lnTo>
                    <a:pt x="299" y="311"/>
                  </a:lnTo>
                  <a:lnTo>
                    <a:pt x="326" y="338"/>
                  </a:lnTo>
                  <a:lnTo>
                    <a:pt x="299" y="369"/>
                  </a:lnTo>
                  <a:lnTo>
                    <a:pt x="326" y="396"/>
                  </a:lnTo>
                  <a:lnTo>
                    <a:pt x="356" y="441"/>
                  </a:lnTo>
                  <a:lnTo>
                    <a:pt x="412" y="441"/>
                  </a:lnTo>
                  <a:lnTo>
                    <a:pt x="428" y="453"/>
                  </a:lnTo>
                  <a:lnTo>
                    <a:pt x="513" y="482"/>
                  </a:lnTo>
                  <a:lnTo>
                    <a:pt x="538" y="498"/>
                  </a:lnTo>
                  <a:lnTo>
                    <a:pt x="538" y="376"/>
                  </a:lnTo>
                  <a:lnTo>
                    <a:pt x="525" y="338"/>
                  </a:lnTo>
                  <a:lnTo>
                    <a:pt x="525" y="325"/>
                  </a:lnTo>
                  <a:close/>
                </a:path>
              </a:pathLst>
            </a:custGeom>
            <a:solidFill>
              <a:srgbClr val="ADAC92"/>
            </a:solidFill>
            <a:ln w="4">
              <a:solidFill>
                <a:srgbClr val="FFFFFF"/>
              </a:solidFill>
              <a:miter lim="800000"/>
              <a:headEnd/>
              <a:tailEnd/>
            </a:ln>
          </p:spPr>
          <p:txBody>
            <a:bodyPr/>
            <a:lstStyle/>
            <a:p>
              <a:endParaRPr lang="en-US"/>
            </a:p>
          </p:txBody>
        </p:sp>
        <p:sp>
          <p:nvSpPr>
            <p:cNvPr id="5182" name="Freeform 14"/>
            <p:cNvSpPr>
              <a:spLocks/>
            </p:cNvSpPr>
            <p:nvPr/>
          </p:nvSpPr>
          <p:spPr bwMode="auto">
            <a:xfrm>
              <a:off x="3639" y="2647"/>
              <a:ext cx="87" cy="18"/>
            </a:xfrm>
            <a:custGeom>
              <a:avLst/>
              <a:gdLst>
                <a:gd name="T0" fmla="*/ 46037 w 87"/>
                <a:gd name="T1" fmla="*/ 28575 h 18"/>
                <a:gd name="T2" fmla="*/ 69850 w 87"/>
                <a:gd name="T3" fmla="*/ 28575 h 18"/>
                <a:gd name="T4" fmla="*/ 88900 w 87"/>
                <a:gd name="T5" fmla="*/ 3175 h 18"/>
                <a:gd name="T6" fmla="*/ 138112 w 87"/>
                <a:gd name="T7" fmla="*/ 3175 h 18"/>
                <a:gd name="T8" fmla="*/ 134937 w 87"/>
                <a:gd name="T9" fmla="*/ 0 h 18"/>
                <a:gd name="T10" fmla="*/ 88900 w 87"/>
                <a:gd name="T11" fmla="*/ 0 h 18"/>
                <a:gd name="T12" fmla="*/ 66675 w 87"/>
                <a:gd name="T13" fmla="*/ 25400 h 18"/>
                <a:gd name="T14" fmla="*/ 46037 w 87"/>
                <a:gd name="T15" fmla="*/ 25400 h 18"/>
                <a:gd name="T16" fmla="*/ 0 w 87"/>
                <a:gd name="T17" fmla="*/ 3175 h 18"/>
                <a:gd name="T18" fmla="*/ 0 w 87"/>
                <a:gd name="T19" fmla="*/ 3175 h 18"/>
                <a:gd name="T20" fmla="*/ 46037 w 87"/>
                <a:gd name="T21" fmla="*/ 28575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8"/>
                <a:gd name="T35" fmla="*/ 87 w 8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8">
                  <a:moveTo>
                    <a:pt x="29" y="18"/>
                  </a:moveTo>
                  <a:lnTo>
                    <a:pt x="44" y="18"/>
                  </a:lnTo>
                  <a:lnTo>
                    <a:pt x="56" y="2"/>
                  </a:lnTo>
                  <a:lnTo>
                    <a:pt x="87" y="2"/>
                  </a:lnTo>
                  <a:lnTo>
                    <a:pt x="85" y="0"/>
                  </a:lnTo>
                  <a:lnTo>
                    <a:pt x="56" y="0"/>
                  </a:lnTo>
                  <a:lnTo>
                    <a:pt x="42" y="16"/>
                  </a:lnTo>
                  <a:lnTo>
                    <a:pt x="29" y="16"/>
                  </a:lnTo>
                  <a:lnTo>
                    <a:pt x="0" y="2"/>
                  </a:lnTo>
                  <a:lnTo>
                    <a:pt x="29" y="18"/>
                  </a:lnTo>
                  <a:close/>
                </a:path>
              </a:pathLst>
            </a:custGeom>
            <a:solidFill>
              <a:srgbClr val="ADAC92"/>
            </a:solidFill>
            <a:ln w="4">
              <a:solidFill>
                <a:srgbClr val="FFFFFF"/>
              </a:solidFill>
              <a:miter lim="800000"/>
              <a:headEnd/>
              <a:tailEnd/>
            </a:ln>
          </p:spPr>
          <p:txBody>
            <a:bodyPr/>
            <a:lstStyle/>
            <a:p>
              <a:endParaRPr lang="en-US"/>
            </a:p>
          </p:txBody>
        </p:sp>
        <p:sp>
          <p:nvSpPr>
            <p:cNvPr id="5183" name="Freeform 15"/>
            <p:cNvSpPr>
              <a:spLocks/>
            </p:cNvSpPr>
            <p:nvPr/>
          </p:nvSpPr>
          <p:spPr bwMode="auto">
            <a:xfrm>
              <a:off x="3780" y="2762"/>
              <a:ext cx="57" cy="15"/>
            </a:xfrm>
            <a:custGeom>
              <a:avLst/>
              <a:gdLst>
                <a:gd name="T0" fmla="*/ 90488 w 57"/>
                <a:gd name="T1" fmla="*/ 23813 h 15"/>
                <a:gd name="T2" fmla="*/ 90488 w 57"/>
                <a:gd name="T3" fmla="*/ 23813 h 15"/>
                <a:gd name="T4" fmla="*/ 0 w 57"/>
                <a:gd name="T5" fmla="*/ 0 h 15"/>
                <a:gd name="T6" fmla="*/ 3175 w 57"/>
                <a:gd name="T7" fmla="*/ 0 h 15"/>
                <a:gd name="T8" fmla="*/ 90488 w 57"/>
                <a:gd name="T9" fmla="*/ 23813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57" y="15"/>
                  </a:moveTo>
                  <a:lnTo>
                    <a:pt x="57" y="15"/>
                  </a:lnTo>
                  <a:lnTo>
                    <a:pt x="0" y="0"/>
                  </a:lnTo>
                  <a:lnTo>
                    <a:pt x="2" y="0"/>
                  </a:lnTo>
                  <a:lnTo>
                    <a:pt x="57" y="15"/>
                  </a:lnTo>
                  <a:close/>
                </a:path>
              </a:pathLst>
            </a:custGeom>
            <a:solidFill>
              <a:srgbClr val="ADAC92"/>
            </a:solidFill>
            <a:ln w="4">
              <a:solidFill>
                <a:srgbClr val="FFFFFF"/>
              </a:solidFill>
              <a:miter lim="800000"/>
              <a:headEnd/>
              <a:tailEnd/>
            </a:ln>
          </p:spPr>
          <p:txBody>
            <a:bodyPr/>
            <a:lstStyle/>
            <a:p>
              <a:endParaRPr lang="en-US"/>
            </a:p>
          </p:txBody>
        </p:sp>
        <p:sp>
          <p:nvSpPr>
            <p:cNvPr id="5184" name="Freeform 16"/>
            <p:cNvSpPr>
              <a:spLocks/>
            </p:cNvSpPr>
            <p:nvPr/>
          </p:nvSpPr>
          <p:spPr bwMode="auto">
            <a:xfrm>
              <a:off x="3312" y="2563"/>
              <a:ext cx="286" cy="45"/>
            </a:xfrm>
            <a:custGeom>
              <a:avLst/>
              <a:gdLst>
                <a:gd name="T0" fmla="*/ 71437 w 286"/>
                <a:gd name="T1" fmla="*/ 1587 h 45"/>
                <a:gd name="T2" fmla="*/ 228600 w 286"/>
                <a:gd name="T3" fmla="*/ 71437 h 45"/>
                <a:gd name="T4" fmla="*/ 454025 w 286"/>
                <a:gd name="T5" fmla="*/ 25400 h 45"/>
                <a:gd name="T6" fmla="*/ 450850 w 286"/>
                <a:gd name="T7" fmla="*/ 25400 h 45"/>
                <a:gd name="T8" fmla="*/ 225425 w 286"/>
                <a:gd name="T9" fmla="*/ 68262 h 45"/>
                <a:gd name="T10" fmla="*/ 68262 w 286"/>
                <a:gd name="T11" fmla="*/ 0 h 45"/>
                <a:gd name="T12" fmla="*/ 0 w 286"/>
                <a:gd name="T13" fmla="*/ 0 h 45"/>
                <a:gd name="T14" fmla="*/ 3175 w 286"/>
                <a:gd name="T15" fmla="*/ 1587 h 45"/>
                <a:gd name="T16" fmla="*/ 71437 w 286"/>
                <a:gd name="T17" fmla="*/ 158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6"/>
                <a:gd name="T28" fmla="*/ 0 h 45"/>
                <a:gd name="T29" fmla="*/ 286 w 28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6" h="45">
                  <a:moveTo>
                    <a:pt x="45" y="1"/>
                  </a:moveTo>
                  <a:lnTo>
                    <a:pt x="144" y="45"/>
                  </a:lnTo>
                  <a:lnTo>
                    <a:pt x="286" y="16"/>
                  </a:lnTo>
                  <a:lnTo>
                    <a:pt x="284" y="16"/>
                  </a:lnTo>
                  <a:lnTo>
                    <a:pt x="142" y="43"/>
                  </a:lnTo>
                  <a:lnTo>
                    <a:pt x="43" y="0"/>
                  </a:lnTo>
                  <a:lnTo>
                    <a:pt x="0" y="0"/>
                  </a:lnTo>
                  <a:lnTo>
                    <a:pt x="2" y="1"/>
                  </a:lnTo>
                  <a:lnTo>
                    <a:pt x="45" y="1"/>
                  </a:lnTo>
                  <a:close/>
                </a:path>
              </a:pathLst>
            </a:custGeom>
            <a:solidFill>
              <a:srgbClr val="ADAC92"/>
            </a:solidFill>
            <a:ln w="4">
              <a:solidFill>
                <a:srgbClr val="FFFFFF"/>
              </a:solidFill>
              <a:miter lim="800000"/>
              <a:headEnd/>
              <a:tailEnd/>
            </a:ln>
          </p:spPr>
          <p:txBody>
            <a:bodyPr/>
            <a:lstStyle/>
            <a:p>
              <a:endParaRPr lang="en-US"/>
            </a:p>
          </p:txBody>
        </p:sp>
        <p:sp>
          <p:nvSpPr>
            <p:cNvPr id="5185" name="Freeform 17"/>
            <p:cNvSpPr>
              <a:spLocks/>
            </p:cNvSpPr>
            <p:nvPr/>
          </p:nvSpPr>
          <p:spPr bwMode="auto">
            <a:xfrm>
              <a:off x="66" y="1859"/>
              <a:ext cx="801" cy="1161"/>
            </a:xfrm>
            <a:custGeom>
              <a:avLst/>
              <a:gdLst>
                <a:gd name="T0" fmla="*/ 1116013 w 801"/>
                <a:gd name="T1" fmla="*/ 560387 h 1161"/>
                <a:gd name="T2" fmla="*/ 1162050 w 801"/>
                <a:gd name="T3" fmla="*/ 536575 h 1161"/>
                <a:gd name="T4" fmla="*/ 1271588 w 801"/>
                <a:gd name="T5" fmla="*/ 404812 h 1161"/>
                <a:gd name="T6" fmla="*/ 1158875 w 801"/>
                <a:gd name="T7" fmla="*/ 382587 h 1161"/>
                <a:gd name="T8" fmla="*/ 1116013 w 801"/>
                <a:gd name="T9" fmla="*/ 314325 h 1161"/>
                <a:gd name="T10" fmla="*/ 979488 w 801"/>
                <a:gd name="T11" fmla="*/ 268287 h 1161"/>
                <a:gd name="T12" fmla="*/ 868363 w 801"/>
                <a:gd name="T13" fmla="*/ 22225 h 1161"/>
                <a:gd name="T14" fmla="*/ 685800 w 801"/>
                <a:gd name="T15" fmla="*/ 22225 h 1161"/>
                <a:gd name="T16" fmla="*/ 644525 w 801"/>
                <a:gd name="T17" fmla="*/ 65087 h 1161"/>
                <a:gd name="T18" fmla="*/ 687388 w 801"/>
                <a:gd name="T19" fmla="*/ 85725 h 1161"/>
                <a:gd name="T20" fmla="*/ 622300 w 801"/>
                <a:gd name="T21" fmla="*/ 247650 h 1161"/>
                <a:gd name="T22" fmla="*/ 622300 w 801"/>
                <a:gd name="T23" fmla="*/ 247650 h 1161"/>
                <a:gd name="T24" fmla="*/ 485775 w 801"/>
                <a:gd name="T25" fmla="*/ 247650 h 1161"/>
                <a:gd name="T26" fmla="*/ 460375 w 801"/>
                <a:gd name="T27" fmla="*/ 403225 h 1161"/>
                <a:gd name="T28" fmla="*/ 571500 w 801"/>
                <a:gd name="T29" fmla="*/ 382587 h 1161"/>
                <a:gd name="T30" fmla="*/ 573088 w 801"/>
                <a:gd name="T31" fmla="*/ 382587 h 1161"/>
                <a:gd name="T32" fmla="*/ 622300 w 801"/>
                <a:gd name="T33" fmla="*/ 447675 h 1161"/>
                <a:gd name="T34" fmla="*/ 460375 w 801"/>
                <a:gd name="T35" fmla="*/ 517525 h 1161"/>
                <a:gd name="T36" fmla="*/ 325438 w 801"/>
                <a:gd name="T37" fmla="*/ 539750 h 1161"/>
                <a:gd name="T38" fmla="*/ 304800 w 801"/>
                <a:gd name="T39" fmla="*/ 631825 h 1161"/>
                <a:gd name="T40" fmla="*/ 100013 w 801"/>
                <a:gd name="T41" fmla="*/ 696912 h 1161"/>
                <a:gd name="T42" fmla="*/ 0 w 801"/>
                <a:gd name="T43" fmla="*/ 762000 h 1161"/>
                <a:gd name="T44" fmla="*/ 33338 w 801"/>
                <a:gd name="T45" fmla="*/ 1728787 h 1161"/>
                <a:gd name="T46" fmla="*/ 76200 w 801"/>
                <a:gd name="T47" fmla="*/ 1731962 h 1161"/>
                <a:gd name="T48" fmla="*/ 79375 w 801"/>
                <a:gd name="T49" fmla="*/ 1774825 h 1161"/>
                <a:gd name="T50" fmla="*/ 139700 w 801"/>
                <a:gd name="T51" fmla="*/ 1774825 h 1161"/>
                <a:gd name="T52" fmla="*/ 171450 w 801"/>
                <a:gd name="T53" fmla="*/ 1774825 h 1161"/>
                <a:gd name="T54" fmla="*/ 214313 w 801"/>
                <a:gd name="T55" fmla="*/ 1843087 h 1161"/>
                <a:gd name="T56" fmla="*/ 347663 w 801"/>
                <a:gd name="T57" fmla="*/ 1751012 h 1161"/>
                <a:gd name="T58" fmla="*/ 374650 w 801"/>
                <a:gd name="T59" fmla="*/ 1747837 h 1161"/>
                <a:gd name="T60" fmla="*/ 388938 w 801"/>
                <a:gd name="T61" fmla="*/ 1739900 h 1161"/>
                <a:gd name="T62" fmla="*/ 417513 w 801"/>
                <a:gd name="T63" fmla="*/ 1731962 h 1161"/>
                <a:gd name="T64" fmla="*/ 573088 w 801"/>
                <a:gd name="T65" fmla="*/ 1660525 h 1161"/>
                <a:gd name="T66" fmla="*/ 600075 w 801"/>
                <a:gd name="T67" fmla="*/ 1639887 h 1161"/>
                <a:gd name="T68" fmla="*/ 622300 w 801"/>
                <a:gd name="T69" fmla="*/ 1528762 h 1161"/>
                <a:gd name="T70" fmla="*/ 708025 w 801"/>
                <a:gd name="T71" fmla="*/ 1485899 h 1161"/>
                <a:gd name="T72" fmla="*/ 642938 w 801"/>
                <a:gd name="T73" fmla="*/ 1371599 h 1161"/>
                <a:gd name="T74" fmla="*/ 708025 w 801"/>
                <a:gd name="T75" fmla="*/ 1282700 h 1161"/>
                <a:gd name="T76" fmla="*/ 685800 w 801"/>
                <a:gd name="T77" fmla="*/ 1260475 h 1161"/>
                <a:gd name="T78" fmla="*/ 622300 w 801"/>
                <a:gd name="T79" fmla="*/ 1122362 h 1161"/>
                <a:gd name="T80" fmla="*/ 730250 w 801"/>
                <a:gd name="T81" fmla="*/ 1008062 h 1161"/>
                <a:gd name="T82" fmla="*/ 754063 w 801"/>
                <a:gd name="T83" fmla="*/ 1008062 h 1161"/>
                <a:gd name="T84" fmla="*/ 622300 w 801"/>
                <a:gd name="T85" fmla="*/ 1008062 h 1161"/>
                <a:gd name="T86" fmla="*/ 573088 w 801"/>
                <a:gd name="T87" fmla="*/ 900112 h 1161"/>
                <a:gd name="T88" fmla="*/ 622300 w 801"/>
                <a:gd name="T89" fmla="*/ 874712 h 1161"/>
                <a:gd name="T90" fmla="*/ 730250 w 801"/>
                <a:gd name="T91" fmla="*/ 808037 h 1161"/>
                <a:gd name="T92" fmla="*/ 708025 w 801"/>
                <a:gd name="T93" fmla="*/ 900112 h 1161"/>
                <a:gd name="T94" fmla="*/ 776288 w 801"/>
                <a:gd name="T95" fmla="*/ 874712 h 1161"/>
                <a:gd name="T96" fmla="*/ 844550 w 801"/>
                <a:gd name="T97" fmla="*/ 854075 h 1161"/>
                <a:gd name="T98" fmla="*/ 979488 w 801"/>
                <a:gd name="T99" fmla="*/ 765175 h 1161"/>
                <a:gd name="T100" fmla="*/ 1025525 w 801"/>
                <a:gd name="T101" fmla="*/ 739775 h 1161"/>
                <a:gd name="T102" fmla="*/ 1116013 w 801"/>
                <a:gd name="T103" fmla="*/ 696912 h 1161"/>
                <a:gd name="T104" fmla="*/ 1116013 w 801"/>
                <a:gd name="T105" fmla="*/ 568325 h 1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1"/>
                <a:gd name="T160" fmla="*/ 0 h 1161"/>
                <a:gd name="T161" fmla="*/ 801 w 801"/>
                <a:gd name="T162" fmla="*/ 1161 h 1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1" h="1161">
                  <a:moveTo>
                    <a:pt x="703" y="353"/>
                  </a:moveTo>
                  <a:lnTo>
                    <a:pt x="703" y="353"/>
                  </a:lnTo>
                  <a:lnTo>
                    <a:pt x="732" y="338"/>
                  </a:lnTo>
                  <a:lnTo>
                    <a:pt x="745" y="351"/>
                  </a:lnTo>
                  <a:lnTo>
                    <a:pt x="801" y="255"/>
                  </a:lnTo>
                  <a:lnTo>
                    <a:pt x="801" y="212"/>
                  </a:lnTo>
                  <a:lnTo>
                    <a:pt x="730" y="241"/>
                  </a:lnTo>
                  <a:lnTo>
                    <a:pt x="703" y="241"/>
                  </a:lnTo>
                  <a:lnTo>
                    <a:pt x="703" y="198"/>
                  </a:lnTo>
                  <a:lnTo>
                    <a:pt x="646" y="169"/>
                  </a:lnTo>
                  <a:lnTo>
                    <a:pt x="617" y="169"/>
                  </a:lnTo>
                  <a:lnTo>
                    <a:pt x="574" y="43"/>
                  </a:lnTo>
                  <a:lnTo>
                    <a:pt x="547" y="14"/>
                  </a:lnTo>
                  <a:lnTo>
                    <a:pt x="489" y="0"/>
                  </a:lnTo>
                  <a:lnTo>
                    <a:pt x="432" y="14"/>
                  </a:lnTo>
                  <a:lnTo>
                    <a:pt x="406" y="41"/>
                  </a:lnTo>
                  <a:lnTo>
                    <a:pt x="433" y="41"/>
                  </a:lnTo>
                  <a:lnTo>
                    <a:pt x="433" y="54"/>
                  </a:lnTo>
                  <a:lnTo>
                    <a:pt x="406" y="84"/>
                  </a:lnTo>
                  <a:lnTo>
                    <a:pt x="392" y="156"/>
                  </a:lnTo>
                  <a:lnTo>
                    <a:pt x="347" y="169"/>
                  </a:lnTo>
                  <a:lnTo>
                    <a:pt x="306" y="156"/>
                  </a:lnTo>
                  <a:lnTo>
                    <a:pt x="290" y="183"/>
                  </a:lnTo>
                  <a:lnTo>
                    <a:pt x="290" y="254"/>
                  </a:lnTo>
                  <a:lnTo>
                    <a:pt x="318" y="254"/>
                  </a:lnTo>
                  <a:lnTo>
                    <a:pt x="360" y="241"/>
                  </a:lnTo>
                  <a:lnTo>
                    <a:pt x="361" y="241"/>
                  </a:lnTo>
                  <a:lnTo>
                    <a:pt x="378" y="255"/>
                  </a:lnTo>
                  <a:lnTo>
                    <a:pt x="392" y="282"/>
                  </a:lnTo>
                  <a:lnTo>
                    <a:pt x="320" y="282"/>
                  </a:lnTo>
                  <a:lnTo>
                    <a:pt x="290" y="326"/>
                  </a:lnTo>
                  <a:lnTo>
                    <a:pt x="236" y="353"/>
                  </a:lnTo>
                  <a:lnTo>
                    <a:pt x="205" y="340"/>
                  </a:lnTo>
                  <a:lnTo>
                    <a:pt x="178" y="381"/>
                  </a:lnTo>
                  <a:lnTo>
                    <a:pt x="192" y="398"/>
                  </a:lnTo>
                  <a:lnTo>
                    <a:pt x="135" y="439"/>
                  </a:lnTo>
                  <a:lnTo>
                    <a:pt x="63" y="439"/>
                  </a:lnTo>
                  <a:lnTo>
                    <a:pt x="7" y="482"/>
                  </a:lnTo>
                  <a:lnTo>
                    <a:pt x="0" y="480"/>
                  </a:lnTo>
                  <a:lnTo>
                    <a:pt x="0" y="1094"/>
                  </a:lnTo>
                  <a:lnTo>
                    <a:pt x="21" y="1089"/>
                  </a:lnTo>
                  <a:lnTo>
                    <a:pt x="48" y="1089"/>
                  </a:lnTo>
                  <a:lnTo>
                    <a:pt x="48" y="1091"/>
                  </a:lnTo>
                  <a:lnTo>
                    <a:pt x="50" y="1091"/>
                  </a:lnTo>
                  <a:lnTo>
                    <a:pt x="50" y="1118"/>
                  </a:lnTo>
                  <a:lnTo>
                    <a:pt x="92" y="1118"/>
                  </a:lnTo>
                  <a:lnTo>
                    <a:pt x="88" y="1118"/>
                  </a:lnTo>
                  <a:lnTo>
                    <a:pt x="93" y="1118"/>
                  </a:lnTo>
                  <a:lnTo>
                    <a:pt x="108" y="1118"/>
                  </a:lnTo>
                  <a:lnTo>
                    <a:pt x="135" y="1118"/>
                  </a:lnTo>
                  <a:lnTo>
                    <a:pt x="135" y="1161"/>
                  </a:lnTo>
                  <a:lnTo>
                    <a:pt x="147" y="1132"/>
                  </a:lnTo>
                  <a:lnTo>
                    <a:pt x="219" y="1103"/>
                  </a:lnTo>
                  <a:lnTo>
                    <a:pt x="234" y="1103"/>
                  </a:lnTo>
                  <a:lnTo>
                    <a:pt x="236" y="1101"/>
                  </a:lnTo>
                  <a:lnTo>
                    <a:pt x="236" y="1091"/>
                  </a:lnTo>
                  <a:lnTo>
                    <a:pt x="245" y="1096"/>
                  </a:lnTo>
                  <a:lnTo>
                    <a:pt x="263" y="1096"/>
                  </a:lnTo>
                  <a:lnTo>
                    <a:pt x="263" y="1091"/>
                  </a:lnTo>
                  <a:lnTo>
                    <a:pt x="306" y="1091"/>
                  </a:lnTo>
                  <a:lnTo>
                    <a:pt x="361" y="1046"/>
                  </a:lnTo>
                  <a:lnTo>
                    <a:pt x="361" y="1033"/>
                  </a:lnTo>
                  <a:lnTo>
                    <a:pt x="378" y="1033"/>
                  </a:lnTo>
                  <a:lnTo>
                    <a:pt x="392" y="1006"/>
                  </a:lnTo>
                  <a:lnTo>
                    <a:pt x="392" y="963"/>
                  </a:lnTo>
                  <a:lnTo>
                    <a:pt x="405" y="963"/>
                  </a:lnTo>
                  <a:lnTo>
                    <a:pt x="446" y="936"/>
                  </a:lnTo>
                  <a:lnTo>
                    <a:pt x="460" y="864"/>
                  </a:lnTo>
                  <a:lnTo>
                    <a:pt x="405" y="864"/>
                  </a:lnTo>
                  <a:lnTo>
                    <a:pt x="460" y="851"/>
                  </a:lnTo>
                  <a:lnTo>
                    <a:pt x="446" y="808"/>
                  </a:lnTo>
                  <a:lnTo>
                    <a:pt x="460" y="808"/>
                  </a:lnTo>
                  <a:lnTo>
                    <a:pt x="432" y="794"/>
                  </a:lnTo>
                  <a:lnTo>
                    <a:pt x="405" y="722"/>
                  </a:lnTo>
                  <a:lnTo>
                    <a:pt x="392" y="707"/>
                  </a:lnTo>
                  <a:lnTo>
                    <a:pt x="432" y="653"/>
                  </a:lnTo>
                  <a:lnTo>
                    <a:pt x="460" y="635"/>
                  </a:lnTo>
                  <a:lnTo>
                    <a:pt x="475" y="653"/>
                  </a:lnTo>
                  <a:lnTo>
                    <a:pt x="475" y="635"/>
                  </a:lnTo>
                  <a:lnTo>
                    <a:pt x="432" y="623"/>
                  </a:lnTo>
                  <a:lnTo>
                    <a:pt x="392" y="635"/>
                  </a:lnTo>
                  <a:lnTo>
                    <a:pt x="347" y="581"/>
                  </a:lnTo>
                  <a:lnTo>
                    <a:pt x="361" y="567"/>
                  </a:lnTo>
                  <a:lnTo>
                    <a:pt x="378" y="567"/>
                  </a:lnTo>
                  <a:lnTo>
                    <a:pt x="392" y="551"/>
                  </a:lnTo>
                  <a:lnTo>
                    <a:pt x="446" y="495"/>
                  </a:lnTo>
                  <a:lnTo>
                    <a:pt x="460" y="509"/>
                  </a:lnTo>
                  <a:lnTo>
                    <a:pt x="446" y="551"/>
                  </a:lnTo>
                  <a:lnTo>
                    <a:pt x="446" y="567"/>
                  </a:lnTo>
                  <a:lnTo>
                    <a:pt x="446" y="581"/>
                  </a:lnTo>
                  <a:lnTo>
                    <a:pt x="489" y="551"/>
                  </a:lnTo>
                  <a:lnTo>
                    <a:pt x="532" y="551"/>
                  </a:lnTo>
                  <a:lnTo>
                    <a:pt x="532" y="538"/>
                  </a:lnTo>
                  <a:lnTo>
                    <a:pt x="603" y="482"/>
                  </a:lnTo>
                  <a:lnTo>
                    <a:pt x="617" y="482"/>
                  </a:lnTo>
                  <a:lnTo>
                    <a:pt x="631" y="466"/>
                  </a:lnTo>
                  <a:lnTo>
                    <a:pt x="646" y="466"/>
                  </a:lnTo>
                  <a:lnTo>
                    <a:pt x="673" y="439"/>
                  </a:lnTo>
                  <a:lnTo>
                    <a:pt x="703" y="439"/>
                  </a:lnTo>
                  <a:lnTo>
                    <a:pt x="703" y="435"/>
                  </a:lnTo>
                  <a:lnTo>
                    <a:pt x="703" y="358"/>
                  </a:lnTo>
                  <a:lnTo>
                    <a:pt x="703" y="353"/>
                  </a:lnTo>
                  <a:close/>
                </a:path>
              </a:pathLst>
            </a:custGeom>
            <a:solidFill>
              <a:srgbClr val="ADAC92"/>
            </a:solidFill>
            <a:ln w="4">
              <a:solidFill>
                <a:srgbClr val="FFFFFF"/>
              </a:solidFill>
              <a:miter lim="800000"/>
              <a:headEnd/>
              <a:tailEnd/>
            </a:ln>
          </p:spPr>
          <p:txBody>
            <a:bodyPr/>
            <a:lstStyle/>
            <a:p>
              <a:endParaRPr lang="en-US"/>
            </a:p>
          </p:txBody>
        </p:sp>
        <p:sp>
          <p:nvSpPr>
            <p:cNvPr id="5186" name="Freeform 18"/>
            <p:cNvSpPr>
              <a:spLocks/>
            </p:cNvSpPr>
            <p:nvPr/>
          </p:nvSpPr>
          <p:spPr bwMode="auto">
            <a:xfrm>
              <a:off x="66" y="1427"/>
              <a:ext cx="1418" cy="869"/>
            </a:xfrm>
            <a:custGeom>
              <a:avLst/>
              <a:gdLst>
                <a:gd name="T0" fmla="*/ 171450 w 1418"/>
                <a:gd name="T1" fmla="*/ 954087 h 869"/>
                <a:gd name="T2" fmla="*/ 346075 w 1418"/>
                <a:gd name="T3" fmla="*/ 954087 h 869"/>
                <a:gd name="T4" fmla="*/ 417513 w 1418"/>
                <a:gd name="T5" fmla="*/ 889000 h 869"/>
                <a:gd name="T6" fmla="*/ 487363 w 1418"/>
                <a:gd name="T7" fmla="*/ 933450 h 869"/>
                <a:gd name="T8" fmla="*/ 622300 w 1418"/>
                <a:gd name="T9" fmla="*/ 933450 h 869"/>
                <a:gd name="T10" fmla="*/ 685800 w 1418"/>
                <a:gd name="T11" fmla="*/ 774700 h 869"/>
                <a:gd name="T12" fmla="*/ 642937 w 1418"/>
                <a:gd name="T13" fmla="*/ 754062 h 869"/>
                <a:gd name="T14" fmla="*/ 687387 w 1418"/>
                <a:gd name="T15" fmla="*/ 708025 h 869"/>
                <a:gd name="T16" fmla="*/ 868363 w 1418"/>
                <a:gd name="T17" fmla="*/ 708025 h 869"/>
                <a:gd name="T18" fmla="*/ 982663 w 1418"/>
                <a:gd name="T19" fmla="*/ 954087 h 869"/>
                <a:gd name="T20" fmla="*/ 1116013 w 1418"/>
                <a:gd name="T21" fmla="*/ 996950 h 869"/>
                <a:gd name="T22" fmla="*/ 1162050 w 1418"/>
                <a:gd name="T23" fmla="*/ 1068387 h 869"/>
                <a:gd name="T24" fmla="*/ 1273175 w 1418"/>
                <a:gd name="T25" fmla="*/ 1089025 h 869"/>
                <a:gd name="T26" fmla="*/ 1182687 w 1418"/>
                <a:gd name="T27" fmla="*/ 1243012 h 869"/>
                <a:gd name="T28" fmla="*/ 1158875 w 1418"/>
                <a:gd name="T29" fmla="*/ 1225550 h 869"/>
                <a:gd name="T30" fmla="*/ 1116013 w 1418"/>
                <a:gd name="T31" fmla="*/ 1254125 h 869"/>
                <a:gd name="T32" fmla="*/ 1116013 w 1418"/>
                <a:gd name="T33" fmla="*/ 1376362 h 869"/>
                <a:gd name="T34" fmla="*/ 1139825 w 1418"/>
                <a:gd name="T35" fmla="*/ 1336675 h 869"/>
                <a:gd name="T36" fmla="*/ 1162050 w 1418"/>
                <a:gd name="T37" fmla="*/ 1360487 h 869"/>
                <a:gd name="T38" fmla="*/ 1273175 w 1418"/>
                <a:gd name="T39" fmla="*/ 1336675 h 869"/>
                <a:gd name="T40" fmla="*/ 1522412 w 1418"/>
                <a:gd name="T41" fmla="*/ 842962 h 869"/>
                <a:gd name="T42" fmla="*/ 1541462 w 1418"/>
                <a:gd name="T43" fmla="*/ 708025 h 869"/>
                <a:gd name="T44" fmla="*/ 1454150 w 1418"/>
                <a:gd name="T45" fmla="*/ 617537 h 869"/>
                <a:gd name="T46" fmla="*/ 1387475 w 1418"/>
                <a:gd name="T47" fmla="*/ 685800 h 869"/>
                <a:gd name="T48" fmla="*/ 1387475 w 1418"/>
                <a:gd name="T49" fmla="*/ 617537 h 869"/>
                <a:gd name="T50" fmla="*/ 1296987 w 1418"/>
                <a:gd name="T51" fmla="*/ 593725 h 869"/>
                <a:gd name="T52" fmla="*/ 1612900 w 1418"/>
                <a:gd name="T53" fmla="*/ 231775 h 869"/>
                <a:gd name="T54" fmla="*/ 1747838 w 1418"/>
                <a:gd name="T55" fmla="*/ 231775 h 869"/>
                <a:gd name="T56" fmla="*/ 1858963 w 1418"/>
                <a:gd name="T57" fmla="*/ 231775 h 869"/>
                <a:gd name="T58" fmla="*/ 1970088 w 1418"/>
                <a:gd name="T59" fmla="*/ 211137 h 869"/>
                <a:gd name="T60" fmla="*/ 1970088 w 1418"/>
                <a:gd name="T61" fmla="*/ 231775 h 869"/>
                <a:gd name="T62" fmla="*/ 2127250 w 1418"/>
                <a:gd name="T63" fmla="*/ 231775 h 869"/>
                <a:gd name="T64" fmla="*/ 2219324 w 1418"/>
                <a:gd name="T65" fmla="*/ 11112 h 869"/>
                <a:gd name="T66" fmla="*/ 0 w 1418"/>
                <a:gd name="T67" fmla="*/ 0 h 869"/>
                <a:gd name="T68" fmla="*/ 14288 w 1418"/>
                <a:gd name="T69" fmla="*/ 862012 h 8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8"/>
                <a:gd name="T106" fmla="*/ 0 h 869"/>
                <a:gd name="T107" fmla="*/ 1418 w 1418"/>
                <a:gd name="T108" fmla="*/ 869 h 8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8" h="869">
                  <a:moveTo>
                    <a:pt x="9" y="543"/>
                  </a:moveTo>
                  <a:lnTo>
                    <a:pt x="108" y="601"/>
                  </a:lnTo>
                  <a:lnTo>
                    <a:pt x="149" y="615"/>
                  </a:lnTo>
                  <a:lnTo>
                    <a:pt x="218" y="601"/>
                  </a:lnTo>
                  <a:lnTo>
                    <a:pt x="261" y="558"/>
                  </a:lnTo>
                  <a:lnTo>
                    <a:pt x="263" y="560"/>
                  </a:lnTo>
                  <a:lnTo>
                    <a:pt x="264" y="558"/>
                  </a:lnTo>
                  <a:lnTo>
                    <a:pt x="307" y="588"/>
                  </a:lnTo>
                  <a:lnTo>
                    <a:pt x="349" y="601"/>
                  </a:lnTo>
                  <a:lnTo>
                    <a:pt x="392" y="588"/>
                  </a:lnTo>
                  <a:lnTo>
                    <a:pt x="405" y="516"/>
                  </a:lnTo>
                  <a:lnTo>
                    <a:pt x="432" y="488"/>
                  </a:lnTo>
                  <a:lnTo>
                    <a:pt x="432" y="475"/>
                  </a:lnTo>
                  <a:lnTo>
                    <a:pt x="405" y="475"/>
                  </a:lnTo>
                  <a:lnTo>
                    <a:pt x="432" y="446"/>
                  </a:lnTo>
                  <a:lnTo>
                    <a:pt x="433" y="446"/>
                  </a:lnTo>
                  <a:lnTo>
                    <a:pt x="489" y="432"/>
                  </a:lnTo>
                  <a:lnTo>
                    <a:pt x="547" y="446"/>
                  </a:lnTo>
                  <a:lnTo>
                    <a:pt x="576" y="473"/>
                  </a:lnTo>
                  <a:lnTo>
                    <a:pt x="619" y="601"/>
                  </a:lnTo>
                  <a:lnTo>
                    <a:pt x="646" y="601"/>
                  </a:lnTo>
                  <a:lnTo>
                    <a:pt x="703" y="628"/>
                  </a:lnTo>
                  <a:lnTo>
                    <a:pt x="703" y="673"/>
                  </a:lnTo>
                  <a:lnTo>
                    <a:pt x="732" y="673"/>
                  </a:lnTo>
                  <a:lnTo>
                    <a:pt x="802" y="642"/>
                  </a:lnTo>
                  <a:lnTo>
                    <a:pt x="802" y="686"/>
                  </a:lnTo>
                  <a:lnTo>
                    <a:pt x="745" y="785"/>
                  </a:lnTo>
                  <a:lnTo>
                    <a:pt x="745" y="783"/>
                  </a:lnTo>
                  <a:lnTo>
                    <a:pt x="743" y="785"/>
                  </a:lnTo>
                  <a:lnTo>
                    <a:pt x="730" y="772"/>
                  </a:lnTo>
                  <a:lnTo>
                    <a:pt x="703" y="785"/>
                  </a:lnTo>
                  <a:lnTo>
                    <a:pt x="703" y="790"/>
                  </a:lnTo>
                  <a:lnTo>
                    <a:pt x="716" y="842"/>
                  </a:lnTo>
                  <a:lnTo>
                    <a:pt x="703" y="867"/>
                  </a:lnTo>
                  <a:lnTo>
                    <a:pt x="703" y="869"/>
                  </a:lnTo>
                  <a:lnTo>
                    <a:pt x="718" y="842"/>
                  </a:lnTo>
                  <a:lnTo>
                    <a:pt x="732" y="842"/>
                  </a:lnTo>
                  <a:lnTo>
                    <a:pt x="732" y="857"/>
                  </a:lnTo>
                  <a:lnTo>
                    <a:pt x="745" y="869"/>
                  </a:lnTo>
                  <a:lnTo>
                    <a:pt x="802" y="842"/>
                  </a:lnTo>
                  <a:lnTo>
                    <a:pt x="959" y="642"/>
                  </a:lnTo>
                  <a:lnTo>
                    <a:pt x="959" y="531"/>
                  </a:lnTo>
                  <a:lnTo>
                    <a:pt x="971" y="486"/>
                  </a:lnTo>
                  <a:lnTo>
                    <a:pt x="971" y="446"/>
                  </a:lnTo>
                  <a:lnTo>
                    <a:pt x="930" y="389"/>
                  </a:lnTo>
                  <a:lnTo>
                    <a:pt x="916" y="389"/>
                  </a:lnTo>
                  <a:lnTo>
                    <a:pt x="903" y="432"/>
                  </a:lnTo>
                  <a:lnTo>
                    <a:pt x="874" y="432"/>
                  </a:lnTo>
                  <a:lnTo>
                    <a:pt x="887" y="389"/>
                  </a:lnTo>
                  <a:lnTo>
                    <a:pt x="874" y="389"/>
                  </a:lnTo>
                  <a:lnTo>
                    <a:pt x="846" y="374"/>
                  </a:lnTo>
                  <a:lnTo>
                    <a:pt x="817" y="374"/>
                  </a:lnTo>
                  <a:lnTo>
                    <a:pt x="817" y="362"/>
                  </a:lnTo>
                  <a:lnTo>
                    <a:pt x="1016" y="146"/>
                  </a:lnTo>
                  <a:lnTo>
                    <a:pt x="1087" y="133"/>
                  </a:lnTo>
                  <a:lnTo>
                    <a:pt x="1101" y="146"/>
                  </a:lnTo>
                  <a:lnTo>
                    <a:pt x="1130" y="133"/>
                  </a:lnTo>
                  <a:lnTo>
                    <a:pt x="1171" y="146"/>
                  </a:lnTo>
                  <a:lnTo>
                    <a:pt x="1186" y="106"/>
                  </a:lnTo>
                  <a:lnTo>
                    <a:pt x="1241" y="133"/>
                  </a:lnTo>
                  <a:lnTo>
                    <a:pt x="1256" y="133"/>
                  </a:lnTo>
                  <a:lnTo>
                    <a:pt x="1241" y="146"/>
                  </a:lnTo>
                  <a:lnTo>
                    <a:pt x="1241" y="160"/>
                  </a:lnTo>
                  <a:lnTo>
                    <a:pt x="1340" y="146"/>
                  </a:lnTo>
                  <a:lnTo>
                    <a:pt x="1326" y="133"/>
                  </a:lnTo>
                  <a:lnTo>
                    <a:pt x="1398" y="7"/>
                  </a:lnTo>
                  <a:lnTo>
                    <a:pt x="1418" y="0"/>
                  </a:lnTo>
                  <a:lnTo>
                    <a:pt x="0" y="0"/>
                  </a:lnTo>
                  <a:lnTo>
                    <a:pt x="0" y="547"/>
                  </a:lnTo>
                  <a:lnTo>
                    <a:pt x="9" y="543"/>
                  </a:lnTo>
                  <a:close/>
                </a:path>
              </a:pathLst>
            </a:custGeom>
            <a:solidFill>
              <a:srgbClr val="ADAC92"/>
            </a:solidFill>
            <a:ln w="4">
              <a:solidFill>
                <a:srgbClr val="FFFFFF"/>
              </a:solidFill>
              <a:miter lim="800000"/>
              <a:headEnd/>
              <a:tailEnd/>
            </a:ln>
          </p:spPr>
          <p:txBody>
            <a:bodyPr/>
            <a:lstStyle/>
            <a:p>
              <a:endParaRPr lang="en-US"/>
            </a:p>
          </p:txBody>
        </p:sp>
        <p:sp>
          <p:nvSpPr>
            <p:cNvPr id="5187" name="Freeform 19"/>
            <p:cNvSpPr>
              <a:spLocks/>
            </p:cNvSpPr>
            <p:nvPr/>
          </p:nvSpPr>
          <p:spPr bwMode="auto">
            <a:xfrm>
              <a:off x="769" y="2217"/>
              <a:ext cx="13" cy="77"/>
            </a:xfrm>
            <a:custGeom>
              <a:avLst/>
              <a:gdLst>
                <a:gd name="T0" fmla="*/ 0 w 13"/>
                <a:gd name="T1" fmla="*/ 0 h 77"/>
                <a:gd name="T2" fmla="*/ 0 w 13"/>
                <a:gd name="T3" fmla="*/ 122237 h 77"/>
                <a:gd name="T4" fmla="*/ 20637 w 13"/>
                <a:gd name="T5" fmla="*/ 82550 h 77"/>
                <a:gd name="T6" fmla="*/ 0 w 13"/>
                <a:gd name="T7" fmla="*/ 0 h 77"/>
                <a:gd name="T8" fmla="*/ 0 60000 65536"/>
                <a:gd name="T9" fmla="*/ 0 60000 65536"/>
                <a:gd name="T10" fmla="*/ 0 60000 65536"/>
                <a:gd name="T11" fmla="*/ 0 60000 65536"/>
                <a:gd name="T12" fmla="*/ 0 w 13"/>
                <a:gd name="T13" fmla="*/ 0 h 77"/>
                <a:gd name="T14" fmla="*/ 13 w 13"/>
                <a:gd name="T15" fmla="*/ 77 h 77"/>
              </a:gdLst>
              <a:ahLst/>
              <a:cxnLst>
                <a:cxn ang="T8">
                  <a:pos x="T0" y="T1"/>
                </a:cxn>
                <a:cxn ang="T9">
                  <a:pos x="T2" y="T3"/>
                </a:cxn>
                <a:cxn ang="T10">
                  <a:pos x="T4" y="T5"/>
                </a:cxn>
                <a:cxn ang="T11">
                  <a:pos x="T6" y="T7"/>
                </a:cxn>
              </a:cxnLst>
              <a:rect l="T12" t="T13" r="T14" b="T15"/>
              <a:pathLst>
                <a:path w="13" h="77">
                  <a:moveTo>
                    <a:pt x="0" y="0"/>
                  </a:moveTo>
                  <a:lnTo>
                    <a:pt x="0" y="77"/>
                  </a:lnTo>
                  <a:lnTo>
                    <a:pt x="13" y="52"/>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5188" name="Freeform 20"/>
            <p:cNvSpPr>
              <a:spLocks/>
            </p:cNvSpPr>
            <p:nvPr/>
          </p:nvSpPr>
          <p:spPr bwMode="auto">
            <a:xfrm>
              <a:off x="458" y="1873"/>
              <a:ext cx="41" cy="142"/>
            </a:xfrm>
            <a:custGeom>
              <a:avLst/>
              <a:gdLst>
                <a:gd name="T0" fmla="*/ 22225 w 41"/>
                <a:gd name="T1" fmla="*/ 111125 h 142"/>
                <a:gd name="T2" fmla="*/ 65088 w 41"/>
                <a:gd name="T3" fmla="*/ 63500 h 142"/>
                <a:gd name="T4" fmla="*/ 65088 w 41"/>
                <a:gd name="T5" fmla="*/ 42862 h 142"/>
                <a:gd name="T6" fmla="*/ 22225 w 41"/>
                <a:gd name="T7" fmla="*/ 42862 h 142"/>
                <a:gd name="T8" fmla="*/ 63500 w 41"/>
                <a:gd name="T9" fmla="*/ 0 h 142"/>
                <a:gd name="T10" fmla="*/ 20638 w 41"/>
                <a:gd name="T11" fmla="*/ 46037 h 142"/>
                <a:gd name="T12" fmla="*/ 63500 w 41"/>
                <a:gd name="T13" fmla="*/ 46037 h 142"/>
                <a:gd name="T14" fmla="*/ 63500 w 41"/>
                <a:gd name="T15" fmla="*/ 66675 h 142"/>
                <a:gd name="T16" fmla="*/ 20638 w 41"/>
                <a:gd name="T17" fmla="*/ 111125 h 142"/>
                <a:gd name="T18" fmla="*/ 0 w 41"/>
                <a:gd name="T19" fmla="*/ 225425 h 142"/>
                <a:gd name="T20" fmla="*/ 0 w 41"/>
                <a:gd name="T21" fmla="*/ 225425 h 142"/>
                <a:gd name="T22" fmla="*/ 22225 w 41"/>
                <a:gd name="T23" fmla="*/ 111125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42"/>
                <a:gd name="T38" fmla="*/ 41 w 4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42">
                  <a:moveTo>
                    <a:pt x="14" y="70"/>
                  </a:moveTo>
                  <a:lnTo>
                    <a:pt x="41" y="40"/>
                  </a:lnTo>
                  <a:lnTo>
                    <a:pt x="41" y="27"/>
                  </a:lnTo>
                  <a:lnTo>
                    <a:pt x="14" y="27"/>
                  </a:lnTo>
                  <a:lnTo>
                    <a:pt x="40" y="0"/>
                  </a:lnTo>
                  <a:lnTo>
                    <a:pt x="13" y="29"/>
                  </a:lnTo>
                  <a:lnTo>
                    <a:pt x="40" y="29"/>
                  </a:lnTo>
                  <a:lnTo>
                    <a:pt x="40" y="42"/>
                  </a:lnTo>
                  <a:lnTo>
                    <a:pt x="13" y="70"/>
                  </a:lnTo>
                  <a:lnTo>
                    <a:pt x="0" y="142"/>
                  </a:lnTo>
                  <a:lnTo>
                    <a:pt x="14" y="70"/>
                  </a:lnTo>
                  <a:close/>
                </a:path>
              </a:pathLst>
            </a:custGeom>
            <a:solidFill>
              <a:srgbClr val="ADAC92"/>
            </a:solidFill>
            <a:ln w="4">
              <a:solidFill>
                <a:srgbClr val="FFFFFF"/>
              </a:solidFill>
              <a:miter lim="800000"/>
              <a:headEnd/>
              <a:tailEnd/>
            </a:ln>
          </p:spPr>
          <p:txBody>
            <a:bodyPr/>
            <a:lstStyle/>
            <a:p>
              <a:endParaRPr lang="en-US"/>
            </a:p>
          </p:txBody>
        </p:sp>
        <p:sp>
          <p:nvSpPr>
            <p:cNvPr id="5189" name="Freeform 21"/>
            <p:cNvSpPr>
              <a:spLocks/>
            </p:cNvSpPr>
            <p:nvPr/>
          </p:nvSpPr>
          <p:spPr bwMode="auto">
            <a:xfrm>
              <a:off x="769" y="2197"/>
              <a:ext cx="42" cy="15"/>
            </a:xfrm>
            <a:custGeom>
              <a:avLst/>
              <a:gdLst>
                <a:gd name="T0" fmla="*/ 0 w 42"/>
                <a:gd name="T1" fmla="*/ 23812 h 15"/>
                <a:gd name="T2" fmla="*/ 0 w 42"/>
                <a:gd name="T3" fmla="*/ 23812 h 15"/>
                <a:gd name="T4" fmla="*/ 42862 w 42"/>
                <a:gd name="T5" fmla="*/ 3175 h 15"/>
                <a:gd name="T6" fmla="*/ 63500 w 42"/>
                <a:gd name="T7" fmla="*/ 23812 h 15"/>
                <a:gd name="T8" fmla="*/ 66675 w 42"/>
                <a:gd name="T9" fmla="*/ 20637 h 15"/>
                <a:gd name="T10" fmla="*/ 46037 w 42"/>
                <a:gd name="T11" fmla="*/ 0 h 15"/>
                <a:gd name="T12" fmla="*/ 0 w 42"/>
                <a:gd name="T13" fmla="*/ 23812 h 15"/>
                <a:gd name="T14" fmla="*/ 0 60000 65536"/>
                <a:gd name="T15" fmla="*/ 0 60000 65536"/>
                <a:gd name="T16" fmla="*/ 0 60000 65536"/>
                <a:gd name="T17" fmla="*/ 0 60000 65536"/>
                <a:gd name="T18" fmla="*/ 0 60000 65536"/>
                <a:gd name="T19" fmla="*/ 0 60000 65536"/>
                <a:gd name="T20" fmla="*/ 0 60000 65536"/>
                <a:gd name="T21" fmla="*/ 0 w 42"/>
                <a:gd name="T22" fmla="*/ 0 h 15"/>
                <a:gd name="T23" fmla="*/ 42 w 4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5">
                  <a:moveTo>
                    <a:pt x="0" y="15"/>
                  </a:moveTo>
                  <a:lnTo>
                    <a:pt x="0" y="15"/>
                  </a:lnTo>
                  <a:lnTo>
                    <a:pt x="27" y="2"/>
                  </a:lnTo>
                  <a:lnTo>
                    <a:pt x="40" y="15"/>
                  </a:lnTo>
                  <a:lnTo>
                    <a:pt x="42" y="13"/>
                  </a:lnTo>
                  <a:lnTo>
                    <a:pt x="29" y="0"/>
                  </a:lnTo>
                  <a:lnTo>
                    <a:pt x="0" y="15"/>
                  </a:lnTo>
                  <a:close/>
                </a:path>
              </a:pathLst>
            </a:custGeom>
            <a:solidFill>
              <a:srgbClr val="ADAC92"/>
            </a:solidFill>
            <a:ln w="4">
              <a:solidFill>
                <a:srgbClr val="FFFFFF"/>
              </a:solidFill>
              <a:miter lim="800000"/>
              <a:headEnd/>
              <a:tailEnd/>
            </a:ln>
          </p:spPr>
          <p:txBody>
            <a:bodyPr/>
            <a:lstStyle/>
            <a:p>
              <a:endParaRPr lang="en-US"/>
            </a:p>
          </p:txBody>
        </p:sp>
        <p:sp>
          <p:nvSpPr>
            <p:cNvPr id="5190" name="Freeform 22"/>
            <p:cNvSpPr>
              <a:spLocks/>
            </p:cNvSpPr>
            <p:nvPr/>
          </p:nvSpPr>
          <p:spPr bwMode="auto">
            <a:xfrm>
              <a:off x="66" y="1970"/>
              <a:ext cx="390" cy="369"/>
            </a:xfrm>
            <a:custGeom>
              <a:avLst/>
              <a:gdLst>
                <a:gd name="T0" fmla="*/ 100012 w 390"/>
                <a:gd name="T1" fmla="*/ 517525 h 369"/>
                <a:gd name="T2" fmla="*/ 214313 w 390"/>
                <a:gd name="T3" fmla="*/ 517525 h 369"/>
                <a:gd name="T4" fmla="*/ 303213 w 390"/>
                <a:gd name="T5" fmla="*/ 455613 h 369"/>
                <a:gd name="T6" fmla="*/ 279400 w 390"/>
                <a:gd name="T7" fmla="*/ 427038 h 369"/>
                <a:gd name="T8" fmla="*/ 322262 w 390"/>
                <a:gd name="T9" fmla="*/ 363538 h 369"/>
                <a:gd name="T10" fmla="*/ 371475 w 390"/>
                <a:gd name="T11" fmla="*/ 384175 h 369"/>
                <a:gd name="T12" fmla="*/ 460375 w 390"/>
                <a:gd name="T13" fmla="*/ 341313 h 369"/>
                <a:gd name="T14" fmla="*/ 504825 w 390"/>
                <a:gd name="T15" fmla="*/ 271463 h 369"/>
                <a:gd name="T16" fmla="*/ 619125 w 390"/>
                <a:gd name="T17" fmla="*/ 271463 h 369"/>
                <a:gd name="T18" fmla="*/ 596900 w 390"/>
                <a:gd name="T19" fmla="*/ 227013 h 369"/>
                <a:gd name="T20" fmla="*/ 571500 w 390"/>
                <a:gd name="T21" fmla="*/ 206375 h 369"/>
                <a:gd name="T22" fmla="*/ 508000 w 390"/>
                <a:gd name="T23" fmla="*/ 228600 h 369"/>
                <a:gd name="T24" fmla="*/ 460375 w 390"/>
                <a:gd name="T25" fmla="*/ 228600 h 369"/>
                <a:gd name="T26" fmla="*/ 460375 w 390"/>
                <a:gd name="T27" fmla="*/ 227013 h 369"/>
                <a:gd name="T28" fmla="*/ 460375 w 390"/>
                <a:gd name="T29" fmla="*/ 227013 h 369"/>
                <a:gd name="T30" fmla="*/ 460375 w 390"/>
                <a:gd name="T31" fmla="*/ 114300 h 369"/>
                <a:gd name="T32" fmla="*/ 485775 w 390"/>
                <a:gd name="T33" fmla="*/ 71438 h 369"/>
                <a:gd name="T34" fmla="*/ 417513 w 390"/>
                <a:gd name="T35" fmla="*/ 26988 h 369"/>
                <a:gd name="T36" fmla="*/ 350837 w 390"/>
                <a:gd name="T37" fmla="*/ 92075 h 369"/>
                <a:gd name="T38" fmla="*/ 346075 w 390"/>
                <a:gd name="T39" fmla="*/ 92075 h 369"/>
                <a:gd name="T40" fmla="*/ 346075 w 390"/>
                <a:gd name="T41" fmla="*/ 92075 h 369"/>
                <a:gd name="T42" fmla="*/ 233363 w 390"/>
                <a:gd name="T43" fmla="*/ 114300 h 369"/>
                <a:gd name="T44" fmla="*/ 168275 w 390"/>
                <a:gd name="T45" fmla="*/ 92075 h 369"/>
                <a:gd name="T46" fmla="*/ 11112 w 390"/>
                <a:gd name="T47" fmla="*/ 0 h 369"/>
                <a:gd name="T48" fmla="*/ 0 w 390"/>
                <a:gd name="T49" fmla="*/ 6350 h 369"/>
                <a:gd name="T50" fmla="*/ 0 w 390"/>
                <a:gd name="T51" fmla="*/ 584200 h 369"/>
                <a:gd name="T52" fmla="*/ 11112 w 390"/>
                <a:gd name="T53" fmla="*/ 585788 h 369"/>
                <a:gd name="T54" fmla="*/ 100012 w 390"/>
                <a:gd name="T55" fmla="*/ 517525 h 3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69"/>
                <a:gd name="T86" fmla="*/ 390 w 390"/>
                <a:gd name="T87" fmla="*/ 369 h 3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69">
                  <a:moveTo>
                    <a:pt x="63" y="326"/>
                  </a:moveTo>
                  <a:lnTo>
                    <a:pt x="135" y="326"/>
                  </a:lnTo>
                  <a:lnTo>
                    <a:pt x="191" y="287"/>
                  </a:lnTo>
                  <a:lnTo>
                    <a:pt x="176" y="269"/>
                  </a:lnTo>
                  <a:lnTo>
                    <a:pt x="203" y="229"/>
                  </a:lnTo>
                  <a:lnTo>
                    <a:pt x="234" y="242"/>
                  </a:lnTo>
                  <a:lnTo>
                    <a:pt x="290" y="215"/>
                  </a:lnTo>
                  <a:lnTo>
                    <a:pt x="318" y="171"/>
                  </a:lnTo>
                  <a:lnTo>
                    <a:pt x="390" y="171"/>
                  </a:lnTo>
                  <a:lnTo>
                    <a:pt x="376" y="143"/>
                  </a:lnTo>
                  <a:lnTo>
                    <a:pt x="360" y="130"/>
                  </a:lnTo>
                  <a:lnTo>
                    <a:pt x="320" y="144"/>
                  </a:lnTo>
                  <a:lnTo>
                    <a:pt x="290" y="144"/>
                  </a:lnTo>
                  <a:lnTo>
                    <a:pt x="290" y="143"/>
                  </a:lnTo>
                  <a:lnTo>
                    <a:pt x="290" y="72"/>
                  </a:lnTo>
                  <a:lnTo>
                    <a:pt x="306" y="45"/>
                  </a:lnTo>
                  <a:lnTo>
                    <a:pt x="263" y="17"/>
                  </a:lnTo>
                  <a:lnTo>
                    <a:pt x="221" y="58"/>
                  </a:lnTo>
                  <a:lnTo>
                    <a:pt x="218" y="58"/>
                  </a:lnTo>
                  <a:lnTo>
                    <a:pt x="147" y="72"/>
                  </a:lnTo>
                  <a:lnTo>
                    <a:pt x="106" y="58"/>
                  </a:lnTo>
                  <a:lnTo>
                    <a:pt x="7" y="0"/>
                  </a:lnTo>
                  <a:lnTo>
                    <a:pt x="0" y="4"/>
                  </a:lnTo>
                  <a:lnTo>
                    <a:pt x="0" y="368"/>
                  </a:lnTo>
                  <a:lnTo>
                    <a:pt x="7" y="369"/>
                  </a:lnTo>
                  <a:lnTo>
                    <a:pt x="63" y="326"/>
                  </a:lnTo>
                  <a:close/>
                </a:path>
              </a:pathLst>
            </a:custGeom>
            <a:solidFill>
              <a:srgbClr val="ADAC92"/>
            </a:solidFill>
            <a:ln w="4">
              <a:solidFill>
                <a:srgbClr val="FFFFFF"/>
              </a:solidFill>
              <a:miter lim="800000"/>
              <a:headEnd/>
              <a:tailEnd/>
            </a:ln>
          </p:spPr>
          <p:txBody>
            <a:bodyPr/>
            <a:lstStyle/>
            <a:p>
              <a:endParaRPr lang="en-US"/>
            </a:p>
          </p:txBody>
        </p:sp>
        <p:sp>
          <p:nvSpPr>
            <p:cNvPr id="5191" name="Freeform 23"/>
            <p:cNvSpPr>
              <a:spLocks/>
            </p:cNvSpPr>
            <p:nvPr/>
          </p:nvSpPr>
          <p:spPr bwMode="auto">
            <a:xfrm>
              <a:off x="356" y="2100"/>
              <a:ext cx="70" cy="14"/>
            </a:xfrm>
            <a:custGeom>
              <a:avLst/>
              <a:gdLst>
                <a:gd name="T0" fmla="*/ 47625 w 70"/>
                <a:gd name="T1" fmla="*/ 22225 h 14"/>
                <a:gd name="T2" fmla="*/ 111125 w 70"/>
                <a:gd name="T3" fmla="*/ 0 h 14"/>
                <a:gd name="T4" fmla="*/ 111125 w 70"/>
                <a:gd name="T5" fmla="*/ 0 h 14"/>
                <a:gd name="T6" fmla="*/ 44450 w 70"/>
                <a:gd name="T7" fmla="*/ 20638 h 14"/>
                <a:gd name="T8" fmla="*/ 0 w 70"/>
                <a:gd name="T9" fmla="*/ 20638 h 14"/>
                <a:gd name="T10" fmla="*/ 0 w 70"/>
                <a:gd name="T11" fmla="*/ 22225 h 14"/>
                <a:gd name="T12" fmla="*/ 47625 w 70"/>
                <a:gd name="T13" fmla="*/ 22225 h 14"/>
                <a:gd name="T14" fmla="*/ 0 60000 65536"/>
                <a:gd name="T15" fmla="*/ 0 60000 65536"/>
                <a:gd name="T16" fmla="*/ 0 60000 65536"/>
                <a:gd name="T17" fmla="*/ 0 60000 65536"/>
                <a:gd name="T18" fmla="*/ 0 60000 65536"/>
                <a:gd name="T19" fmla="*/ 0 60000 65536"/>
                <a:gd name="T20" fmla="*/ 0 60000 65536"/>
                <a:gd name="T21" fmla="*/ 0 w 70"/>
                <a:gd name="T22" fmla="*/ 0 h 14"/>
                <a:gd name="T23" fmla="*/ 70 w 7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4">
                  <a:moveTo>
                    <a:pt x="30" y="14"/>
                  </a:moveTo>
                  <a:lnTo>
                    <a:pt x="70" y="0"/>
                  </a:lnTo>
                  <a:lnTo>
                    <a:pt x="28" y="13"/>
                  </a:lnTo>
                  <a:lnTo>
                    <a:pt x="0" y="13"/>
                  </a:lnTo>
                  <a:lnTo>
                    <a:pt x="0" y="14"/>
                  </a:lnTo>
                  <a:lnTo>
                    <a:pt x="30" y="14"/>
                  </a:lnTo>
                  <a:close/>
                </a:path>
              </a:pathLst>
            </a:custGeom>
            <a:solidFill>
              <a:srgbClr val="ADAC92"/>
            </a:solidFill>
            <a:ln w="4">
              <a:solidFill>
                <a:srgbClr val="FFFFFF"/>
              </a:solidFill>
              <a:miter lim="800000"/>
              <a:headEnd/>
              <a:tailEnd/>
            </a:ln>
          </p:spPr>
          <p:txBody>
            <a:bodyPr/>
            <a:lstStyle/>
            <a:p>
              <a:endParaRPr lang="en-US"/>
            </a:p>
          </p:txBody>
        </p:sp>
        <p:sp>
          <p:nvSpPr>
            <p:cNvPr id="5192" name="Freeform 24"/>
            <p:cNvSpPr>
              <a:spLocks/>
            </p:cNvSpPr>
            <p:nvPr/>
          </p:nvSpPr>
          <p:spPr bwMode="auto">
            <a:xfrm>
              <a:off x="284" y="1985"/>
              <a:ext cx="45" cy="43"/>
            </a:xfrm>
            <a:custGeom>
              <a:avLst/>
              <a:gdLst>
                <a:gd name="T0" fmla="*/ 71438 w 45"/>
                <a:gd name="T1" fmla="*/ 3175 h 43"/>
                <a:gd name="T2" fmla="*/ 68263 w 45"/>
                <a:gd name="T3" fmla="*/ 0 h 43"/>
                <a:gd name="T4" fmla="*/ 0 w 45"/>
                <a:gd name="T5" fmla="*/ 68262 h 43"/>
                <a:gd name="T6" fmla="*/ 4763 w 45"/>
                <a:gd name="T7" fmla="*/ 68262 h 43"/>
                <a:gd name="T8" fmla="*/ 71438 w 45"/>
                <a:gd name="T9" fmla="*/ 3175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45" y="2"/>
                  </a:moveTo>
                  <a:lnTo>
                    <a:pt x="43" y="0"/>
                  </a:lnTo>
                  <a:lnTo>
                    <a:pt x="0" y="43"/>
                  </a:lnTo>
                  <a:lnTo>
                    <a:pt x="3" y="43"/>
                  </a:lnTo>
                  <a:lnTo>
                    <a:pt x="45" y="2"/>
                  </a:lnTo>
                  <a:close/>
                </a:path>
              </a:pathLst>
            </a:custGeom>
            <a:solidFill>
              <a:srgbClr val="ADAC92"/>
            </a:solidFill>
            <a:ln w="4">
              <a:solidFill>
                <a:srgbClr val="FFFFFF"/>
              </a:solidFill>
              <a:miter lim="800000"/>
              <a:headEnd/>
              <a:tailEnd/>
            </a:ln>
          </p:spPr>
          <p:txBody>
            <a:bodyPr/>
            <a:lstStyle/>
            <a:p>
              <a:endParaRPr lang="en-US"/>
            </a:p>
          </p:txBody>
        </p:sp>
        <p:sp>
          <p:nvSpPr>
            <p:cNvPr id="5193" name="Freeform 25"/>
            <p:cNvSpPr>
              <a:spLocks/>
            </p:cNvSpPr>
            <p:nvPr/>
          </p:nvSpPr>
          <p:spPr bwMode="auto">
            <a:xfrm>
              <a:off x="66" y="3126"/>
              <a:ext cx="21" cy="65"/>
            </a:xfrm>
            <a:custGeom>
              <a:avLst/>
              <a:gdLst>
                <a:gd name="T0" fmla="*/ 33338 w 21"/>
                <a:gd name="T1" fmla="*/ 103188 h 65"/>
                <a:gd name="T2" fmla="*/ 33338 w 21"/>
                <a:gd name="T3" fmla="*/ 53975 h 65"/>
                <a:gd name="T4" fmla="*/ 11113 w 21"/>
                <a:gd name="T5" fmla="*/ 11113 h 65"/>
                <a:gd name="T6" fmla="*/ 0 w 21"/>
                <a:gd name="T7" fmla="*/ 0 h 65"/>
                <a:gd name="T8" fmla="*/ 0 w 21"/>
                <a:gd name="T9" fmla="*/ 103188 h 65"/>
                <a:gd name="T10" fmla="*/ 33338 w 21"/>
                <a:gd name="T11" fmla="*/ 103188 h 65"/>
                <a:gd name="T12" fmla="*/ 33338 w 21"/>
                <a:gd name="T13" fmla="*/ 103188 h 65"/>
                <a:gd name="T14" fmla="*/ 0 60000 65536"/>
                <a:gd name="T15" fmla="*/ 0 60000 65536"/>
                <a:gd name="T16" fmla="*/ 0 60000 65536"/>
                <a:gd name="T17" fmla="*/ 0 60000 65536"/>
                <a:gd name="T18" fmla="*/ 0 60000 65536"/>
                <a:gd name="T19" fmla="*/ 0 60000 65536"/>
                <a:gd name="T20" fmla="*/ 0 60000 65536"/>
                <a:gd name="T21" fmla="*/ 0 w 21"/>
                <a:gd name="T22" fmla="*/ 0 h 65"/>
                <a:gd name="T23" fmla="*/ 21 w 2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5">
                  <a:moveTo>
                    <a:pt x="21" y="65"/>
                  </a:moveTo>
                  <a:lnTo>
                    <a:pt x="21" y="34"/>
                  </a:lnTo>
                  <a:lnTo>
                    <a:pt x="7" y="7"/>
                  </a:lnTo>
                  <a:lnTo>
                    <a:pt x="0" y="0"/>
                  </a:lnTo>
                  <a:lnTo>
                    <a:pt x="0" y="65"/>
                  </a:lnTo>
                  <a:lnTo>
                    <a:pt x="21" y="65"/>
                  </a:lnTo>
                  <a:close/>
                </a:path>
              </a:pathLst>
            </a:custGeom>
            <a:solidFill>
              <a:srgbClr val="ADAC92"/>
            </a:solidFill>
            <a:ln w="9525">
              <a:noFill/>
              <a:round/>
              <a:headEnd/>
              <a:tailEnd/>
            </a:ln>
          </p:spPr>
          <p:txBody>
            <a:bodyPr/>
            <a:lstStyle/>
            <a:p>
              <a:endParaRPr lang="en-US"/>
            </a:p>
          </p:txBody>
        </p:sp>
        <p:sp>
          <p:nvSpPr>
            <p:cNvPr id="5194" name="Freeform 26"/>
            <p:cNvSpPr>
              <a:spLocks/>
            </p:cNvSpPr>
            <p:nvPr/>
          </p:nvSpPr>
          <p:spPr bwMode="auto">
            <a:xfrm>
              <a:off x="66" y="3076"/>
              <a:ext cx="63" cy="127"/>
            </a:xfrm>
            <a:custGeom>
              <a:avLst/>
              <a:gdLst>
                <a:gd name="T0" fmla="*/ 33338 w 63"/>
                <a:gd name="T1" fmla="*/ 133350 h 127"/>
                <a:gd name="T2" fmla="*/ 33338 w 63"/>
                <a:gd name="T3" fmla="*/ 182563 h 127"/>
                <a:gd name="T4" fmla="*/ 53975 w 63"/>
                <a:gd name="T5" fmla="*/ 201613 h 127"/>
                <a:gd name="T6" fmla="*/ 53975 w 63"/>
                <a:gd name="T7" fmla="*/ 182563 h 127"/>
                <a:gd name="T8" fmla="*/ 57150 w 63"/>
                <a:gd name="T9" fmla="*/ 182563 h 127"/>
                <a:gd name="T10" fmla="*/ 100013 w 63"/>
                <a:gd name="T11" fmla="*/ 182563 h 127"/>
                <a:gd name="T12" fmla="*/ 100013 w 63"/>
                <a:gd name="T13" fmla="*/ 179388 h 127"/>
                <a:gd name="T14" fmla="*/ 100013 w 63"/>
                <a:gd name="T15" fmla="*/ 133350 h 127"/>
                <a:gd name="T16" fmla="*/ 57150 w 63"/>
                <a:gd name="T17" fmla="*/ 71438 h 127"/>
                <a:gd name="T18" fmla="*/ 57150 w 63"/>
                <a:gd name="T19" fmla="*/ 68263 h 127"/>
                <a:gd name="T20" fmla="*/ 53975 w 63"/>
                <a:gd name="T21" fmla="*/ 68263 h 127"/>
                <a:gd name="T22" fmla="*/ 53975 w 63"/>
                <a:gd name="T23" fmla="*/ 44450 h 127"/>
                <a:gd name="T24" fmla="*/ 0 w 63"/>
                <a:gd name="T25" fmla="*/ 0 h 127"/>
                <a:gd name="T26" fmla="*/ 0 w 63"/>
                <a:gd name="T27" fmla="*/ 79375 h 127"/>
                <a:gd name="T28" fmla="*/ 11113 w 63"/>
                <a:gd name="T29" fmla="*/ 90488 h 127"/>
                <a:gd name="T30" fmla="*/ 33338 w 63"/>
                <a:gd name="T31" fmla="*/ 133350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27"/>
                <a:gd name="T50" fmla="*/ 63 w 6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27">
                  <a:moveTo>
                    <a:pt x="21" y="84"/>
                  </a:moveTo>
                  <a:lnTo>
                    <a:pt x="21" y="115"/>
                  </a:lnTo>
                  <a:lnTo>
                    <a:pt x="34" y="127"/>
                  </a:lnTo>
                  <a:lnTo>
                    <a:pt x="34" y="115"/>
                  </a:lnTo>
                  <a:lnTo>
                    <a:pt x="36" y="115"/>
                  </a:lnTo>
                  <a:lnTo>
                    <a:pt x="63" y="115"/>
                  </a:lnTo>
                  <a:lnTo>
                    <a:pt x="63" y="113"/>
                  </a:lnTo>
                  <a:lnTo>
                    <a:pt x="63" y="84"/>
                  </a:lnTo>
                  <a:lnTo>
                    <a:pt x="36" y="45"/>
                  </a:lnTo>
                  <a:lnTo>
                    <a:pt x="36" y="43"/>
                  </a:lnTo>
                  <a:lnTo>
                    <a:pt x="34" y="43"/>
                  </a:lnTo>
                  <a:lnTo>
                    <a:pt x="34" y="28"/>
                  </a:lnTo>
                  <a:lnTo>
                    <a:pt x="0" y="0"/>
                  </a:lnTo>
                  <a:lnTo>
                    <a:pt x="0" y="50"/>
                  </a:lnTo>
                  <a:lnTo>
                    <a:pt x="7" y="57"/>
                  </a:lnTo>
                  <a:lnTo>
                    <a:pt x="21" y="84"/>
                  </a:lnTo>
                  <a:close/>
                </a:path>
              </a:pathLst>
            </a:custGeom>
            <a:solidFill>
              <a:srgbClr val="ADAC92"/>
            </a:solidFill>
            <a:ln w="9525">
              <a:noFill/>
              <a:round/>
              <a:headEnd/>
              <a:tailEnd/>
            </a:ln>
          </p:spPr>
          <p:txBody>
            <a:bodyPr/>
            <a:lstStyle/>
            <a:p>
              <a:endParaRPr lang="en-US"/>
            </a:p>
          </p:txBody>
        </p:sp>
        <p:sp>
          <p:nvSpPr>
            <p:cNvPr id="5195" name="Freeform 27"/>
            <p:cNvSpPr>
              <a:spLocks/>
            </p:cNvSpPr>
            <p:nvPr/>
          </p:nvSpPr>
          <p:spPr bwMode="auto">
            <a:xfrm>
              <a:off x="66" y="3031"/>
              <a:ext cx="7" cy="5"/>
            </a:xfrm>
            <a:custGeom>
              <a:avLst/>
              <a:gdLst>
                <a:gd name="T0" fmla="*/ 0 w 7"/>
                <a:gd name="T1" fmla="*/ 0 h 5"/>
                <a:gd name="T2" fmla="*/ 0 w 7"/>
                <a:gd name="T3" fmla="*/ 7937 h 5"/>
                <a:gd name="T4" fmla="*/ 11113 w 7"/>
                <a:gd name="T5" fmla="*/ 4762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0" y="0"/>
                  </a:moveTo>
                  <a:lnTo>
                    <a:pt x="0" y="5"/>
                  </a:lnTo>
                  <a:lnTo>
                    <a:pt x="7" y="3"/>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5196" name="Freeform 28"/>
            <p:cNvSpPr>
              <a:spLocks/>
            </p:cNvSpPr>
            <p:nvPr/>
          </p:nvSpPr>
          <p:spPr bwMode="auto">
            <a:xfrm>
              <a:off x="66" y="2950"/>
              <a:ext cx="120" cy="396"/>
            </a:xfrm>
            <a:custGeom>
              <a:avLst/>
              <a:gdLst>
                <a:gd name="T0" fmla="*/ 79375 w 120"/>
                <a:gd name="T1" fmla="*/ 42862 h 396"/>
                <a:gd name="T2" fmla="*/ 76200 w 120"/>
                <a:gd name="T3" fmla="*/ 42862 h 396"/>
                <a:gd name="T4" fmla="*/ 76200 w 120"/>
                <a:gd name="T5" fmla="*/ 0 h 396"/>
                <a:gd name="T6" fmla="*/ 33338 w 120"/>
                <a:gd name="T7" fmla="*/ 0 h 396"/>
                <a:gd name="T8" fmla="*/ 0 w 120"/>
                <a:gd name="T9" fmla="*/ 7938 h 396"/>
                <a:gd name="T10" fmla="*/ 0 w 120"/>
                <a:gd name="T11" fmla="*/ 128588 h 396"/>
                <a:gd name="T12" fmla="*/ 11113 w 120"/>
                <a:gd name="T13" fmla="*/ 133350 h 396"/>
                <a:gd name="T14" fmla="*/ 11113 w 120"/>
                <a:gd name="T15" fmla="*/ 133350 h 396"/>
                <a:gd name="T16" fmla="*/ 11113 w 120"/>
                <a:gd name="T17" fmla="*/ 133350 h 396"/>
                <a:gd name="T18" fmla="*/ 0 w 120"/>
                <a:gd name="T19" fmla="*/ 139700 h 396"/>
                <a:gd name="T20" fmla="*/ 0 w 120"/>
                <a:gd name="T21" fmla="*/ 200025 h 396"/>
                <a:gd name="T22" fmla="*/ 53975 w 120"/>
                <a:gd name="T23" fmla="*/ 244475 h 396"/>
                <a:gd name="T24" fmla="*/ 53975 w 120"/>
                <a:gd name="T25" fmla="*/ 244475 h 396"/>
                <a:gd name="T26" fmla="*/ 57150 w 120"/>
                <a:gd name="T27" fmla="*/ 247650 h 396"/>
                <a:gd name="T28" fmla="*/ 57150 w 120"/>
                <a:gd name="T29" fmla="*/ 268288 h 396"/>
                <a:gd name="T30" fmla="*/ 100012 w 120"/>
                <a:gd name="T31" fmla="*/ 333375 h 396"/>
                <a:gd name="T32" fmla="*/ 100012 w 120"/>
                <a:gd name="T33" fmla="*/ 333375 h 396"/>
                <a:gd name="T34" fmla="*/ 100012 w 120"/>
                <a:gd name="T35" fmla="*/ 333375 h 396"/>
                <a:gd name="T36" fmla="*/ 100012 w 120"/>
                <a:gd name="T37" fmla="*/ 382587 h 396"/>
                <a:gd name="T38" fmla="*/ 100012 w 120"/>
                <a:gd name="T39" fmla="*/ 473075 h 396"/>
                <a:gd name="T40" fmla="*/ 53975 w 120"/>
                <a:gd name="T41" fmla="*/ 496888 h 396"/>
                <a:gd name="T42" fmla="*/ 33338 w 120"/>
                <a:gd name="T43" fmla="*/ 515938 h 396"/>
                <a:gd name="T44" fmla="*/ 0 w 120"/>
                <a:gd name="T45" fmla="*/ 539750 h 396"/>
                <a:gd name="T46" fmla="*/ 0 w 120"/>
                <a:gd name="T47" fmla="*/ 576263 h 396"/>
                <a:gd name="T48" fmla="*/ 11113 w 120"/>
                <a:gd name="T49" fmla="*/ 582613 h 396"/>
                <a:gd name="T50" fmla="*/ 11113 w 120"/>
                <a:gd name="T51" fmla="*/ 628650 h 396"/>
                <a:gd name="T52" fmla="*/ 53975 w 120"/>
                <a:gd name="T53" fmla="*/ 604838 h 396"/>
                <a:gd name="T54" fmla="*/ 76200 w 120"/>
                <a:gd name="T55" fmla="*/ 560388 h 396"/>
                <a:gd name="T56" fmla="*/ 100012 w 120"/>
                <a:gd name="T57" fmla="*/ 560388 h 396"/>
                <a:gd name="T58" fmla="*/ 171450 w 120"/>
                <a:gd name="T59" fmla="*/ 514350 h 396"/>
                <a:gd name="T60" fmla="*/ 190500 w 120"/>
                <a:gd name="T61" fmla="*/ 401637 h 396"/>
                <a:gd name="T62" fmla="*/ 171450 w 120"/>
                <a:gd name="T63" fmla="*/ 358775 h 396"/>
                <a:gd name="T64" fmla="*/ 33338 w 120"/>
                <a:gd name="T65" fmla="*/ 153988 h 396"/>
                <a:gd name="T66" fmla="*/ 53975 w 120"/>
                <a:gd name="T67" fmla="*/ 133350 h 396"/>
                <a:gd name="T68" fmla="*/ 76200 w 120"/>
                <a:gd name="T69" fmla="*/ 61913 h 396"/>
                <a:gd name="T70" fmla="*/ 139700 w 120"/>
                <a:gd name="T71" fmla="*/ 42862 h 396"/>
                <a:gd name="T72" fmla="*/ 79375 w 120"/>
                <a:gd name="T73" fmla="*/ 42862 h 396"/>
                <a:gd name="T74" fmla="*/ 79375 w 120"/>
                <a:gd name="T75" fmla="*/ 42862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396"/>
                <a:gd name="T116" fmla="*/ 120 w 120"/>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396">
                  <a:moveTo>
                    <a:pt x="50" y="27"/>
                  </a:moveTo>
                  <a:lnTo>
                    <a:pt x="48" y="27"/>
                  </a:lnTo>
                  <a:lnTo>
                    <a:pt x="48" y="0"/>
                  </a:lnTo>
                  <a:lnTo>
                    <a:pt x="21" y="0"/>
                  </a:lnTo>
                  <a:lnTo>
                    <a:pt x="0" y="5"/>
                  </a:lnTo>
                  <a:lnTo>
                    <a:pt x="0" y="81"/>
                  </a:lnTo>
                  <a:lnTo>
                    <a:pt x="7" y="84"/>
                  </a:lnTo>
                  <a:lnTo>
                    <a:pt x="0" y="88"/>
                  </a:lnTo>
                  <a:lnTo>
                    <a:pt x="0" y="126"/>
                  </a:lnTo>
                  <a:lnTo>
                    <a:pt x="34" y="154"/>
                  </a:lnTo>
                  <a:lnTo>
                    <a:pt x="36" y="156"/>
                  </a:lnTo>
                  <a:lnTo>
                    <a:pt x="36" y="169"/>
                  </a:lnTo>
                  <a:lnTo>
                    <a:pt x="63" y="210"/>
                  </a:lnTo>
                  <a:lnTo>
                    <a:pt x="63" y="241"/>
                  </a:lnTo>
                  <a:lnTo>
                    <a:pt x="63" y="298"/>
                  </a:lnTo>
                  <a:lnTo>
                    <a:pt x="34" y="313"/>
                  </a:lnTo>
                  <a:lnTo>
                    <a:pt x="21" y="325"/>
                  </a:lnTo>
                  <a:lnTo>
                    <a:pt x="0" y="340"/>
                  </a:lnTo>
                  <a:lnTo>
                    <a:pt x="0" y="363"/>
                  </a:lnTo>
                  <a:lnTo>
                    <a:pt x="7" y="367"/>
                  </a:lnTo>
                  <a:lnTo>
                    <a:pt x="7" y="396"/>
                  </a:lnTo>
                  <a:lnTo>
                    <a:pt x="34" y="381"/>
                  </a:lnTo>
                  <a:lnTo>
                    <a:pt x="48" y="353"/>
                  </a:lnTo>
                  <a:lnTo>
                    <a:pt x="63" y="353"/>
                  </a:lnTo>
                  <a:lnTo>
                    <a:pt x="108" y="324"/>
                  </a:lnTo>
                  <a:lnTo>
                    <a:pt x="120" y="253"/>
                  </a:lnTo>
                  <a:lnTo>
                    <a:pt x="108" y="226"/>
                  </a:lnTo>
                  <a:lnTo>
                    <a:pt x="21" y="97"/>
                  </a:lnTo>
                  <a:lnTo>
                    <a:pt x="34" y="84"/>
                  </a:lnTo>
                  <a:lnTo>
                    <a:pt x="48" y="39"/>
                  </a:lnTo>
                  <a:lnTo>
                    <a:pt x="88" y="27"/>
                  </a:lnTo>
                  <a:lnTo>
                    <a:pt x="50" y="27"/>
                  </a:lnTo>
                  <a:close/>
                </a:path>
              </a:pathLst>
            </a:custGeom>
            <a:solidFill>
              <a:srgbClr val="ADAC92"/>
            </a:solidFill>
            <a:ln w="4">
              <a:solidFill>
                <a:srgbClr val="FFFFFF"/>
              </a:solidFill>
              <a:miter lim="800000"/>
              <a:headEnd/>
              <a:tailEnd/>
            </a:ln>
          </p:spPr>
          <p:txBody>
            <a:bodyPr/>
            <a:lstStyle/>
            <a:p>
              <a:endParaRPr lang="en-US"/>
            </a:p>
          </p:txBody>
        </p:sp>
        <p:sp>
          <p:nvSpPr>
            <p:cNvPr id="5197" name="Freeform 29"/>
            <p:cNvSpPr>
              <a:spLocks/>
            </p:cNvSpPr>
            <p:nvPr/>
          </p:nvSpPr>
          <p:spPr bwMode="auto">
            <a:xfrm>
              <a:off x="66" y="2948"/>
              <a:ext cx="48" cy="7"/>
            </a:xfrm>
            <a:custGeom>
              <a:avLst/>
              <a:gdLst>
                <a:gd name="T0" fmla="*/ 76200 w 48"/>
                <a:gd name="T1" fmla="*/ 3175 h 7"/>
                <a:gd name="T2" fmla="*/ 76200 w 48"/>
                <a:gd name="T3" fmla="*/ 0 h 7"/>
                <a:gd name="T4" fmla="*/ 33338 w 48"/>
                <a:gd name="T5" fmla="*/ 0 h 7"/>
                <a:gd name="T6" fmla="*/ 0 w 48"/>
                <a:gd name="T7" fmla="*/ 7938 h 7"/>
                <a:gd name="T8" fmla="*/ 0 w 48"/>
                <a:gd name="T9" fmla="*/ 11113 h 7"/>
                <a:gd name="T10" fmla="*/ 33338 w 48"/>
                <a:gd name="T11" fmla="*/ 3175 h 7"/>
                <a:gd name="T12" fmla="*/ 76200 w 48"/>
                <a:gd name="T13" fmla="*/ 3175 h 7"/>
                <a:gd name="T14" fmla="*/ 0 60000 65536"/>
                <a:gd name="T15" fmla="*/ 0 60000 65536"/>
                <a:gd name="T16" fmla="*/ 0 60000 65536"/>
                <a:gd name="T17" fmla="*/ 0 60000 65536"/>
                <a:gd name="T18" fmla="*/ 0 60000 65536"/>
                <a:gd name="T19" fmla="*/ 0 60000 65536"/>
                <a:gd name="T20" fmla="*/ 0 60000 65536"/>
                <a:gd name="T21" fmla="*/ 0 w 48"/>
                <a:gd name="T22" fmla="*/ 0 h 7"/>
                <a:gd name="T23" fmla="*/ 48 w 4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
                  <a:moveTo>
                    <a:pt x="48" y="2"/>
                  </a:moveTo>
                  <a:lnTo>
                    <a:pt x="48" y="0"/>
                  </a:lnTo>
                  <a:lnTo>
                    <a:pt x="21" y="0"/>
                  </a:lnTo>
                  <a:lnTo>
                    <a:pt x="0" y="5"/>
                  </a:lnTo>
                  <a:lnTo>
                    <a:pt x="0" y="7"/>
                  </a:lnTo>
                  <a:lnTo>
                    <a:pt x="21" y="2"/>
                  </a:lnTo>
                  <a:lnTo>
                    <a:pt x="48" y="2"/>
                  </a:lnTo>
                  <a:close/>
                </a:path>
              </a:pathLst>
            </a:custGeom>
            <a:solidFill>
              <a:srgbClr val="ADAC92"/>
            </a:solidFill>
            <a:ln w="4">
              <a:solidFill>
                <a:srgbClr val="FFFFFF"/>
              </a:solidFill>
              <a:miter lim="800000"/>
              <a:headEnd/>
              <a:tailEnd/>
            </a:ln>
          </p:spPr>
          <p:txBody>
            <a:bodyPr/>
            <a:lstStyle/>
            <a:p>
              <a:endParaRPr lang="en-US"/>
            </a:p>
          </p:txBody>
        </p:sp>
        <p:sp>
          <p:nvSpPr>
            <p:cNvPr id="5198" name="Freeform 30"/>
            <p:cNvSpPr>
              <a:spLocks/>
            </p:cNvSpPr>
            <p:nvPr/>
          </p:nvSpPr>
          <p:spPr bwMode="auto">
            <a:xfrm>
              <a:off x="116" y="2977"/>
              <a:ext cx="42" cy="1"/>
            </a:xfrm>
            <a:custGeom>
              <a:avLst/>
              <a:gdLst>
                <a:gd name="T0" fmla="*/ 0 w 42"/>
                <a:gd name="T1" fmla="*/ 0 h 1588"/>
                <a:gd name="T2" fmla="*/ 0 w 42"/>
                <a:gd name="T3" fmla="*/ 0 h 1588"/>
                <a:gd name="T4" fmla="*/ 60325 w 42"/>
                <a:gd name="T5" fmla="*/ 0 h 1588"/>
                <a:gd name="T6" fmla="*/ 66675 w 42"/>
                <a:gd name="T7" fmla="*/ 0 h 1588"/>
                <a:gd name="T8" fmla="*/ 0 w 42"/>
                <a:gd name="T9" fmla="*/ 0 h 1588"/>
                <a:gd name="T10" fmla="*/ 0 60000 65536"/>
                <a:gd name="T11" fmla="*/ 0 60000 65536"/>
                <a:gd name="T12" fmla="*/ 0 60000 65536"/>
                <a:gd name="T13" fmla="*/ 0 60000 65536"/>
                <a:gd name="T14" fmla="*/ 0 60000 65536"/>
                <a:gd name="T15" fmla="*/ 0 w 42"/>
                <a:gd name="T16" fmla="*/ 0 h 1588"/>
                <a:gd name="T17" fmla="*/ 42 w 42"/>
                <a:gd name="T18" fmla="*/ 1588 h 1588"/>
              </a:gdLst>
              <a:ahLst/>
              <a:cxnLst>
                <a:cxn ang="T10">
                  <a:pos x="T0" y="T1"/>
                </a:cxn>
                <a:cxn ang="T11">
                  <a:pos x="T2" y="T3"/>
                </a:cxn>
                <a:cxn ang="T12">
                  <a:pos x="T4" y="T5"/>
                </a:cxn>
                <a:cxn ang="T13">
                  <a:pos x="T6" y="T7"/>
                </a:cxn>
                <a:cxn ang="T14">
                  <a:pos x="T8" y="T9"/>
                </a:cxn>
              </a:cxnLst>
              <a:rect l="T15" t="T16" r="T17" b="T18"/>
              <a:pathLst>
                <a:path w="42" h="1588">
                  <a:moveTo>
                    <a:pt x="0" y="0"/>
                  </a:moveTo>
                  <a:lnTo>
                    <a:pt x="0" y="0"/>
                  </a:lnTo>
                  <a:lnTo>
                    <a:pt x="38" y="0"/>
                  </a:lnTo>
                  <a:lnTo>
                    <a:pt x="42" y="0"/>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5199" name="Freeform 31"/>
            <p:cNvSpPr>
              <a:spLocks/>
            </p:cNvSpPr>
            <p:nvPr/>
          </p:nvSpPr>
          <p:spPr bwMode="auto">
            <a:xfrm>
              <a:off x="129" y="3160"/>
              <a:ext cx="1" cy="31"/>
            </a:xfrm>
            <a:custGeom>
              <a:avLst/>
              <a:gdLst>
                <a:gd name="T0" fmla="*/ 0 w 1588"/>
                <a:gd name="T1" fmla="*/ 49213 h 31"/>
                <a:gd name="T2" fmla="*/ 0 w 1588"/>
                <a:gd name="T3" fmla="*/ 49213 h 31"/>
                <a:gd name="T4" fmla="*/ 0 w 1588"/>
                <a:gd name="T5" fmla="*/ 0 h 31"/>
                <a:gd name="T6" fmla="*/ 0 w 1588"/>
                <a:gd name="T7" fmla="*/ 0 h 31"/>
                <a:gd name="T8" fmla="*/ 0 w 1588"/>
                <a:gd name="T9" fmla="*/ 46038 h 31"/>
                <a:gd name="T10" fmla="*/ 0 w 1588"/>
                <a:gd name="T11" fmla="*/ 49213 h 31"/>
                <a:gd name="T12" fmla="*/ 0 60000 65536"/>
                <a:gd name="T13" fmla="*/ 0 60000 65536"/>
                <a:gd name="T14" fmla="*/ 0 60000 65536"/>
                <a:gd name="T15" fmla="*/ 0 60000 65536"/>
                <a:gd name="T16" fmla="*/ 0 60000 65536"/>
                <a:gd name="T17" fmla="*/ 0 60000 65536"/>
                <a:gd name="T18" fmla="*/ 0 w 1588"/>
                <a:gd name="T19" fmla="*/ 0 h 31"/>
                <a:gd name="T20" fmla="*/ 1588 w 158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88" h="31">
                  <a:moveTo>
                    <a:pt x="0" y="31"/>
                  </a:moveTo>
                  <a:lnTo>
                    <a:pt x="0" y="31"/>
                  </a:lnTo>
                  <a:lnTo>
                    <a:pt x="0" y="0"/>
                  </a:lnTo>
                  <a:lnTo>
                    <a:pt x="0" y="29"/>
                  </a:lnTo>
                  <a:lnTo>
                    <a:pt x="0" y="31"/>
                  </a:lnTo>
                  <a:close/>
                </a:path>
              </a:pathLst>
            </a:custGeom>
            <a:solidFill>
              <a:srgbClr val="ADAC92"/>
            </a:solidFill>
            <a:ln w="4">
              <a:solidFill>
                <a:srgbClr val="FFFFFF"/>
              </a:solidFill>
              <a:miter lim="800000"/>
              <a:headEnd/>
              <a:tailEnd/>
            </a:ln>
          </p:spPr>
          <p:txBody>
            <a:bodyPr/>
            <a:lstStyle/>
            <a:p>
              <a:endParaRPr lang="en-US"/>
            </a:p>
          </p:txBody>
        </p:sp>
        <p:sp>
          <p:nvSpPr>
            <p:cNvPr id="5200" name="Freeform 32"/>
            <p:cNvSpPr>
              <a:spLocks/>
            </p:cNvSpPr>
            <p:nvPr/>
          </p:nvSpPr>
          <p:spPr bwMode="auto">
            <a:xfrm>
              <a:off x="100" y="3104"/>
              <a:ext cx="2" cy="15"/>
            </a:xfrm>
            <a:custGeom>
              <a:avLst/>
              <a:gdLst>
                <a:gd name="T0" fmla="*/ 3175 w 2"/>
                <a:gd name="T1" fmla="*/ 23813 h 15"/>
                <a:gd name="T2" fmla="*/ 3175 w 2"/>
                <a:gd name="T3" fmla="*/ 3175 h 15"/>
                <a:gd name="T4" fmla="*/ 0 w 2"/>
                <a:gd name="T5" fmla="*/ 0 h 15"/>
                <a:gd name="T6" fmla="*/ 0 w 2"/>
                <a:gd name="T7" fmla="*/ 23813 h 15"/>
                <a:gd name="T8" fmla="*/ 3175 w 2"/>
                <a:gd name="T9" fmla="*/ 23813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2" y="15"/>
                  </a:moveTo>
                  <a:lnTo>
                    <a:pt x="2" y="2"/>
                  </a:lnTo>
                  <a:lnTo>
                    <a:pt x="0" y="0"/>
                  </a:lnTo>
                  <a:lnTo>
                    <a:pt x="0" y="15"/>
                  </a:lnTo>
                  <a:lnTo>
                    <a:pt x="2" y="15"/>
                  </a:lnTo>
                  <a:close/>
                </a:path>
              </a:pathLst>
            </a:custGeom>
            <a:solidFill>
              <a:srgbClr val="ADAC92"/>
            </a:solidFill>
            <a:ln w="4">
              <a:solidFill>
                <a:srgbClr val="FFFFFF"/>
              </a:solidFill>
              <a:miter lim="800000"/>
              <a:headEnd/>
              <a:tailEnd/>
            </a:ln>
          </p:spPr>
          <p:txBody>
            <a:bodyPr/>
            <a:lstStyle/>
            <a:p>
              <a:endParaRPr lang="en-US"/>
            </a:p>
          </p:txBody>
        </p:sp>
        <p:sp>
          <p:nvSpPr>
            <p:cNvPr id="5201" name="Freeform 33"/>
            <p:cNvSpPr>
              <a:spLocks/>
            </p:cNvSpPr>
            <p:nvPr/>
          </p:nvSpPr>
          <p:spPr bwMode="auto">
            <a:xfrm>
              <a:off x="66" y="3034"/>
              <a:ext cx="7" cy="4"/>
            </a:xfrm>
            <a:custGeom>
              <a:avLst/>
              <a:gdLst>
                <a:gd name="T0" fmla="*/ 11113 w 7"/>
                <a:gd name="T1" fmla="*/ 0 h 4"/>
                <a:gd name="T2" fmla="*/ 0 w 7"/>
                <a:gd name="T3" fmla="*/ 3175 h 4"/>
                <a:gd name="T4" fmla="*/ 0 w 7"/>
                <a:gd name="T5" fmla="*/ 6350 h 4"/>
                <a:gd name="T6" fmla="*/ 11113 w 7"/>
                <a:gd name="T7" fmla="*/ 0 h 4"/>
                <a:gd name="T8" fmla="*/ 11113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0" y="2"/>
                  </a:lnTo>
                  <a:lnTo>
                    <a:pt x="0" y="4"/>
                  </a:lnTo>
                  <a:lnTo>
                    <a:pt x="7" y="0"/>
                  </a:lnTo>
                  <a:close/>
                </a:path>
              </a:pathLst>
            </a:custGeom>
            <a:solidFill>
              <a:srgbClr val="ADAC92"/>
            </a:solidFill>
            <a:ln w="4">
              <a:solidFill>
                <a:srgbClr val="FFFFFF"/>
              </a:solidFill>
              <a:miter lim="800000"/>
              <a:headEnd/>
              <a:tailEnd/>
            </a:ln>
          </p:spPr>
          <p:txBody>
            <a:bodyPr/>
            <a:lstStyle/>
            <a:p>
              <a:endParaRPr lang="en-US"/>
            </a:p>
          </p:txBody>
        </p:sp>
        <p:sp>
          <p:nvSpPr>
            <p:cNvPr id="5202" name="Freeform 34"/>
            <p:cNvSpPr>
              <a:spLocks/>
            </p:cNvSpPr>
            <p:nvPr/>
          </p:nvSpPr>
          <p:spPr bwMode="auto">
            <a:xfrm>
              <a:off x="66" y="3191"/>
              <a:ext cx="63" cy="97"/>
            </a:xfrm>
            <a:custGeom>
              <a:avLst/>
              <a:gdLst>
                <a:gd name="T0" fmla="*/ 53975 w 63"/>
                <a:gd name="T1" fmla="*/ 111125 h 97"/>
                <a:gd name="T2" fmla="*/ 100013 w 63"/>
                <a:gd name="T3" fmla="*/ 88900 h 97"/>
                <a:gd name="T4" fmla="*/ 100013 w 63"/>
                <a:gd name="T5" fmla="*/ 0 h 97"/>
                <a:gd name="T6" fmla="*/ 57150 w 63"/>
                <a:gd name="T7" fmla="*/ 0 h 97"/>
                <a:gd name="T8" fmla="*/ 57150 w 63"/>
                <a:gd name="T9" fmla="*/ 22225 h 97"/>
                <a:gd name="T10" fmla="*/ 53975 w 63"/>
                <a:gd name="T11" fmla="*/ 19050 h 97"/>
                <a:gd name="T12" fmla="*/ 53975 w 63"/>
                <a:gd name="T13" fmla="*/ 22225 h 97"/>
                <a:gd name="T14" fmla="*/ 33338 w 63"/>
                <a:gd name="T15" fmla="*/ 0 h 97"/>
                <a:gd name="T16" fmla="*/ 0 w 63"/>
                <a:gd name="T17" fmla="*/ 0 h 97"/>
                <a:gd name="T18" fmla="*/ 0 w 63"/>
                <a:gd name="T19" fmla="*/ 153987 h 97"/>
                <a:gd name="T20" fmla="*/ 33338 w 63"/>
                <a:gd name="T21" fmla="*/ 131762 h 97"/>
                <a:gd name="T22" fmla="*/ 53975 w 63"/>
                <a:gd name="T23" fmla="*/ 111125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97"/>
                <a:gd name="T38" fmla="*/ 63 w 6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97">
                  <a:moveTo>
                    <a:pt x="34" y="70"/>
                  </a:moveTo>
                  <a:lnTo>
                    <a:pt x="63" y="56"/>
                  </a:lnTo>
                  <a:lnTo>
                    <a:pt x="63" y="0"/>
                  </a:lnTo>
                  <a:lnTo>
                    <a:pt x="36" y="0"/>
                  </a:lnTo>
                  <a:lnTo>
                    <a:pt x="36" y="14"/>
                  </a:lnTo>
                  <a:lnTo>
                    <a:pt x="34" y="12"/>
                  </a:lnTo>
                  <a:lnTo>
                    <a:pt x="34" y="14"/>
                  </a:lnTo>
                  <a:lnTo>
                    <a:pt x="21" y="0"/>
                  </a:lnTo>
                  <a:lnTo>
                    <a:pt x="0" y="0"/>
                  </a:lnTo>
                  <a:lnTo>
                    <a:pt x="0" y="97"/>
                  </a:lnTo>
                  <a:lnTo>
                    <a:pt x="21" y="83"/>
                  </a:lnTo>
                  <a:lnTo>
                    <a:pt x="34" y="70"/>
                  </a:lnTo>
                  <a:close/>
                </a:path>
              </a:pathLst>
            </a:custGeom>
            <a:solidFill>
              <a:srgbClr val="ADAC92"/>
            </a:solidFill>
            <a:ln w="9525">
              <a:noFill/>
              <a:round/>
              <a:headEnd/>
              <a:tailEnd/>
            </a:ln>
          </p:spPr>
          <p:txBody>
            <a:bodyPr/>
            <a:lstStyle/>
            <a:p>
              <a:endParaRPr lang="en-US"/>
            </a:p>
          </p:txBody>
        </p:sp>
        <p:sp>
          <p:nvSpPr>
            <p:cNvPr id="5203" name="Freeform 35"/>
            <p:cNvSpPr>
              <a:spLocks/>
            </p:cNvSpPr>
            <p:nvPr/>
          </p:nvSpPr>
          <p:spPr bwMode="auto">
            <a:xfrm>
              <a:off x="66" y="3191"/>
              <a:ext cx="63" cy="99"/>
            </a:xfrm>
            <a:custGeom>
              <a:avLst/>
              <a:gdLst>
                <a:gd name="T0" fmla="*/ 53975 w 63"/>
                <a:gd name="T1" fmla="*/ 114300 h 99"/>
                <a:gd name="T2" fmla="*/ 100013 w 63"/>
                <a:gd name="T3" fmla="*/ 90487 h 99"/>
                <a:gd name="T4" fmla="*/ 100013 w 63"/>
                <a:gd name="T5" fmla="*/ 0 h 99"/>
                <a:gd name="T6" fmla="*/ 100013 w 63"/>
                <a:gd name="T7" fmla="*/ 0 h 99"/>
                <a:gd name="T8" fmla="*/ 100013 w 63"/>
                <a:gd name="T9" fmla="*/ 88900 h 99"/>
                <a:gd name="T10" fmla="*/ 53975 w 63"/>
                <a:gd name="T11" fmla="*/ 111125 h 99"/>
                <a:gd name="T12" fmla="*/ 33338 w 63"/>
                <a:gd name="T13" fmla="*/ 131762 h 99"/>
                <a:gd name="T14" fmla="*/ 0 w 63"/>
                <a:gd name="T15" fmla="*/ 153987 h 99"/>
                <a:gd name="T16" fmla="*/ 0 w 63"/>
                <a:gd name="T17" fmla="*/ 157162 h 99"/>
                <a:gd name="T18" fmla="*/ 33338 w 63"/>
                <a:gd name="T19" fmla="*/ 133350 h 99"/>
                <a:gd name="T20" fmla="*/ 53975 w 63"/>
                <a:gd name="T21" fmla="*/ 114300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9"/>
                <a:gd name="T35" fmla="*/ 63 w 63"/>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9">
                  <a:moveTo>
                    <a:pt x="34" y="72"/>
                  </a:moveTo>
                  <a:lnTo>
                    <a:pt x="63" y="57"/>
                  </a:lnTo>
                  <a:lnTo>
                    <a:pt x="63" y="0"/>
                  </a:lnTo>
                  <a:lnTo>
                    <a:pt x="63" y="56"/>
                  </a:lnTo>
                  <a:lnTo>
                    <a:pt x="34" y="70"/>
                  </a:lnTo>
                  <a:lnTo>
                    <a:pt x="21" y="83"/>
                  </a:lnTo>
                  <a:lnTo>
                    <a:pt x="0" y="97"/>
                  </a:lnTo>
                  <a:lnTo>
                    <a:pt x="0" y="99"/>
                  </a:lnTo>
                  <a:lnTo>
                    <a:pt x="21" y="84"/>
                  </a:lnTo>
                  <a:lnTo>
                    <a:pt x="34" y="72"/>
                  </a:lnTo>
                  <a:close/>
                </a:path>
              </a:pathLst>
            </a:custGeom>
            <a:solidFill>
              <a:srgbClr val="ADAC92"/>
            </a:solidFill>
            <a:ln w="4">
              <a:solidFill>
                <a:srgbClr val="FFFFFF"/>
              </a:solidFill>
              <a:miter lim="800000"/>
              <a:headEnd/>
              <a:tailEnd/>
            </a:ln>
          </p:spPr>
          <p:txBody>
            <a:bodyPr/>
            <a:lstStyle/>
            <a:p>
              <a:endParaRPr lang="en-US"/>
            </a:p>
          </p:txBody>
        </p:sp>
        <p:sp>
          <p:nvSpPr>
            <p:cNvPr id="5204" name="Freeform 36"/>
            <p:cNvSpPr>
              <a:spLocks/>
            </p:cNvSpPr>
            <p:nvPr/>
          </p:nvSpPr>
          <p:spPr bwMode="auto">
            <a:xfrm>
              <a:off x="640" y="2440"/>
              <a:ext cx="86" cy="141"/>
            </a:xfrm>
            <a:custGeom>
              <a:avLst/>
              <a:gdLst>
                <a:gd name="T0" fmla="*/ 114300 w 86"/>
                <a:gd name="T1" fmla="*/ 66675 h 141"/>
                <a:gd name="T2" fmla="*/ 90487 w 86"/>
                <a:gd name="T3" fmla="*/ 0 h 141"/>
                <a:gd name="T4" fmla="*/ 0 w 86"/>
                <a:gd name="T5" fmla="*/ 66675 h 141"/>
                <a:gd name="T6" fmla="*/ 0 w 86"/>
                <a:gd name="T7" fmla="*/ 88900 h 141"/>
                <a:gd name="T8" fmla="*/ 0 w 86"/>
                <a:gd name="T9" fmla="*/ 177800 h 141"/>
                <a:gd name="T10" fmla="*/ 0 w 86"/>
                <a:gd name="T11" fmla="*/ 200025 h 141"/>
                <a:gd name="T12" fmla="*/ 0 w 86"/>
                <a:gd name="T13" fmla="*/ 223838 h 141"/>
                <a:gd name="T14" fmla="*/ 114300 w 86"/>
                <a:gd name="T15" fmla="*/ 200025 h 141"/>
                <a:gd name="T16" fmla="*/ 136525 w 86"/>
                <a:gd name="T17" fmla="*/ 134938 h 141"/>
                <a:gd name="T18" fmla="*/ 114300 w 86"/>
                <a:gd name="T19" fmla="*/ 66675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41"/>
                <a:gd name="T32" fmla="*/ 86 w 8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41">
                  <a:moveTo>
                    <a:pt x="72" y="42"/>
                  </a:moveTo>
                  <a:lnTo>
                    <a:pt x="57" y="0"/>
                  </a:lnTo>
                  <a:lnTo>
                    <a:pt x="0" y="42"/>
                  </a:lnTo>
                  <a:lnTo>
                    <a:pt x="0" y="56"/>
                  </a:lnTo>
                  <a:lnTo>
                    <a:pt x="0" y="112"/>
                  </a:lnTo>
                  <a:lnTo>
                    <a:pt x="0" y="126"/>
                  </a:lnTo>
                  <a:lnTo>
                    <a:pt x="0" y="141"/>
                  </a:lnTo>
                  <a:lnTo>
                    <a:pt x="72" y="126"/>
                  </a:lnTo>
                  <a:lnTo>
                    <a:pt x="86" y="85"/>
                  </a:lnTo>
                  <a:lnTo>
                    <a:pt x="72" y="42"/>
                  </a:lnTo>
                  <a:close/>
                </a:path>
              </a:pathLst>
            </a:custGeom>
            <a:solidFill>
              <a:srgbClr val="ADAC92"/>
            </a:solidFill>
            <a:ln w="4">
              <a:solidFill>
                <a:srgbClr val="FFFFFF"/>
              </a:solidFill>
              <a:miter lim="800000"/>
              <a:headEnd/>
              <a:tailEnd/>
            </a:ln>
          </p:spPr>
          <p:txBody>
            <a:bodyPr/>
            <a:lstStyle/>
            <a:p>
              <a:endParaRPr lang="en-US"/>
            </a:p>
          </p:txBody>
        </p:sp>
        <p:sp>
          <p:nvSpPr>
            <p:cNvPr id="5205" name="Freeform 37"/>
            <p:cNvSpPr>
              <a:spLocks/>
            </p:cNvSpPr>
            <p:nvPr/>
          </p:nvSpPr>
          <p:spPr bwMode="auto">
            <a:xfrm>
              <a:off x="598" y="2298"/>
              <a:ext cx="171" cy="184"/>
            </a:xfrm>
            <a:custGeom>
              <a:avLst/>
              <a:gdLst>
                <a:gd name="T0" fmla="*/ 180975 w 171"/>
                <a:gd name="T1" fmla="*/ 42862 h 184"/>
                <a:gd name="T2" fmla="*/ 157163 w 171"/>
                <a:gd name="T3" fmla="*/ 42862 h 184"/>
                <a:gd name="T4" fmla="*/ 134938 w 171"/>
                <a:gd name="T5" fmla="*/ 68263 h 184"/>
                <a:gd name="T6" fmla="*/ 112713 w 171"/>
                <a:gd name="T7" fmla="*/ 68263 h 184"/>
                <a:gd name="T8" fmla="*/ 0 w 171"/>
                <a:gd name="T9" fmla="*/ 157162 h 184"/>
                <a:gd name="T10" fmla="*/ 0 w 171"/>
                <a:gd name="T11" fmla="*/ 177800 h 184"/>
                <a:gd name="T12" fmla="*/ 23813 w 171"/>
                <a:gd name="T13" fmla="*/ 177800 h 184"/>
                <a:gd name="T14" fmla="*/ 0 w 171"/>
                <a:gd name="T15" fmla="*/ 268288 h 184"/>
                <a:gd name="T16" fmla="*/ 23813 w 171"/>
                <a:gd name="T17" fmla="*/ 292100 h 184"/>
                <a:gd name="T18" fmla="*/ 46038 w 171"/>
                <a:gd name="T19" fmla="*/ 292100 h 184"/>
                <a:gd name="T20" fmla="*/ 66675 w 171"/>
                <a:gd name="T21" fmla="*/ 292100 h 184"/>
                <a:gd name="T22" fmla="*/ 157163 w 171"/>
                <a:gd name="T23" fmla="*/ 225425 h 184"/>
                <a:gd name="T24" fmla="*/ 112713 w 171"/>
                <a:gd name="T25" fmla="*/ 203200 h 184"/>
                <a:gd name="T26" fmla="*/ 112713 w 171"/>
                <a:gd name="T27" fmla="*/ 177800 h 184"/>
                <a:gd name="T28" fmla="*/ 200025 w 171"/>
                <a:gd name="T29" fmla="*/ 111125 h 184"/>
                <a:gd name="T30" fmla="*/ 200025 w 171"/>
                <a:gd name="T31" fmla="*/ 68263 h 184"/>
                <a:gd name="T32" fmla="*/ 271463 w 171"/>
                <a:gd name="T33" fmla="*/ 0 h 184"/>
                <a:gd name="T34" fmla="*/ 223838 w 171"/>
                <a:gd name="T35" fmla="*/ 0 h 184"/>
                <a:gd name="T36" fmla="*/ 180975 w 171"/>
                <a:gd name="T37" fmla="*/ 42862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84"/>
                <a:gd name="T59" fmla="*/ 171 w 171"/>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84">
                  <a:moveTo>
                    <a:pt x="114" y="27"/>
                  </a:moveTo>
                  <a:lnTo>
                    <a:pt x="99" y="27"/>
                  </a:lnTo>
                  <a:lnTo>
                    <a:pt x="85" y="43"/>
                  </a:lnTo>
                  <a:lnTo>
                    <a:pt x="71" y="43"/>
                  </a:lnTo>
                  <a:lnTo>
                    <a:pt x="0" y="99"/>
                  </a:lnTo>
                  <a:lnTo>
                    <a:pt x="0" y="112"/>
                  </a:lnTo>
                  <a:lnTo>
                    <a:pt x="15" y="112"/>
                  </a:lnTo>
                  <a:lnTo>
                    <a:pt x="0" y="169"/>
                  </a:lnTo>
                  <a:lnTo>
                    <a:pt x="15" y="184"/>
                  </a:lnTo>
                  <a:lnTo>
                    <a:pt x="29" y="184"/>
                  </a:lnTo>
                  <a:lnTo>
                    <a:pt x="42" y="184"/>
                  </a:lnTo>
                  <a:lnTo>
                    <a:pt x="99" y="142"/>
                  </a:lnTo>
                  <a:lnTo>
                    <a:pt x="71" y="128"/>
                  </a:lnTo>
                  <a:lnTo>
                    <a:pt x="71" y="112"/>
                  </a:lnTo>
                  <a:lnTo>
                    <a:pt x="126" y="70"/>
                  </a:lnTo>
                  <a:lnTo>
                    <a:pt x="126" y="43"/>
                  </a:lnTo>
                  <a:lnTo>
                    <a:pt x="171" y="0"/>
                  </a:lnTo>
                  <a:lnTo>
                    <a:pt x="141" y="0"/>
                  </a:lnTo>
                  <a:lnTo>
                    <a:pt x="114" y="27"/>
                  </a:lnTo>
                  <a:close/>
                </a:path>
              </a:pathLst>
            </a:custGeom>
            <a:solidFill>
              <a:srgbClr val="ADAC92"/>
            </a:solidFill>
            <a:ln w="4">
              <a:solidFill>
                <a:srgbClr val="FFFFFF"/>
              </a:solidFill>
              <a:miter lim="800000"/>
              <a:headEnd/>
              <a:tailEnd/>
            </a:ln>
          </p:spPr>
          <p:txBody>
            <a:bodyPr/>
            <a:lstStyle/>
            <a:p>
              <a:endParaRPr lang="en-US"/>
            </a:p>
          </p:txBody>
        </p:sp>
        <p:sp>
          <p:nvSpPr>
            <p:cNvPr id="5206" name="Freeform 38"/>
            <p:cNvSpPr>
              <a:spLocks/>
            </p:cNvSpPr>
            <p:nvPr/>
          </p:nvSpPr>
          <p:spPr bwMode="auto">
            <a:xfrm>
              <a:off x="471" y="2879"/>
              <a:ext cx="55" cy="83"/>
            </a:xfrm>
            <a:custGeom>
              <a:avLst/>
              <a:gdLst>
                <a:gd name="T0" fmla="*/ 87312 w 55"/>
                <a:gd name="T1" fmla="*/ 0 h 83"/>
                <a:gd name="T2" fmla="*/ 65087 w 55"/>
                <a:gd name="T3" fmla="*/ 0 h 83"/>
                <a:gd name="T4" fmla="*/ 0 w 55"/>
                <a:gd name="T5" fmla="*/ 88900 h 83"/>
                <a:gd name="T6" fmla="*/ 0 w 55"/>
                <a:gd name="T7" fmla="*/ 112712 h 83"/>
                <a:gd name="T8" fmla="*/ 42862 w 55"/>
                <a:gd name="T9" fmla="*/ 131762 h 83"/>
                <a:gd name="T10" fmla="*/ 87312 w 55"/>
                <a:gd name="T11" fmla="*/ 0 h 83"/>
                <a:gd name="T12" fmla="*/ 0 60000 65536"/>
                <a:gd name="T13" fmla="*/ 0 60000 65536"/>
                <a:gd name="T14" fmla="*/ 0 60000 65536"/>
                <a:gd name="T15" fmla="*/ 0 60000 65536"/>
                <a:gd name="T16" fmla="*/ 0 60000 65536"/>
                <a:gd name="T17" fmla="*/ 0 60000 65536"/>
                <a:gd name="T18" fmla="*/ 0 w 55"/>
                <a:gd name="T19" fmla="*/ 0 h 83"/>
                <a:gd name="T20" fmla="*/ 55 w 55"/>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5" h="83">
                  <a:moveTo>
                    <a:pt x="55" y="0"/>
                  </a:moveTo>
                  <a:lnTo>
                    <a:pt x="41" y="0"/>
                  </a:lnTo>
                  <a:lnTo>
                    <a:pt x="0" y="56"/>
                  </a:lnTo>
                  <a:lnTo>
                    <a:pt x="0" y="71"/>
                  </a:lnTo>
                  <a:lnTo>
                    <a:pt x="27" y="83"/>
                  </a:lnTo>
                  <a:lnTo>
                    <a:pt x="55" y="0"/>
                  </a:lnTo>
                  <a:close/>
                </a:path>
              </a:pathLst>
            </a:custGeom>
            <a:solidFill>
              <a:srgbClr val="ADAC92"/>
            </a:solidFill>
            <a:ln w="4">
              <a:solidFill>
                <a:srgbClr val="FFFFFF"/>
              </a:solidFill>
              <a:miter lim="800000"/>
              <a:headEnd/>
              <a:tailEnd/>
            </a:ln>
          </p:spPr>
          <p:txBody>
            <a:bodyPr/>
            <a:lstStyle/>
            <a:p>
              <a:endParaRPr lang="en-US"/>
            </a:p>
          </p:txBody>
        </p:sp>
        <p:sp>
          <p:nvSpPr>
            <p:cNvPr id="5207" name="Freeform 39"/>
            <p:cNvSpPr>
              <a:spLocks/>
            </p:cNvSpPr>
            <p:nvPr/>
          </p:nvSpPr>
          <p:spPr bwMode="auto">
            <a:xfrm>
              <a:off x="726" y="2597"/>
              <a:ext cx="69" cy="113"/>
            </a:xfrm>
            <a:custGeom>
              <a:avLst/>
              <a:gdLst>
                <a:gd name="T0" fmla="*/ 20638 w 69"/>
                <a:gd name="T1" fmla="*/ 0 h 113"/>
                <a:gd name="T2" fmla="*/ 0 w 69"/>
                <a:gd name="T3" fmla="*/ 42862 h 113"/>
                <a:gd name="T4" fmla="*/ 0 w 69"/>
                <a:gd name="T5" fmla="*/ 65087 h 113"/>
                <a:gd name="T6" fmla="*/ 20638 w 69"/>
                <a:gd name="T7" fmla="*/ 65087 h 113"/>
                <a:gd name="T8" fmla="*/ 20638 w 69"/>
                <a:gd name="T9" fmla="*/ 157162 h 113"/>
                <a:gd name="T10" fmla="*/ 68263 w 69"/>
                <a:gd name="T11" fmla="*/ 179387 h 113"/>
                <a:gd name="T12" fmla="*/ 88900 w 69"/>
                <a:gd name="T13" fmla="*/ 157162 h 113"/>
                <a:gd name="T14" fmla="*/ 109538 w 69"/>
                <a:gd name="T15" fmla="*/ 65087 h 113"/>
                <a:gd name="T16" fmla="*/ 88900 w 69"/>
                <a:gd name="T17" fmla="*/ 42862 h 113"/>
                <a:gd name="T18" fmla="*/ 20638 w 6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13"/>
                <a:gd name="T32" fmla="*/ 69 w 6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13">
                  <a:moveTo>
                    <a:pt x="13" y="0"/>
                  </a:moveTo>
                  <a:lnTo>
                    <a:pt x="0" y="27"/>
                  </a:lnTo>
                  <a:lnTo>
                    <a:pt x="0" y="41"/>
                  </a:lnTo>
                  <a:lnTo>
                    <a:pt x="13" y="41"/>
                  </a:lnTo>
                  <a:lnTo>
                    <a:pt x="13" y="99"/>
                  </a:lnTo>
                  <a:lnTo>
                    <a:pt x="43" y="113"/>
                  </a:lnTo>
                  <a:lnTo>
                    <a:pt x="56" y="99"/>
                  </a:lnTo>
                  <a:lnTo>
                    <a:pt x="69" y="41"/>
                  </a:lnTo>
                  <a:lnTo>
                    <a:pt x="56" y="27"/>
                  </a:lnTo>
                  <a:lnTo>
                    <a:pt x="13" y="0"/>
                  </a:lnTo>
                  <a:close/>
                </a:path>
              </a:pathLst>
            </a:custGeom>
            <a:solidFill>
              <a:srgbClr val="ADAC92"/>
            </a:solidFill>
            <a:ln w="4">
              <a:solidFill>
                <a:srgbClr val="FFFFFF"/>
              </a:solidFill>
              <a:miter lim="800000"/>
              <a:headEnd/>
              <a:tailEnd/>
            </a:ln>
          </p:spPr>
          <p:txBody>
            <a:bodyPr/>
            <a:lstStyle/>
            <a:p>
              <a:endParaRPr lang="en-US"/>
            </a:p>
          </p:txBody>
        </p:sp>
        <p:sp>
          <p:nvSpPr>
            <p:cNvPr id="5208" name="Freeform 40"/>
            <p:cNvSpPr>
              <a:spLocks/>
            </p:cNvSpPr>
            <p:nvPr/>
          </p:nvSpPr>
          <p:spPr bwMode="auto">
            <a:xfrm>
              <a:off x="795" y="2597"/>
              <a:ext cx="72" cy="41"/>
            </a:xfrm>
            <a:custGeom>
              <a:avLst/>
              <a:gdLst>
                <a:gd name="T0" fmla="*/ 0 w 72"/>
                <a:gd name="T1" fmla="*/ 42862 h 41"/>
                <a:gd name="T2" fmla="*/ 0 w 72"/>
                <a:gd name="T3" fmla="*/ 65087 h 41"/>
                <a:gd name="T4" fmla="*/ 22225 w 72"/>
                <a:gd name="T5" fmla="*/ 65087 h 41"/>
                <a:gd name="T6" fmla="*/ 47625 w 72"/>
                <a:gd name="T7" fmla="*/ 42862 h 41"/>
                <a:gd name="T8" fmla="*/ 93662 w 72"/>
                <a:gd name="T9" fmla="*/ 42862 h 41"/>
                <a:gd name="T10" fmla="*/ 114300 w 72"/>
                <a:gd name="T11" fmla="*/ 0 h 41"/>
                <a:gd name="T12" fmla="*/ 47625 w 72"/>
                <a:gd name="T13" fmla="*/ 0 h 41"/>
                <a:gd name="T14" fmla="*/ 0 w 72"/>
                <a:gd name="T15" fmla="*/ 42862 h 4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1"/>
                <a:gd name="T26" fmla="*/ 72 w 7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1">
                  <a:moveTo>
                    <a:pt x="0" y="27"/>
                  </a:moveTo>
                  <a:lnTo>
                    <a:pt x="0" y="41"/>
                  </a:lnTo>
                  <a:lnTo>
                    <a:pt x="14" y="41"/>
                  </a:lnTo>
                  <a:lnTo>
                    <a:pt x="30" y="27"/>
                  </a:lnTo>
                  <a:lnTo>
                    <a:pt x="59" y="27"/>
                  </a:lnTo>
                  <a:lnTo>
                    <a:pt x="72" y="0"/>
                  </a:lnTo>
                  <a:lnTo>
                    <a:pt x="30" y="0"/>
                  </a:lnTo>
                  <a:lnTo>
                    <a:pt x="0" y="27"/>
                  </a:lnTo>
                  <a:close/>
                </a:path>
              </a:pathLst>
            </a:custGeom>
            <a:solidFill>
              <a:srgbClr val="ADAC92"/>
            </a:solidFill>
            <a:ln w="4">
              <a:solidFill>
                <a:srgbClr val="FFFFFF"/>
              </a:solidFill>
              <a:miter lim="800000"/>
              <a:headEnd/>
              <a:tailEnd/>
            </a:ln>
          </p:spPr>
          <p:txBody>
            <a:bodyPr/>
            <a:lstStyle/>
            <a:p>
              <a:endParaRPr lang="en-US"/>
            </a:p>
          </p:txBody>
        </p:sp>
        <p:sp>
          <p:nvSpPr>
            <p:cNvPr id="5209" name="Freeform 41"/>
            <p:cNvSpPr>
              <a:spLocks/>
            </p:cNvSpPr>
            <p:nvPr/>
          </p:nvSpPr>
          <p:spPr bwMode="auto">
            <a:xfrm>
              <a:off x="769" y="2339"/>
              <a:ext cx="285" cy="285"/>
            </a:xfrm>
            <a:custGeom>
              <a:avLst/>
              <a:gdLst>
                <a:gd name="T0" fmla="*/ 423862 w 285"/>
                <a:gd name="T1" fmla="*/ 23812 h 285"/>
                <a:gd name="T2" fmla="*/ 403224 w 285"/>
                <a:gd name="T3" fmla="*/ 23812 h 285"/>
                <a:gd name="T4" fmla="*/ 360362 w 285"/>
                <a:gd name="T5" fmla="*/ 138112 h 285"/>
                <a:gd name="T6" fmla="*/ 314325 w 285"/>
                <a:gd name="T7" fmla="*/ 223837 h 285"/>
                <a:gd name="T8" fmla="*/ 269875 w 285"/>
                <a:gd name="T9" fmla="*/ 271462 h 285"/>
                <a:gd name="T10" fmla="*/ 269875 w 285"/>
                <a:gd name="T11" fmla="*/ 223837 h 285"/>
                <a:gd name="T12" fmla="*/ 227012 w 285"/>
                <a:gd name="T13" fmla="*/ 246062 h 285"/>
                <a:gd name="T14" fmla="*/ 203200 w 285"/>
                <a:gd name="T15" fmla="*/ 338137 h 285"/>
                <a:gd name="T16" fmla="*/ 177800 w 285"/>
                <a:gd name="T17" fmla="*/ 338137 h 285"/>
                <a:gd name="T18" fmla="*/ 63500 w 285"/>
                <a:gd name="T19" fmla="*/ 338137 h 285"/>
                <a:gd name="T20" fmla="*/ 0 w 285"/>
                <a:gd name="T21" fmla="*/ 381000 h 285"/>
                <a:gd name="T22" fmla="*/ 0 w 285"/>
                <a:gd name="T23" fmla="*/ 406400 h 285"/>
                <a:gd name="T24" fmla="*/ 42862 w 285"/>
                <a:gd name="T25" fmla="*/ 406400 h 285"/>
                <a:gd name="T26" fmla="*/ 155575 w 285"/>
                <a:gd name="T27" fmla="*/ 360362 h 285"/>
                <a:gd name="T28" fmla="*/ 177800 w 285"/>
                <a:gd name="T29" fmla="*/ 381000 h 285"/>
                <a:gd name="T30" fmla="*/ 177800 w 285"/>
                <a:gd name="T31" fmla="*/ 406400 h 285"/>
                <a:gd name="T32" fmla="*/ 203200 w 285"/>
                <a:gd name="T33" fmla="*/ 452437 h 285"/>
                <a:gd name="T34" fmla="*/ 227012 w 285"/>
                <a:gd name="T35" fmla="*/ 381000 h 285"/>
                <a:gd name="T36" fmla="*/ 227012 w 285"/>
                <a:gd name="T37" fmla="*/ 360362 h 285"/>
                <a:gd name="T38" fmla="*/ 269875 w 285"/>
                <a:gd name="T39" fmla="*/ 381000 h 285"/>
                <a:gd name="T40" fmla="*/ 288925 w 285"/>
                <a:gd name="T41" fmla="*/ 381000 h 285"/>
                <a:gd name="T42" fmla="*/ 314325 w 285"/>
                <a:gd name="T43" fmla="*/ 360362 h 285"/>
                <a:gd name="T44" fmla="*/ 338137 w 285"/>
                <a:gd name="T45" fmla="*/ 381000 h 285"/>
                <a:gd name="T46" fmla="*/ 338137 w 285"/>
                <a:gd name="T47" fmla="*/ 360362 h 285"/>
                <a:gd name="T48" fmla="*/ 360362 w 285"/>
                <a:gd name="T49" fmla="*/ 338137 h 285"/>
                <a:gd name="T50" fmla="*/ 360362 w 285"/>
                <a:gd name="T51" fmla="*/ 360362 h 285"/>
                <a:gd name="T52" fmla="*/ 403224 w 285"/>
                <a:gd name="T53" fmla="*/ 360362 h 285"/>
                <a:gd name="T54" fmla="*/ 423862 w 285"/>
                <a:gd name="T55" fmla="*/ 338137 h 285"/>
                <a:gd name="T56" fmla="*/ 423862 w 285"/>
                <a:gd name="T57" fmla="*/ 200025 h 285"/>
                <a:gd name="T58" fmla="*/ 452437 w 285"/>
                <a:gd name="T59" fmla="*/ 200025 h 285"/>
                <a:gd name="T60" fmla="*/ 452437 w 285"/>
                <a:gd name="T61" fmla="*/ 23812 h 285"/>
                <a:gd name="T62" fmla="*/ 423862 w 285"/>
                <a:gd name="T63" fmla="*/ 0 h 285"/>
                <a:gd name="T64" fmla="*/ 423862 w 285"/>
                <a:gd name="T65" fmla="*/ 23812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285"/>
                <a:gd name="T101" fmla="*/ 285 w 285"/>
                <a:gd name="T102" fmla="*/ 285 h 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285">
                  <a:moveTo>
                    <a:pt x="267" y="15"/>
                  </a:moveTo>
                  <a:lnTo>
                    <a:pt x="254" y="15"/>
                  </a:lnTo>
                  <a:lnTo>
                    <a:pt x="227" y="87"/>
                  </a:lnTo>
                  <a:lnTo>
                    <a:pt x="198" y="141"/>
                  </a:lnTo>
                  <a:lnTo>
                    <a:pt x="170" y="171"/>
                  </a:lnTo>
                  <a:lnTo>
                    <a:pt x="170" y="141"/>
                  </a:lnTo>
                  <a:lnTo>
                    <a:pt x="143" y="155"/>
                  </a:lnTo>
                  <a:lnTo>
                    <a:pt x="128" y="213"/>
                  </a:lnTo>
                  <a:lnTo>
                    <a:pt x="112" y="213"/>
                  </a:lnTo>
                  <a:lnTo>
                    <a:pt x="40" y="213"/>
                  </a:lnTo>
                  <a:lnTo>
                    <a:pt x="0" y="240"/>
                  </a:lnTo>
                  <a:lnTo>
                    <a:pt x="0" y="256"/>
                  </a:lnTo>
                  <a:lnTo>
                    <a:pt x="27" y="256"/>
                  </a:lnTo>
                  <a:lnTo>
                    <a:pt x="98" y="227"/>
                  </a:lnTo>
                  <a:lnTo>
                    <a:pt x="112" y="240"/>
                  </a:lnTo>
                  <a:lnTo>
                    <a:pt x="112" y="256"/>
                  </a:lnTo>
                  <a:lnTo>
                    <a:pt x="128" y="285"/>
                  </a:lnTo>
                  <a:lnTo>
                    <a:pt x="143" y="240"/>
                  </a:lnTo>
                  <a:lnTo>
                    <a:pt x="143" y="227"/>
                  </a:lnTo>
                  <a:lnTo>
                    <a:pt x="170" y="240"/>
                  </a:lnTo>
                  <a:lnTo>
                    <a:pt x="182" y="240"/>
                  </a:lnTo>
                  <a:lnTo>
                    <a:pt x="198" y="227"/>
                  </a:lnTo>
                  <a:lnTo>
                    <a:pt x="213" y="240"/>
                  </a:lnTo>
                  <a:lnTo>
                    <a:pt x="213" y="227"/>
                  </a:lnTo>
                  <a:lnTo>
                    <a:pt x="227" y="213"/>
                  </a:lnTo>
                  <a:lnTo>
                    <a:pt x="227" y="227"/>
                  </a:lnTo>
                  <a:lnTo>
                    <a:pt x="254" y="227"/>
                  </a:lnTo>
                  <a:lnTo>
                    <a:pt x="267" y="213"/>
                  </a:lnTo>
                  <a:lnTo>
                    <a:pt x="267" y="126"/>
                  </a:lnTo>
                  <a:lnTo>
                    <a:pt x="285" y="126"/>
                  </a:lnTo>
                  <a:lnTo>
                    <a:pt x="285" y="15"/>
                  </a:lnTo>
                  <a:lnTo>
                    <a:pt x="267" y="0"/>
                  </a:lnTo>
                  <a:lnTo>
                    <a:pt x="267" y="15"/>
                  </a:lnTo>
                  <a:close/>
                </a:path>
              </a:pathLst>
            </a:custGeom>
            <a:solidFill>
              <a:srgbClr val="ADAC92"/>
            </a:solidFill>
            <a:ln w="4">
              <a:solidFill>
                <a:srgbClr val="FFFFFF"/>
              </a:solidFill>
              <a:miter lim="800000"/>
              <a:headEnd/>
              <a:tailEnd/>
            </a:ln>
          </p:spPr>
          <p:txBody>
            <a:bodyPr/>
            <a:lstStyle/>
            <a:p>
              <a:endParaRPr lang="en-US"/>
            </a:p>
          </p:txBody>
        </p:sp>
        <p:sp>
          <p:nvSpPr>
            <p:cNvPr id="5210" name="Freeform 42"/>
            <p:cNvSpPr>
              <a:spLocks/>
            </p:cNvSpPr>
            <p:nvPr/>
          </p:nvSpPr>
          <p:spPr bwMode="auto">
            <a:xfrm>
              <a:off x="996" y="2185"/>
              <a:ext cx="169" cy="154"/>
            </a:xfrm>
            <a:custGeom>
              <a:avLst/>
              <a:gdLst>
                <a:gd name="T0" fmla="*/ 225425 w 169"/>
                <a:gd name="T1" fmla="*/ 114300 h 154"/>
                <a:gd name="T2" fmla="*/ 177800 w 169"/>
                <a:gd name="T3" fmla="*/ 85725 h 154"/>
                <a:gd name="T4" fmla="*/ 92075 w 169"/>
                <a:gd name="T5" fmla="*/ 0 h 154"/>
                <a:gd name="T6" fmla="*/ 92075 w 169"/>
                <a:gd name="T7" fmla="*/ 22225 h 154"/>
                <a:gd name="T8" fmla="*/ 92075 w 169"/>
                <a:gd name="T9" fmla="*/ 42862 h 154"/>
                <a:gd name="T10" fmla="*/ 63500 w 169"/>
                <a:gd name="T11" fmla="*/ 157162 h 154"/>
                <a:gd name="T12" fmla="*/ 42863 w 169"/>
                <a:gd name="T13" fmla="*/ 133350 h 154"/>
                <a:gd name="T14" fmla="*/ 42863 w 169"/>
                <a:gd name="T15" fmla="*/ 157162 h 154"/>
                <a:gd name="T16" fmla="*/ 0 w 169"/>
                <a:gd name="T17" fmla="*/ 176212 h 154"/>
                <a:gd name="T18" fmla="*/ 0 w 169"/>
                <a:gd name="T19" fmla="*/ 244475 h 154"/>
                <a:gd name="T20" fmla="*/ 63500 w 169"/>
                <a:gd name="T21" fmla="*/ 219075 h 154"/>
                <a:gd name="T22" fmla="*/ 42863 w 169"/>
                <a:gd name="T23" fmla="*/ 219075 h 154"/>
                <a:gd name="T24" fmla="*/ 42863 w 169"/>
                <a:gd name="T25" fmla="*/ 176212 h 154"/>
                <a:gd name="T26" fmla="*/ 92075 w 169"/>
                <a:gd name="T27" fmla="*/ 176212 h 154"/>
                <a:gd name="T28" fmla="*/ 177800 w 169"/>
                <a:gd name="T29" fmla="*/ 219075 h 154"/>
                <a:gd name="T30" fmla="*/ 203200 w 169"/>
                <a:gd name="T31" fmla="*/ 157162 h 154"/>
                <a:gd name="T32" fmla="*/ 225425 w 169"/>
                <a:gd name="T33" fmla="*/ 157162 h 154"/>
                <a:gd name="T34" fmla="*/ 268288 w 169"/>
                <a:gd name="T35" fmla="*/ 133350 h 154"/>
                <a:gd name="T36" fmla="*/ 246063 w 169"/>
                <a:gd name="T37" fmla="*/ 133350 h 154"/>
                <a:gd name="T38" fmla="*/ 225425 w 169"/>
                <a:gd name="T39" fmla="*/ 114300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54"/>
                <a:gd name="T62" fmla="*/ 169 w 169"/>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54">
                  <a:moveTo>
                    <a:pt x="142" y="72"/>
                  </a:moveTo>
                  <a:lnTo>
                    <a:pt x="112" y="54"/>
                  </a:lnTo>
                  <a:lnTo>
                    <a:pt x="58" y="0"/>
                  </a:lnTo>
                  <a:lnTo>
                    <a:pt x="58" y="14"/>
                  </a:lnTo>
                  <a:lnTo>
                    <a:pt x="58" y="27"/>
                  </a:lnTo>
                  <a:lnTo>
                    <a:pt x="40" y="99"/>
                  </a:lnTo>
                  <a:lnTo>
                    <a:pt x="27" y="84"/>
                  </a:lnTo>
                  <a:lnTo>
                    <a:pt x="27" y="99"/>
                  </a:lnTo>
                  <a:lnTo>
                    <a:pt x="0" y="111"/>
                  </a:lnTo>
                  <a:lnTo>
                    <a:pt x="0" y="154"/>
                  </a:lnTo>
                  <a:lnTo>
                    <a:pt x="40" y="138"/>
                  </a:lnTo>
                  <a:lnTo>
                    <a:pt x="27" y="138"/>
                  </a:lnTo>
                  <a:lnTo>
                    <a:pt x="27" y="111"/>
                  </a:lnTo>
                  <a:lnTo>
                    <a:pt x="58" y="111"/>
                  </a:lnTo>
                  <a:lnTo>
                    <a:pt x="112" y="138"/>
                  </a:lnTo>
                  <a:lnTo>
                    <a:pt x="128" y="99"/>
                  </a:lnTo>
                  <a:lnTo>
                    <a:pt x="142" y="99"/>
                  </a:lnTo>
                  <a:lnTo>
                    <a:pt x="169" y="84"/>
                  </a:lnTo>
                  <a:lnTo>
                    <a:pt x="155" y="84"/>
                  </a:lnTo>
                  <a:lnTo>
                    <a:pt x="142" y="72"/>
                  </a:lnTo>
                  <a:close/>
                </a:path>
              </a:pathLst>
            </a:custGeom>
            <a:solidFill>
              <a:srgbClr val="ADAC92"/>
            </a:solidFill>
            <a:ln w="4">
              <a:solidFill>
                <a:srgbClr val="FFFFFF"/>
              </a:solidFill>
              <a:miter lim="800000"/>
              <a:headEnd/>
              <a:tailEnd/>
            </a:ln>
          </p:spPr>
          <p:txBody>
            <a:bodyPr/>
            <a:lstStyle/>
            <a:p>
              <a:endParaRPr lang="en-US"/>
            </a:p>
          </p:txBody>
        </p:sp>
        <p:sp>
          <p:nvSpPr>
            <p:cNvPr id="5211" name="Freeform 43"/>
            <p:cNvSpPr>
              <a:spLocks/>
            </p:cNvSpPr>
            <p:nvPr/>
          </p:nvSpPr>
          <p:spPr bwMode="auto">
            <a:xfrm>
              <a:off x="1054" y="2100"/>
              <a:ext cx="55" cy="85"/>
            </a:xfrm>
            <a:custGeom>
              <a:avLst/>
              <a:gdLst>
                <a:gd name="T0" fmla="*/ 19050 w 55"/>
                <a:gd name="T1" fmla="*/ 134938 h 85"/>
                <a:gd name="T2" fmla="*/ 19050 w 55"/>
                <a:gd name="T3" fmla="*/ 65088 h 85"/>
                <a:gd name="T4" fmla="*/ 87313 w 55"/>
                <a:gd name="T5" fmla="*/ 88900 h 85"/>
                <a:gd name="T6" fmla="*/ 87313 w 55"/>
                <a:gd name="T7" fmla="*/ 65088 h 85"/>
                <a:gd name="T8" fmla="*/ 19050 w 55"/>
                <a:gd name="T9" fmla="*/ 0 h 85"/>
                <a:gd name="T10" fmla="*/ 0 w 55"/>
                <a:gd name="T11" fmla="*/ 65088 h 85"/>
                <a:gd name="T12" fmla="*/ 19050 w 55"/>
                <a:gd name="T13" fmla="*/ 134938 h 85"/>
                <a:gd name="T14" fmla="*/ 0 60000 65536"/>
                <a:gd name="T15" fmla="*/ 0 60000 65536"/>
                <a:gd name="T16" fmla="*/ 0 60000 65536"/>
                <a:gd name="T17" fmla="*/ 0 60000 65536"/>
                <a:gd name="T18" fmla="*/ 0 60000 65536"/>
                <a:gd name="T19" fmla="*/ 0 60000 65536"/>
                <a:gd name="T20" fmla="*/ 0 60000 65536"/>
                <a:gd name="T21" fmla="*/ 0 w 55"/>
                <a:gd name="T22" fmla="*/ 0 h 85"/>
                <a:gd name="T23" fmla="*/ 55 w 5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5">
                  <a:moveTo>
                    <a:pt x="12" y="85"/>
                  </a:moveTo>
                  <a:lnTo>
                    <a:pt x="12" y="41"/>
                  </a:lnTo>
                  <a:lnTo>
                    <a:pt x="55" y="56"/>
                  </a:lnTo>
                  <a:lnTo>
                    <a:pt x="55" y="41"/>
                  </a:lnTo>
                  <a:lnTo>
                    <a:pt x="12" y="0"/>
                  </a:lnTo>
                  <a:lnTo>
                    <a:pt x="0" y="41"/>
                  </a:lnTo>
                  <a:lnTo>
                    <a:pt x="12" y="85"/>
                  </a:lnTo>
                  <a:close/>
                </a:path>
              </a:pathLst>
            </a:custGeom>
            <a:solidFill>
              <a:srgbClr val="ADAC92"/>
            </a:solidFill>
            <a:ln w="4">
              <a:solidFill>
                <a:srgbClr val="FFFFFF"/>
              </a:solidFill>
              <a:miter lim="800000"/>
              <a:headEnd/>
              <a:tailEnd/>
            </a:ln>
          </p:spPr>
          <p:txBody>
            <a:bodyPr/>
            <a:lstStyle/>
            <a:p>
              <a:endParaRPr lang="en-US"/>
            </a:p>
          </p:txBody>
        </p:sp>
        <p:sp>
          <p:nvSpPr>
            <p:cNvPr id="5212" name="Freeform 44"/>
            <p:cNvSpPr>
              <a:spLocks/>
            </p:cNvSpPr>
            <p:nvPr/>
          </p:nvSpPr>
          <p:spPr bwMode="auto">
            <a:xfrm>
              <a:off x="1054" y="1816"/>
              <a:ext cx="70" cy="284"/>
            </a:xfrm>
            <a:custGeom>
              <a:avLst/>
              <a:gdLst>
                <a:gd name="T0" fmla="*/ 87312 w 70"/>
                <a:gd name="T1" fmla="*/ 358775 h 284"/>
                <a:gd name="T2" fmla="*/ 111125 w 70"/>
                <a:gd name="T3" fmla="*/ 358775 h 284"/>
                <a:gd name="T4" fmla="*/ 42862 w 70"/>
                <a:gd name="T5" fmla="*/ 157162 h 284"/>
                <a:gd name="T6" fmla="*/ 42862 w 70"/>
                <a:gd name="T7" fmla="*/ 22225 h 284"/>
                <a:gd name="T8" fmla="*/ 42862 w 70"/>
                <a:gd name="T9" fmla="*/ 0 h 284"/>
                <a:gd name="T10" fmla="*/ 19050 w 70"/>
                <a:gd name="T11" fmla="*/ 0 h 284"/>
                <a:gd name="T12" fmla="*/ 19050 w 70"/>
                <a:gd name="T13" fmla="*/ 22225 h 284"/>
                <a:gd name="T14" fmla="*/ 0 w 70"/>
                <a:gd name="T15" fmla="*/ 68262 h 284"/>
                <a:gd name="T16" fmla="*/ 0 w 70"/>
                <a:gd name="T17" fmla="*/ 201612 h 284"/>
                <a:gd name="T18" fmla="*/ 19050 w 70"/>
                <a:gd name="T19" fmla="*/ 225425 h 284"/>
                <a:gd name="T20" fmla="*/ 0 w 70"/>
                <a:gd name="T21" fmla="*/ 382587 h 284"/>
                <a:gd name="T22" fmla="*/ 19050 w 70"/>
                <a:gd name="T23" fmla="*/ 450850 h 284"/>
                <a:gd name="T24" fmla="*/ 42862 w 70"/>
                <a:gd name="T25" fmla="*/ 358775 h 284"/>
                <a:gd name="T26" fmla="*/ 87312 w 70"/>
                <a:gd name="T27" fmla="*/ 358775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284"/>
                <a:gd name="T44" fmla="*/ 70 w 7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284">
                  <a:moveTo>
                    <a:pt x="55" y="226"/>
                  </a:moveTo>
                  <a:lnTo>
                    <a:pt x="70" y="226"/>
                  </a:lnTo>
                  <a:lnTo>
                    <a:pt x="27" y="99"/>
                  </a:lnTo>
                  <a:lnTo>
                    <a:pt x="27" y="14"/>
                  </a:lnTo>
                  <a:lnTo>
                    <a:pt x="27" y="0"/>
                  </a:lnTo>
                  <a:lnTo>
                    <a:pt x="12" y="0"/>
                  </a:lnTo>
                  <a:lnTo>
                    <a:pt x="12" y="14"/>
                  </a:lnTo>
                  <a:lnTo>
                    <a:pt x="0" y="43"/>
                  </a:lnTo>
                  <a:lnTo>
                    <a:pt x="0" y="127"/>
                  </a:lnTo>
                  <a:lnTo>
                    <a:pt x="12" y="142"/>
                  </a:lnTo>
                  <a:lnTo>
                    <a:pt x="0" y="241"/>
                  </a:lnTo>
                  <a:lnTo>
                    <a:pt x="12" y="284"/>
                  </a:lnTo>
                  <a:lnTo>
                    <a:pt x="27" y="226"/>
                  </a:lnTo>
                  <a:lnTo>
                    <a:pt x="55" y="226"/>
                  </a:lnTo>
                  <a:close/>
                </a:path>
              </a:pathLst>
            </a:custGeom>
            <a:solidFill>
              <a:srgbClr val="ADAC92"/>
            </a:solidFill>
            <a:ln w="4">
              <a:solidFill>
                <a:srgbClr val="FFFFFF"/>
              </a:solidFill>
              <a:miter lim="800000"/>
              <a:headEnd/>
              <a:tailEnd/>
            </a:ln>
          </p:spPr>
          <p:txBody>
            <a:bodyPr/>
            <a:lstStyle/>
            <a:p>
              <a:endParaRPr lang="en-US"/>
            </a:p>
          </p:txBody>
        </p:sp>
        <p:sp>
          <p:nvSpPr>
            <p:cNvPr id="5213" name="Freeform 45"/>
            <p:cNvSpPr>
              <a:spLocks/>
            </p:cNvSpPr>
            <p:nvPr/>
          </p:nvSpPr>
          <p:spPr bwMode="auto">
            <a:xfrm>
              <a:off x="471" y="3076"/>
              <a:ext cx="70" cy="129"/>
            </a:xfrm>
            <a:custGeom>
              <a:avLst/>
              <a:gdLst>
                <a:gd name="T0" fmla="*/ 111125 w 70"/>
                <a:gd name="T1" fmla="*/ 71438 h 129"/>
                <a:gd name="T2" fmla="*/ 87312 w 70"/>
                <a:gd name="T3" fmla="*/ 47625 h 129"/>
                <a:gd name="T4" fmla="*/ 111125 w 70"/>
                <a:gd name="T5" fmla="*/ 0 h 129"/>
                <a:gd name="T6" fmla="*/ 87312 w 70"/>
                <a:gd name="T7" fmla="*/ 28575 h 129"/>
                <a:gd name="T8" fmla="*/ 42862 w 70"/>
                <a:gd name="T9" fmla="*/ 0 h 129"/>
                <a:gd name="T10" fmla="*/ 0 w 70"/>
                <a:gd name="T11" fmla="*/ 90488 h 129"/>
                <a:gd name="T12" fmla="*/ 0 w 70"/>
                <a:gd name="T13" fmla="*/ 161925 h 129"/>
                <a:gd name="T14" fmla="*/ 42862 w 70"/>
                <a:gd name="T15" fmla="*/ 182563 h 129"/>
                <a:gd name="T16" fmla="*/ 42862 w 70"/>
                <a:gd name="T17" fmla="*/ 204788 h 129"/>
                <a:gd name="T18" fmla="*/ 65087 w 70"/>
                <a:gd name="T19" fmla="*/ 204788 h 129"/>
                <a:gd name="T20" fmla="*/ 87312 w 70"/>
                <a:gd name="T21" fmla="*/ 204788 h 129"/>
                <a:gd name="T22" fmla="*/ 65087 w 70"/>
                <a:gd name="T23" fmla="*/ 161925 h 129"/>
                <a:gd name="T24" fmla="*/ 111125 w 70"/>
                <a:gd name="T25" fmla="*/ 7143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29"/>
                <a:gd name="T41" fmla="*/ 70 w 7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29">
                  <a:moveTo>
                    <a:pt x="70" y="45"/>
                  </a:moveTo>
                  <a:lnTo>
                    <a:pt x="55" y="30"/>
                  </a:lnTo>
                  <a:lnTo>
                    <a:pt x="70" y="0"/>
                  </a:lnTo>
                  <a:lnTo>
                    <a:pt x="55" y="18"/>
                  </a:lnTo>
                  <a:lnTo>
                    <a:pt x="27" y="0"/>
                  </a:lnTo>
                  <a:lnTo>
                    <a:pt x="0" y="57"/>
                  </a:lnTo>
                  <a:lnTo>
                    <a:pt x="0" y="102"/>
                  </a:lnTo>
                  <a:lnTo>
                    <a:pt x="27" y="115"/>
                  </a:lnTo>
                  <a:lnTo>
                    <a:pt x="27" y="129"/>
                  </a:lnTo>
                  <a:lnTo>
                    <a:pt x="41" y="129"/>
                  </a:lnTo>
                  <a:lnTo>
                    <a:pt x="55" y="129"/>
                  </a:lnTo>
                  <a:lnTo>
                    <a:pt x="41" y="102"/>
                  </a:lnTo>
                  <a:lnTo>
                    <a:pt x="70" y="45"/>
                  </a:lnTo>
                  <a:close/>
                </a:path>
              </a:pathLst>
            </a:custGeom>
            <a:solidFill>
              <a:srgbClr val="ADAC92"/>
            </a:solidFill>
            <a:ln w="4">
              <a:solidFill>
                <a:srgbClr val="FFFFFF"/>
              </a:solidFill>
              <a:miter lim="800000"/>
              <a:headEnd/>
              <a:tailEnd/>
            </a:ln>
          </p:spPr>
          <p:txBody>
            <a:bodyPr/>
            <a:lstStyle/>
            <a:p>
              <a:endParaRPr lang="en-US"/>
            </a:p>
          </p:txBody>
        </p:sp>
        <p:sp>
          <p:nvSpPr>
            <p:cNvPr id="5214" name="Freeform 46"/>
            <p:cNvSpPr>
              <a:spLocks/>
            </p:cNvSpPr>
            <p:nvPr/>
          </p:nvSpPr>
          <p:spPr bwMode="auto">
            <a:xfrm>
              <a:off x="300" y="2953"/>
              <a:ext cx="30" cy="22"/>
            </a:xfrm>
            <a:custGeom>
              <a:avLst/>
              <a:gdLst>
                <a:gd name="T0" fmla="*/ 17463 w 30"/>
                <a:gd name="T1" fmla="*/ 3175 h 22"/>
                <a:gd name="T2" fmla="*/ 3175 w 30"/>
                <a:gd name="T3" fmla="*/ 0 h 22"/>
                <a:gd name="T4" fmla="*/ 3175 w 30"/>
                <a:gd name="T5" fmla="*/ 11112 h 22"/>
                <a:gd name="T6" fmla="*/ 3175 w 30"/>
                <a:gd name="T7" fmla="*/ 14288 h 22"/>
                <a:gd name="T8" fmla="*/ 0 w 30"/>
                <a:gd name="T9" fmla="*/ 14288 h 22"/>
                <a:gd name="T10" fmla="*/ 0 w 30"/>
                <a:gd name="T11" fmla="*/ 31750 h 22"/>
                <a:gd name="T12" fmla="*/ 46038 w 30"/>
                <a:gd name="T13" fmla="*/ 34925 h 22"/>
                <a:gd name="T14" fmla="*/ 47625 w 30"/>
                <a:gd name="T15" fmla="*/ 6350 h 22"/>
                <a:gd name="T16" fmla="*/ 46038 w 30"/>
                <a:gd name="T17" fmla="*/ 3175 h 22"/>
                <a:gd name="T18" fmla="*/ 46038 w 30"/>
                <a:gd name="T19" fmla="*/ 14288 h 22"/>
                <a:gd name="T20" fmla="*/ 17463 w 30"/>
                <a:gd name="T21" fmla="*/ 3175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11" y="2"/>
                  </a:moveTo>
                  <a:lnTo>
                    <a:pt x="2" y="0"/>
                  </a:lnTo>
                  <a:lnTo>
                    <a:pt x="2" y="7"/>
                  </a:lnTo>
                  <a:lnTo>
                    <a:pt x="2" y="9"/>
                  </a:lnTo>
                  <a:lnTo>
                    <a:pt x="0" y="9"/>
                  </a:lnTo>
                  <a:lnTo>
                    <a:pt x="0" y="20"/>
                  </a:lnTo>
                  <a:lnTo>
                    <a:pt x="29" y="22"/>
                  </a:lnTo>
                  <a:lnTo>
                    <a:pt x="30" y="4"/>
                  </a:lnTo>
                  <a:lnTo>
                    <a:pt x="29" y="2"/>
                  </a:lnTo>
                  <a:lnTo>
                    <a:pt x="29" y="9"/>
                  </a:lnTo>
                  <a:lnTo>
                    <a:pt x="11" y="2"/>
                  </a:lnTo>
                  <a:close/>
                </a:path>
              </a:pathLst>
            </a:custGeom>
            <a:solidFill>
              <a:srgbClr val="ADAC92"/>
            </a:solidFill>
            <a:ln w="4">
              <a:solidFill>
                <a:srgbClr val="FFFFFF"/>
              </a:solidFill>
              <a:miter lim="800000"/>
              <a:headEnd/>
              <a:tailEnd/>
            </a:ln>
          </p:spPr>
          <p:txBody>
            <a:bodyPr/>
            <a:lstStyle/>
            <a:p>
              <a:endParaRPr lang="en-US"/>
            </a:p>
          </p:txBody>
        </p:sp>
        <p:sp>
          <p:nvSpPr>
            <p:cNvPr id="5215" name="Freeform 47"/>
            <p:cNvSpPr>
              <a:spLocks/>
            </p:cNvSpPr>
            <p:nvPr/>
          </p:nvSpPr>
          <p:spPr bwMode="auto">
            <a:xfrm>
              <a:off x="311" y="2955"/>
              <a:ext cx="18" cy="7"/>
            </a:xfrm>
            <a:custGeom>
              <a:avLst/>
              <a:gdLst>
                <a:gd name="T0" fmla="*/ 28575 w 18"/>
                <a:gd name="T1" fmla="*/ 11112 h 7"/>
                <a:gd name="T2" fmla="*/ 28575 w 18"/>
                <a:gd name="T3" fmla="*/ 0 h 7"/>
                <a:gd name="T4" fmla="*/ 0 w 18"/>
                <a:gd name="T5" fmla="*/ 0 h 7"/>
                <a:gd name="T6" fmla="*/ 28575 w 18"/>
                <a:gd name="T7" fmla="*/ 11112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8" y="7"/>
                  </a:moveTo>
                  <a:lnTo>
                    <a:pt x="18" y="0"/>
                  </a:lnTo>
                  <a:lnTo>
                    <a:pt x="0" y="0"/>
                  </a:lnTo>
                  <a:lnTo>
                    <a:pt x="18" y="7"/>
                  </a:lnTo>
                  <a:close/>
                </a:path>
              </a:pathLst>
            </a:custGeom>
            <a:solidFill>
              <a:srgbClr val="ADAC92"/>
            </a:solidFill>
            <a:ln w="4">
              <a:solidFill>
                <a:srgbClr val="FFFFFF"/>
              </a:solidFill>
              <a:miter lim="800000"/>
              <a:headEnd/>
              <a:tailEnd/>
            </a:ln>
          </p:spPr>
          <p:txBody>
            <a:bodyPr/>
            <a:lstStyle/>
            <a:p>
              <a:endParaRPr lang="en-US"/>
            </a:p>
          </p:txBody>
        </p:sp>
        <p:sp>
          <p:nvSpPr>
            <p:cNvPr id="5216" name="Freeform 48"/>
            <p:cNvSpPr>
              <a:spLocks/>
            </p:cNvSpPr>
            <p:nvPr/>
          </p:nvSpPr>
          <p:spPr bwMode="auto">
            <a:xfrm>
              <a:off x="300" y="2960"/>
              <a:ext cx="2" cy="2"/>
            </a:xfrm>
            <a:custGeom>
              <a:avLst/>
              <a:gdLst>
                <a:gd name="T0" fmla="*/ 3175 w 2"/>
                <a:gd name="T1" fmla="*/ 0 h 2"/>
                <a:gd name="T2" fmla="*/ 0 w 2"/>
                <a:gd name="T3" fmla="*/ 3175 h 2"/>
                <a:gd name="T4" fmla="*/ 3175 w 2"/>
                <a:gd name="T5" fmla="*/ 3175 h 2"/>
                <a:gd name="T6" fmla="*/ 3175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ADAC92"/>
            </a:solidFill>
            <a:ln w="4">
              <a:solidFill>
                <a:srgbClr val="FFFFFF"/>
              </a:solidFill>
              <a:miter lim="800000"/>
              <a:headEnd/>
              <a:tailEnd/>
            </a:ln>
          </p:spPr>
          <p:txBody>
            <a:bodyPr/>
            <a:lstStyle/>
            <a:p>
              <a:endParaRPr lang="en-US"/>
            </a:p>
          </p:txBody>
        </p:sp>
        <p:sp>
          <p:nvSpPr>
            <p:cNvPr id="5217" name="Oval 12"/>
            <p:cNvSpPr>
              <a:spLocks noChangeArrowheads="1"/>
            </p:cNvSpPr>
            <p:nvPr/>
          </p:nvSpPr>
          <p:spPr bwMode="auto">
            <a:xfrm>
              <a:off x="406" y="2252"/>
              <a:ext cx="115" cy="115"/>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5218" name="Oval 12"/>
            <p:cNvSpPr>
              <a:spLocks noChangeArrowheads="1"/>
            </p:cNvSpPr>
            <p:nvPr/>
          </p:nvSpPr>
          <p:spPr bwMode="auto">
            <a:xfrm>
              <a:off x="355" y="2721"/>
              <a:ext cx="115" cy="116"/>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5219" name="Oval 12"/>
            <p:cNvSpPr>
              <a:spLocks noChangeArrowheads="1"/>
            </p:cNvSpPr>
            <p:nvPr/>
          </p:nvSpPr>
          <p:spPr bwMode="auto">
            <a:xfrm>
              <a:off x="126" y="2824"/>
              <a:ext cx="115" cy="115"/>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5220" name="Oval 12"/>
            <p:cNvSpPr>
              <a:spLocks noChangeArrowheads="1"/>
            </p:cNvSpPr>
            <p:nvPr/>
          </p:nvSpPr>
          <p:spPr bwMode="auto">
            <a:xfrm>
              <a:off x="201" y="2623"/>
              <a:ext cx="115" cy="115"/>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5221" name="Oval 12"/>
            <p:cNvSpPr>
              <a:spLocks noChangeArrowheads="1"/>
            </p:cNvSpPr>
            <p:nvPr/>
          </p:nvSpPr>
          <p:spPr bwMode="auto">
            <a:xfrm>
              <a:off x="3475" y="2611"/>
              <a:ext cx="115" cy="115"/>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232" name="Oval 231"/>
            <p:cNvSpPr/>
            <p:nvPr/>
          </p:nvSpPr>
          <p:spPr bwMode="auto">
            <a:xfrm>
              <a:off x="3263" y="2238"/>
              <a:ext cx="115" cy="115"/>
            </a:xfrm>
            <a:prstGeom prst="ellipse">
              <a:avLst/>
            </a:prstGeom>
            <a:solidFill>
              <a:srgbClr val="FFFF00"/>
            </a:solidFill>
            <a:ln w="9525" cap="flat" cmpd="sng" algn="ctr">
              <a:solidFill>
                <a:schemeClr val="bg1"/>
              </a:solidFill>
              <a:prstDash val="solid"/>
              <a:round/>
              <a:headEnd type="none" w="med" len="med"/>
              <a:tailEnd type="none" w="med" len="med"/>
            </a:ln>
            <a:effectLst/>
          </p:spPr>
          <p:txBody>
            <a:bodyPr wrap="none" lIns="9144" tIns="9144" rIns="0" bIns="0" anchor="ctr"/>
            <a:lstStyle/>
            <a:p>
              <a:pPr>
                <a:defRPr/>
              </a:pPr>
              <a:r>
                <a:rPr lang="en-US" sz="600" dirty="0">
                  <a:solidFill>
                    <a:schemeClr val="tx1">
                      <a:lumMod val="65000"/>
                      <a:lumOff val="35000"/>
                    </a:schemeClr>
                  </a:solidFill>
                </a:rPr>
                <a:t>DC</a:t>
              </a:r>
            </a:p>
          </p:txBody>
        </p:sp>
        <p:sp>
          <p:nvSpPr>
            <p:cNvPr id="5223" name="Oval 23"/>
            <p:cNvSpPr>
              <a:spLocks noChangeArrowheads="1"/>
            </p:cNvSpPr>
            <p:nvPr/>
          </p:nvSpPr>
          <p:spPr bwMode="auto">
            <a:xfrm>
              <a:off x="3172" y="2115"/>
              <a:ext cx="115" cy="115"/>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236" name="Oval 235"/>
            <p:cNvSpPr/>
            <p:nvPr/>
          </p:nvSpPr>
          <p:spPr bwMode="auto">
            <a:xfrm>
              <a:off x="3574" y="2171"/>
              <a:ext cx="115" cy="115"/>
            </a:xfrm>
            <a:prstGeom prst="ellipse">
              <a:avLst/>
            </a:prstGeom>
            <a:solidFill>
              <a:srgbClr val="FFFF00"/>
            </a:solidFill>
            <a:ln w="9525" cap="flat" cmpd="sng" algn="ctr">
              <a:solidFill>
                <a:schemeClr val="bg1"/>
              </a:solidFill>
              <a:prstDash val="solid"/>
              <a:round/>
              <a:headEnd type="none" w="med" len="med"/>
              <a:tailEnd type="none" w="med" len="med"/>
            </a:ln>
            <a:effectLst/>
          </p:spPr>
          <p:txBody>
            <a:bodyPr wrap="none" lIns="9144" tIns="9144" rIns="0" bIns="0" anchor="ctr"/>
            <a:lstStyle/>
            <a:p>
              <a:pPr>
                <a:defRPr/>
              </a:pPr>
              <a:r>
                <a:rPr lang="en-US" sz="600" dirty="0">
                  <a:solidFill>
                    <a:schemeClr val="tx1">
                      <a:lumMod val="65000"/>
                      <a:lumOff val="35000"/>
                    </a:schemeClr>
                  </a:solidFill>
                </a:rPr>
                <a:t>DC</a:t>
              </a:r>
            </a:p>
          </p:txBody>
        </p:sp>
        <p:sp>
          <p:nvSpPr>
            <p:cNvPr id="237" name="Oval 236"/>
            <p:cNvSpPr/>
            <p:nvPr/>
          </p:nvSpPr>
          <p:spPr bwMode="auto">
            <a:xfrm>
              <a:off x="3459" y="2401"/>
              <a:ext cx="115" cy="115"/>
            </a:xfrm>
            <a:prstGeom prst="ellipse">
              <a:avLst/>
            </a:prstGeom>
            <a:solidFill>
              <a:srgbClr val="00B0F0"/>
            </a:solidFill>
            <a:ln w="9525" cap="flat" cmpd="sng" algn="ctr">
              <a:solidFill>
                <a:schemeClr val="bg1"/>
              </a:solidFill>
              <a:prstDash val="solid"/>
              <a:round/>
              <a:headEnd type="none" w="med" len="med"/>
              <a:tailEnd type="none" w="med" len="med"/>
            </a:ln>
            <a:effectLst/>
          </p:spPr>
          <p:txBody>
            <a:bodyPr wrap="none" lIns="18288" tIns="9144" rIns="0" bIns="0" anchor="ctr"/>
            <a:lstStyle/>
            <a:p>
              <a:pPr algn="l">
                <a:defRPr/>
              </a:pPr>
              <a:r>
                <a:rPr lang="en-US" sz="600" spc="-100" dirty="0">
                  <a:solidFill>
                    <a:schemeClr val="bg1"/>
                  </a:solidFill>
                </a:rPr>
                <a:t>AS</a:t>
              </a:r>
            </a:p>
          </p:txBody>
        </p:sp>
        <p:sp>
          <p:nvSpPr>
            <p:cNvPr id="5226" name="Oval 23"/>
            <p:cNvSpPr>
              <a:spLocks noChangeArrowheads="1"/>
            </p:cNvSpPr>
            <p:nvPr/>
          </p:nvSpPr>
          <p:spPr bwMode="auto">
            <a:xfrm>
              <a:off x="3290" y="2103"/>
              <a:ext cx="115" cy="115"/>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5227" name="Oval 23"/>
            <p:cNvSpPr>
              <a:spLocks noChangeArrowheads="1"/>
            </p:cNvSpPr>
            <p:nvPr/>
          </p:nvSpPr>
          <p:spPr bwMode="auto">
            <a:xfrm>
              <a:off x="3389" y="2190"/>
              <a:ext cx="115" cy="115"/>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5228" name="Oval 23"/>
            <p:cNvSpPr>
              <a:spLocks noChangeArrowheads="1"/>
            </p:cNvSpPr>
            <p:nvPr/>
          </p:nvSpPr>
          <p:spPr bwMode="auto">
            <a:xfrm>
              <a:off x="3235" y="1993"/>
              <a:ext cx="115" cy="115"/>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5229" name="Oval 23"/>
            <p:cNvSpPr>
              <a:spLocks noChangeArrowheads="1"/>
            </p:cNvSpPr>
            <p:nvPr/>
          </p:nvSpPr>
          <p:spPr bwMode="auto">
            <a:xfrm>
              <a:off x="3543" y="2048"/>
              <a:ext cx="115" cy="115"/>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5230" name="Oval 23"/>
            <p:cNvSpPr>
              <a:spLocks noChangeArrowheads="1"/>
            </p:cNvSpPr>
            <p:nvPr/>
          </p:nvSpPr>
          <p:spPr bwMode="auto">
            <a:xfrm>
              <a:off x="3677" y="2052"/>
              <a:ext cx="115" cy="115"/>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5231" name="Oval 23"/>
            <p:cNvSpPr>
              <a:spLocks noChangeArrowheads="1"/>
            </p:cNvSpPr>
            <p:nvPr/>
          </p:nvSpPr>
          <p:spPr bwMode="auto">
            <a:xfrm>
              <a:off x="3700" y="2202"/>
              <a:ext cx="116" cy="115"/>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5232" name="Oval 23"/>
            <p:cNvSpPr>
              <a:spLocks noChangeArrowheads="1"/>
            </p:cNvSpPr>
            <p:nvPr/>
          </p:nvSpPr>
          <p:spPr bwMode="auto">
            <a:xfrm>
              <a:off x="3665" y="2320"/>
              <a:ext cx="115" cy="115"/>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5233" name="Oval 23"/>
            <p:cNvSpPr>
              <a:spLocks noChangeArrowheads="1"/>
            </p:cNvSpPr>
            <p:nvPr/>
          </p:nvSpPr>
          <p:spPr bwMode="auto">
            <a:xfrm>
              <a:off x="3617" y="1945"/>
              <a:ext cx="116" cy="116"/>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sp>
          <p:nvSpPr>
            <p:cNvPr id="5234" name="Oval 26"/>
            <p:cNvSpPr>
              <a:spLocks noChangeArrowheads="1"/>
            </p:cNvSpPr>
            <p:nvPr/>
          </p:nvSpPr>
          <p:spPr bwMode="auto">
            <a:xfrm>
              <a:off x="3221" y="2428"/>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5235" name="Oval 26"/>
            <p:cNvSpPr>
              <a:spLocks noChangeArrowheads="1"/>
            </p:cNvSpPr>
            <p:nvPr/>
          </p:nvSpPr>
          <p:spPr bwMode="auto">
            <a:xfrm>
              <a:off x="3109" y="2334"/>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5236" name="Oval 26"/>
            <p:cNvSpPr>
              <a:spLocks noChangeArrowheads="1"/>
            </p:cNvSpPr>
            <p:nvPr/>
          </p:nvSpPr>
          <p:spPr bwMode="auto">
            <a:xfrm>
              <a:off x="3061" y="2050"/>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5237" name="Oval 12"/>
            <p:cNvSpPr>
              <a:spLocks noChangeArrowheads="1"/>
            </p:cNvSpPr>
            <p:nvPr/>
          </p:nvSpPr>
          <p:spPr bwMode="auto">
            <a:xfrm>
              <a:off x="406" y="3016"/>
              <a:ext cx="115" cy="115"/>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5238" name="Oval 12"/>
            <p:cNvSpPr>
              <a:spLocks noChangeArrowheads="1"/>
            </p:cNvSpPr>
            <p:nvPr/>
          </p:nvSpPr>
          <p:spPr bwMode="auto">
            <a:xfrm>
              <a:off x="646" y="2426"/>
              <a:ext cx="115" cy="115"/>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5239" name="Oval 12"/>
            <p:cNvSpPr>
              <a:spLocks noChangeArrowheads="1"/>
            </p:cNvSpPr>
            <p:nvPr/>
          </p:nvSpPr>
          <p:spPr bwMode="auto">
            <a:xfrm>
              <a:off x="996" y="2430"/>
              <a:ext cx="115" cy="115"/>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5240" name="Oval 47"/>
            <p:cNvSpPr>
              <a:spLocks noChangeArrowheads="1"/>
            </p:cNvSpPr>
            <p:nvPr/>
          </p:nvSpPr>
          <p:spPr bwMode="auto">
            <a:xfrm>
              <a:off x="3390" y="2346"/>
              <a:ext cx="115" cy="115"/>
            </a:xfrm>
            <a:prstGeom prst="ellipse">
              <a:avLst/>
            </a:prstGeom>
            <a:solidFill>
              <a:srgbClr val="FF0000"/>
            </a:solidFill>
            <a:ln w="9525" algn="ctr">
              <a:solidFill>
                <a:schemeClr val="bg1"/>
              </a:solidFill>
              <a:round/>
              <a:headEnd/>
              <a:tailEnd/>
            </a:ln>
          </p:spPr>
          <p:txBody>
            <a:bodyPr wrap="none" lIns="9144" tIns="9144" rIns="0" bIns="0" anchor="ctr"/>
            <a:lstStyle/>
            <a:p>
              <a:r>
                <a:rPr lang="en-US" sz="600">
                  <a:solidFill>
                    <a:schemeClr val="bg1"/>
                  </a:solidFill>
                </a:rPr>
                <a:t>IM</a:t>
              </a:r>
            </a:p>
          </p:txBody>
        </p:sp>
        <p:grpSp>
          <p:nvGrpSpPr>
            <p:cNvPr id="3" name="Group 122"/>
            <p:cNvGrpSpPr>
              <a:grpSpLocks/>
            </p:cNvGrpSpPr>
            <p:nvPr/>
          </p:nvGrpSpPr>
          <p:grpSpPr bwMode="auto">
            <a:xfrm>
              <a:off x="508" y="3836"/>
              <a:ext cx="2928" cy="362"/>
              <a:chOff x="1207" y="3774"/>
              <a:chExt cx="2111" cy="261"/>
            </a:xfrm>
          </p:grpSpPr>
          <p:grpSp>
            <p:nvGrpSpPr>
              <p:cNvPr id="4" name="Group 19"/>
              <p:cNvGrpSpPr>
                <a:grpSpLocks/>
              </p:cNvGrpSpPr>
              <p:nvPr/>
            </p:nvGrpSpPr>
            <p:grpSpPr bwMode="auto">
              <a:xfrm>
                <a:off x="1211" y="3915"/>
                <a:ext cx="411" cy="115"/>
                <a:chOff x="1740794" y="5866945"/>
                <a:chExt cx="653547" cy="182880"/>
              </a:xfrm>
            </p:grpSpPr>
            <p:sp>
              <p:nvSpPr>
                <p:cNvPr id="5268" name="Oval 12"/>
                <p:cNvSpPr>
                  <a:spLocks noChangeArrowheads="1"/>
                </p:cNvSpPr>
                <p:nvPr/>
              </p:nvSpPr>
              <p:spPr bwMode="auto">
                <a:xfrm>
                  <a:off x="1740794" y="5866945"/>
                  <a:ext cx="182880" cy="182880"/>
                </a:xfrm>
                <a:prstGeom prst="ellipse">
                  <a:avLst/>
                </a:prstGeom>
                <a:solidFill>
                  <a:srgbClr val="92D050"/>
                </a:solidFill>
                <a:ln w="9525" algn="ctr">
                  <a:solidFill>
                    <a:schemeClr val="bg1"/>
                  </a:solidFill>
                  <a:round/>
                  <a:headEnd/>
                  <a:tailEnd/>
                </a:ln>
              </p:spPr>
              <p:txBody>
                <a:bodyPr wrap="none" lIns="9144" tIns="9144" rIns="0" bIns="0" anchor="ctr"/>
                <a:lstStyle/>
                <a:p>
                  <a:r>
                    <a:rPr lang="en-US" sz="800">
                      <a:solidFill>
                        <a:schemeClr val="bg1"/>
                      </a:solidFill>
                    </a:rPr>
                    <a:t>SP</a:t>
                  </a:r>
                </a:p>
              </p:txBody>
            </p:sp>
            <p:sp>
              <p:nvSpPr>
                <p:cNvPr id="5269" name="TextBox 13"/>
                <p:cNvSpPr txBox="1">
                  <a:spLocks noChangeArrowheads="1"/>
                </p:cNvSpPr>
                <p:nvPr/>
              </p:nvSpPr>
              <p:spPr bwMode="auto">
                <a:xfrm>
                  <a:off x="1980849" y="5903751"/>
                  <a:ext cx="413492" cy="98916"/>
                </a:xfrm>
                <a:prstGeom prst="rect">
                  <a:avLst/>
                </a:prstGeom>
                <a:noFill/>
                <a:ln w="9525">
                  <a:noFill/>
                  <a:miter lim="800000"/>
                  <a:headEnd/>
                  <a:tailEnd/>
                </a:ln>
              </p:spPr>
              <p:txBody>
                <a:bodyPr wrap="none" lIns="0" tIns="0" rIns="0" bIns="0">
                  <a:spAutoFit/>
                </a:bodyPr>
                <a:lstStyle/>
                <a:p>
                  <a:pPr algn="l"/>
                  <a:r>
                    <a:rPr lang="en-US" sz="900"/>
                    <a:t>SUPPLIER</a:t>
                  </a:r>
                </a:p>
              </p:txBody>
            </p:sp>
          </p:grpSp>
          <p:grpSp>
            <p:nvGrpSpPr>
              <p:cNvPr id="5" name="Group 20"/>
              <p:cNvGrpSpPr>
                <a:grpSpLocks/>
              </p:cNvGrpSpPr>
              <p:nvPr/>
            </p:nvGrpSpPr>
            <p:grpSpPr bwMode="auto">
              <a:xfrm>
                <a:off x="1716" y="3779"/>
                <a:ext cx="659" cy="115"/>
                <a:chOff x="1740882" y="6098281"/>
                <a:chExt cx="1047977" cy="182678"/>
              </a:xfrm>
            </p:grpSpPr>
            <p:sp>
              <p:nvSpPr>
                <p:cNvPr id="5266" name="Oval 143"/>
                <p:cNvSpPr>
                  <a:spLocks noChangeArrowheads="1"/>
                </p:cNvSpPr>
                <p:nvPr/>
              </p:nvSpPr>
              <p:spPr bwMode="auto">
                <a:xfrm>
                  <a:off x="1740890" y="6098356"/>
                  <a:ext cx="182298" cy="182103"/>
                </a:xfrm>
                <a:prstGeom prst="ellipse">
                  <a:avLst/>
                </a:prstGeom>
                <a:solidFill>
                  <a:srgbClr val="FFFF00"/>
                </a:solidFill>
                <a:ln w="9525" algn="ctr">
                  <a:solidFill>
                    <a:schemeClr val="bg1"/>
                  </a:solidFill>
                  <a:round/>
                  <a:headEnd/>
                  <a:tailEnd/>
                </a:ln>
              </p:spPr>
              <p:txBody>
                <a:bodyPr wrap="none" lIns="9144" tIns="9144" rIns="0" bIns="0" anchor="ctr"/>
                <a:lstStyle/>
                <a:p>
                  <a:r>
                    <a:rPr lang="en-US" sz="800">
                      <a:solidFill>
                        <a:srgbClr val="595959"/>
                      </a:solidFill>
                    </a:rPr>
                    <a:t>DC</a:t>
                  </a:r>
                </a:p>
              </p:txBody>
            </p:sp>
            <p:sp>
              <p:nvSpPr>
                <p:cNvPr id="5267" name="TextBox 15"/>
                <p:cNvSpPr txBox="1">
                  <a:spLocks noChangeArrowheads="1"/>
                </p:cNvSpPr>
                <p:nvPr/>
              </p:nvSpPr>
              <p:spPr bwMode="auto">
                <a:xfrm>
                  <a:off x="1981664" y="6135046"/>
                  <a:ext cx="807195" cy="98807"/>
                </a:xfrm>
                <a:prstGeom prst="rect">
                  <a:avLst/>
                </a:prstGeom>
                <a:noFill/>
                <a:ln w="9525">
                  <a:noFill/>
                  <a:miter lim="800000"/>
                  <a:headEnd/>
                  <a:tailEnd/>
                </a:ln>
              </p:spPr>
              <p:txBody>
                <a:bodyPr wrap="none" lIns="0" tIns="0" rIns="0" bIns="0">
                  <a:spAutoFit/>
                </a:bodyPr>
                <a:lstStyle/>
                <a:p>
                  <a:pPr algn="l"/>
                  <a:r>
                    <a:rPr lang="en-US" sz="900"/>
                    <a:t>DECONSOLIDATION</a:t>
                  </a:r>
                </a:p>
              </p:txBody>
            </p:sp>
          </p:grpSp>
          <p:grpSp>
            <p:nvGrpSpPr>
              <p:cNvPr id="6" name="Group 21"/>
              <p:cNvGrpSpPr>
                <a:grpSpLocks/>
              </p:cNvGrpSpPr>
              <p:nvPr/>
            </p:nvGrpSpPr>
            <p:grpSpPr bwMode="auto">
              <a:xfrm>
                <a:off x="1716" y="3920"/>
                <a:ext cx="440" cy="115"/>
                <a:chOff x="1740882" y="6330611"/>
                <a:chExt cx="698260" cy="182677"/>
              </a:xfrm>
            </p:grpSpPr>
            <p:sp>
              <p:nvSpPr>
                <p:cNvPr id="5264" name="Oval 141"/>
                <p:cNvSpPr>
                  <a:spLocks noChangeArrowheads="1"/>
                </p:cNvSpPr>
                <p:nvPr/>
              </p:nvSpPr>
              <p:spPr bwMode="auto">
                <a:xfrm>
                  <a:off x="1740890" y="6330040"/>
                  <a:ext cx="183063" cy="183248"/>
                </a:xfrm>
                <a:prstGeom prst="ellipse">
                  <a:avLst/>
                </a:prstGeom>
                <a:solidFill>
                  <a:srgbClr val="00B0F0"/>
                </a:solidFill>
                <a:ln w="9525" algn="ctr">
                  <a:solidFill>
                    <a:schemeClr val="bg1"/>
                  </a:solidFill>
                  <a:round/>
                  <a:headEnd/>
                  <a:tailEnd/>
                </a:ln>
              </p:spPr>
              <p:txBody>
                <a:bodyPr wrap="none" lIns="18288" tIns="9144" rIns="0" bIns="0" anchor="ctr"/>
                <a:lstStyle/>
                <a:p>
                  <a:pPr algn="l"/>
                  <a:r>
                    <a:rPr lang="en-US" sz="800">
                      <a:solidFill>
                        <a:schemeClr val="bg1"/>
                      </a:solidFill>
                    </a:rPr>
                    <a:t>AS</a:t>
                  </a:r>
                </a:p>
              </p:txBody>
            </p:sp>
            <p:sp>
              <p:nvSpPr>
                <p:cNvPr id="5265" name="TextBox 17"/>
                <p:cNvSpPr txBox="1">
                  <a:spLocks noChangeArrowheads="1"/>
                </p:cNvSpPr>
                <p:nvPr/>
              </p:nvSpPr>
              <p:spPr bwMode="auto">
                <a:xfrm>
                  <a:off x="1981267" y="6367146"/>
                  <a:ext cx="457875" cy="98189"/>
                </a:xfrm>
                <a:prstGeom prst="rect">
                  <a:avLst/>
                </a:prstGeom>
                <a:noFill/>
                <a:ln w="9525">
                  <a:noFill/>
                  <a:miter lim="800000"/>
                  <a:headEnd/>
                  <a:tailEnd/>
                </a:ln>
              </p:spPr>
              <p:txBody>
                <a:bodyPr wrap="none" lIns="0" tIns="0" rIns="0" bIns="0">
                  <a:spAutoFit/>
                </a:bodyPr>
                <a:lstStyle/>
                <a:p>
                  <a:pPr algn="l"/>
                  <a:r>
                    <a:rPr lang="en-US" sz="900"/>
                    <a:t>ASSEMBLY</a:t>
                  </a:r>
                </a:p>
              </p:txBody>
            </p:sp>
          </p:grpSp>
          <p:grpSp>
            <p:nvGrpSpPr>
              <p:cNvPr id="7" name="Group 22"/>
              <p:cNvGrpSpPr>
                <a:grpSpLocks/>
              </p:cNvGrpSpPr>
              <p:nvPr/>
            </p:nvGrpSpPr>
            <p:grpSpPr bwMode="auto">
              <a:xfrm>
                <a:off x="2453" y="3774"/>
                <a:ext cx="330" cy="115"/>
                <a:chOff x="1740794" y="5660265"/>
                <a:chExt cx="523307" cy="182880"/>
              </a:xfrm>
            </p:grpSpPr>
            <p:sp>
              <p:nvSpPr>
                <p:cNvPr id="5262" name="Oval 23"/>
                <p:cNvSpPr>
                  <a:spLocks noChangeArrowheads="1"/>
                </p:cNvSpPr>
                <p:nvPr/>
              </p:nvSpPr>
              <p:spPr bwMode="auto">
                <a:xfrm>
                  <a:off x="1740794" y="5660265"/>
                  <a:ext cx="182880" cy="182880"/>
                </a:xfrm>
                <a:prstGeom prst="ellipse">
                  <a:avLst/>
                </a:prstGeom>
                <a:solidFill>
                  <a:srgbClr val="7030A0"/>
                </a:solidFill>
                <a:ln w="9525" algn="ctr">
                  <a:solidFill>
                    <a:schemeClr val="bg1"/>
                  </a:solidFill>
                  <a:round/>
                  <a:headEnd/>
                  <a:tailEnd/>
                </a:ln>
              </p:spPr>
              <p:txBody>
                <a:bodyPr wrap="none" lIns="0" tIns="9144" rIns="0" bIns="0" anchor="ctr"/>
                <a:lstStyle/>
                <a:p>
                  <a:r>
                    <a:rPr lang="en-US" sz="800">
                      <a:solidFill>
                        <a:schemeClr val="bg1"/>
                      </a:solidFill>
                    </a:rPr>
                    <a:t>ST</a:t>
                  </a:r>
                </a:p>
              </p:txBody>
            </p:sp>
            <p:sp>
              <p:nvSpPr>
                <p:cNvPr id="5263" name="TextBox 24"/>
                <p:cNvSpPr txBox="1">
                  <a:spLocks noChangeArrowheads="1"/>
                </p:cNvSpPr>
                <p:nvPr/>
              </p:nvSpPr>
              <p:spPr bwMode="auto">
                <a:xfrm>
                  <a:off x="1981355" y="5696841"/>
                  <a:ext cx="282746" cy="98298"/>
                </a:xfrm>
                <a:prstGeom prst="rect">
                  <a:avLst/>
                </a:prstGeom>
                <a:noFill/>
                <a:ln w="9525">
                  <a:noFill/>
                  <a:miter lim="800000"/>
                  <a:headEnd/>
                  <a:tailEnd/>
                </a:ln>
              </p:spPr>
              <p:txBody>
                <a:bodyPr wrap="none" lIns="0" tIns="0" rIns="0" bIns="0">
                  <a:spAutoFit/>
                </a:bodyPr>
                <a:lstStyle/>
                <a:p>
                  <a:pPr algn="l"/>
                  <a:r>
                    <a:rPr lang="en-US" sz="900"/>
                    <a:t>STORE</a:t>
                  </a:r>
                </a:p>
              </p:txBody>
            </p:sp>
          </p:grpSp>
          <p:sp>
            <p:nvSpPr>
              <p:cNvPr id="5255" name="Oval 26"/>
              <p:cNvSpPr>
                <a:spLocks noChangeArrowheads="1"/>
              </p:cNvSpPr>
              <p:nvPr/>
            </p:nvSpPr>
            <p:spPr bwMode="auto">
              <a:xfrm>
                <a:off x="2453" y="3915"/>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800">
                    <a:solidFill>
                      <a:schemeClr val="bg1"/>
                    </a:solidFill>
                  </a:rPr>
                  <a:t>GW</a:t>
                </a:r>
              </a:p>
            </p:txBody>
          </p:sp>
          <p:sp>
            <p:nvSpPr>
              <p:cNvPr id="5256" name="TextBox 27"/>
              <p:cNvSpPr txBox="1">
                <a:spLocks noChangeArrowheads="1"/>
              </p:cNvSpPr>
              <p:nvPr/>
            </p:nvSpPr>
            <p:spPr bwMode="auto">
              <a:xfrm>
                <a:off x="2605" y="3938"/>
                <a:ext cx="266" cy="62"/>
              </a:xfrm>
              <a:prstGeom prst="rect">
                <a:avLst/>
              </a:prstGeom>
              <a:noFill/>
              <a:ln w="9525">
                <a:noFill/>
                <a:miter lim="800000"/>
                <a:headEnd/>
                <a:tailEnd/>
              </a:ln>
            </p:spPr>
            <p:txBody>
              <a:bodyPr wrap="none" lIns="0" tIns="0" rIns="0" bIns="0">
                <a:spAutoFit/>
              </a:bodyPr>
              <a:lstStyle/>
              <a:p>
                <a:pPr algn="l"/>
                <a:r>
                  <a:rPr lang="en-US" sz="900"/>
                  <a:t>GATEWAY</a:t>
                </a:r>
              </a:p>
            </p:txBody>
          </p:sp>
          <p:sp>
            <p:nvSpPr>
              <p:cNvPr id="5257" name="Oval 47"/>
              <p:cNvSpPr>
                <a:spLocks noChangeArrowheads="1"/>
              </p:cNvSpPr>
              <p:nvPr/>
            </p:nvSpPr>
            <p:spPr bwMode="auto">
              <a:xfrm>
                <a:off x="1207" y="3774"/>
                <a:ext cx="115" cy="115"/>
              </a:xfrm>
              <a:prstGeom prst="ellipse">
                <a:avLst/>
              </a:prstGeom>
              <a:solidFill>
                <a:srgbClr val="FF0000"/>
              </a:solidFill>
              <a:ln w="9525" algn="ctr">
                <a:solidFill>
                  <a:schemeClr val="bg1"/>
                </a:solidFill>
                <a:round/>
                <a:headEnd/>
                <a:tailEnd/>
              </a:ln>
            </p:spPr>
            <p:txBody>
              <a:bodyPr wrap="none" lIns="9144" tIns="9144" rIns="0" bIns="0" anchor="ctr"/>
              <a:lstStyle/>
              <a:p>
                <a:r>
                  <a:rPr lang="en-US" sz="800">
                    <a:solidFill>
                      <a:schemeClr val="bg1"/>
                    </a:solidFill>
                  </a:rPr>
                  <a:t>IM</a:t>
                </a:r>
              </a:p>
            </p:txBody>
          </p:sp>
          <p:sp>
            <p:nvSpPr>
              <p:cNvPr id="5258" name="TextBox 48"/>
              <p:cNvSpPr txBox="1">
                <a:spLocks noChangeArrowheads="1"/>
              </p:cNvSpPr>
              <p:nvPr/>
            </p:nvSpPr>
            <p:spPr bwMode="auto">
              <a:xfrm>
                <a:off x="1358" y="3797"/>
                <a:ext cx="274" cy="62"/>
              </a:xfrm>
              <a:prstGeom prst="rect">
                <a:avLst/>
              </a:prstGeom>
              <a:noFill/>
              <a:ln w="9525">
                <a:noFill/>
                <a:miter lim="800000"/>
                <a:headEnd/>
                <a:tailEnd/>
              </a:ln>
            </p:spPr>
            <p:txBody>
              <a:bodyPr wrap="none" lIns="0" tIns="0" rIns="0" bIns="0">
                <a:spAutoFit/>
              </a:bodyPr>
              <a:lstStyle/>
              <a:p>
                <a:pPr algn="l"/>
                <a:r>
                  <a:rPr lang="en-US" sz="900"/>
                  <a:t>IMPORTER</a:t>
                </a:r>
              </a:p>
            </p:txBody>
          </p:sp>
          <p:grpSp>
            <p:nvGrpSpPr>
              <p:cNvPr id="8" name="Group 22"/>
              <p:cNvGrpSpPr>
                <a:grpSpLocks/>
              </p:cNvGrpSpPr>
              <p:nvPr/>
            </p:nvGrpSpPr>
            <p:grpSpPr bwMode="auto">
              <a:xfrm>
                <a:off x="2915" y="3774"/>
                <a:ext cx="403" cy="115"/>
                <a:chOff x="1740794" y="5660265"/>
                <a:chExt cx="639235" cy="182880"/>
              </a:xfrm>
            </p:grpSpPr>
            <p:sp>
              <p:nvSpPr>
                <p:cNvPr id="5260" name="Oval 23"/>
                <p:cNvSpPr>
                  <a:spLocks noChangeArrowheads="1"/>
                </p:cNvSpPr>
                <p:nvPr/>
              </p:nvSpPr>
              <p:spPr bwMode="auto">
                <a:xfrm>
                  <a:off x="1740794" y="5660265"/>
                  <a:ext cx="182880" cy="182880"/>
                </a:xfrm>
                <a:prstGeom prst="ellipse">
                  <a:avLst/>
                </a:prstGeom>
                <a:solidFill>
                  <a:schemeClr val="bg2"/>
                </a:solidFill>
                <a:ln w="9525" algn="ctr">
                  <a:solidFill>
                    <a:schemeClr val="bg1"/>
                  </a:solidFill>
                  <a:round/>
                  <a:headEnd/>
                  <a:tailEnd/>
                </a:ln>
              </p:spPr>
              <p:txBody>
                <a:bodyPr wrap="none" lIns="0" tIns="9144" rIns="0" bIns="0" anchor="ctr"/>
                <a:lstStyle/>
                <a:p>
                  <a:r>
                    <a:rPr lang="en-US" sz="800">
                      <a:solidFill>
                        <a:schemeClr val="bg1"/>
                      </a:solidFill>
                    </a:rPr>
                    <a:t>FC</a:t>
                  </a:r>
                </a:p>
              </p:txBody>
            </p:sp>
            <p:sp>
              <p:nvSpPr>
                <p:cNvPr id="5261" name="TextBox 24"/>
                <p:cNvSpPr txBox="1">
                  <a:spLocks noChangeArrowheads="1"/>
                </p:cNvSpPr>
                <p:nvPr/>
              </p:nvSpPr>
              <p:spPr bwMode="auto">
                <a:xfrm>
                  <a:off x="1981366" y="5696841"/>
                  <a:ext cx="398663" cy="98298"/>
                </a:xfrm>
                <a:prstGeom prst="rect">
                  <a:avLst/>
                </a:prstGeom>
                <a:noFill/>
                <a:ln w="9525">
                  <a:noFill/>
                  <a:miter lim="800000"/>
                  <a:headEnd/>
                  <a:tailEnd/>
                </a:ln>
              </p:spPr>
              <p:txBody>
                <a:bodyPr wrap="none" lIns="0" tIns="0" rIns="0" bIns="0">
                  <a:spAutoFit/>
                </a:bodyPr>
                <a:lstStyle/>
                <a:p>
                  <a:pPr algn="l"/>
                  <a:r>
                    <a:rPr lang="en-US" sz="900"/>
                    <a:t>FACTORY</a:t>
                  </a:r>
                </a:p>
              </p:txBody>
            </p:sp>
          </p:grpSp>
        </p:grpSp>
        <p:sp>
          <p:nvSpPr>
            <p:cNvPr id="5242" name="AutoShape 156"/>
            <p:cNvSpPr>
              <a:spLocks noChangeArrowheads="1"/>
            </p:cNvSpPr>
            <p:nvPr/>
          </p:nvSpPr>
          <p:spPr bwMode="auto">
            <a:xfrm flipH="1">
              <a:off x="1370" y="1929"/>
              <a:ext cx="1279" cy="1279"/>
            </a:xfrm>
            <a:custGeom>
              <a:avLst/>
              <a:gdLst>
                <a:gd name="T0" fmla="*/ 536 w 21600"/>
                <a:gd name="T1" fmla="*/ 8 h 21600"/>
                <a:gd name="T2" fmla="*/ 139 w 21600"/>
                <a:gd name="T3" fmla="*/ 640 h 21600"/>
                <a:gd name="T4" fmla="*/ 581 w 21600"/>
                <a:gd name="T5" fmla="*/ 283 h 21600"/>
                <a:gd name="T6" fmla="*/ 1397 w 21600"/>
                <a:gd name="T7" fmla="*/ 384 h 21600"/>
                <a:gd name="T8" fmla="*/ 1209 w 21600"/>
                <a:gd name="T9" fmla="*/ 763 h 21600"/>
                <a:gd name="T10" fmla="*/ 830 w 21600"/>
                <a:gd name="T11" fmla="*/ 575 h 21600"/>
                <a:gd name="T12" fmla="*/ 0 60000 65536"/>
                <a:gd name="T13" fmla="*/ 0 60000 65536"/>
                <a:gd name="T14" fmla="*/ 0 60000 65536"/>
                <a:gd name="T15" fmla="*/ 0 60000 65536"/>
                <a:gd name="T16" fmla="*/ 0 60000 65536"/>
                <a:gd name="T17" fmla="*/ 0 60000 65536"/>
                <a:gd name="T18" fmla="*/ 3158 w 21600"/>
                <a:gd name="T19" fmla="*/ 3158 h 21600"/>
                <a:gd name="T20" fmla="*/ 18442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583" y="8849"/>
                  </a:moveTo>
                  <a:cubicBezTo>
                    <a:pt x="15746" y="6367"/>
                    <a:pt x="13419" y="4696"/>
                    <a:pt x="10800" y="4696"/>
                  </a:cubicBezTo>
                  <a:cubicBezTo>
                    <a:pt x="7428" y="4696"/>
                    <a:pt x="4696" y="7428"/>
                    <a:pt x="4696" y="10800"/>
                  </a:cubicBezTo>
                  <a:lnTo>
                    <a:pt x="0" y="10800"/>
                  </a:lnTo>
                  <a:cubicBezTo>
                    <a:pt x="0" y="4835"/>
                    <a:pt x="4835" y="0"/>
                    <a:pt x="10800" y="0"/>
                  </a:cubicBezTo>
                  <a:cubicBezTo>
                    <a:pt x="15434" y="0"/>
                    <a:pt x="19552" y="2956"/>
                    <a:pt x="21033" y="7348"/>
                  </a:cubicBezTo>
                  <a:lnTo>
                    <a:pt x="23591" y="6485"/>
                  </a:lnTo>
                  <a:lnTo>
                    <a:pt x="20422" y="12881"/>
                  </a:lnTo>
                  <a:lnTo>
                    <a:pt x="14025" y="9712"/>
                  </a:lnTo>
                  <a:lnTo>
                    <a:pt x="16583" y="8849"/>
                  </a:lnTo>
                  <a:close/>
                </a:path>
              </a:pathLst>
            </a:custGeom>
            <a:solidFill>
              <a:schemeClr val="hlink">
                <a:alpha val="39999"/>
              </a:schemeClr>
            </a:solidFill>
            <a:ln w="9525">
              <a:solidFill>
                <a:schemeClr val="accent2"/>
              </a:solidFill>
              <a:miter lim="800000"/>
              <a:headEnd/>
              <a:tailEnd/>
            </a:ln>
          </p:spPr>
          <p:txBody>
            <a:bodyPr wrap="none" anchor="ctr"/>
            <a:lstStyle/>
            <a:p>
              <a:endParaRPr lang="en-US"/>
            </a:p>
          </p:txBody>
        </p:sp>
        <p:sp>
          <p:nvSpPr>
            <p:cNvPr id="5243" name="AutoShape 157"/>
            <p:cNvSpPr>
              <a:spLocks noChangeArrowheads="1"/>
            </p:cNvSpPr>
            <p:nvPr/>
          </p:nvSpPr>
          <p:spPr bwMode="auto">
            <a:xfrm flipV="1">
              <a:off x="1341" y="2160"/>
              <a:ext cx="1279" cy="1279"/>
            </a:xfrm>
            <a:custGeom>
              <a:avLst/>
              <a:gdLst>
                <a:gd name="T0" fmla="*/ 536 w 21600"/>
                <a:gd name="T1" fmla="*/ 8 h 21600"/>
                <a:gd name="T2" fmla="*/ 139 w 21600"/>
                <a:gd name="T3" fmla="*/ 640 h 21600"/>
                <a:gd name="T4" fmla="*/ 581 w 21600"/>
                <a:gd name="T5" fmla="*/ 283 h 21600"/>
                <a:gd name="T6" fmla="*/ 1397 w 21600"/>
                <a:gd name="T7" fmla="*/ 384 h 21600"/>
                <a:gd name="T8" fmla="*/ 1209 w 21600"/>
                <a:gd name="T9" fmla="*/ 763 h 21600"/>
                <a:gd name="T10" fmla="*/ 830 w 21600"/>
                <a:gd name="T11" fmla="*/ 575 h 21600"/>
                <a:gd name="T12" fmla="*/ 0 60000 65536"/>
                <a:gd name="T13" fmla="*/ 0 60000 65536"/>
                <a:gd name="T14" fmla="*/ 0 60000 65536"/>
                <a:gd name="T15" fmla="*/ 0 60000 65536"/>
                <a:gd name="T16" fmla="*/ 0 60000 65536"/>
                <a:gd name="T17" fmla="*/ 0 60000 65536"/>
                <a:gd name="T18" fmla="*/ 3158 w 21600"/>
                <a:gd name="T19" fmla="*/ 3158 h 21600"/>
                <a:gd name="T20" fmla="*/ 18442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583" y="8849"/>
                  </a:moveTo>
                  <a:cubicBezTo>
                    <a:pt x="15746" y="6367"/>
                    <a:pt x="13419" y="4696"/>
                    <a:pt x="10800" y="4696"/>
                  </a:cubicBezTo>
                  <a:cubicBezTo>
                    <a:pt x="7428" y="4696"/>
                    <a:pt x="4696" y="7428"/>
                    <a:pt x="4696" y="10800"/>
                  </a:cubicBezTo>
                  <a:lnTo>
                    <a:pt x="0" y="10800"/>
                  </a:lnTo>
                  <a:cubicBezTo>
                    <a:pt x="0" y="4835"/>
                    <a:pt x="4835" y="0"/>
                    <a:pt x="10800" y="0"/>
                  </a:cubicBezTo>
                  <a:cubicBezTo>
                    <a:pt x="15434" y="0"/>
                    <a:pt x="19552" y="2956"/>
                    <a:pt x="21033" y="7348"/>
                  </a:cubicBezTo>
                  <a:lnTo>
                    <a:pt x="23591" y="6485"/>
                  </a:lnTo>
                  <a:lnTo>
                    <a:pt x="20422" y="12881"/>
                  </a:lnTo>
                  <a:lnTo>
                    <a:pt x="14025" y="9712"/>
                  </a:lnTo>
                  <a:lnTo>
                    <a:pt x="16583" y="8849"/>
                  </a:lnTo>
                  <a:close/>
                </a:path>
              </a:pathLst>
            </a:custGeom>
            <a:solidFill>
              <a:schemeClr val="hlink">
                <a:alpha val="39999"/>
              </a:schemeClr>
            </a:solidFill>
            <a:ln w="9525">
              <a:solidFill>
                <a:schemeClr val="accent2"/>
              </a:solidFill>
              <a:miter lim="800000"/>
              <a:headEnd/>
              <a:tailEnd/>
            </a:ln>
          </p:spPr>
          <p:txBody>
            <a:bodyPr rot="10800000" wrap="none" anchor="ctr"/>
            <a:lstStyle/>
            <a:p>
              <a:endParaRPr lang="en-US"/>
            </a:p>
          </p:txBody>
        </p:sp>
        <p:sp>
          <p:nvSpPr>
            <p:cNvPr id="5244" name="Rectangle 158"/>
            <p:cNvSpPr>
              <a:spLocks noChangeArrowheads="1"/>
            </p:cNvSpPr>
            <p:nvPr/>
          </p:nvSpPr>
          <p:spPr bwMode="auto">
            <a:xfrm>
              <a:off x="1484" y="2458"/>
              <a:ext cx="995" cy="480"/>
            </a:xfrm>
            <a:prstGeom prst="rect">
              <a:avLst/>
            </a:prstGeom>
            <a:noFill/>
            <a:ln w="9525">
              <a:noFill/>
              <a:miter lim="800000"/>
              <a:headEnd/>
              <a:tailEnd/>
            </a:ln>
          </p:spPr>
          <p:txBody>
            <a:bodyPr wrap="none">
              <a:spAutoFit/>
            </a:bodyPr>
            <a:lstStyle/>
            <a:p>
              <a:r>
                <a:rPr lang="en-US" sz="4400">
                  <a:solidFill>
                    <a:schemeClr val="accent2"/>
                  </a:solidFill>
                  <a:latin typeface="Arial Black" pitchFamily="34" charset="0"/>
                </a:rPr>
                <a:t>GTM</a:t>
              </a:r>
            </a:p>
          </p:txBody>
        </p:sp>
        <p:sp>
          <p:nvSpPr>
            <p:cNvPr id="5245" name="Rectangle 159"/>
            <p:cNvSpPr>
              <a:spLocks noChangeArrowheads="1"/>
            </p:cNvSpPr>
            <p:nvPr/>
          </p:nvSpPr>
          <p:spPr bwMode="auto">
            <a:xfrm>
              <a:off x="2322" y="2766"/>
              <a:ext cx="315" cy="192"/>
            </a:xfrm>
            <a:prstGeom prst="rect">
              <a:avLst/>
            </a:prstGeom>
            <a:noFill/>
            <a:ln w="9525">
              <a:noFill/>
              <a:miter lim="800000"/>
              <a:headEnd/>
              <a:tailEnd/>
            </a:ln>
          </p:spPr>
          <p:txBody>
            <a:bodyPr wrap="none">
              <a:spAutoFit/>
            </a:bodyPr>
            <a:lstStyle/>
            <a:p>
              <a:r>
                <a:rPr lang="en-US"/>
                <a:t>Pay</a:t>
              </a:r>
            </a:p>
          </p:txBody>
        </p:sp>
        <p:sp>
          <p:nvSpPr>
            <p:cNvPr id="5246" name="Rectangle 160"/>
            <p:cNvSpPr>
              <a:spLocks noChangeArrowheads="1"/>
            </p:cNvSpPr>
            <p:nvPr/>
          </p:nvSpPr>
          <p:spPr bwMode="auto">
            <a:xfrm>
              <a:off x="1314" y="2367"/>
              <a:ext cx="395" cy="192"/>
            </a:xfrm>
            <a:prstGeom prst="rect">
              <a:avLst/>
            </a:prstGeom>
            <a:noFill/>
            <a:ln w="9525">
              <a:noFill/>
              <a:miter lim="800000"/>
              <a:headEnd/>
              <a:tailEnd/>
            </a:ln>
          </p:spPr>
          <p:txBody>
            <a:bodyPr wrap="none">
              <a:spAutoFit/>
            </a:bodyPr>
            <a:lstStyle/>
            <a:p>
              <a:r>
                <a:rPr lang="en-US"/>
                <a:t>Make</a:t>
              </a:r>
            </a:p>
          </p:txBody>
        </p:sp>
        <p:sp>
          <p:nvSpPr>
            <p:cNvPr id="5247" name="Rectangle 161"/>
            <p:cNvSpPr>
              <a:spLocks noChangeArrowheads="1"/>
            </p:cNvSpPr>
            <p:nvPr/>
          </p:nvSpPr>
          <p:spPr bwMode="auto">
            <a:xfrm>
              <a:off x="1316" y="2912"/>
              <a:ext cx="470" cy="192"/>
            </a:xfrm>
            <a:prstGeom prst="rect">
              <a:avLst/>
            </a:prstGeom>
            <a:noFill/>
            <a:ln w="9525">
              <a:noFill/>
              <a:miter lim="800000"/>
              <a:headEnd/>
              <a:tailEnd/>
            </a:ln>
          </p:spPr>
          <p:txBody>
            <a:bodyPr wrap="none">
              <a:spAutoFit/>
            </a:bodyPr>
            <a:lstStyle/>
            <a:p>
              <a:r>
                <a:rPr lang="en-US"/>
                <a:t>Export</a:t>
              </a:r>
            </a:p>
          </p:txBody>
        </p:sp>
        <p:sp>
          <p:nvSpPr>
            <p:cNvPr id="5248" name="Rectangle 162"/>
            <p:cNvSpPr>
              <a:spLocks noChangeArrowheads="1"/>
            </p:cNvSpPr>
            <p:nvPr/>
          </p:nvSpPr>
          <p:spPr bwMode="auto">
            <a:xfrm>
              <a:off x="1590" y="3180"/>
              <a:ext cx="637" cy="192"/>
            </a:xfrm>
            <a:prstGeom prst="rect">
              <a:avLst/>
            </a:prstGeom>
            <a:noFill/>
            <a:ln w="9525">
              <a:noFill/>
              <a:miter lim="800000"/>
              <a:headEnd/>
              <a:tailEnd/>
            </a:ln>
          </p:spPr>
          <p:txBody>
            <a:bodyPr wrap="none">
              <a:spAutoFit/>
            </a:bodyPr>
            <a:lstStyle/>
            <a:p>
              <a:r>
                <a:rPr lang="en-US"/>
                <a:t>Transport</a:t>
              </a:r>
            </a:p>
          </p:txBody>
        </p:sp>
        <p:sp>
          <p:nvSpPr>
            <p:cNvPr id="5249" name="Rectangle 151"/>
            <p:cNvSpPr>
              <a:spLocks noChangeArrowheads="1"/>
            </p:cNvSpPr>
            <p:nvPr/>
          </p:nvSpPr>
          <p:spPr bwMode="auto">
            <a:xfrm>
              <a:off x="2106" y="3048"/>
              <a:ext cx="464" cy="192"/>
            </a:xfrm>
            <a:prstGeom prst="rect">
              <a:avLst/>
            </a:prstGeom>
            <a:noFill/>
            <a:ln w="9525">
              <a:noFill/>
              <a:miter lim="800000"/>
              <a:headEnd/>
              <a:tailEnd/>
            </a:ln>
          </p:spPr>
          <p:txBody>
            <a:bodyPr wrap="none">
              <a:spAutoFit/>
            </a:bodyPr>
            <a:lstStyle/>
            <a:p>
              <a:r>
                <a:rPr lang="en-US"/>
                <a:t>Import</a:t>
              </a:r>
            </a:p>
          </p:txBody>
        </p:sp>
        <p:sp>
          <p:nvSpPr>
            <p:cNvPr id="5250" name="Rectangle 149"/>
            <p:cNvSpPr>
              <a:spLocks noChangeArrowheads="1"/>
            </p:cNvSpPr>
            <p:nvPr/>
          </p:nvSpPr>
          <p:spPr bwMode="auto">
            <a:xfrm>
              <a:off x="1820" y="1989"/>
              <a:ext cx="539" cy="192"/>
            </a:xfrm>
            <a:prstGeom prst="rect">
              <a:avLst/>
            </a:prstGeom>
            <a:noFill/>
            <a:ln w="9525">
              <a:noFill/>
              <a:miter lim="800000"/>
              <a:headEnd/>
              <a:tailEnd/>
            </a:ln>
          </p:spPr>
          <p:txBody>
            <a:bodyPr wrap="none">
              <a:spAutoFit/>
            </a:bodyPr>
            <a:lstStyle/>
            <a:p>
              <a:r>
                <a:rPr lang="en-US"/>
                <a:t>Procure</a:t>
              </a:r>
            </a:p>
          </p:txBody>
        </p:sp>
      </p:grpSp>
    </p:spTree>
    <p:extLst>
      <p:ext uri="{BB962C8B-B14F-4D97-AF65-F5344CB8AC3E}">
        <p14:creationId xmlns:p14="http://schemas.microsoft.com/office/powerpoint/2010/main" val="21805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5125" y="457200"/>
            <a:ext cx="8229600" cy="962025"/>
          </a:xfrm>
        </p:spPr>
        <p:txBody>
          <a:bodyPr>
            <a:noAutofit/>
          </a:bodyPr>
          <a:lstStyle/>
          <a:p>
            <a:r>
              <a:rPr lang="en-US" dirty="0" smtClean="0"/>
              <a:t>Agenda</a:t>
            </a:r>
            <a:endParaRPr lang="en-US" dirty="0" smtClean="0"/>
          </a:p>
        </p:txBody>
      </p:sp>
      <p:sp>
        <p:nvSpPr>
          <p:cNvPr id="12291" name="Content Placeholder 2"/>
          <p:cNvSpPr>
            <a:spLocks noGrp="1"/>
          </p:cNvSpPr>
          <p:nvPr>
            <p:ph sz="half" idx="1"/>
          </p:nvPr>
        </p:nvSpPr>
        <p:spPr>
          <a:xfrm>
            <a:off x="304800" y="1676400"/>
            <a:ext cx="8382000" cy="3306762"/>
          </a:xfrm>
        </p:spPr>
        <p:txBody>
          <a:bodyPr>
            <a:normAutofit/>
          </a:bodyPr>
          <a:lstStyle/>
          <a:p>
            <a:r>
              <a:rPr lang="en-US" sz="2400" dirty="0" smtClean="0"/>
              <a:t>Trade Compliance Landscape</a:t>
            </a:r>
          </a:p>
          <a:p>
            <a:r>
              <a:rPr lang="en-US" sz="2400" dirty="0" smtClean="0"/>
              <a:t>Global Supply Chain Landscape</a:t>
            </a:r>
          </a:p>
          <a:p>
            <a:r>
              <a:rPr lang="en-US" sz="2400" dirty="0" smtClean="0"/>
              <a:t>GTM Platform</a:t>
            </a:r>
          </a:p>
          <a:p>
            <a:r>
              <a:rPr lang="en-US" sz="2400" dirty="0" smtClean="0"/>
              <a:t>Summary</a:t>
            </a:r>
          </a:p>
          <a:p>
            <a:r>
              <a:rPr lang="en-US" sz="2400" dirty="0" smtClean="0"/>
              <a:t>Questions and Answers </a:t>
            </a:r>
          </a:p>
          <a:p>
            <a:endParaRPr lang="en-US" sz="2400" dirty="0" smtClean="0"/>
          </a:p>
          <a:p>
            <a:endParaRPr lang="en-US" sz="1800"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42288587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117475" y="2300288"/>
            <a:ext cx="6007100" cy="4443412"/>
          </a:xfrm>
          <a:prstGeom prst="rect">
            <a:avLst/>
          </a:prstGeom>
          <a:solidFill>
            <a:srgbClr val="BCD8DD"/>
          </a:solidFill>
          <a:ln w="9525">
            <a:noFill/>
            <a:miter lim="800000"/>
            <a:headEnd/>
            <a:tailEnd/>
          </a:ln>
          <a:effectLst>
            <a:outerShdw blurRad="50800" dist="38100" dir="2700000" algn="tl" rotWithShape="0">
              <a:prstClr val="black">
                <a:alpha val="40000"/>
              </a:prstClr>
            </a:outerShdw>
          </a:effectLst>
        </p:spPr>
        <p:txBody>
          <a:bodyPr/>
          <a:lstStyle/>
          <a:p>
            <a:pPr>
              <a:defRPr/>
            </a:pPr>
            <a:endParaRPr lang="en-US" dirty="0"/>
          </a:p>
        </p:txBody>
      </p:sp>
      <p:sp>
        <p:nvSpPr>
          <p:cNvPr id="6147" name="Rectangle 6"/>
          <p:cNvSpPr>
            <a:spLocks noChangeArrowheads="1"/>
          </p:cNvSpPr>
          <p:nvPr/>
        </p:nvSpPr>
        <p:spPr bwMode="auto">
          <a:xfrm>
            <a:off x="117475" y="1096963"/>
            <a:ext cx="6007100" cy="1133475"/>
          </a:xfrm>
          <a:prstGeom prst="rect">
            <a:avLst/>
          </a:prstGeom>
          <a:solidFill>
            <a:schemeClr val="bg1"/>
          </a:solidFill>
          <a:ln w="6350">
            <a:solidFill>
              <a:schemeClr val="bg2"/>
            </a:solidFill>
            <a:miter lim="800000"/>
            <a:headEnd/>
            <a:tailEnd/>
          </a:ln>
        </p:spPr>
        <p:txBody>
          <a:bodyPr/>
          <a:lstStyle/>
          <a:p>
            <a:endParaRPr lang="en-US"/>
          </a:p>
        </p:txBody>
      </p:sp>
      <p:sp>
        <p:nvSpPr>
          <p:cNvPr id="6148" name="Rectangle 7"/>
          <p:cNvSpPr>
            <a:spLocks noChangeArrowheads="1"/>
          </p:cNvSpPr>
          <p:nvPr/>
        </p:nvSpPr>
        <p:spPr bwMode="auto">
          <a:xfrm>
            <a:off x="6192838" y="1096963"/>
            <a:ext cx="2836862" cy="2811462"/>
          </a:xfrm>
          <a:prstGeom prst="rect">
            <a:avLst/>
          </a:prstGeom>
          <a:solidFill>
            <a:srgbClr val="EAEAEA"/>
          </a:solidFill>
          <a:ln w="6350">
            <a:solidFill>
              <a:schemeClr val="bg2"/>
            </a:solidFill>
            <a:miter lim="800000"/>
            <a:headEnd/>
            <a:tailEnd/>
          </a:ln>
        </p:spPr>
        <p:txBody>
          <a:bodyPr/>
          <a:lstStyle/>
          <a:p>
            <a:endParaRPr lang="en-US"/>
          </a:p>
        </p:txBody>
      </p:sp>
      <p:sp>
        <p:nvSpPr>
          <p:cNvPr id="6149" name="Rectangle 8"/>
          <p:cNvSpPr>
            <a:spLocks noChangeArrowheads="1"/>
          </p:cNvSpPr>
          <p:nvPr/>
        </p:nvSpPr>
        <p:spPr bwMode="auto">
          <a:xfrm>
            <a:off x="6192838" y="3976688"/>
            <a:ext cx="2822575" cy="2767012"/>
          </a:xfrm>
          <a:prstGeom prst="rect">
            <a:avLst/>
          </a:prstGeom>
          <a:solidFill>
            <a:srgbClr val="EAEAEA"/>
          </a:solidFill>
          <a:ln w="6350">
            <a:solidFill>
              <a:schemeClr val="bg2"/>
            </a:solidFill>
            <a:miter lim="800000"/>
            <a:headEnd/>
            <a:tailEnd/>
          </a:ln>
        </p:spPr>
        <p:txBody>
          <a:bodyPr/>
          <a:lstStyle/>
          <a:p>
            <a:endParaRPr lang="en-US"/>
          </a:p>
        </p:txBody>
      </p:sp>
      <p:sp>
        <p:nvSpPr>
          <p:cNvPr id="6150" name="Freeform 10"/>
          <p:cNvSpPr>
            <a:spLocks/>
          </p:cNvSpPr>
          <p:nvPr/>
        </p:nvSpPr>
        <p:spPr bwMode="auto">
          <a:xfrm>
            <a:off x="4933950" y="3136900"/>
            <a:ext cx="1190625" cy="1306513"/>
          </a:xfrm>
          <a:custGeom>
            <a:avLst/>
            <a:gdLst>
              <a:gd name="T0" fmla="*/ 143648115 w 750"/>
              <a:gd name="T1" fmla="*/ 181451315 h 823"/>
              <a:gd name="T2" fmla="*/ 108367527 w 750"/>
              <a:gd name="T3" fmla="*/ 181451315 h 823"/>
              <a:gd name="T4" fmla="*/ 108367527 w 750"/>
              <a:gd name="T5" fmla="*/ 73085356 h 823"/>
              <a:gd name="T6" fmla="*/ 0 w 750"/>
              <a:gd name="T7" fmla="*/ 73085356 h 823"/>
              <a:gd name="T8" fmla="*/ 35282188 w 750"/>
              <a:gd name="T9" fmla="*/ 287297936 h 823"/>
              <a:gd name="T10" fmla="*/ 0 w 750"/>
              <a:gd name="T11" fmla="*/ 607358701 h 823"/>
              <a:gd name="T12" fmla="*/ 35282188 w 750"/>
              <a:gd name="T13" fmla="*/ 753527776 h 823"/>
              <a:gd name="T14" fmla="*/ 0 w 750"/>
              <a:gd name="T15" fmla="*/ 894656736 h 823"/>
              <a:gd name="T16" fmla="*/ 35282188 w 750"/>
              <a:gd name="T17" fmla="*/ 924898614 h 823"/>
              <a:gd name="T18" fmla="*/ 35282188 w 750"/>
              <a:gd name="T19" fmla="*/ 967740480 h 823"/>
              <a:gd name="T20" fmla="*/ 143648115 w 750"/>
              <a:gd name="T21" fmla="*/ 1071067689 h 823"/>
              <a:gd name="T22" fmla="*/ 181451241 w 750"/>
              <a:gd name="T23" fmla="*/ 1071067689 h 823"/>
              <a:gd name="T24" fmla="*/ 181451241 w 750"/>
              <a:gd name="T25" fmla="*/ 1106349880 h 823"/>
              <a:gd name="T26" fmla="*/ 143648115 w 750"/>
              <a:gd name="T27" fmla="*/ 1106349880 h 823"/>
              <a:gd name="T28" fmla="*/ 143648115 w 750"/>
              <a:gd name="T29" fmla="*/ 1139111120 h 823"/>
              <a:gd name="T30" fmla="*/ 181451241 w 750"/>
              <a:gd name="T31" fmla="*/ 1139111120 h 823"/>
              <a:gd name="T32" fmla="*/ 181451241 w 750"/>
              <a:gd name="T33" fmla="*/ 1217236764 h 823"/>
              <a:gd name="T34" fmla="*/ 257055953 w 750"/>
              <a:gd name="T35" fmla="*/ 1320562386 h 823"/>
              <a:gd name="T36" fmla="*/ 257055953 w 750"/>
              <a:gd name="T37" fmla="*/ 1355844576 h 823"/>
              <a:gd name="T38" fmla="*/ 433466932 w 750"/>
              <a:gd name="T39" fmla="*/ 1398688030 h 823"/>
              <a:gd name="T40" fmla="*/ 433466932 w 750"/>
              <a:gd name="T41" fmla="*/ 1466731461 h 823"/>
              <a:gd name="T42" fmla="*/ 471270058 w 750"/>
              <a:gd name="T43" fmla="*/ 1466731461 h 823"/>
              <a:gd name="T44" fmla="*/ 534273150 w 750"/>
              <a:gd name="T45" fmla="*/ 1534776479 h 823"/>
              <a:gd name="T46" fmla="*/ 642639039 w 750"/>
              <a:gd name="T47" fmla="*/ 1534776479 h 823"/>
              <a:gd name="T48" fmla="*/ 892135419 w 750"/>
              <a:gd name="T49" fmla="*/ 1643142413 h 823"/>
              <a:gd name="T50" fmla="*/ 1249997490 w 750"/>
              <a:gd name="T51" fmla="*/ 1575098982 h 823"/>
              <a:gd name="T52" fmla="*/ 1255037801 w 750"/>
              <a:gd name="T53" fmla="*/ 1575098982 h 823"/>
              <a:gd name="T54" fmla="*/ 1255037801 w 750"/>
              <a:gd name="T55" fmla="*/ 1575098982 h 823"/>
              <a:gd name="T56" fmla="*/ 1358364967 w 750"/>
              <a:gd name="T57" fmla="*/ 1683465314 h 823"/>
              <a:gd name="T58" fmla="*/ 1358364967 w 750"/>
              <a:gd name="T59" fmla="*/ 1751510332 h 823"/>
              <a:gd name="T60" fmla="*/ 1431448681 w 750"/>
              <a:gd name="T61" fmla="*/ 1786792523 h 823"/>
              <a:gd name="T62" fmla="*/ 1464211495 w 750"/>
              <a:gd name="T63" fmla="*/ 1786792523 h 823"/>
              <a:gd name="T64" fmla="*/ 1499493671 w 750"/>
              <a:gd name="T65" fmla="*/ 1746470019 h 823"/>
              <a:gd name="T66" fmla="*/ 1572577385 w 750"/>
              <a:gd name="T67" fmla="*/ 1746470019 h 823"/>
              <a:gd name="T68" fmla="*/ 1577617696 w 750"/>
              <a:gd name="T69" fmla="*/ 1751510332 h 823"/>
              <a:gd name="T70" fmla="*/ 1577617696 w 750"/>
              <a:gd name="T71" fmla="*/ 1751510332 h 823"/>
              <a:gd name="T72" fmla="*/ 1713706486 w 750"/>
              <a:gd name="T73" fmla="*/ 2036287219 h 823"/>
              <a:gd name="T74" fmla="*/ 1857356139 w 750"/>
              <a:gd name="T75" fmla="*/ 2074090360 h 823"/>
              <a:gd name="T76" fmla="*/ 1857356139 w 750"/>
              <a:gd name="T77" fmla="*/ 2074090360 h 823"/>
              <a:gd name="T78" fmla="*/ 1857356139 w 750"/>
              <a:gd name="T79" fmla="*/ 2074090360 h 823"/>
              <a:gd name="T80" fmla="*/ 1857356139 w 750"/>
              <a:gd name="T81" fmla="*/ 1927921285 h 823"/>
              <a:gd name="T82" fmla="*/ 1890117366 w 750"/>
              <a:gd name="T83" fmla="*/ 1905239083 h 823"/>
              <a:gd name="T84" fmla="*/ 1890117366 w 750"/>
              <a:gd name="T85" fmla="*/ 0 h 823"/>
              <a:gd name="T86" fmla="*/ 143648115 w 750"/>
              <a:gd name="T87" fmla="*/ 0 h 823"/>
              <a:gd name="T88" fmla="*/ 143648115 w 750"/>
              <a:gd name="T89" fmla="*/ 181451315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823"/>
              <a:gd name="T137" fmla="*/ 750 w 750"/>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823">
                <a:moveTo>
                  <a:pt x="57" y="72"/>
                </a:moveTo>
                <a:lnTo>
                  <a:pt x="43" y="72"/>
                </a:lnTo>
                <a:lnTo>
                  <a:pt x="43" y="29"/>
                </a:lnTo>
                <a:lnTo>
                  <a:pt x="0" y="29"/>
                </a:lnTo>
                <a:lnTo>
                  <a:pt x="14" y="114"/>
                </a:lnTo>
                <a:lnTo>
                  <a:pt x="0" y="241"/>
                </a:lnTo>
                <a:lnTo>
                  <a:pt x="14" y="299"/>
                </a:lnTo>
                <a:lnTo>
                  <a:pt x="0" y="355"/>
                </a:lnTo>
                <a:lnTo>
                  <a:pt x="14" y="367"/>
                </a:lnTo>
                <a:lnTo>
                  <a:pt x="14" y="384"/>
                </a:lnTo>
                <a:lnTo>
                  <a:pt x="57" y="425"/>
                </a:lnTo>
                <a:lnTo>
                  <a:pt x="72" y="425"/>
                </a:lnTo>
                <a:lnTo>
                  <a:pt x="72" y="439"/>
                </a:lnTo>
                <a:lnTo>
                  <a:pt x="57" y="439"/>
                </a:lnTo>
                <a:lnTo>
                  <a:pt x="57" y="452"/>
                </a:lnTo>
                <a:lnTo>
                  <a:pt x="72" y="452"/>
                </a:lnTo>
                <a:lnTo>
                  <a:pt x="72" y="483"/>
                </a:lnTo>
                <a:lnTo>
                  <a:pt x="102" y="524"/>
                </a:lnTo>
                <a:lnTo>
                  <a:pt x="102" y="538"/>
                </a:lnTo>
                <a:lnTo>
                  <a:pt x="172" y="555"/>
                </a:lnTo>
                <a:lnTo>
                  <a:pt x="172" y="582"/>
                </a:lnTo>
                <a:lnTo>
                  <a:pt x="187" y="582"/>
                </a:lnTo>
                <a:lnTo>
                  <a:pt x="212" y="609"/>
                </a:lnTo>
                <a:lnTo>
                  <a:pt x="255" y="609"/>
                </a:lnTo>
                <a:lnTo>
                  <a:pt x="354" y="652"/>
                </a:lnTo>
                <a:lnTo>
                  <a:pt x="496" y="625"/>
                </a:lnTo>
                <a:lnTo>
                  <a:pt x="498" y="625"/>
                </a:lnTo>
                <a:lnTo>
                  <a:pt x="539" y="668"/>
                </a:lnTo>
                <a:lnTo>
                  <a:pt x="539" y="695"/>
                </a:lnTo>
                <a:lnTo>
                  <a:pt x="568" y="709"/>
                </a:lnTo>
                <a:lnTo>
                  <a:pt x="581" y="709"/>
                </a:lnTo>
                <a:lnTo>
                  <a:pt x="595" y="693"/>
                </a:lnTo>
                <a:lnTo>
                  <a:pt x="624" y="693"/>
                </a:lnTo>
                <a:lnTo>
                  <a:pt x="626" y="695"/>
                </a:lnTo>
                <a:lnTo>
                  <a:pt x="680" y="808"/>
                </a:lnTo>
                <a:lnTo>
                  <a:pt x="737" y="823"/>
                </a:lnTo>
                <a:lnTo>
                  <a:pt x="737" y="765"/>
                </a:lnTo>
                <a:lnTo>
                  <a:pt x="750" y="756"/>
                </a:lnTo>
                <a:lnTo>
                  <a:pt x="750" y="0"/>
                </a:lnTo>
                <a:lnTo>
                  <a:pt x="57" y="0"/>
                </a:lnTo>
                <a:lnTo>
                  <a:pt x="57" y="72"/>
                </a:lnTo>
                <a:close/>
              </a:path>
            </a:pathLst>
          </a:custGeom>
          <a:solidFill>
            <a:srgbClr val="ADAC92"/>
          </a:solidFill>
          <a:ln w="4">
            <a:solidFill>
              <a:srgbClr val="FFFFFF"/>
            </a:solidFill>
            <a:miter lim="800000"/>
            <a:headEnd/>
            <a:tailEnd/>
          </a:ln>
        </p:spPr>
        <p:txBody>
          <a:bodyPr/>
          <a:lstStyle/>
          <a:p>
            <a:endParaRPr lang="en-US"/>
          </a:p>
        </p:txBody>
      </p:sp>
      <p:sp>
        <p:nvSpPr>
          <p:cNvPr id="6151" name="Freeform 11"/>
          <p:cNvSpPr>
            <a:spLocks/>
          </p:cNvSpPr>
          <p:nvPr/>
        </p:nvSpPr>
        <p:spPr bwMode="auto">
          <a:xfrm>
            <a:off x="4237038" y="2300288"/>
            <a:ext cx="14287" cy="4762"/>
          </a:xfrm>
          <a:custGeom>
            <a:avLst/>
            <a:gdLst>
              <a:gd name="T0" fmla="*/ 22679815 w 9"/>
              <a:gd name="T1" fmla="*/ 0 h 3"/>
              <a:gd name="T2" fmla="*/ 0 w 9"/>
              <a:gd name="T3" fmla="*/ 0 h 3"/>
              <a:gd name="T4" fmla="*/ 0 w 9"/>
              <a:gd name="T5" fmla="*/ 7558882 h 3"/>
              <a:gd name="T6" fmla="*/ 22679815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0" y="3"/>
                </a:lnTo>
                <a:lnTo>
                  <a:pt x="9" y="0"/>
                </a:lnTo>
                <a:close/>
              </a:path>
            </a:pathLst>
          </a:custGeom>
          <a:solidFill>
            <a:srgbClr val="ADAC92"/>
          </a:solidFill>
          <a:ln w="4">
            <a:solidFill>
              <a:srgbClr val="FFFFFF"/>
            </a:solidFill>
            <a:miter lim="800000"/>
            <a:headEnd/>
            <a:tailEnd/>
          </a:ln>
        </p:spPr>
        <p:txBody>
          <a:bodyPr/>
          <a:lstStyle/>
          <a:p>
            <a:endParaRPr lang="en-US"/>
          </a:p>
        </p:txBody>
      </p:sp>
      <p:sp>
        <p:nvSpPr>
          <p:cNvPr id="6152" name="Freeform 12"/>
          <p:cNvSpPr>
            <a:spLocks/>
          </p:cNvSpPr>
          <p:nvPr/>
        </p:nvSpPr>
        <p:spPr bwMode="auto">
          <a:xfrm>
            <a:off x="4327525" y="2300288"/>
            <a:ext cx="1797050" cy="836612"/>
          </a:xfrm>
          <a:custGeom>
            <a:avLst/>
            <a:gdLst>
              <a:gd name="T0" fmla="*/ 105846566 w 1132"/>
              <a:gd name="T1" fmla="*/ 143648010 h 527"/>
              <a:gd name="T2" fmla="*/ 176410911 w 1132"/>
              <a:gd name="T3" fmla="*/ 113406167 h 527"/>
              <a:gd name="T4" fmla="*/ 244454356 w 1132"/>
              <a:gd name="T5" fmla="*/ 45362777 h 527"/>
              <a:gd name="T6" fmla="*/ 287297788 w 1132"/>
              <a:gd name="T7" fmla="*/ 181451107 h 527"/>
              <a:gd name="T8" fmla="*/ 322579960 w 1132"/>
              <a:gd name="T9" fmla="*/ 181451107 h 527"/>
              <a:gd name="T10" fmla="*/ 466228110 w 1132"/>
              <a:gd name="T11" fmla="*/ 435985973 h 527"/>
              <a:gd name="T12" fmla="*/ 572074627 w 1132"/>
              <a:gd name="T13" fmla="*/ 539313064 h 527"/>
              <a:gd name="T14" fmla="*/ 572074627 w 1132"/>
              <a:gd name="T15" fmla="*/ 685481971 h 527"/>
              <a:gd name="T16" fmla="*/ 572074627 w 1132"/>
              <a:gd name="T17" fmla="*/ 753525324 h 527"/>
              <a:gd name="T18" fmla="*/ 534273093 w 1132"/>
              <a:gd name="T19" fmla="*/ 788807474 h 527"/>
              <a:gd name="T20" fmla="*/ 680442092 w 1132"/>
              <a:gd name="T21" fmla="*/ 934976580 h 527"/>
              <a:gd name="T22" fmla="*/ 713204903 w 1132"/>
              <a:gd name="T23" fmla="*/ 970258730 h 527"/>
              <a:gd name="T24" fmla="*/ 748485488 w 1132"/>
              <a:gd name="T25" fmla="*/ 1111387330 h 527"/>
              <a:gd name="T26" fmla="*/ 997981841 w 1132"/>
              <a:gd name="T27" fmla="*/ 1292838388 h 527"/>
              <a:gd name="T28" fmla="*/ 1071065547 w 1132"/>
              <a:gd name="T29" fmla="*/ 1328120538 h 527"/>
              <a:gd name="T30" fmla="*/ 1106347720 w 1132"/>
              <a:gd name="T31" fmla="*/ 1328120538 h 527"/>
              <a:gd name="T32" fmla="*/ 2147483647 w 1132"/>
              <a:gd name="T33" fmla="*/ 1328120538 h 527"/>
              <a:gd name="T34" fmla="*/ 2147483647 w 1132"/>
              <a:gd name="T35" fmla="*/ 0 h 527"/>
              <a:gd name="T36" fmla="*/ 0 w 1132"/>
              <a:gd name="T37" fmla="*/ 0 h 527"/>
              <a:gd name="T38" fmla="*/ 0 w 1132"/>
              <a:gd name="T39" fmla="*/ 7559670 h 527"/>
              <a:gd name="T40" fmla="*/ 105846566 w 1132"/>
              <a:gd name="T41" fmla="*/ 143648010 h 5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2"/>
              <a:gd name="T64" fmla="*/ 0 h 527"/>
              <a:gd name="T65" fmla="*/ 1132 w 1132"/>
              <a:gd name="T66" fmla="*/ 527 h 5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2" h="527">
                <a:moveTo>
                  <a:pt x="42" y="57"/>
                </a:moveTo>
                <a:lnTo>
                  <a:pt x="70" y="45"/>
                </a:lnTo>
                <a:lnTo>
                  <a:pt x="97" y="18"/>
                </a:lnTo>
                <a:lnTo>
                  <a:pt x="114" y="72"/>
                </a:lnTo>
                <a:lnTo>
                  <a:pt x="128" y="72"/>
                </a:lnTo>
                <a:lnTo>
                  <a:pt x="185" y="173"/>
                </a:lnTo>
                <a:lnTo>
                  <a:pt x="227" y="214"/>
                </a:lnTo>
                <a:lnTo>
                  <a:pt x="227" y="272"/>
                </a:lnTo>
                <a:lnTo>
                  <a:pt x="227" y="299"/>
                </a:lnTo>
                <a:lnTo>
                  <a:pt x="212" y="313"/>
                </a:lnTo>
                <a:lnTo>
                  <a:pt x="270" y="371"/>
                </a:lnTo>
                <a:lnTo>
                  <a:pt x="283" y="385"/>
                </a:lnTo>
                <a:lnTo>
                  <a:pt x="297" y="441"/>
                </a:lnTo>
                <a:lnTo>
                  <a:pt x="396" y="513"/>
                </a:lnTo>
                <a:lnTo>
                  <a:pt x="425" y="527"/>
                </a:lnTo>
                <a:lnTo>
                  <a:pt x="439" y="527"/>
                </a:lnTo>
                <a:lnTo>
                  <a:pt x="1132" y="527"/>
                </a:lnTo>
                <a:lnTo>
                  <a:pt x="1132" y="0"/>
                </a:lnTo>
                <a:lnTo>
                  <a:pt x="0" y="0"/>
                </a:lnTo>
                <a:lnTo>
                  <a:pt x="0" y="3"/>
                </a:lnTo>
                <a:lnTo>
                  <a:pt x="42" y="57"/>
                </a:lnTo>
                <a:close/>
              </a:path>
            </a:pathLst>
          </a:custGeom>
          <a:solidFill>
            <a:srgbClr val="ADAC92"/>
          </a:solidFill>
          <a:ln w="4">
            <a:solidFill>
              <a:srgbClr val="FFFFFF"/>
            </a:solidFill>
            <a:miter lim="800000"/>
            <a:headEnd/>
            <a:tailEnd/>
          </a:ln>
        </p:spPr>
        <p:txBody>
          <a:bodyPr/>
          <a:lstStyle/>
          <a:p>
            <a:endParaRPr lang="en-US"/>
          </a:p>
        </p:txBody>
      </p:sp>
      <p:sp>
        <p:nvSpPr>
          <p:cNvPr id="6153" name="Freeform 13"/>
          <p:cNvSpPr>
            <a:spLocks/>
          </p:cNvSpPr>
          <p:nvPr/>
        </p:nvSpPr>
        <p:spPr bwMode="auto">
          <a:xfrm>
            <a:off x="5270500" y="4103688"/>
            <a:ext cx="854075" cy="790575"/>
          </a:xfrm>
          <a:custGeom>
            <a:avLst/>
            <a:gdLst>
              <a:gd name="T0" fmla="*/ 1323082621 w 538"/>
              <a:gd name="T1" fmla="*/ 819051573 h 498"/>
              <a:gd name="T2" fmla="*/ 1292840760 w 538"/>
              <a:gd name="T3" fmla="*/ 783769394 h 498"/>
              <a:gd name="T4" fmla="*/ 1292840760 w 538"/>
              <a:gd name="T5" fmla="*/ 607358500 h 498"/>
              <a:gd name="T6" fmla="*/ 1323082621 w 538"/>
              <a:gd name="T7" fmla="*/ 539313504 h 498"/>
              <a:gd name="T8" fmla="*/ 1184473297 w 538"/>
              <a:gd name="T9" fmla="*/ 501511963 h 498"/>
              <a:gd name="T10" fmla="*/ 1179432987 w 538"/>
              <a:gd name="T11" fmla="*/ 501511963 h 498"/>
              <a:gd name="T12" fmla="*/ 1179432987 w 538"/>
              <a:gd name="T13" fmla="*/ 501511963 h 498"/>
              <a:gd name="T14" fmla="*/ 1043344611 w 538"/>
              <a:gd name="T15" fmla="*/ 216733484 h 498"/>
              <a:gd name="T16" fmla="*/ 965219009 w 538"/>
              <a:gd name="T17" fmla="*/ 216733484 h 498"/>
              <a:gd name="T18" fmla="*/ 934977148 w 538"/>
              <a:gd name="T19" fmla="*/ 257055974 h 498"/>
              <a:gd name="T20" fmla="*/ 897175615 w 538"/>
              <a:gd name="T21" fmla="*/ 257055974 h 498"/>
              <a:gd name="T22" fmla="*/ 824090124 w 538"/>
              <a:gd name="T23" fmla="*/ 216733484 h 498"/>
              <a:gd name="T24" fmla="*/ 824090124 w 538"/>
              <a:gd name="T25" fmla="*/ 216733484 h 498"/>
              <a:gd name="T26" fmla="*/ 821570763 w 538"/>
              <a:gd name="T27" fmla="*/ 211693172 h 498"/>
              <a:gd name="T28" fmla="*/ 821570763 w 538"/>
              <a:gd name="T29" fmla="*/ 143649714 h 498"/>
              <a:gd name="T30" fmla="*/ 720764559 w 538"/>
              <a:gd name="T31" fmla="*/ 40322503 h 498"/>
              <a:gd name="T32" fmla="*/ 362902435 w 538"/>
              <a:gd name="T33" fmla="*/ 113407847 h 498"/>
              <a:gd name="T34" fmla="*/ 113406236 w 538"/>
              <a:gd name="T35" fmla="*/ 2520950 h 498"/>
              <a:gd name="T36" fmla="*/ 5040312 w 538"/>
              <a:gd name="T37" fmla="*/ 2520950 h 498"/>
              <a:gd name="T38" fmla="*/ 0 w 538"/>
              <a:gd name="T39" fmla="*/ 0 h 498"/>
              <a:gd name="T40" fmla="*/ 0 w 538"/>
              <a:gd name="T41" fmla="*/ 0 h 498"/>
              <a:gd name="T42" fmla="*/ 68043419 w 538"/>
              <a:gd name="T43" fmla="*/ 211693172 h 498"/>
              <a:gd name="T44" fmla="*/ 214212490 w 538"/>
              <a:gd name="T45" fmla="*/ 289818791 h 498"/>
              <a:gd name="T46" fmla="*/ 146169046 w 538"/>
              <a:gd name="T47" fmla="*/ 393144378 h 498"/>
              <a:gd name="T48" fmla="*/ 108365925 w 538"/>
              <a:gd name="T49" fmla="*/ 357862199 h 498"/>
              <a:gd name="T50" fmla="*/ 146169046 w 538"/>
              <a:gd name="T51" fmla="*/ 430947605 h 498"/>
              <a:gd name="T52" fmla="*/ 289817143 w 538"/>
              <a:gd name="T53" fmla="*/ 501511963 h 498"/>
              <a:gd name="T54" fmla="*/ 322579953 w 538"/>
              <a:gd name="T55" fmla="*/ 569555371 h 498"/>
              <a:gd name="T56" fmla="*/ 289817143 w 538"/>
              <a:gd name="T57" fmla="*/ 607358500 h 498"/>
              <a:gd name="T58" fmla="*/ 425905618 w 538"/>
              <a:gd name="T59" fmla="*/ 715724398 h 498"/>
              <a:gd name="T60" fmla="*/ 466228099 w 538"/>
              <a:gd name="T61" fmla="*/ 751006577 h 498"/>
              <a:gd name="T62" fmla="*/ 504031220 w 538"/>
              <a:gd name="T63" fmla="*/ 715724398 h 498"/>
              <a:gd name="T64" fmla="*/ 466228099 w 538"/>
              <a:gd name="T65" fmla="*/ 637598780 h 498"/>
              <a:gd name="T66" fmla="*/ 425905618 w 538"/>
              <a:gd name="T67" fmla="*/ 637598780 h 498"/>
              <a:gd name="T68" fmla="*/ 357862124 w 538"/>
              <a:gd name="T69" fmla="*/ 501511963 h 498"/>
              <a:gd name="T70" fmla="*/ 146169046 w 538"/>
              <a:gd name="T71" fmla="*/ 176410944 h 498"/>
              <a:gd name="T72" fmla="*/ 108365925 w 538"/>
              <a:gd name="T73" fmla="*/ 40322503 h 498"/>
              <a:gd name="T74" fmla="*/ 214212490 w 538"/>
              <a:gd name="T75" fmla="*/ 108367536 h 498"/>
              <a:gd name="T76" fmla="*/ 249494661 w 538"/>
              <a:gd name="T77" fmla="*/ 108367536 h 498"/>
              <a:gd name="T78" fmla="*/ 322579953 w 538"/>
              <a:gd name="T79" fmla="*/ 252015662 h 498"/>
              <a:gd name="T80" fmla="*/ 357862124 w 538"/>
              <a:gd name="T81" fmla="*/ 357862199 h 498"/>
              <a:gd name="T82" fmla="*/ 425905618 w 538"/>
              <a:gd name="T83" fmla="*/ 357862199 h 498"/>
              <a:gd name="T84" fmla="*/ 425905618 w 538"/>
              <a:gd name="T85" fmla="*/ 393144378 h 498"/>
              <a:gd name="T86" fmla="*/ 504031220 w 538"/>
              <a:gd name="T87" fmla="*/ 501511963 h 498"/>
              <a:gd name="T88" fmla="*/ 504031220 w 538"/>
              <a:gd name="T89" fmla="*/ 539313504 h 498"/>
              <a:gd name="T90" fmla="*/ 607356785 w 538"/>
              <a:gd name="T91" fmla="*/ 569555371 h 498"/>
              <a:gd name="T92" fmla="*/ 753525781 w 538"/>
              <a:gd name="T93" fmla="*/ 783769394 h 498"/>
              <a:gd name="T94" fmla="*/ 821570763 w 538"/>
              <a:gd name="T95" fmla="*/ 851813001 h 498"/>
              <a:gd name="T96" fmla="*/ 753525781 w 538"/>
              <a:gd name="T97" fmla="*/ 929938619 h 498"/>
              <a:gd name="T98" fmla="*/ 821570763 w 538"/>
              <a:gd name="T99" fmla="*/ 997982027 h 498"/>
              <a:gd name="T100" fmla="*/ 897175615 w 538"/>
              <a:gd name="T101" fmla="*/ 1111389824 h 498"/>
              <a:gd name="T102" fmla="*/ 1038304301 w 538"/>
              <a:gd name="T103" fmla="*/ 1111389824 h 498"/>
              <a:gd name="T104" fmla="*/ 1078626782 w 538"/>
              <a:gd name="T105" fmla="*/ 1141631692 h 498"/>
              <a:gd name="T106" fmla="*/ 1292840760 w 538"/>
              <a:gd name="T107" fmla="*/ 1214715412 h 498"/>
              <a:gd name="T108" fmla="*/ 1355843844 w 538"/>
              <a:gd name="T109" fmla="*/ 1255037902 h 498"/>
              <a:gd name="T110" fmla="*/ 1355843844 w 538"/>
              <a:gd name="T111" fmla="*/ 947578915 h 498"/>
              <a:gd name="T112" fmla="*/ 1323082621 w 538"/>
              <a:gd name="T113" fmla="*/ 851813001 h 498"/>
              <a:gd name="T114" fmla="*/ 1323082621 w 538"/>
              <a:gd name="T115" fmla="*/ 81905157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8"/>
              <a:gd name="T175" fmla="*/ 0 h 498"/>
              <a:gd name="T176" fmla="*/ 538 w 538"/>
              <a:gd name="T177" fmla="*/ 498 h 4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8" h="498">
                <a:moveTo>
                  <a:pt x="525" y="325"/>
                </a:moveTo>
                <a:lnTo>
                  <a:pt x="513" y="311"/>
                </a:lnTo>
                <a:lnTo>
                  <a:pt x="513" y="241"/>
                </a:lnTo>
                <a:lnTo>
                  <a:pt x="525" y="214"/>
                </a:lnTo>
                <a:lnTo>
                  <a:pt x="470" y="199"/>
                </a:lnTo>
                <a:lnTo>
                  <a:pt x="468" y="199"/>
                </a:lnTo>
                <a:lnTo>
                  <a:pt x="414" y="86"/>
                </a:lnTo>
                <a:lnTo>
                  <a:pt x="383" y="86"/>
                </a:lnTo>
                <a:lnTo>
                  <a:pt x="371" y="102"/>
                </a:lnTo>
                <a:lnTo>
                  <a:pt x="356" y="102"/>
                </a:lnTo>
                <a:lnTo>
                  <a:pt x="327" y="86"/>
                </a:lnTo>
                <a:lnTo>
                  <a:pt x="326" y="84"/>
                </a:lnTo>
                <a:lnTo>
                  <a:pt x="326" y="57"/>
                </a:lnTo>
                <a:lnTo>
                  <a:pt x="286" y="16"/>
                </a:lnTo>
                <a:lnTo>
                  <a:pt x="144" y="45"/>
                </a:lnTo>
                <a:lnTo>
                  <a:pt x="45" y="1"/>
                </a:lnTo>
                <a:lnTo>
                  <a:pt x="2" y="1"/>
                </a:lnTo>
                <a:lnTo>
                  <a:pt x="0" y="0"/>
                </a:lnTo>
                <a:lnTo>
                  <a:pt x="27" y="84"/>
                </a:lnTo>
                <a:lnTo>
                  <a:pt x="85" y="115"/>
                </a:lnTo>
                <a:lnTo>
                  <a:pt x="58" y="156"/>
                </a:lnTo>
                <a:lnTo>
                  <a:pt x="43" y="142"/>
                </a:lnTo>
                <a:lnTo>
                  <a:pt x="58" y="171"/>
                </a:lnTo>
                <a:lnTo>
                  <a:pt x="115" y="199"/>
                </a:lnTo>
                <a:lnTo>
                  <a:pt x="128" y="226"/>
                </a:lnTo>
                <a:lnTo>
                  <a:pt x="115" y="241"/>
                </a:lnTo>
                <a:lnTo>
                  <a:pt x="169" y="284"/>
                </a:lnTo>
                <a:lnTo>
                  <a:pt x="185" y="298"/>
                </a:lnTo>
                <a:lnTo>
                  <a:pt x="200" y="284"/>
                </a:lnTo>
                <a:lnTo>
                  <a:pt x="185" y="253"/>
                </a:lnTo>
                <a:lnTo>
                  <a:pt x="169" y="253"/>
                </a:lnTo>
                <a:lnTo>
                  <a:pt x="142" y="199"/>
                </a:lnTo>
                <a:lnTo>
                  <a:pt x="58" y="70"/>
                </a:lnTo>
                <a:lnTo>
                  <a:pt x="43" y="16"/>
                </a:lnTo>
                <a:lnTo>
                  <a:pt x="85" y="43"/>
                </a:lnTo>
                <a:lnTo>
                  <a:pt x="99" y="43"/>
                </a:lnTo>
                <a:lnTo>
                  <a:pt x="128" y="100"/>
                </a:lnTo>
                <a:lnTo>
                  <a:pt x="142" y="142"/>
                </a:lnTo>
                <a:lnTo>
                  <a:pt x="169" y="142"/>
                </a:lnTo>
                <a:lnTo>
                  <a:pt x="169" y="156"/>
                </a:lnTo>
                <a:lnTo>
                  <a:pt x="200" y="199"/>
                </a:lnTo>
                <a:lnTo>
                  <a:pt x="200" y="214"/>
                </a:lnTo>
                <a:lnTo>
                  <a:pt x="241" y="226"/>
                </a:lnTo>
                <a:lnTo>
                  <a:pt x="299" y="311"/>
                </a:lnTo>
                <a:lnTo>
                  <a:pt x="326" y="338"/>
                </a:lnTo>
                <a:lnTo>
                  <a:pt x="299" y="369"/>
                </a:lnTo>
                <a:lnTo>
                  <a:pt x="326" y="396"/>
                </a:lnTo>
                <a:lnTo>
                  <a:pt x="356" y="441"/>
                </a:lnTo>
                <a:lnTo>
                  <a:pt x="412" y="441"/>
                </a:lnTo>
                <a:lnTo>
                  <a:pt x="428" y="453"/>
                </a:lnTo>
                <a:lnTo>
                  <a:pt x="513" y="482"/>
                </a:lnTo>
                <a:lnTo>
                  <a:pt x="538" y="498"/>
                </a:lnTo>
                <a:lnTo>
                  <a:pt x="538" y="376"/>
                </a:lnTo>
                <a:lnTo>
                  <a:pt x="525" y="338"/>
                </a:lnTo>
                <a:lnTo>
                  <a:pt x="525" y="325"/>
                </a:lnTo>
                <a:close/>
              </a:path>
            </a:pathLst>
          </a:custGeom>
          <a:solidFill>
            <a:srgbClr val="ADAC92"/>
          </a:solidFill>
          <a:ln w="4">
            <a:solidFill>
              <a:srgbClr val="FFFFFF"/>
            </a:solidFill>
            <a:miter lim="800000"/>
            <a:headEnd/>
            <a:tailEnd/>
          </a:ln>
        </p:spPr>
        <p:txBody>
          <a:bodyPr/>
          <a:lstStyle/>
          <a:p>
            <a:endParaRPr lang="en-US"/>
          </a:p>
        </p:txBody>
      </p:sp>
      <p:sp>
        <p:nvSpPr>
          <p:cNvPr id="6154" name="Freeform 14"/>
          <p:cNvSpPr>
            <a:spLocks/>
          </p:cNvSpPr>
          <p:nvPr/>
        </p:nvSpPr>
        <p:spPr bwMode="auto">
          <a:xfrm>
            <a:off x="5789613" y="4237038"/>
            <a:ext cx="138112" cy="28575"/>
          </a:xfrm>
          <a:custGeom>
            <a:avLst/>
            <a:gdLst>
              <a:gd name="T0" fmla="*/ 73083472 w 87"/>
              <a:gd name="T1" fmla="*/ 45362806 h 18"/>
              <a:gd name="T2" fmla="*/ 110886484 w 87"/>
              <a:gd name="T3" fmla="*/ 45362806 h 18"/>
              <a:gd name="T4" fmla="*/ 141128239 w 87"/>
              <a:gd name="T5" fmla="*/ 5040312 h 18"/>
              <a:gd name="T6" fmla="*/ 219252029 w 87"/>
              <a:gd name="T7" fmla="*/ 5040312 h 18"/>
              <a:gd name="T8" fmla="*/ 214211736 w 87"/>
              <a:gd name="T9" fmla="*/ 0 h 18"/>
              <a:gd name="T10" fmla="*/ 141128239 w 87"/>
              <a:gd name="T11" fmla="*/ 0 h 18"/>
              <a:gd name="T12" fmla="*/ 105846192 w 87"/>
              <a:gd name="T13" fmla="*/ 40322495 h 18"/>
              <a:gd name="T14" fmla="*/ 73083472 w 87"/>
              <a:gd name="T15" fmla="*/ 40322495 h 18"/>
              <a:gd name="T16" fmla="*/ 0 w 87"/>
              <a:gd name="T17" fmla="*/ 5040312 h 18"/>
              <a:gd name="T18" fmla="*/ 0 w 87"/>
              <a:gd name="T19" fmla="*/ 5040312 h 18"/>
              <a:gd name="T20" fmla="*/ 73083472 w 87"/>
              <a:gd name="T21" fmla="*/ 4536280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8"/>
              <a:gd name="T35" fmla="*/ 87 w 8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8">
                <a:moveTo>
                  <a:pt x="29" y="18"/>
                </a:moveTo>
                <a:lnTo>
                  <a:pt x="44" y="18"/>
                </a:lnTo>
                <a:lnTo>
                  <a:pt x="56" y="2"/>
                </a:lnTo>
                <a:lnTo>
                  <a:pt x="87" y="2"/>
                </a:lnTo>
                <a:lnTo>
                  <a:pt x="85" y="0"/>
                </a:lnTo>
                <a:lnTo>
                  <a:pt x="56" y="0"/>
                </a:lnTo>
                <a:lnTo>
                  <a:pt x="42" y="16"/>
                </a:lnTo>
                <a:lnTo>
                  <a:pt x="29" y="16"/>
                </a:lnTo>
                <a:lnTo>
                  <a:pt x="0" y="2"/>
                </a:lnTo>
                <a:lnTo>
                  <a:pt x="29" y="18"/>
                </a:lnTo>
                <a:close/>
              </a:path>
            </a:pathLst>
          </a:custGeom>
          <a:solidFill>
            <a:srgbClr val="ADAC92"/>
          </a:solidFill>
          <a:ln w="4">
            <a:solidFill>
              <a:srgbClr val="FFFFFF"/>
            </a:solidFill>
            <a:miter lim="800000"/>
            <a:headEnd/>
            <a:tailEnd/>
          </a:ln>
        </p:spPr>
        <p:txBody>
          <a:bodyPr/>
          <a:lstStyle/>
          <a:p>
            <a:endParaRPr lang="en-US"/>
          </a:p>
        </p:txBody>
      </p:sp>
      <p:sp>
        <p:nvSpPr>
          <p:cNvPr id="6155" name="Freeform 15"/>
          <p:cNvSpPr>
            <a:spLocks/>
          </p:cNvSpPr>
          <p:nvPr/>
        </p:nvSpPr>
        <p:spPr bwMode="auto">
          <a:xfrm>
            <a:off x="6013450" y="4419600"/>
            <a:ext cx="90488" cy="23813"/>
          </a:xfrm>
          <a:custGeom>
            <a:avLst/>
            <a:gdLst>
              <a:gd name="T0" fmla="*/ 143650505 w 57"/>
              <a:gd name="T1" fmla="*/ 37803934 h 15"/>
              <a:gd name="T2" fmla="*/ 143650505 w 57"/>
              <a:gd name="T3" fmla="*/ 37803934 h 15"/>
              <a:gd name="T4" fmla="*/ 0 w 57"/>
              <a:gd name="T5" fmla="*/ 0 h 15"/>
              <a:gd name="T6" fmla="*/ 5040341 w 57"/>
              <a:gd name="T7" fmla="*/ 0 h 15"/>
              <a:gd name="T8" fmla="*/ 143650505 w 57"/>
              <a:gd name="T9" fmla="*/ 37803934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57" y="15"/>
                </a:moveTo>
                <a:lnTo>
                  <a:pt x="57" y="15"/>
                </a:lnTo>
                <a:lnTo>
                  <a:pt x="0" y="0"/>
                </a:lnTo>
                <a:lnTo>
                  <a:pt x="2" y="0"/>
                </a:lnTo>
                <a:lnTo>
                  <a:pt x="57" y="15"/>
                </a:lnTo>
                <a:close/>
              </a:path>
            </a:pathLst>
          </a:custGeom>
          <a:solidFill>
            <a:srgbClr val="ADAC92"/>
          </a:solidFill>
          <a:ln w="4">
            <a:solidFill>
              <a:srgbClr val="FFFFFF"/>
            </a:solidFill>
            <a:miter lim="800000"/>
            <a:headEnd/>
            <a:tailEnd/>
          </a:ln>
        </p:spPr>
        <p:txBody>
          <a:bodyPr/>
          <a:lstStyle/>
          <a:p>
            <a:endParaRPr lang="en-US"/>
          </a:p>
        </p:txBody>
      </p:sp>
      <p:sp>
        <p:nvSpPr>
          <p:cNvPr id="6156" name="Freeform 16"/>
          <p:cNvSpPr>
            <a:spLocks/>
          </p:cNvSpPr>
          <p:nvPr/>
        </p:nvSpPr>
        <p:spPr bwMode="auto">
          <a:xfrm>
            <a:off x="5270500" y="4103688"/>
            <a:ext cx="454025" cy="71437"/>
          </a:xfrm>
          <a:custGeom>
            <a:avLst/>
            <a:gdLst>
              <a:gd name="T0" fmla="*/ 113406239 w 286"/>
              <a:gd name="T1" fmla="*/ 2519345 h 45"/>
              <a:gd name="T2" fmla="*/ 362902444 w 286"/>
              <a:gd name="T3" fmla="*/ 113405455 h 45"/>
              <a:gd name="T4" fmla="*/ 720764578 w 286"/>
              <a:gd name="T5" fmla="*/ 40322217 h 45"/>
              <a:gd name="T6" fmla="*/ 715724268 w 286"/>
              <a:gd name="T7" fmla="*/ 40322217 h 45"/>
              <a:gd name="T8" fmla="*/ 357862134 w 286"/>
              <a:gd name="T9" fmla="*/ 108365179 h 45"/>
              <a:gd name="T10" fmla="*/ 108365928 w 286"/>
              <a:gd name="T11" fmla="*/ 0 h 45"/>
              <a:gd name="T12" fmla="*/ 0 w 286"/>
              <a:gd name="T13" fmla="*/ 0 h 45"/>
              <a:gd name="T14" fmla="*/ 5040312 w 286"/>
              <a:gd name="T15" fmla="*/ 2519345 h 45"/>
              <a:gd name="T16" fmla="*/ 113406239 w 286"/>
              <a:gd name="T17" fmla="*/ 25193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6"/>
              <a:gd name="T28" fmla="*/ 0 h 45"/>
              <a:gd name="T29" fmla="*/ 286 w 28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6" h="45">
                <a:moveTo>
                  <a:pt x="45" y="1"/>
                </a:moveTo>
                <a:lnTo>
                  <a:pt x="144" y="45"/>
                </a:lnTo>
                <a:lnTo>
                  <a:pt x="286" y="16"/>
                </a:lnTo>
                <a:lnTo>
                  <a:pt x="284" y="16"/>
                </a:lnTo>
                <a:lnTo>
                  <a:pt x="142" y="43"/>
                </a:lnTo>
                <a:lnTo>
                  <a:pt x="43" y="0"/>
                </a:lnTo>
                <a:lnTo>
                  <a:pt x="0" y="0"/>
                </a:lnTo>
                <a:lnTo>
                  <a:pt x="2" y="1"/>
                </a:lnTo>
                <a:lnTo>
                  <a:pt x="45" y="1"/>
                </a:lnTo>
                <a:close/>
              </a:path>
            </a:pathLst>
          </a:custGeom>
          <a:solidFill>
            <a:srgbClr val="ADAC92"/>
          </a:solidFill>
          <a:ln w="4">
            <a:solidFill>
              <a:srgbClr val="FFFFFF"/>
            </a:solidFill>
            <a:miter lim="800000"/>
            <a:headEnd/>
            <a:tailEnd/>
          </a:ln>
        </p:spPr>
        <p:txBody>
          <a:bodyPr/>
          <a:lstStyle/>
          <a:p>
            <a:endParaRPr lang="en-US"/>
          </a:p>
        </p:txBody>
      </p:sp>
      <p:sp>
        <p:nvSpPr>
          <p:cNvPr id="6157" name="Freeform 17"/>
          <p:cNvSpPr>
            <a:spLocks/>
          </p:cNvSpPr>
          <p:nvPr/>
        </p:nvSpPr>
        <p:spPr bwMode="auto">
          <a:xfrm>
            <a:off x="117475" y="2986088"/>
            <a:ext cx="1271588" cy="1843087"/>
          </a:xfrm>
          <a:custGeom>
            <a:avLst/>
            <a:gdLst>
              <a:gd name="T0" fmla="*/ 1771671588 w 801"/>
              <a:gd name="T1" fmla="*/ 889614144 h 1161"/>
              <a:gd name="T2" fmla="*/ 1844755332 w 801"/>
              <a:gd name="T3" fmla="*/ 851812620 h 1161"/>
              <a:gd name="T4" fmla="*/ 2018646922 w 801"/>
              <a:gd name="T5" fmla="*/ 642638804 h 1161"/>
              <a:gd name="T6" fmla="*/ 1839715019 w 801"/>
              <a:gd name="T7" fmla="*/ 607356641 h 1161"/>
              <a:gd name="T8" fmla="*/ 1771671588 w 801"/>
              <a:gd name="T9" fmla="*/ 498990791 h 1161"/>
              <a:gd name="T10" fmla="*/ 1554937734 w 801"/>
              <a:gd name="T11" fmla="*/ 425905516 h 1161"/>
              <a:gd name="T12" fmla="*/ 1378526781 w 801"/>
              <a:gd name="T13" fmla="*/ 35282175 h 1161"/>
              <a:gd name="T14" fmla="*/ 1088707993 w 801"/>
              <a:gd name="T15" fmla="*/ 35282175 h 1161"/>
              <a:gd name="T16" fmla="*/ 1023183925 w 801"/>
              <a:gd name="T17" fmla="*/ 103325566 h 1161"/>
              <a:gd name="T18" fmla="*/ 1091228943 w 801"/>
              <a:gd name="T19" fmla="*/ 136088393 h 1161"/>
              <a:gd name="T20" fmla="*/ 987901734 w 801"/>
              <a:gd name="T21" fmla="*/ 393144202 h 1161"/>
              <a:gd name="T22" fmla="*/ 987901734 w 801"/>
              <a:gd name="T23" fmla="*/ 393144202 h 1161"/>
              <a:gd name="T24" fmla="*/ 771168079 w 801"/>
              <a:gd name="T25" fmla="*/ 393144202 h 1161"/>
              <a:gd name="T26" fmla="*/ 730845576 w 801"/>
              <a:gd name="T27" fmla="*/ 640119443 h 1161"/>
              <a:gd name="T28" fmla="*/ 907256727 w 801"/>
              <a:gd name="T29" fmla="*/ 607356641 h 1161"/>
              <a:gd name="T30" fmla="*/ 909777677 w 801"/>
              <a:gd name="T31" fmla="*/ 607356641 h 1161"/>
              <a:gd name="T32" fmla="*/ 987901734 w 801"/>
              <a:gd name="T33" fmla="*/ 710683769 h 1161"/>
              <a:gd name="T34" fmla="*/ 730845576 w 801"/>
              <a:gd name="T35" fmla="*/ 821570568 h 1161"/>
              <a:gd name="T36" fmla="*/ 516633069 w 801"/>
              <a:gd name="T37" fmla="*/ 856852929 h 1161"/>
              <a:gd name="T38" fmla="*/ 483870241 w 801"/>
              <a:gd name="T39" fmla="*/ 1003021890 h 1161"/>
              <a:gd name="T40" fmla="*/ 158770701 w 801"/>
              <a:gd name="T41" fmla="*/ 1106347431 h 1161"/>
              <a:gd name="T42" fmla="*/ 0 w 801"/>
              <a:gd name="T43" fmla="*/ 1209674560 h 1161"/>
              <a:gd name="T44" fmla="*/ 52924104 w 801"/>
              <a:gd name="T45" fmla="*/ 2147483647 h 1161"/>
              <a:gd name="T46" fmla="*/ 120967560 w 801"/>
              <a:gd name="T47" fmla="*/ 2147483647 h 1161"/>
              <a:gd name="T48" fmla="*/ 126007873 w 801"/>
              <a:gd name="T49" fmla="*/ 2147483647 h 1161"/>
              <a:gd name="T50" fmla="*/ 221773869 w 801"/>
              <a:gd name="T51" fmla="*/ 2147483647 h 1161"/>
              <a:gd name="T52" fmla="*/ 272176998 w 801"/>
              <a:gd name="T53" fmla="*/ 2147483647 h 1161"/>
              <a:gd name="T54" fmla="*/ 340222017 w 801"/>
              <a:gd name="T55" fmla="*/ 2147483647 h 1161"/>
              <a:gd name="T56" fmla="*/ 551915260 w 801"/>
              <a:gd name="T57" fmla="*/ 2147483647 h 1161"/>
              <a:gd name="T58" fmla="*/ 594757126 w 801"/>
              <a:gd name="T59" fmla="*/ 2147483647 h 1161"/>
              <a:gd name="T60" fmla="*/ 617439328 w 801"/>
              <a:gd name="T61" fmla="*/ 2147483647 h 1161"/>
              <a:gd name="T62" fmla="*/ 662802145 w 801"/>
              <a:gd name="T63" fmla="*/ 2147483647 h 1161"/>
              <a:gd name="T64" fmla="*/ 909777677 w 801"/>
              <a:gd name="T65" fmla="*/ 2147483647 h 1161"/>
              <a:gd name="T66" fmla="*/ 952619544 w 801"/>
              <a:gd name="T67" fmla="*/ 2147483647 h 1161"/>
              <a:gd name="T68" fmla="*/ 987901734 w 801"/>
              <a:gd name="T69" fmla="*/ 2147483647 h 1161"/>
              <a:gd name="T70" fmla="*/ 1123990184 w 801"/>
              <a:gd name="T71" fmla="*/ 2147483647 h 1161"/>
              <a:gd name="T72" fmla="*/ 1020664562 w 801"/>
              <a:gd name="T73" fmla="*/ 2147483647 h 1161"/>
              <a:gd name="T74" fmla="*/ 1123990184 w 801"/>
              <a:gd name="T75" fmla="*/ 2036285635 h 1161"/>
              <a:gd name="T76" fmla="*/ 1088707993 w 801"/>
              <a:gd name="T77" fmla="*/ 2001003472 h 1161"/>
              <a:gd name="T78" fmla="*/ 987901734 w 801"/>
              <a:gd name="T79" fmla="*/ 1781749236 h 1161"/>
              <a:gd name="T80" fmla="*/ 1159272374 w 801"/>
              <a:gd name="T81" fmla="*/ 1600297715 h 1161"/>
              <a:gd name="T82" fmla="*/ 1197075515 w 801"/>
              <a:gd name="T83" fmla="*/ 1600297715 h 1161"/>
              <a:gd name="T84" fmla="*/ 987901734 w 801"/>
              <a:gd name="T85" fmla="*/ 1600297715 h 1161"/>
              <a:gd name="T86" fmla="*/ 909777677 w 801"/>
              <a:gd name="T87" fmla="*/ 1428927208 h 1161"/>
              <a:gd name="T88" fmla="*/ 987901734 w 801"/>
              <a:gd name="T89" fmla="*/ 1388604736 h 1161"/>
              <a:gd name="T90" fmla="*/ 1159272374 w 801"/>
              <a:gd name="T91" fmla="*/ 1282758247 h 1161"/>
              <a:gd name="T92" fmla="*/ 1123990184 w 801"/>
              <a:gd name="T93" fmla="*/ 1428927208 h 1161"/>
              <a:gd name="T94" fmla="*/ 1232357706 w 801"/>
              <a:gd name="T95" fmla="*/ 1388604736 h 1161"/>
              <a:gd name="T96" fmla="*/ 1340723640 w 801"/>
              <a:gd name="T97" fmla="*/ 1355843521 h 1161"/>
              <a:gd name="T98" fmla="*/ 1554937734 w 801"/>
              <a:gd name="T99" fmla="*/ 1214714869 h 1161"/>
              <a:gd name="T100" fmla="*/ 1628021478 w 801"/>
              <a:gd name="T101" fmla="*/ 1174392397 h 1161"/>
              <a:gd name="T102" fmla="*/ 1771671588 w 801"/>
              <a:gd name="T103" fmla="*/ 1106347431 h 1161"/>
              <a:gd name="T104" fmla="*/ 1771671588 w 801"/>
              <a:gd name="T105" fmla="*/ 902215710 h 1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1"/>
              <a:gd name="T160" fmla="*/ 0 h 1161"/>
              <a:gd name="T161" fmla="*/ 801 w 801"/>
              <a:gd name="T162" fmla="*/ 1161 h 1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1" h="1161">
                <a:moveTo>
                  <a:pt x="703" y="353"/>
                </a:moveTo>
                <a:lnTo>
                  <a:pt x="703" y="353"/>
                </a:lnTo>
                <a:lnTo>
                  <a:pt x="732" y="338"/>
                </a:lnTo>
                <a:lnTo>
                  <a:pt x="745" y="351"/>
                </a:lnTo>
                <a:lnTo>
                  <a:pt x="801" y="255"/>
                </a:lnTo>
                <a:lnTo>
                  <a:pt x="801" y="212"/>
                </a:lnTo>
                <a:lnTo>
                  <a:pt x="730" y="241"/>
                </a:lnTo>
                <a:lnTo>
                  <a:pt x="703" y="241"/>
                </a:lnTo>
                <a:lnTo>
                  <a:pt x="703" y="198"/>
                </a:lnTo>
                <a:lnTo>
                  <a:pt x="646" y="169"/>
                </a:lnTo>
                <a:lnTo>
                  <a:pt x="617" y="169"/>
                </a:lnTo>
                <a:lnTo>
                  <a:pt x="574" y="43"/>
                </a:lnTo>
                <a:lnTo>
                  <a:pt x="547" y="14"/>
                </a:lnTo>
                <a:lnTo>
                  <a:pt x="489" y="0"/>
                </a:lnTo>
                <a:lnTo>
                  <a:pt x="432" y="14"/>
                </a:lnTo>
                <a:lnTo>
                  <a:pt x="406" y="41"/>
                </a:lnTo>
                <a:lnTo>
                  <a:pt x="433" y="41"/>
                </a:lnTo>
                <a:lnTo>
                  <a:pt x="433" y="54"/>
                </a:lnTo>
                <a:lnTo>
                  <a:pt x="406" y="84"/>
                </a:lnTo>
                <a:lnTo>
                  <a:pt x="392" y="156"/>
                </a:lnTo>
                <a:lnTo>
                  <a:pt x="347" y="169"/>
                </a:lnTo>
                <a:lnTo>
                  <a:pt x="306" y="156"/>
                </a:lnTo>
                <a:lnTo>
                  <a:pt x="290" y="183"/>
                </a:lnTo>
                <a:lnTo>
                  <a:pt x="290" y="254"/>
                </a:lnTo>
                <a:lnTo>
                  <a:pt x="318" y="254"/>
                </a:lnTo>
                <a:lnTo>
                  <a:pt x="360" y="241"/>
                </a:lnTo>
                <a:lnTo>
                  <a:pt x="361" y="241"/>
                </a:lnTo>
                <a:lnTo>
                  <a:pt x="378" y="255"/>
                </a:lnTo>
                <a:lnTo>
                  <a:pt x="392" y="282"/>
                </a:lnTo>
                <a:lnTo>
                  <a:pt x="320" y="282"/>
                </a:lnTo>
                <a:lnTo>
                  <a:pt x="290" y="326"/>
                </a:lnTo>
                <a:lnTo>
                  <a:pt x="236" y="353"/>
                </a:lnTo>
                <a:lnTo>
                  <a:pt x="205" y="340"/>
                </a:lnTo>
                <a:lnTo>
                  <a:pt x="178" y="381"/>
                </a:lnTo>
                <a:lnTo>
                  <a:pt x="192" y="398"/>
                </a:lnTo>
                <a:lnTo>
                  <a:pt x="135" y="439"/>
                </a:lnTo>
                <a:lnTo>
                  <a:pt x="63" y="439"/>
                </a:lnTo>
                <a:lnTo>
                  <a:pt x="7" y="482"/>
                </a:lnTo>
                <a:lnTo>
                  <a:pt x="0" y="480"/>
                </a:lnTo>
                <a:lnTo>
                  <a:pt x="0" y="1094"/>
                </a:lnTo>
                <a:lnTo>
                  <a:pt x="21" y="1089"/>
                </a:lnTo>
                <a:lnTo>
                  <a:pt x="48" y="1089"/>
                </a:lnTo>
                <a:lnTo>
                  <a:pt x="48" y="1091"/>
                </a:lnTo>
                <a:lnTo>
                  <a:pt x="50" y="1091"/>
                </a:lnTo>
                <a:lnTo>
                  <a:pt x="50" y="1118"/>
                </a:lnTo>
                <a:lnTo>
                  <a:pt x="92" y="1118"/>
                </a:lnTo>
                <a:lnTo>
                  <a:pt x="88" y="1118"/>
                </a:lnTo>
                <a:lnTo>
                  <a:pt x="93" y="1118"/>
                </a:lnTo>
                <a:lnTo>
                  <a:pt x="108" y="1118"/>
                </a:lnTo>
                <a:lnTo>
                  <a:pt x="135" y="1118"/>
                </a:lnTo>
                <a:lnTo>
                  <a:pt x="135" y="1161"/>
                </a:lnTo>
                <a:lnTo>
                  <a:pt x="147" y="1132"/>
                </a:lnTo>
                <a:lnTo>
                  <a:pt x="219" y="1103"/>
                </a:lnTo>
                <a:lnTo>
                  <a:pt x="234" y="1103"/>
                </a:lnTo>
                <a:lnTo>
                  <a:pt x="236" y="1101"/>
                </a:lnTo>
                <a:lnTo>
                  <a:pt x="236" y="1091"/>
                </a:lnTo>
                <a:lnTo>
                  <a:pt x="245" y="1096"/>
                </a:lnTo>
                <a:lnTo>
                  <a:pt x="263" y="1096"/>
                </a:lnTo>
                <a:lnTo>
                  <a:pt x="263" y="1091"/>
                </a:lnTo>
                <a:lnTo>
                  <a:pt x="306" y="1091"/>
                </a:lnTo>
                <a:lnTo>
                  <a:pt x="361" y="1046"/>
                </a:lnTo>
                <a:lnTo>
                  <a:pt x="361" y="1033"/>
                </a:lnTo>
                <a:lnTo>
                  <a:pt x="378" y="1033"/>
                </a:lnTo>
                <a:lnTo>
                  <a:pt x="392" y="1006"/>
                </a:lnTo>
                <a:lnTo>
                  <a:pt x="392" y="963"/>
                </a:lnTo>
                <a:lnTo>
                  <a:pt x="405" y="963"/>
                </a:lnTo>
                <a:lnTo>
                  <a:pt x="446" y="936"/>
                </a:lnTo>
                <a:lnTo>
                  <a:pt x="460" y="864"/>
                </a:lnTo>
                <a:lnTo>
                  <a:pt x="405" y="864"/>
                </a:lnTo>
                <a:lnTo>
                  <a:pt x="460" y="851"/>
                </a:lnTo>
                <a:lnTo>
                  <a:pt x="446" y="808"/>
                </a:lnTo>
                <a:lnTo>
                  <a:pt x="460" y="808"/>
                </a:lnTo>
                <a:lnTo>
                  <a:pt x="432" y="794"/>
                </a:lnTo>
                <a:lnTo>
                  <a:pt x="405" y="722"/>
                </a:lnTo>
                <a:lnTo>
                  <a:pt x="392" y="707"/>
                </a:lnTo>
                <a:lnTo>
                  <a:pt x="432" y="653"/>
                </a:lnTo>
                <a:lnTo>
                  <a:pt x="460" y="635"/>
                </a:lnTo>
                <a:lnTo>
                  <a:pt x="475" y="653"/>
                </a:lnTo>
                <a:lnTo>
                  <a:pt x="475" y="635"/>
                </a:lnTo>
                <a:lnTo>
                  <a:pt x="432" y="623"/>
                </a:lnTo>
                <a:lnTo>
                  <a:pt x="392" y="635"/>
                </a:lnTo>
                <a:lnTo>
                  <a:pt x="347" y="581"/>
                </a:lnTo>
                <a:lnTo>
                  <a:pt x="361" y="567"/>
                </a:lnTo>
                <a:lnTo>
                  <a:pt x="378" y="567"/>
                </a:lnTo>
                <a:lnTo>
                  <a:pt x="392" y="551"/>
                </a:lnTo>
                <a:lnTo>
                  <a:pt x="446" y="495"/>
                </a:lnTo>
                <a:lnTo>
                  <a:pt x="460" y="509"/>
                </a:lnTo>
                <a:lnTo>
                  <a:pt x="446" y="551"/>
                </a:lnTo>
                <a:lnTo>
                  <a:pt x="446" y="567"/>
                </a:lnTo>
                <a:lnTo>
                  <a:pt x="446" y="581"/>
                </a:lnTo>
                <a:lnTo>
                  <a:pt x="489" y="551"/>
                </a:lnTo>
                <a:lnTo>
                  <a:pt x="532" y="551"/>
                </a:lnTo>
                <a:lnTo>
                  <a:pt x="532" y="538"/>
                </a:lnTo>
                <a:lnTo>
                  <a:pt x="603" y="482"/>
                </a:lnTo>
                <a:lnTo>
                  <a:pt x="617" y="482"/>
                </a:lnTo>
                <a:lnTo>
                  <a:pt x="631" y="466"/>
                </a:lnTo>
                <a:lnTo>
                  <a:pt x="646" y="466"/>
                </a:lnTo>
                <a:lnTo>
                  <a:pt x="673" y="439"/>
                </a:lnTo>
                <a:lnTo>
                  <a:pt x="703" y="439"/>
                </a:lnTo>
                <a:lnTo>
                  <a:pt x="703" y="435"/>
                </a:lnTo>
                <a:lnTo>
                  <a:pt x="703" y="358"/>
                </a:lnTo>
                <a:lnTo>
                  <a:pt x="703" y="353"/>
                </a:lnTo>
                <a:close/>
              </a:path>
            </a:pathLst>
          </a:custGeom>
          <a:solidFill>
            <a:srgbClr val="ADAC92"/>
          </a:solidFill>
          <a:ln w="4">
            <a:solidFill>
              <a:srgbClr val="FFFFFF"/>
            </a:solidFill>
            <a:miter lim="800000"/>
            <a:headEnd/>
            <a:tailEnd/>
          </a:ln>
        </p:spPr>
        <p:txBody>
          <a:bodyPr/>
          <a:lstStyle/>
          <a:p>
            <a:endParaRPr lang="en-US"/>
          </a:p>
        </p:txBody>
      </p:sp>
      <p:sp>
        <p:nvSpPr>
          <p:cNvPr id="6158" name="Freeform 18"/>
          <p:cNvSpPr>
            <a:spLocks/>
          </p:cNvSpPr>
          <p:nvPr/>
        </p:nvSpPr>
        <p:spPr bwMode="auto">
          <a:xfrm>
            <a:off x="117475" y="2300288"/>
            <a:ext cx="2251075" cy="1379537"/>
          </a:xfrm>
          <a:custGeom>
            <a:avLst/>
            <a:gdLst>
              <a:gd name="T0" fmla="*/ 272176880 w 1418"/>
              <a:gd name="T1" fmla="*/ 1514612535 h 869"/>
              <a:gd name="T2" fmla="*/ 549394072 w 1418"/>
              <a:gd name="T3" fmla="*/ 1514612535 h 869"/>
              <a:gd name="T4" fmla="*/ 662801858 w 1418"/>
              <a:gd name="T5" fmla="*/ 1411286989 h 869"/>
              <a:gd name="T6" fmla="*/ 773688695 w 1418"/>
              <a:gd name="T7" fmla="*/ 1481851318 h 869"/>
              <a:gd name="T8" fmla="*/ 987901307 w 1418"/>
              <a:gd name="T9" fmla="*/ 1481851318 h 869"/>
              <a:gd name="T10" fmla="*/ 1088707522 w 1418"/>
              <a:gd name="T11" fmla="*/ 1229835856 h 869"/>
              <a:gd name="T12" fmla="*/ 1020662533 w 1418"/>
              <a:gd name="T13" fmla="*/ 1197073052 h 869"/>
              <a:gd name="T14" fmla="*/ 1091226884 w 1418"/>
              <a:gd name="T15" fmla="*/ 1123989361 h 869"/>
              <a:gd name="T16" fmla="*/ 1378526185 w 1418"/>
              <a:gd name="T17" fmla="*/ 1123989361 h 869"/>
              <a:gd name="T18" fmla="*/ 1559977372 w 1418"/>
              <a:gd name="T19" fmla="*/ 1514612535 h 869"/>
              <a:gd name="T20" fmla="*/ 1771670821 w 1418"/>
              <a:gd name="T21" fmla="*/ 1582657504 h 869"/>
              <a:gd name="T22" fmla="*/ 1844754534 w 1418"/>
              <a:gd name="T23" fmla="*/ 1696064065 h 869"/>
              <a:gd name="T24" fmla="*/ 2021165410 w 1418"/>
              <a:gd name="T25" fmla="*/ 1728826869 h 869"/>
              <a:gd name="T26" fmla="*/ 1877515760 w 1418"/>
              <a:gd name="T27" fmla="*/ 1973281074 h 869"/>
              <a:gd name="T28" fmla="*/ 1839714223 w 1418"/>
              <a:gd name="T29" fmla="*/ 1945560167 h 869"/>
              <a:gd name="T30" fmla="*/ 1771670821 w 1418"/>
              <a:gd name="T31" fmla="*/ 1990922950 h 869"/>
              <a:gd name="T32" fmla="*/ 1771670821 w 1418"/>
              <a:gd name="T33" fmla="*/ 2147483647 h 869"/>
              <a:gd name="T34" fmla="*/ 1809472358 w 1418"/>
              <a:gd name="T35" fmla="*/ 2121970991 h 869"/>
              <a:gd name="T36" fmla="*/ 1844754534 w 1418"/>
              <a:gd name="T37" fmla="*/ 2147483647 h 869"/>
              <a:gd name="T38" fmla="*/ 2021165410 w 1418"/>
              <a:gd name="T39" fmla="*/ 2121970991 h 869"/>
              <a:gd name="T40" fmla="*/ 2147483647 w 1418"/>
              <a:gd name="T41" fmla="*/ 1338201711 h 869"/>
              <a:gd name="T42" fmla="*/ 2147483647 w 1418"/>
              <a:gd name="T43" fmla="*/ 1123989361 h 869"/>
              <a:gd name="T44" fmla="*/ 2147483647 w 1418"/>
              <a:gd name="T45" fmla="*/ 980339754 h 869"/>
              <a:gd name="T46" fmla="*/ 2147483647 w 1418"/>
              <a:gd name="T47" fmla="*/ 1088707196 h 869"/>
              <a:gd name="T48" fmla="*/ 2147483647 w 1418"/>
              <a:gd name="T49" fmla="*/ 980339754 h 869"/>
              <a:gd name="T50" fmla="*/ 2058966947 w 1418"/>
              <a:gd name="T51" fmla="*/ 942538228 h 869"/>
              <a:gd name="T52" fmla="*/ 2147483647 w 1418"/>
              <a:gd name="T53" fmla="*/ 367942675 h 869"/>
              <a:gd name="T54" fmla="*/ 2147483647 w 1418"/>
              <a:gd name="T55" fmla="*/ 367942675 h 869"/>
              <a:gd name="T56" fmla="*/ 2147483647 w 1418"/>
              <a:gd name="T57" fmla="*/ 367942675 h 869"/>
              <a:gd name="T58" fmla="*/ 2147483647 w 1418"/>
              <a:gd name="T59" fmla="*/ 335179871 h 869"/>
              <a:gd name="T60" fmla="*/ 2147483647 w 1418"/>
              <a:gd name="T61" fmla="*/ 367942675 h 869"/>
              <a:gd name="T62" fmla="*/ 2147483647 w 1418"/>
              <a:gd name="T63" fmla="*/ 367942675 h 869"/>
              <a:gd name="T64" fmla="*/ 2147483647 w 1418"/>
              <a:gd name="T65" fmla="*/ 17640295 h 869"/>
              <a:gd name="T66" fmla="*/ 0 w 1418"/>
              <a:gd name="T67" fmla="*/ 0 h 869"/>
              <a:gd name="T68" fmla="*/ 22682198 w 1418"/>
              <a:gd name="T69" fmla="*/ 1368443566 h 8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8"/>
              <a:gd name="T106" fmla="*/ 0 h 869"/>
              <a:gd name="T107" fmla="*/ 1418 w 1418"/>
              <a:gd name="T108" fmla="*/ 869 h 8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8" h="869">
                <a:moveTo>
                  <a:pt x="9" y="543"/>
                </a:moveTo>
                <a:lnTo>
                  <a:pt x="108" y="601"/>
                </a:lnTo>
                <a:lnTo>
                  <a:pt x="149" y="615"/>
                </a:lnTo>
                <a:lnTo>
                  <a:pt x="218" y="601"/>
                </a:lnTo>
                <a:lnTo>
                  <a:pt x="261" y="558"/>
                </a:lnTo>
                <a:lnTo>
                  <a:pt x="263" y="560"/>
                </a:lnTo>
                <a:lnTo>
                  <a:pt x="264" y="558"/>
                </a:lnTo>
                <a:lnTo>
                  <a:pt x="307" y="588"/>
                </a:lnTo>
                <a:lnTo>
                  <a:pt x="349" y="601"/>
                </a:lnTo>
                <a:lnTo>
                  <a:pt x="392" y="588"/>
                </a:lnTo>
                <a:lnTo>
                  <a:pt x="405" y="516"/>
                </a:lnTo>
                <a:lnTo>
                  <a:pt x="432" y="488"/>
                </a:lnTo>
                <a:lnTo>
                  <a:pt x="432" y="475"/>
                </a:lnTo>
                <a:lnTo>
                  <a:pt x="405" y="475"/>
                </a:lnTo>
                <a:lnTo>
                  <a:pt x="432" y="446"/>
                </a:lnTo>
                <a:lnTo>
                  <a:pt x="433" y="446"/>
                </a:lnTo>
                <a:lnTo>
                  <a:pt x="489" y="432"/>
                </a:lnTo>
                <a:lnTo>
                  <a:pt x="547" y="446"/>
                </a:lnTo>
                <a:lnTo>
                  <a:pt x="576" y="473"/>
                </a:lnTo>
                <a:lnTo>
                  <a:pt x="619" y="601"/>
                </a:lnTo>
                <a:lnTo>
                  <a:pt x="646" y="601"/>
                </a:lnTo>
                <a:lnTo>
                  <a:pt x="703" y="628"/>
                </a:lnTo>
                <a:lnTo>
                  <a:pt x="703" y="673"/>
                </a:lnTo>
                <a:lnTo>
                  <a:pt x="732" y="673"/>
                </a:lnTo>
                <a:lnTo>
                  <a:pt x="802" y="642"/>
                </a:lnTo>
                <a:lnTo>
                  <a:pt x="802" y="686"/>
                </a:lnTo>
                <a:lnTo>
                  <a:pt x="745" y="785"/>
                </a:lnTo>
                <a:lnTo>
                  <a:pt x="745" y="783"/>
                </a:lnTo>
                <a:lnTo>
                  <a:pt x="743" y="785"/>
                </a:lnTo>
                <a:lnTo>
                  <a:pt x="730" y="772"/>
                </a:lnTo>
                <a:lnTo>
                  <a:pt x="703" y="785"/>
                </a:lnTo>
                <a:lnTo>
                  <a:pt x="703" y="790"/>
                </a:lnTo>
                <a:lnTo>
                  <a:pt x="716" y="842"/>
                </a:lnTo>
                <a:lnTo>
                  <a:pt x="703" y="867"/>
                </a:lnTo>
                <a:lnTo>
                  <a:pt x="703" y="869"/>
                </a:lnTo>
                <a:lnTo>
                  <a:pt x="718" y="842"/>
                </a:lnTo>
                <a:lnTo>
                  <a:pt x="732" y="842"/>
                </a:lnTo>
                <a:lnTo>
                  <a:pt x="732" y="857"/>
                </a:lnTo>
                <a:lnTo>
                  <a:pt x="745" y="869"/>
                </a:lnTo>
                <a:lnTo>
                  <a:pt x="802" y="842"/>
                </a:lnTo>
                <a:lnTo>
                  <a:pt x="959" y="642"/>
                </a:lnTo>
                <a:lnTo>
                  <a:pt x="959" y="531"/>
                </a:lnTo>
                <a:lnTo>
                  <a:pt x="971" y="486"/>
                </a:lnTo>
                <a:lnTo>
                  <a:pt x="971" y="446"/>
                </a:lnTo>
                <a:lnTo>
                  <a:pt x="930" y="389"/>
                </a:lnTo>
                <a:lnTo>
                  <a:pt x="916" y="389"/>
                </a:lnTo>
                <a:lnTo>
                  <a:pt x="903" y="432"/>
                </a:lnTo>
                <a:lnTo>
                  <a:pt x="874" y="432"/>
                </a:lnTo>
                <a:lnTo>
                  <a:pt x="887" y="389"/>
                </a:lnTo>
                <a:lnTo>
                  <a:pt x="874" y="389"/>
                </a:lnTo>
                <a:lnTo>
                  <a:pt x="846" y="374"/>
                </a:lnTo>
                <a:lnTo>
                  <a:pt x="817" y="374"/>
                </a:lnTo>
                <a:lnTo>
                  <a:pt x="817" y="362"/>
                </a:lnTo>
                <a:lnTo>
                  <a:pt x="1016" y="146"/>
                </a:lnTo>
                <a:lnTo>
                  <a:pt x="1087" y="133"/>
                </a:lnTo>
                <a:lnTo>
                  <a:pt x="1101" y="146"/>
                </a:lnTo>
                <a:lnTo>
                  <a:pt x="1130" y="133"/>
                </a:lnTo>
                <a:lnTo>
                  <a:pt x="1171" y="146"/>
                </a:lnTo>
                <a:lnTo>
                  <a:pt x="1186" y="106"/>
                </a:lnTo>
                <a:lnTo>
                  <a:pt x="1241" y="133"/>
                </a:lnTo>
                <a:lnTo>
                  <a:pt x="1256" y="133"/>
                </a:lnTo>
                <a:lnTo>
                  <a:pt x="1241" y="146"/>
                </a:lnTo>
                <a:lnTo>
                  <a:pt x="1241" y="160"/>
                </a:lnTo>
                <a:lnTo>
                  <a:pt x="1340" y="146"/>
                </a:lnTo>
                <a:lnTo>
                  <a:pt x="1326" y="133"/>
                </a:lnTo>
                <a:lnTo>
                  <a:pt x="1398" y="7"/>
                </a:lnTo>
                <a:lnTo>
                  <a:pt x="1418" y="0"/>
                </a:lnTo>
                <a:lnTo>
                  <a:pt x="0" y="0"/>
                </a:lnTo>
                <a:lnTo>
                  <a:pt x="0" y="547"/>
                </a:lnTo>
                <a:lnTo>
                  <a:pt x="9" y="543"/>
                </a:lnTo>
                <a:close/>
              </a:path>
            </a:pathLst>
          </a:custGeom>
          <a:solidFill>
            <a:srgbClr val="ADAC92"/>
          </a:solidFill>
          <a:ln w="4">
            <a:solidFill>
              <a:srgbClr val="FFFFFF"/>
            </a:solidFill>
            <a:miter lim="800000"/>
            <a:headEnd/>
            <a:tailEnd/>
          </a:ln>
        </p:spPr>
        <p:txBody>
          <a:bodyPr/>
          <a:lstStyle/>
          <a:p>
            <a:endParaRPr lang="en-US"/>
          </a:p>
        </p:txBody>
      </p:sp>
      <p:sp>
        <p:nvSpPr>
          <p:cNvPr id="6159" name="Freeform 19"/>
          <p:cNvSpPr>
            <a:spLocks/>
          </p:cNvSpPr>
          <p:nvPr/>
        </p:nvSpPr>
        <p:spPr bwMode="auto">
          <a:xfrm>
            <a:off x="1233488" y="3554413"/>
            <a:ext cx="20637" cy="122237"/>
          </a:xfrm>
          <a:custGeom>
            <a:avLst/>
            <a:gdLst>
              <a:gd name="T0" fmla="*/ 0 w 13"/>
              <a:gd name="T1" fmla="*/ 0 h 77"/>
              <a:gd name="T2" fmla="*/ 0 w 13"/>
              <a:gd name="T3" fmla="*/ 194050416 h 77"/>
              <a:gd name="T4" fmla="*/ 32760447 w 13"/>
              <a:gd name="T5" fmla="*/ 131047587 h 77"/>
              <a:gd name="T6" fmla="*/ 0 w 13"/>
              <a:gd name="T7" fmla="*/ 0 h 77"/>
              <a:gd name="T8" fmla="*/ 0 60000 65536"/>
              <a:gd name="T9" fmla="*/ 0 60000 65536"/>
              <a:gd name="T10" fmla="*/ 0 60000 65536"/>
              <a:gd name="T11" fmla="*/ 0 60000 65536"/>
              <a:gd name="T12" fmla="*/ 0 w 13"/>
              <a:gd name="T13" fmla="*/ 0 h 77"/>
              <a:gd name="T14" fmla="*/ 13 w 13"/>
              <a:gd name="T15" fmla="*/ 77 h 77"/>
            </a:gdLst>
            <a:ahLst/>
            <a:cxnLst>
              <a:cxn ang="T8">
                <a:pos x="T0" y="T1"/>
              </a:cxn>
              <a:cxn ang="T9">
                <a:pos x="T2" y="T3"/>
              </a:cxn>
              <a:cxn ang="T10">
                <a:pos x="T4" y="T5"/>
              </a:cxn>
              <a:cxn ang="T11">
                <a:pos x="T6" y="T7"/>
              </a:cxn>
            </a:cxnLst>
            <a:rect l="T12" t="T13" r="T14" b="T15"/>
            <a:pathLst>
              <a:path w="13" h="77">
                <a:moveTo>
                  <a:pt x="0" y="0"/>
                </a:moveTo>
                <a:lnTo>
                  <a:pt x="0" y="77"/>
                </a:lnTo>
                <a:lnTo>
                  <a:pt x="13" y="52"/>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6160" name="Freeform 20"/>
          <p:cNvSpPr>
            <a:spLocks/>
          </p:cNvSpPr>
          <p:nvPr/>
        </p:nvSpPr>
        <p:spPr bwMode="auto">
          <a:xfrm>
            <a:off x="739775" y="3008313"/>
            <a:ext cx="65088" cy="225425"/>
          </a:xfrm>
          <a:custGeom>
            <a:avLst/>
            <a:gdLst>
              <a:gd name="T0" fmla="*/ 35282458 w 41"/>
              <a:gd name="T1" fmla="*/ 176410911 h 142"/>
              <a:gd name="T2" fmla="*/ 103327980 w 41"/>
              <a:gd name="T3" fmla="*/ 100806231 h 142"/>
              <a:gd name="T4" fmla="*/ 103327980 w 41"/>
              <a:gd name="T5" fmla="*/ 68043421 h 142"/>
              <a:gd name="T6" fmla="*/ 35282458 w 41"/>
              <a:gd name="T7" fmla="*/ 68043421 h 142"/>
              <a:gd name="T8" fmla="*/ 100807012 w 41"/>
              <a:gd name="T9" fmla="*/ 0 h 142"/>
              <a:gd name="T10" fmla="*/ 32763077 w 41"/>
              <a:gd name="T11" fmla="*/ 73083731 h 142"/>
              <a:gd name="T12" fmla="*/ 100807012 w 41"/>
              <a:gd name="T13" fmla="*/ 73083731 h 142"/>
              <a:gd name="T14" fmla="*/ 100807012 w 41"/>
              <a:gd name="T15" fmla="*/ 105846567 h 142"/>
              <a:gd name="T16" fmla="*/ 32763077 w 41"/>
              <a:gd name="T17" fmla="*/ 176410911 h 142"/>
              <a:gd name="T18" fmla="*/ 0 w 41"/>
              <a:gd name="T19" fmla="*/ 357862133 h 142"/>
              <a:gd name="T20" fmla="*/ 0 w 41"/>
              <a:gd name="T21" fmla="*/ 357862133 h 142"/>
              <a:gd name="T22" fmla="*/ 35282458 w 41"/>
              <a:gd name="T23" fmla="*/ 176410911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42"/>
              <a:gd name="T38" fmla="*/ 41 w 4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42">
                <a:moveTo>
                  <a:pt x="14" y="70"/>
                </a:moveTo>
                <a:lnTo>
                  <a:pt x="41" y="40"/>
                </a:lnTo>
                <a:lnTo>
                  <a:pt x="41" y="27"/>
                </a:lnTo>
                <a:lnTo>
                  <a:pt x="14" y="27"/>
                </a:lnTo>
                <a:lnTo>
                  <a:pt x="40" y="0"/>
                </a:lnTo>
                <a:lnTo>
                  <a:pt x="13" y="29"/>
                </a:lnTo>
                <a:lnTo>
                  <a:pt x="40" y="29"/>
                </a:lnTo>
                <a:lnTo>
                  <a:pt x="40" y="42"/>
                </a:lnTo>
                <a:lnTo>
                  <a:pt x="13" y="70"/>
                </a:lnTo>
                <a:lnTo>
                  <a:pt x="0" y="142"/>
                </a:lnTo>
                <a:lnTo>
                  <a:pt x="14" y="70"/>
                </a:lnTo>
                <a:close/>
              </a:path>
            </a:pathLst>
          </a:custGeom>
          <a:solidFill>
            <a:srgbClr val="ADAC92"/>
          </a:solidFill>
          <a:ln w="4">
            <a:solidFill>
              <a:srgbClr val="FFFFFF"/>
            </a:solidFill>
            <a:miter lim="800000"/>
            <a:headEnd/>
            <a:tailEnd/>
          </a:ln>
        </p:spPr>
        <p:txBody>
          <a:bodyPr/>
          <a:lstStyle/>
          <a:p>
            <a:endParaRPr lang="en-US"/>
          </a:p>
        </p:txBody>
      </p:sp>
      <p:sp>
        <p:nvSpPr>
          <p:cNvPr id="6161" name="Freeform 21"/>
          <p:cNvSpPr>
            <a:spLocks/>
          </p:cNvSpPr>
          <p:nvPr/>
        </p:nvSpPr>
        <p:spPr bwMode="auto">
          <a:xfrm>
            <a:off x="1233488" y="3522663"/>
            <a:ext cx="66675" cy="23812"/>
          </a:xfrm>
          <a:custGeom>
            <a:avLst/>
            <a:gdLst>
              <a:gd name="T0" fmla="*/ 0 w 42"/>
              <a:gd name="T1" fmla="*/ 37800759 h 15"/>
              <a:gd name="T2" fmla="*/ 0 w 42"/>
              <a:gd name="T3" fmla="*/ 37800759 h 15"/>
              <a:gd name="T4" fmla="*/ 68043425 w 42"/>
              <a:gd name="T5" fmla="*/ 5040207 h 15"/>
              <a:gd name="T6" fmla="*/ 100806238 w 42"/>
              <a:gd name="T7" fmla="*/ 37800759 h 15"/>
              <a:gd name="T8" fmla="*/ 105846574 w 42"/>
              <a:gd name="T9" fmla="*/ 32760554 h 15"/>
              <a:gd name="T10" fmla="*/ 73083736 w 42"/>
              <a:gd name="T11" fmla="*/ 0 h 15"/>
              <a:gd name="T12" fmla="*/ 0 w 42"/>
              <a:gd name="T13" fmla="*/ 37800759 h 15"/>
              <a:gd name="T14" fmla="*/ 0 60000 65536"/>
              <a:gd name="T15" fmla="*/ 0 60000 65536"/>
              <a:gd name="T16" fmla="*/ 0 60000 65536"/>
              <a:gd name="T17" fmla="*/ 0 60000 65536"/>
              <a:gd name="T18" fmla="*/ 0 60000 65536"/>
              <a:gd name="T19" fmla="*/ 0 60000 65536"/>
              <a:gd name="T20" fmla="*/ 0 60000 65536"/>
              <a:gd name="T21" fmla="*/ 0 w 42"/>
              <a:gd name="T22" fmla="*/ 0 h 15"/>
              <a:gd name="T23" fmla="*/ 42 w 4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5">
                <a:moveTo>
                  <a:pt x="0" y="15"/>
                </a:moveTo>
                <a:lnTo>
                  <a:pt x="0" y="15"/>
                </a:lnTo>
                <a:lnTo>
                  <a:pt x="27" y="2"/>
                </a:lnTo>
                <a:lnTo>
                  <a:pt x="40" y="15"/>
                </a:lnTo>
                <a:lnTo>
                  <a:pt x="42" y="13"/>
                </a:lnTo>
                <a:lnTo>
                  <a:pt x="29" y="0"/>
                </a:lnTo>
                <a:lnTo>
                  <a:pt x="0" y="15"/>
                </a:lnTo>
                <a:close/>
              </a:path>
            </a:pathLst>
          </a:custGeom>
          <a:solidFill>
            <a:srgbClr val="ADAC92"/>
          </a:solidFill>
          <a:ln w="4">
            <a:solidFill>
              <a:srgbClr val="FFFFFF"/>
            </a:solidFill>
            <a:miter lim="800000"/>
            <a:headEnd/>
            <a:tailEnd/>
          </a:ln>
        </p:spPr>
        <p:txBody>
          <a:bodyPr/>
          <a:lstStyle/>
          <a:p>
            <a:endParaRPr lang="en-US"/>
          </a:p>
        </p:txBody>
      </p:sp>
      <p:sp>
        <p:nvSpPr>
          <p:cNvPr id="6162" name="Freeform 22"/>
          <p:cNvSpPr>
            <a:spLocks/>
          </p:cNvSpPr>
          <p:nvPr/>
        </p:nvSpPr>
        <p:spPr bwMode="auto">
          <a:xfrm>
            <a:off x="117475" y="3162300"/>
            <a:ext cx="619125" cy="585788"/>
          </a:xfrm>
          <a:custGeom>
            <a:avLst/>
            <a:gdLst>
              <a:gd name="T0" fmla="*/ 158769050 w 390"/>
              <a:gd name="T1" fmla="*/ 821571565 h 369"/>
              <a:gd name="T2" fmla="*/ 340221880 w 390"/>
              <a:gd name="T3" fmla="*/ 821571565 h 369"/>
              <a:gd name="T4" fmla="*/ 481350685 w 390"/>
              <a:gd name="T5" fmla="*/ 723286214 h 369"/>
              <a:gd name="T6" fmla="*/ 443547560 w 390"/>
              <a:gd name="T7" fmla="*/ 677923378 h 369"/>
              <a:gd name="T8" fmla="*/ 511590963 w 390"/>
              <a:gd name="T9" fmla="*/ 577117075 h 369"/>
              <a:gd name="T10" fmla="*/ 589716576 w 390"/>
              <a:gd name="T11" fmla="*/ 609878330 h 369"/>
              <a:gd name="T12" fmla="*/ 730845282 w 390"/>
              <a:gd name="T13" fmla="*/ 541834869 h 369"/>
              <a:gd name="T14" fmla="*/ 801409635 w 390"/>
              <a:gd name="T15" fmla="*/ 430947936 h 369"/>
              <a:gd name="T16" fmla="*/ 982861027 w 390"/>
              <a:gd name="T17" fmla="*/ 430947936 h 369"/>
              <a:gd name="T18" fmla="*/ 947578850 w 390"/>
              <a:gd name="T19" fmla="*/ 360383425 h 369"/>
              <a:gd name="T20" fmla="*/ 907256363 w 390"/>
              <a:gd name="T21" fmla="*/ 327620583 h 369"/>
              <a:gd name="T22" fmla="*/ 806449946 w 390"/>
              <a:gd name="T23" fmla="*/ 362902789 h 369"/>
              <a:gd name="T24" fmla="*/ 730845282 w 390"/>
              <a:gd name="T25" fmla="*/ 362902789 h 369"/>
              <a:gd name="T26" fmla="*/ 730845282 w 390"/>
              <a:gd name="T27" fmla="*/ 360383425 h 369"/>
              <a:gd name="T28" fmla="*/ 730845282 w 390"/>
              <a:gd name="T29" fmla="*/ 360383425 h 369"/>
              <a:gd name="T30" fmla="*/ 730845282 w 390"/>
              <a:gd name="T31" fmla="*/ 181451394 h 369"/>
              <a:gd name="T32" fmla="*/ 771167770 w 390"/>
              <a:gd name="T33" fmla="*/ 113407934 h 369"/>
              <a:gd name="T34" fmla="*/ 662801878 w 390"/>
              <a:gd name="T35" fmla="*/ 42843485 h 369"/>
              <a:gd name="T36" fmla="*/ 556953762 w 390"/>
              <a:gd name="T37" fmla="*/ 146169189 h 369"/>
              <a:gd name="T38" fmla="*/ 549394089 w 390"/>
              <a:gd name="T39" fmla="*/ 146169189 h 369"/>
              <a:gd name="T40" fmla="*/ 549394089 w 390"/>
              <a:gd name="T41" fmla="*/ 146169189 h 369"/>
              <a:gd name="T42" fmla="*/ 370463746 w 390"/>
              <a:gd name="T43" fmla="*/ 181451394 h 369"/>
              <a:gd name="T44" fmla="*/ 267136578 w 390"/>
              <a:gd name="T45" fmla="*/ 146169189 h 369"/>
              <a:gd name="T46" fmla="*/ 17640301 w 390"/>
              <a:gd name="T47" fmla="*/ 0 h 369"/>
              <a:gd name="T48" fmla="*/ 0 w 390"/>
              <a:gd name="T49" fmla="*/ 10080633 h 369"/>
              <a:gd name="T50" fmla="*/ 0 w 390"/>
              <a:gd name="T51" fmla="*/ 927418382 h 369"/>
              <a:gd name="T52" fmla="*/ 17640301 w 390"/>
              <a:gd name="T53" fmla="*/ 929939333 h 369"/>
              <a:gd name="T54" fmla="*/ 158769050 w 390"/>
              <a:gd name="T55" fmla="*/ 821571565 h 3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69"/>
              <a:gd name="T86" fmla="*/ 390 w 390"/>
              <a:gd name="T87" fmla="*/ 369 h 3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69">
                <a:moveTo>
                  <a:pt x="63" y="326"/>
                </a:moveTo>
                <a:lnTo>
                  <a:pt x="135" y="326"/>
                </a:lnTo>
                <a:lnTo>
                  <a:pt x="191" y="287"/>
                </a:lnTo>
                <a:lnTo>
                  <a:pt x="176" y="269"/>
                </a:lnTo>
                <a:lnTo>
                  <a:pt x="203" y="229"/>
                </a:lnTo>
                <a:lnTo>
                  <a:pt x="234" y="242"/>
                </a:lnTo>
                <a:lnTo>
                  <a:pt x="290" y="215"/>
                </a:lnTo>
                <a:lnTo>
                  <a:pt x="318" y="171"/>
                </a:lnTo>
                <a:lnTo>
                  <a:pt x="390" y="171"/>
                </a:lnTo>
                <a:lnTo>
                  <a:pt x="376" y="143"/>
                </a:lnTo>
                <a:lnTo>
                  <a:pt x="360" y="130"/>
                </a:lnTo>
                <a:lnTo>
                  <a:pt x="320" y="144"/>
                </a:lnTo>
                <a:lnTo>
                  <a:pt x="290" y="144"/>
                </a:lnTo>
                <a:lnTo>
                  <a:pt x="290" y="143"/>
                </a:lnTo>
                <a:lnTo>
                  <a:pt x="290" y="72"/>
                </a:lnTo>
                <a:lnTo>
                  <a:pt x="306" y="45"/>
                </a:lnTo>
                <a:lnTo>
                  <a:pt x="263" y="17"/>
                </a:lnTo>
                <a:lnTo>
                  <a:pt x="221" y="58"/>
                </a:lnTo>
                <a:lnTo>
                  <a:pt x="218" y="58"/>
                </a:lnTo>
                <a:lnTo>
                  <a:pt x="147" y="72"/>
                </a:lnTo>
                <a:lnTo>
                  <a:pt x="106" y="58"/>
                </a:lnTo>
                <a:lnTo>
                  <a:pt x="7" y="0"/>
                </a:lnTo>
                <a:lnTo>
                  <a:pt x="0" y="4"/>
                </a:lnTo>
                <a:lnTo>
                  <a:pt x="0" y="368"/>
                </a:lnTo>
                <a:lnTo>
                  <a:pt x="7" y="369"/>
                </a:lnTo>
                <a:lnTo>
                  <a:pt x="63" y="326"/>
                </a:lnTo>
                <a:close/>
              </a:path>
            </a:pathLst>
          </a:custGeom>
          <a:solidFill>
            <a:srgbClr val="ADAC92"/>
          </a:solidFill>
          <a:ln w="4">
            <a:solidFill>
              <a:srgbClr val="FFFFFF"/>
            </a:solidFill>
            <a:miter lim="800000"/>
            <a:headEnd/>
            <a:tailEnd/>
          </a:ln>
        </p:spPr>
        <p:txBody>
          <a:bodyPr/>
          <a:lstStyle/>
          <a:p>
            <a:endParaRPr lang="en-US"/>
          </a:p>
        </p:txBody>
      </p:sp>
      <p:sp>
        <p:nvSpPr>
          <p:cNvPr id="6163" name="Freeform 23"/>
          <p:cNvSpPr>
            <a:spLocks/>
          </p:cNvSpPr>
          <p:nvPr/>
        </p:nvSpPr>
        <p:spPr bwMode="auto">
          <a:xfrm>
            <a:off x="577850" y="3368675"/>
            <a:ext cx="111125" cy="22225"/>
          </a:xfrm>
          <a:custGeom>
            <a:avLst/>
            <a:gdLst>
              <a:gd name="T0" fmla="*/ 75604679 w 70"/>
              <a:gd name="T1" fmla="*/ 35282190 h 14"/>
              <a:gd name="T2" fmla="*/ 176410910 w 70"/>
              <a:gd name="T3" fmla="*/ 0 h 14"/>
              <a:gd name="T4" fmla="*/ 176410910 w 70"/>
              <a:gd name="T5" fmla="*/ 0 h 14"/>
              <a:gd name="T6" fmla="*/ 70564369 w 70"/>
              <a:gd name="T7" fmla="*/ 32762828 h 14"/>
              <a:gd name="T8" fmla="*/ 0 w 70"/>
              <a:gd name="T9" fmla="*/ 32762828 h 14"/>
              <a:gd name="T10" fmla="*/ 0 w 70"/>
              <a:gd name="T11" fmla="*/ 35282190 h 14"/>
              <a:gd name="T12" fmla="*/ 75604679 w 70"/>
              <a:gd name="T13" fmla="*/ 35282190 h 14"/>
              <a:gd name="T14" fmla="*/ 0 60000 65536"/>
              <a:gd name="T15" fmla="*/ 0 60000 65536"/>
              <a:gd name="T16" fmla="*/ 0 60000 65536"/>
              <a:gd name="T17" fmla="*/ 0 60000 65536"/>
              <a:gd name="T18" fmla="*/ 0 60000 65536"/>
              <a:gd name="T19" fmla="*/ 0 60000 65536"/>
              <a:gd name="T20" fmla="*/ 0 60000 65536"/>
              <a:gd name="T21" fmla="*/ 0 w 70"/>
              <a:gd name="T22" fmla="*/ 0 h 14"/>
              <a:gd name="T23" fmla="*/ 70 w 7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4">
                <a:moveTo>
                  <a:pt x="30" y="14"/>
                </a:moveTo>
                <a:lnTo>
                  <a:pt x="70" y="0"/>
                </a:lnTo>
                <a:lnTo>
                  <a:pt x="28" y="13"/>
                </a:lnTo>
                <a:lnTo>
                  <a:pt x="0" y="13"/>
                </a:lnTo>
                <a:lnTo>
                  <a:pt x="0" y="14"/>
                </a:lnTo>
                <a:lnTo>
                  <a:pt x="30" y="14"/>
                </a:lnTo>
                <a:close/>
              </a:path>
            </a:pathLst>
          </a:custGeom>
          <a:solidFill>
            <a:srgbClr val="ADAC92"/>
          </a:solidFill>
          <a:ln w="4">
            <a:solidFill>
              <a:srgbClr val="FFFFFF"/>
            </a:solidFill>
            <a:miter lim="800000"/>
            <a:headEnd/>
            <a:tailEnd/>
          </a:ln>
        </p:spPr>
        <p:txBody>
          <a:bodyPr/>
          <a:lstStyle/>
          <a:p>
            <a:endParaRPr lang="en-US"/>
          </a:p>
        </p:txBody>
      </p:sp>
      <p:sp>
        <p:nvSpPr>
          <p:cNvPr id="6164" name="Freeform 24"/>
          <p:cNvSpPr>
            <a:spLocks/>
          </p:cNvSpPr>
          <p:nvPr/>
        </p:nvSpPr>
        <p:spPr bwMode="auto">
          <a:xfrm>
            <a:off x="463550" y="3186113"/>
            <a:ext cx="71438" cy="68262"/>
          </a:xfrm>
          <a:custGeom>
            <a:avLst/>
            <a:gdLst>
              <a:gd name="T0" fmla="*/ 113408630 w 45"/>
              <a:gd name="T1" fmla="*/ 5040275 h 43"/>
              <a:gd name="T2" fmla="*/ 108368284 w 45"/>
              <a:gd name="T3" fmla="*/ 0 h 43"/>
              <a:gd name="T4" fmla="*/ 0 w 45"/>
              <a:gd name="T5" fmla="*/ 108365142 h 43"/>
              <a:gd name="T6" fmla="*/ 7561316 w 45"/>
              <a:gd name="T7" fmla="*/ 108365142 h 43"/>
              <a:gd name="T8" fmla="*/ 113408630 w 45"/>
              <a:gd name="T9" fmla="*/ 5040275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45" y="2"/>
                </a:moveTo>
                <a:lnTo>
                  <a:pt x="43" y="0"/>
                </a:lnTo>
                <a:lnTo>
                  <a:pt x="0" y="43"/>
                </a:lnTo>
                <a:lnTo>
                  <a:pt x="3" y="43"/>
                </a:lnTo>
                <a:lnTo>
                  <a:pt x="45" y="2"/>
                </a:lnTo>
                <a:close/>
              </a:path>
            </a:pathLst>
          </a:custGeom>
          <a:solidFill>
            <a:srgbClr val="ADAC92"/>
          </a:solidFill>
          <a:ln w="4">
            <a:solidFill>
              <a:srgbClr val="FFFFFF"/>
            </a:solidFill>
            <a:miter lim="800000"/>
            <a:headEnd/>
            <a:tailEnd/>
          </a:ln>
        </p:spPr>
        <p:txBody>
          <a:bodyPr/>
          <a:lstStyle/>
          <a:p>
            <a:endParaRPr lang="en-US"/>
          </a:p>
        </p:txBody>
      </p:sp>
      <p:sp>
        <p:nvSpPr>
          <p:cNvPr id="6165" name="Freeform 25"/>
          <p:cNvSpPr>
            <a:spLocks/>
          </p:cNvSpPr>
          <p:nvPr/>
        </p:nvSpPr>
        <p:spPr bwMode="auto">
          <a:xfrm>
            <a:off x="117475" y="4997450"/>
            <a:ext cx="33338" cy="103188"/>
          </a:xfrm>
          <a:custGeom>
            <a:avLst/>
            <a:gdLst>
              <a:gd name="T0" fmla="*/ 52924874 w 21"/>
              <a:gd name="T1" fmla="*/ 163811716 h 65"/>
              <a:gd name="T2" fmla="*/ 52924874 w 21"/>
              <a:gd name="T3" fmla="*/ 85685712 h 65"/>
              <a:gd name="T4" fmla="*/ 17642152 w 21"/>
              <a:gd name="T5" fmla="*/ 17641971 h 65"/>
              <a:gd name="T6" fmla="*/ 0 w 21"/>
              <a:gd name="T7" fmla="*/ 0 h 65"/>
              <a:gd name="T8" fmla="*/ 0 w 21"/>
              <a:gd name="T9" fmla="*/ 163811716 h 65"/>
              <a:gd name="T10" fmla="*/ 52924874 w 21"/>
              <a:gd name="T11" fmla="*/ 163811716 h 65"/>
              <a:gd name="T12" fmla="*/ 52924874 w 21"/>
              <a:gd name="T13" fmla="*/ 163811716 h 65"/>
              <a:gd name="T14" fmla="*/ 0 60000 65536"/>
              <a:gd name="T15" fmla="*/ 0 60000 65536"/>
              <a:gd name="T16" fmla="*/ 0 60000 65536"/>
              <a:gd name="T17" fmla="*/ 0 60000 65536"/>
              <a:gd name="T18" fmla="*/ 0 60000 65536"/>
              <a:gd name="T19" fmla="*/ 0 60000 65536"/>
              <a:gd name="T20" fmla="*/ 0 60000 65536"/>
              <a:gd name="T21" fmla="*/ 0 w 21"/>
              <a:gd name="T22" fmla="*/ 0 h 65"/>
              <a:gd name="T23" fmla="*/ 21 w 2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5">
                <a:moveTo>
                  <a:pt x="21" y="65"/>
                </a:moveTo>
                <a:lnTo>
                  <a:pt x="21" y="34"/>
                </a:lnTo>
                <a:lnTo>
                  <a:pt x="7" y="7"/>
                </a:lnTo>
                <a:lnTo>
                  <a:pt x="0" y="0"/>
                </a:lnTo>
                <a:lnTo>
                  <a:pt x="0" y="65"/>
                </a:lnTo>
                <a:lnTo>
                  <a:pt x="21" y="65"/>
                </a:lnTo>
                <a:close/>
              </a:path>
            </a:pathLst>
          </a:custGeom>
          <a:solidFill>
            <a:srgbClr val="ADAC92"/>
          </a:solidFill>
          <a:ln w="9525">
            <a:noFill/>
            <a:round/>
            <a:headEnd/>
            <a:tailEnd/>
          </a:ln>
        </p:spPr>
        <p:txBody>
          <a:bodyPr/>
          <a:lstStyle/>
          <a:p>
            <a:endParaRPr lang="en-US"/>
          </a:p>
        </p:txBody>
      </p:sp>
      <p:sp>
        <p:nvSpPr>
          <p:cNvPr id="6166" name="Freeform 26"/>
          <p:cNvSpPr>
            <a:spLocks/>
          </p:cNvSpPr>
          <p:nvPr/>
        </p:nvSpPr>
        <p:spPr bwMode="auto">
          <a:xfrm>
            <a:off x="117475" y="4918075"/>
            <a:ext cx="100013" cy="201613"/>
          </a:xfrm>
          <a:custGeom>
            <a:avLst/>
            <a:gdLst>
              <a:gd name="T0" fmla="*/ 52924352 w 63"/>
              <a:gd name="T1" fmla="*/ 211693698 h 127"/>
              <a:gd name="T2" fmla="*/ 52924352 w 63"/>
              <a:gd name="T3" fmla="*/ 289819511 h 127"/>
              <a:gd name="T4" fmla="*/ 85685745 w 63"/>
              <a:gd name="T5" fmla="*/ 320061454 h 127"/>
              <a:gd name="T6" fmla="*/ 85685745 w 63"/>
              <a:gd name="T7" fmla="*/ 289819511 h 127"/>
              <a:gd name="T8" fmla="*/ 90726081 w 63"/>
              <a:gd name="T9" fmla="*/ 289819511 h 127"/>
              <a:gd name="T10" fmla="*/ 158771442 w 63"/>
              <a:gd name="T11" fmla="*/ 289819511 h 127"/>
              <a:gd name="T12" fmla="*/ 158771442 w 63"/>
              <a:gd name="T13" fmla="*/ 284779187 h 127"/>
              <a:gd name="T14" fmla="*/ 158771442 w 63"/>
              <a:gd name="T15" fmla="*/ 211693698 h 127"/>
              <a:gd name="T16" fmla="*/ 90726081 w 63"/>
              <a:gd name="T17" fmla="*/ 113408129 h 127"/>
              <a:gd name="T18" fmla="*/ 90726081 w 63"/>
              <a:gd name="T19" fmla="*/ 108367805 h 127"/>
              <a:gd name="T20" fmla="*/ 85685745 w 63"/>
              <a:gd name="T21" fmla="*/ 108367805 h 127"/>
              <a:gd name="T22" fmla="*/ 85685745 w 63"/>
              <a:gd name="T23" fmla="*/ 70564558 h 127"/>
              <a:gd name="T24" fmla="*/ 0 w 63"/>
              <a:gd name="T25" fmla="*/ 0 h 127"/>
              <a:gd name="T26" fmla="*/ 0 w 63"/>
              <a:gd name="T27" fmla="*/ 126008144 h 127"/>
              <a:gd name="T28" fmla="*/ 17641978 w 63"/>
              <a:gd name="T29" fmla="*/ 143650071 h 127"/>
              <a:gd name="T30" fmla="*/ 52924352 w 63"/>
              <a:gd name="T31" fmla="*/ 211693698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27"/>
              <a:gd name="T50" fmla="*/ 63 w 6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27">
                <a:moveTo>
                  <a:pt x="21" y="84"/>
                </a:moveTo>
                <a:lnTo>
                  <a:pt x="21" y="115"/>
                </a:lnTo>
                <a:lnTo>
                  <a:pt x="34" y="127"/>
                </a:lnTo>
                <a:lnTo>
                  <a:pt x="34" y="115"/>
                </a:lnTo>
                <a:lnTo>
                  <a:pt x="36" y="115"/>
                </a:lnTo>
                <a:lnTo>
                  <a:pt x="63" y="115"/>
                </a:lnTo>
                <a:lnTo>
                  <a:pt x="63" y="113"/>
                </a:lnTo>
                <a:lnTo>
                  <a:pt x="63" y="84"/>
                </a:lnTo>
                <a:lnTo>
                  <a:pt x="36" y="45"/>
                </a:lnTo>
                <a:lnTo>
                  <a:pt x="36" y="43"/>
                </a:lnTo>
                <a:lnTo>
                  <a:pt x="34" y="43"/>
                </a:lnTo>
                <a:lnTo>
                  <a:pt x="34" y="28"/>
                </a:lnTo>
                <a:lnTo>
                  <a:pt x="0" y="0"/>
                </a:lnTo>
                <a:lnTo>
                  <a:pt x="0" y="50"/>
                </a:lnTo>
                <a:lnTo>
                  <a:pt x="7" y="57"/>
                </a:lnTo>
                <a:lnTo>
                  <a:pt x="21" y="84"/>
                </a:lnTo>
                <a:close/>
              </a:path>
            </a:pathLst>
          </a:custGeom>
          <a:solidFill>
            <a:srgbClr val="ADAC92"/>
          </a:solidFill>
          <a:ln w="9525">
            <a:noFill/>
            <a:round/>
            <a:headEnd/>
            <a:tailEnd/>
          </a:ln>
        </p:spPr>
        <p:txBody>
          <a:bodyPr/>
          <a:lstStyle/>
          <a:p>
            <a:endParaRPr lang="en-US"/>
          </a:p>
        </p:txBody>
      </p:sp>
      <p:sp>
        <p:nvSpPr>
          <p:cNvPr id="6167" name="Freeform 27"/>
          <p:cNvSpPr>
            <a:spLocks/>
          </p:cNvSpPr>
          <p:nvPr/>
        </p:nvSpPr>
        <p:spPr bwMode="auto">
          <a:xfrm>
            <a:off x="117475" y="4846638"/>
            <a:ext cx="11113" cy="7937"/>
          </a:xfrm>
          <a:custGeom>
            <a:avLst/>
            <a:gdLst>
              <a:gd name="T0" fmla="*/ 0 w 7"/>
              <a:gd name="T1" fmla="*/ 0 h 5"/>
              <a:gd name="T2" fmla="*/ 0 w 7"/>
              <a:gd name="T3" fmla="*/ 12599192 h 5"/>
              <a:gd name="T4" fmla="*/ 17642683 w 7"/>
              <a:gd name="T5" fmla="*/ 7559199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0" y="0"/>
                </a:moveTo>
                <a:lnTo>
                  <a:pt x="0" y="5"/>
                </a:lnTo>
                <a:lnTo>
                  <a:pt x="7" y="3"/>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6168" name="Freeform 28"/>
          <p:cNvSpPr>
            <a:spLocks/>
          </p:cNvSpPr>
          <p:nvPr/>
        </p:nvSpPr>
        <p:spPr bwMode="auto">
          <a:xfrm>
            <a:off x="117475" y="4718050"/>
            <a:ext cx="190500" cy="628650"/>
          </a:xfrm>
          <a:custGeom>
            <a:avLst/>
            <a:gdLst>
              <a:gd name="T0" fmla="*/ 126007830 w 120"/>
              <a:gd name="T1" fmla="*/ 68043429 h 396"/>
              <a:gd name="T2" fmla="*/ 120967519 w 120"/>
              <a:gd name="T3" fmla="*/ 68043429 h 396"/>
              <a:gd name="T4" fmla="*/ 120967519 w 120"/>
              <a:gd name="T5" fmla="*/ 0 h 396"/>
              <a:gd name="T6" fmla="*/ 52924086 w 120"/>
              <a:gd name="T7" fmla="*/ 0 h 396"/>
              <a:gd name="T8" fmla="*/ 0 w 120"/>
              <a:gd name="T9" fmla="*/ 12601574 h 396"/>
              <a:gd name="T10" fmla="*/ 0 w 120"/>
              <a:gd name="T11" fmla="*/ 204133437 h 396"/>
              <a:gd name="T12" fmla="*/ 17641889 w 120"/>
              <a:gd name="T13" fmla="*/ 211693159 h 396"/>
              <a:gd name="T14" fmla="*/ 17641889 w 120"/>
              <a:gd name="T15" fmla="*/ 211693159 h 396"/>
              <a:gd name="T16" fmla="*/ 17641889 w 120"/>
              <a:gd name="T17" fmla="*/ 211693159 h 396"/>
              <a:gd name="T18" fmla="*/ 0 w 120"/>
              <a:gd name="T19" fmla="*/ 221773781 h 396"/>
              <a:gd name="T20" fmla="*/ 0 w 120"/>
              <a:gd name="T21" fmla="*/ 317539689 h 396"/>
              <a:gd name="T22" fmla="*/ 85685316 w 120"/>
              <a:gd name="T23" fmla="*/ 388104042 h 396"/>
              <a:gd name="T24" fmla="*/ 85685316 w 120"/>
              <a:gd name="T25" fmla="*/ 388104042 h 396"/>
              <a:gd name="T26" fmla="*/ 90725627 w 120"/>
              <a:gd name="T27" fmla="*/ 393144353 h 396"/>
              <a:gd name="T28" fmla="*/ 90725627 w 120"/>
              <a:gd name="T29" fmla="*/ 425907267 h 396"/>
              <a:gd name="T30" fmla="*/ 158769059 w 120"/>
              <a:gd name="T31" fmla="*/ 529232848 h 396"/>
              <a:gd name="T32" fmla="*/ 158769059 w 120"/>
              <a:gd name="T33" fmla="*/ 529232848 h 396"/>
              <a:gd name="T34" fmla="*/ 158769059 w 120"/>
              <a:gd name="T35" fmla="*/ 529232848 h 396"/>
              <a:gd name="T36" fmla="*/ 158769059 w 120"/>
              <a:gd name="T37" fmla="*/ 607356874 h 396"/>
              <a:gd name="T38" fmla="*/ 158769059 w 120"/>
              <a:gd name="T39" fmla="*/ 751006529 h 396"/>
              <a:gd name="T40" fmla="*/ 85685316 w 120"/>
              <a:gd name="T41" fmla="*/ 788809655 h 396"/>
              <a:gd name="T42" fmla="*/ 52924086 w 120"/>
              <a:gd name="T43" fmla="*/ 819051521 h 396"/>
              <a:gd name="T44" fmla="*/ 0 w 120"/>
              <a:gd name="T45" fmla="*/ 856853258 h 396"/>
              <a:gd name="T46" fmla="*/ 0 w 120"/>
              <a:gd name="T47" fmla="*/ 914817627 h 396"/>
              <a:gd name="T48" fmla="*/ 17641889 w 120"/>
              <a:gd name="T49" fmla="*/ 924898249 h 396"/>
              <a:gd name="T50" fmla="*/ 17641889 w 120"/>
              <a:gd name="T51" fmla="*/ 997981964 h 396"/>
              <a:gd name="T52" fmla="*/ 85685316 w 120"/>
              <a:gd name="T53" fmla="*/ 960180426 h 396"/>
              <a:gd name="T54" fmla="*/ 120967519 w 120"/>
              <a:gd name="T55" fmla="*/ 889616073 h 396"/>
              <a:gd name="T56" fmla="*/ 158769059 w 120"/>
              <a:gd name="T57" fmla="*/ 889616073 h 396"/>
              <a:gd name="T58" fmla="*/ 272176905 w 120"/>
              <a:gd name="T59" fmla="*/ 816530572 h 396"/>
              <a:gd name="T60" fmla="*/ 302418772 w 120"/>
              <a:gd name="T61" fmla="*/ 637598739 h 396"/>
              <a:gd name="T62" fmla="*/ 272176905 w 120"/>
              <a:gd name="T63" fmla="*/ 569555335 h 396"/>
              <a:gd name="T64" fmla="*/ 52924086 w 120"/>
              <a:gd name="T65" fmla="*/ 244455974 h 396"/>
              <a:gd name="T66" fmla="*/ 85685316 w 120"/>
              <a:gd name="T67" fmla="*/ 211693159 h 396"/>
              <a:gd name="T68" fmla="*/ 120967519 w 120"/>
              <a:gd name="T69" fmla="*/ 98286882 h 396"/>
              <a:gd name="T70" fmla="*/ 221773793 w 120"/>
              <a:gd name="T71" fmla="*/ 68043429 h 396"/>
              <a:gd name="T72" fmla="*/ 126007830 w 120"/>
              <a:gd name="T73" fmla="*/ 68043429 h 396"/>
              <a:gd name="T74" fmla="*/ 126007830 w 120"/>
              <a:gd name="T75" fmla="*/ 68043429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396"/>
              <a:gd name="T116" fmla="*/ 120 w 120"/>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396">
                <a:moveTo>
                  <a:pt x="50" y="27"/>
                </a:moveTo>
                <a:lnTo>
                  <a:pt x="48" y="27"/>
                </a:lnTo>
                <a:lnTo>
                  <a:pt x="48" y="0"/>
                </a:lnTo>
                <a:lnTo>
                  <a:pt x="21" y="0"/>
                </a:lnTo>
                <a:lnTo>
                  <a:pt x="0" y="5"/>
                </a:lnTo>
                <a:lnTo>
                  <a:pt x="0" y="81"/>
                </a:lnTo>
                <a:lnTo>
                  <a:pt x="7" y="84"/>
                </a:lnTo>
                <a:lnTo>
                  <a:pt x="0" y="88"/>
                </a:lnTo>
                <a:lnTo>
                  <a:pt x="0" y="126"/>
                </a:lnTo>
                <a:lnTo>
                  <a:pt x="34" y="154"/>
                </a:lnTo>
                <a:lnTo>
                  <a:pt x="36" y="156"/>
                </a:lnTo>
                <a:lnTo>
                  <a:pt x="36" y="169"/>
                </a:lnTo>
                <a:lnTo>
                  <a:pt x="63" y="210"/>
                </a:lnTo>
                <a:lnTo>
                  <a:pt x="63" y="241"/>
                </a:lnTo>
                <a:lnTo>
                  <a:pt x="63" y="298"/>
                </a:lnTo>
                <a:lnTo>
                  <a:pt x="34" y="313"/>
                </a:lnTo>
                <a:lnTo>
                  <a:pt x="21" y="325"/>
                </a:lnTo>
                <a:lnTo>
                  <a:pt x="0" y="340"/>
                </a:lnTo>
                <a:lnTo>
                  <a:pt x="0" y="363"/>
                </a:lnTo>
                <a:lnTo>
                  <a:pt x="7" y="367"/>
                </a:lnTo>
                <a:lnTo>
                  <a:pt x="7" y="396"/>
                </a:lnTo>
                <a:lnTo>
                  <a:pt x="34" y="381"/>
                </a:lnTo>
                <a:lnTo>
                  <a:pt x="48" y="353"/>
                </a:lnTo>
                <a:lnTo>
                  <a:pt x="63" y="353"/>
                </a:lnTo>
                <a:lnTo>
                  <a:pt x="108" y="324"/>
                </a:lnTo>
                <a:lnTo>
                  <a:pt x="120" y="253"/>
                </a:lnTo>
                <a:lnTo>
                  <a:pt x="108" y="226"/>
                </a:lnTo>
                <a:lnTo>
                  <a:pt x="21" y="97"/>
                </a:lnTo>
                <a:lnTo>
                  <a:pt x="34" y="84"/>
                </a:lnTo>
                <a:lnTo>
                  <a:pt x="48" y="39"/>
                </a:lnTo>
                <a:lnTo>
                  <a:pt x="88" y="27"/>
                </a:lnTo>
                <a:lnTo>
                  <a:pt x="50" y="27"/>
                </a:lnTo>
                <a:close/>
              </a:path>
            </a:pathLst>
          </a:custGeom>
          <a:solidFill>
            <a:srgbClr val="ADAC92"/>
          </a:solidFill>
          <a:ln w="4">
            <a:solidFill>
              <a:srgbClr val="FFFFFF"/>
            </a:solidFill>
            <a:miter lim="800000"/>
            <a:headEnd/>
            <a:tailEnd/>
          </a:ln>
        </p:spPr>
        <p:txBody>
          <a:bodyPr/>
          <a:lstStyle/>
          <a:p>
            <a:endParaRPr lang="en-US"/>
          </a:p>
        </p:txBody>
      </p:sp>
      <p:sp>
        <p:nvSpPr>
          <p:cNvPr id="6169" name="Freeform 29"/>
          <p:cNvSpPr>
            <a:spLocks/>
          </p:cNvSpPr>
          <p:nvPr/>
        </p:nvSpPr>
        <p:spPr bwMode="auto">
          <a:xfrm>
            <a:off x="117475" y="4714875"/>
            <a:ext cx="76200" cy="11113"/>
          </a:xfrm>
          <a:custGeom>
            <a:avLst/>
            <a:gdLst>
              <a:gd name="T0" fmla="*/ 120967511 w 48"/>
              <a:gd name="T1" fmla="*/ 5040539 h 7"/>
              <a:gd name="T2" fmla="*/ 120967511 w 48"/>
              <a:gd name="T3" fmla="*/ 0 h 7"/>
              <a:gd name="T4" fmla="*/ 52924083 w 48"/>
              <a:gd name="T5" fmla="*/ 0 h 7"/>
              <a:gd name="T6" fmla="*/ 0 w 48"/>
              <a:gd name="T7" fmla="*/ 12602142 h 7"/>
              <a:gd name="T8" fmla="*/ 0 w 48"/>
              <a:gd name="T9" fmla="*/ 17642683 h 7"/>
              <a:gd name="T10" fmla="*/ 52924083 w 48"/>
              <a:gd name="T11" fmla="*/ 5040539 h 7"/>
              <a:gd name="T12" fmla="*/ 120967511 w 48"/>
              <a:gd name="T13" fmla="*/ 5040539 h 7"/>
              <a:gd name="T14" fmla="*/ 0 60000 65536"/>
              <a:gd name="T15" fmla="*/ 0 60000 65536"/>
              <a:gd name="T16" fmla="*/ 0 60000 65536"/>
              <a:gd name="T17" fmla="*/ 0 60000 65536"/>
              <a:gd name="T18" fmla="*/ 0 60000 65536"/>
              <a:gd name="T19" fmla="*/ 0 60000 65536"/>
              <a:gd name="T20" fmla="*/ 0 60000 65536"/>
              <a:gd name="T21" fmla="*/ 0 w 48"/>
              <a:gd name="T22" fmla="*/ 0 h 7"/>
              <a:gd name="T23" fmla="*/ 48 w 4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
                <a:moveTo>
                  <a:pt x="48" y="2"/>
                </a:moveTo>
                <a:lnTo>
                  <a:pt x="48" y="0"/>
                </a:lnTo>
                <a:lnTo>
                  <a:pt x="21" y="0"/>
                </a:lnTo>
                <a:lnTo>
                  <a:pt x="0" y="5"/>
                </a:lnTo>
                <a:lnTo>
                  <a:pt x="0" y="7"/>
                </a:lnTo>
                <a:lnTo>
                  <a:pt x="21" y="2"/>
                </a:lnTo>
                <a:lnTo>
                  <a:pt x="48" y="2"/>
                </a:lnTo>
                <a:close/>
              </a:path>
            </a:pathLst>
          </a:custGeom>
          <a:solidFill>
            <a:srgbClr val="ADAC92"/>
          </a:solidFill>
          <a:ln w="4">
            <a:solidFill>
              <a:srgbClr val="FFFFFF"/>
            </a:solidFill>
            <a:miter lim="800000"/>
            <a:headEnd/>
            <a:tailEnd/>
          </a:ln>
        </p:spPr>
        <p:txBody>
          <a:bodyPr/>
          <a:lstStyle/>
          <a:p>
            <a:endParaRPr lang="en-US"/>
          </a:p>
        </p:txBody>
      </p:sp>
      <p:sp>
        <p:nvSpPr>
          <p:cNvPr id="6170" name="Freeform 30"/>
          <p:cNvSpPr>
            <a:spLocks/>
          </p:cNvSpPr>
          <p:nvPr/>
        </p:nvSpPr>
        <p:spPr bwMode="auto">
          <a:xfrm>
            <a:off x="196850" y="4760913"/>
            <a:ext cx="66675" cy="1587"/>
          </a:xfrm>
          <a:custGeom>
            <a:avLst/>
            <a:gdLst>
              <a:gd name="T0" fmla="*/ 0 w 42"/>
              <a:gd name="T1" fmla="*/ 0 h 1588"/>
              <a:gd name="T2" fmla="*/ 0 w 42"/>
              <a:gd name="T3" fmla="*/ 0 h 1588"/>
              <a:gd name="T4" fmla="*/ 95765928 w 42"/>
              <a:gd name="T5" fmla="*/ 0 h 1588"/>
              <a:gd name="T6" fmla="*/ 105846574 w 42"/>
              <a:gd name="T7" fmla="*/ 0 h 1588"/>
              <a:gd name="T8" fmla="*/ 0 w 42"/>
              <a:gd name="T9" fmla="*/ 0 h 1588"/>
              <a:gd name="T10" fmla="*/ 0 60000 65536"/>
              <a:gd name="T11" fmla="*/ 0 60000 65536"/>
              <a:gd name="T12" fmla="*/ 0 60000 65536"/>
              <a:gd name="T13" fmla="*/ 0 60000 65536"/>
              <a:gd name="T14" fmla="*/ 0 60000 65536"/>
              <a:gd name="T15" fmla="*/ 0 w 42"/>
              <a:gd name="T16" fmla="*/ 0 h 1588"/>
              <a:gd name="T17" fmla="*/ 42 w 42"/>
              <a:gd name="T18" fmla="*/ 1588 h 1588"/>
            </a:gdLst>
            <a:ahLst/>
            <a:cxnLst>
              <a:cxn ang="T10">
                <a:pos x="T0" y="T1"/>
              </a:cxn>
              <a:cxn ang="T11">
                <a:pos x="T2" y="T3"/>
              </a:cxn>
              <a:cxn ang="T12">
                <a:pos x="T4" y="T5"/>
              </a:cxn>
              <a:cxn ang="T13">
                <a:pos x="T6" y="T7"/>
              </a:cxn>
              <a:cxn ang="T14">
                <a:pos x="T8" y="T9"/>
              </a:cxn>
            </a:cxnLst>
            <a:rect l="T15" t="T16" r="T17" b="T18"/>
            <a:pathLst>
              <a:path w="42" h="1588">
                <a:moveTo>
                  <a:pt x="0" y="0"/>
                </a:moveTo>
                <a:lnTo>
                  <a:pt x="0" y="0"/>
                </a:lnTo>
                <a:lnTo>
                  <a:pt x="38" y="0"/>
                </a:lnTo>
                <a:lnTo>
                  <a:pt x="42" y="0"/>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6171" name="Freeform 31"/>
          <p:cNvSpPr>
            <a:spLocks/>
          </p:cNvSpPr>
          <p:nvPr/>
        </p:nvSpPr>
        <p:spPr bwMode="auto">
          <a:xfrm>
            <a:off x="217488" y="5051425"/>
            <a:ext cx="1587" cy="49213"/>
          </a:xfrm>
          <a:custGeom>
            <a:avLst/>
            <a:gdLst>
              <a:gd name="T0" fmla="*/ 0 w 1588"/>
              <a:gd name="T1" fmla="*/ 78126437 h 31"/>
              <a:gd name="T2" fmla="*/ 0 w 1588"/>
              <a:gd name="T3" fmla="*/ 78126437 h 31"/>
              <a:gd name="T4" fmla="*/ 0 w 1588"/>
              <a:gd name="T5" fmla="*/ 0 h 31"/>
              <a:gd name="T6" fmla="*/ 0 w 1588"/>
              <a:gd name="T7" fmla="*/ 0 h 31"/>
              <a:gd name="T8" fmla="*/ 0 w 1588"/>
              <a:gd name="T9" fmla="*/ 73086074 h 31"/>
              <a:gd name="T10" fmla="*/ 0 w 1588"/>
              <a:gd name="T11" fmla="*/ 78126437 h 31"/>
              <a:gd name="T12" fmla="*/ 0 60000 65536"/>
              <a:gd name="T13" fmla="*/ 0 60000 65536"/>
              <a:gd name="T14" fmla="*/ 0 60000 65536"/>
              <a:gd name="T15" fmla="*/ 0 60000 65536"/>
              <a:gd name="T16" fmla="*/ 0 60000 65536"/>
              <a:gd name="T17" fmla="*/ 0 60000 65536"/>
              <a:gd name="T18" fmla="*/ 0 w 1588"/>
              <a:gd name="T19" fmla="*/ 0 h 31"/>
              <a:gd name="T20" fmla="*/ 1588 w 158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88" h="31">
                <a:moveTo>
                  <a:pt x="0" y="31"/>
                </a:moveTo>
                <a:lnTo>
                  <a:pt x="0" y="31"/>
                </a:lnTo>
                <a:lnTo>
                  <a:pt x="0" y="0"/>
                </a:lnTo>
                <a:lnTo>
                  <a:pt x="0" y="29"/>
                </a:lnTo>
                <a:lnTo>
                  <a:pt x="0" y="31"/>
                </a:lnTo>
                <a:close/>
              </a:path>
            </a:pathLst>
          </a:custGeom>
          <a:solidFill>
            <a:srgbClr val="ADAC92"/>
          </a:solidFill>
          <a:ln w="4">
            <a:solidFill>
              <a:srgbClr val="FFFFFF"/>
            </a:solidFill>
            <a:miter lim="800000"/>
            <a:headEnd/>
            <a:tailEnd/>
          </a:ln>
        </p:spPr>
        <p:txBody>
          <a:bodyPr/>
          <a:lstStyle/>
          <a:p>
            <a:endParaRPr lang="en-US"/>
          </a:p>
        </p:txBody>
      </p:sp>
      <p:sp>
        <p:nvSpPr>
          <p:cNvPr id="6172" name="Freeform 32"/>
          <p:cNvSpPr>
            <a:spLocks/>
          </p:cNvSpPr>
          <p:nvPr/>
        </p:nvSpPr>
        <p:spPr bwMode="auto">
          <a:xfrm>
            <a:off x="171450" y="4962525"/>
            <a:ext cx="3175" cy="23813"/>
          </a:xfrm>
          <a:custGeom>
            <a:avLst/>
            <a:gdLst>
              <a:gd name="T0" fmla="*/ 5040312 w 2"/>
              <a:gd name="T1" fmla="*/ 37803934 h 15"/>
              <a:gd name="T2" fmla="*/ 5040312 w 2"/>
              <a:gd name="T3" fmla="*/ 5040419 h 15"/>
              <a:gd name="T4" fmla="*/ 0 w 2"/>
              <a:gd name="T5" fmla="*/ 0 h 15"/>
              <a:gd name="T6" fmla="*/ 0 w 2"/>
              <a:gd name="T7" fmla="*/ 37803934 h 15"/>
              <a:gd name="T8" fmla="*/ 5040312 w 2"/>
              <a:gd name="T9" fmla="*/ 37803934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2" y="15"/>
                </a:moveTo>
                <a:lnTo>
                  <a:pt x="2" y="2"/>
                </a:lnTo>
                <a:lnTo>
                  <a:pt x="0" y="0"/>
                </a:lnTo>
                <a:lnTo>
                  <a:pt x="0" y="15"/>
                </a:lnTo>
                <a:lnTo>
                  <a:pt x="2" y="15"/>
                </a:lnTo>
                <a:close/>
              </a:path>
            </a:pathLst>
          </a:custGeom>
          <a:solidFill>
            <a:srgbClr val="ADAC92"/>
          </a:solidFill>
          <a:ln w="4">
            <a:solidFill>
              <a:srgbClr val="FFFFFF"/>
            </a:solidFill>
            <a:miter lim="800000"/>
            <a:headEnd/>
            <a:tailEnd/>
          </a:ln>
        </p:spPr>
        <p:txBody>
          <a:bodyPr/>
          <a:lstStyle/>
          <a:p>
            <a:endParaRPr lang="en-US"/>
          </a:p>
        </p:txBody>
      </p:sp>
      <p:sp>
        <p:nvSpPr>
          <p:cNvPr id="6173" name="Freeform 33"/>
          <p:cNvSpPr>
            <a:spLocks/>
          </p:cNvSpPr>
          <p:nvPr/>
        </p:nvSpPr>
        <p:spPr bwMode="auto">
          <a:xfrm>
            <a:off x="117475" y="4851400"/>
            <a:ext cx="11113" cy="6350"/>
          </a:xfrm>
          <a:custGeom>
            <a:avLst/>
            <a:gdLst>
              <a:gd name="T0" fmla="*/ 17642683 w 7"/>
              <a:gd name="T1" fmla="*/ 0 h 4"/>
              <a:gd name="T2" fmla="*/ 0 w 7"/>
              <a:gd name="T3" fmla="*/ 5040312 h 4"/>
              <a:gd name="T4" fmla="*/ 0 w 7"/>
              <a:gd name="T5" fmla="*/ 10080623 h 4"/>
              <a:gd name="T6" fmla="*/ 17642683 w 7"/>
              <a:gd name="T7" fmla="*/ 0 h 4"/>
              <a:gd name="T8" fmla="*/ 17642683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0" y="2"/>
                </a:lnTo>
                <a:lnTo>
                  <a:pt x="0" y="4"/>
                </a:lnTo>
                <a:lnTo>
                  <a:pt x="7" y="0"/>
                </a:lnTo>
                <a:close/>
              </a:path>
            </a:pathLst>
          </a:custGeom>
          <a:solidFill>
            <a:srgbClr val="ADAC92"/>
          </a:solidFill>
          <a:ln w="4">
            <a:solidFill>
              <a:srgbClr val="FFFFFF"/>
            </a:solidFill>
            <a:miter lim="800000"/>
            <a:headEnd/>
            <a:tailEnd/>
          </a:ln>
        </p:spPr>
        <p:txBody>
          <a:bodyPr/>
          <a:lstStyle/>
          <a:p>
            <a:endParaRPr lang="en-US"/>
          </a:p>
        </p:txBody>
      </p:sp>
      <p:sp>
        <p:nvSpPr>
          <p:cNvPr id="6174" name="Freeform 34"/>
          <p:cNvSpPr>
            <a:spLocks/>
          </p:cNvSpPr>
          <p:nvPr/>
        </p:nvSpPr>
        <p:spPr bwMode="auto">
          <a:xfrm>
            <a:off x="117475" y="5100638"/>
            <a:ext cx="100013" cy="153987"/>
          </a:xfrm>
          <a:custGeom>
            <a:avLst/>
            <a:gdLst>
              <a:gd name="T0" fmla="*/ 85685745 w 63"/>
              <a:gd name="T1" fmla="*/ 176410359 h 97"/>
              <a:gd name="T2" fmla="*/ 158771442 w 63"/>
              <a:gd name="T3" fmla="*/ 141128297 h 97"/>
              <a:gd name="T4" fmla="*/ 158771442 w 63"/>
              <a:gd name="T5" fmla="*/ 0 h 97"/>
              <a:gd name="T6" fmla="*/ 90726081 w 63"/>
              <a:gd name="T7" fmla="*/ 0 h 97"/>
              <a:gd name="T8" fmla="*/ 90726081 w 63"/>
              <a:gd name="T9" fmla="*/ 35282074 h 97"/>
              <a:gd name="T10" fmla="*/ 85685745 w 63"/>
              <a:gd name="T11" fmla="*/ 30241780 h 97"/>
              <a:gd name="T12" fmla="*/ 85685745 w 63"/>
              <a:gd name="T13" fmla="*/ 35282074 h 97"/>
              <a:gd name="T14" fmla="*/ 52924352 w 63"/>
              <a:gd name="T15" fmla="*/ 0 h 97"/>
              <a:gd name="T16" fmla="*/ 0 w 63"/>
              <a:gd name="T17" fmla="*/ 0 h 97"/>
              <a:gd name="T18" fmla="*/ 0 w 63"/>
              <a:gd name="T19" fmla="*/ 244453591 h 97"/>
              <a:gd name="T20" fmla="*/ 52924352 w 63"/>
              <a:gd name="T21" fmla="*/ 209171529 h 97"/>
              <a:gd name="T22" fmla="*/ 85685745 w 63"/>
              <a:gd name="T23" fmla="*/ 176410359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97"/>
              <a:gd name="T38" fmla="*/ 63 w 6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97">
                <a:moveTo>
                  <a:pt x="34" y="70"/>
                </a:moveTo>
                <a:lnTo>
                  <a:pt x="63" y="56"/>
                </a:lnTo>
                <a:lnTo>
                  <a:pt x="63" y="0"/>
                </a:lnTo>
                <a:lnTo>
                  <a:pt x="36" y="0"/>
                </a:lnTo>
                <a:lnTo>
                  <a:pt x="36" y="14"/>
                </a:lnTo>
                <a:lnTo>
                  <a:pt x="34" y="12"/>
                </a:lnTo>
                <a:lnTo>
                  <a:pt x="34" y="14"/>
                </a:lnTo>
                <a:lnTo>
                  <a:pt x="21" y="0"/>
                </a:lnTo>
                <a:lnTo>
                  <a:pt x="0" y="0"/>
                </a:lnTo>
                <a:lnTo>
                  <a:pt x="0" y="97"/>
                </a:lnTo>
                <a:lnTo>
                  <a:pt x="21" y="83"/>
                </a:lnTo>
                <a:lnTo>
                  <a:pt x="34" y="70"/>
                </a:lnTo>
                <a:close/>
              </a:path>
            </a:pathLst>
          </a:custGeom>
          <a:solidFill>
            <a:srgbClr val="ADAC92"/>
          </a:solidFill>
          <a:ln w="9525">
            <a:noFill/>
            <a:round/>
            <a:headEnd/>
            <a:tailEnd/>
          </a:ln>
        </p:spPr>
        <p:txBody>
          <a:bodyPr/>
          <a:lstStyle/>
          <a:p>
            <a:endParaRPr lang="en-US"/>
          </a:p>
        </p:txBody>
      </p:sp>
      <p:sp>
        <p:nvSpPr>
          <p:cNvPr id="6175" name="Freeform 35"/>
          <p:cNvSpPr>
            <a:spLocks/>
          </p:cNvSpPr>
          <p:nvPr/>
        </p:nvSpPr>
        <p:spPr bwMode="auto">
          <a:xfrm>
            <a:off x="117475" y="5100638"/>
            <a:ext cx="100013" cy="157162"/>
          </a:xfrm>
          <a:custGeom>
            <a:avLst/>
            <a:gdLst>
              <a:gd name="T0" fmla="*/ 85685745 w 63"/>
              <a:gd name="T1" fmla="*/ 181450666 h 99"/>
              <a:gd name="T2" fmla="*/ 158771442 w 63"/>
              <a:gd name="T3" fmla="*/ 143647661 h 99"/>
              <a:gd name="T4" fmla="*/ 158771442 w 63"/>
              <a:gd name="T5" fmla="*/ 0 h 99"/>
              <a:gd name="T6" fmla="*/ 158771442 w 63"/>
              <a:gd name="T7" fmla="*/ 0 h 99"/>
              <a:gd name="T8" fmla="*/ 158771442 w 63"/>
              <a:gd name="T9" fmla="*/ 141128307 h 99"/>
              <a:gd name="T10" fmla="*/ 85685745 w 63"/>
              <a:gd name="T11" fmla="*/ 176410371 h 99"/>
              <a:gd name="T12" fmla="*/ 52924352 w 63"/>
              <a:gd name="T13" fmla="*/ 209171544 h 99"/>
              <a:gd name="T14" fmla="*/ 0 w 63"/>
              <a:gd name="T15" fmla="*/ 244453609 h 99"/>
              <a:gd name="T16" fmla="*/ 0 w 63"/>
              <a:gd name="T17" fmla="*/ 249493904 h 99"/>
              <a:gd name="T18" fmla="*/ 52924352 w 63"/>
              <a:gd name="T19" fmla="*/ 211692485 h 99"/>
              <a:gd name="T20" fmla="*/ 85685745 w 63"/>
              <a:gd name="T21" fmla="*/ 181450666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9"/>
              <a:gd name="T35" fmla="*/ 63 w 63"/>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9">
                <a:moveTo>
                  <a:pt x="34" y="72"/>
                </a:moveTo>
                <a:lnTo>
                  <a:pt x="63" y="57"/>
                </a:lnTo>
                <a:lnTo>
                  <a:pt x="63" y="0"/>
                </a:lnTo>
                <a:lnTo>
                  <a:pt x="63" y="56"/>
                </a:lnTo>
                <a:lnTo>
                  <a:pt x="34" y="70"/>
                </a:lnTo>
                <a:lnTo>
                  <a:pt x="21" y="83"/>
                </a:lnTo>
                <a:lnTo>
                  <a:pt x="0" y="97"/>
                </a:lnTo>
                <a:lnTo>
                  <a:pt x="0" y="99"/>
                </a:lnTo>
                <a:lnTo>
                  <a:pt x="21" y="84"/>
                </a:lnTo>
                <a:lnTo>
                  <a:pt x="34" y="72"/>
                </a:lnTo>
                <a:close/>
              </a:path>
            </a:pathLst>
          </a:custGeom>
          <a:solidFill>
            <a:srgbClr val="ADAC92"/>
          </a:solidFill>
          <a:ln w="4">
            <a:solidFill>
              <a:srgbClr val="FFFFFF"/>
            </a:solidFill>
            <a:miter lim="800000"/>
            <a:headEnd/>
            <a:tailEnd/>
          </a:ln>
        </p:spPr>
        <p:txBody>
          <a:bodyPr/>
          <a:lstStyle/>
          <a:p>
            <a:endParaRPr lang="en-US"/>
          </a:p>
        </p:txBody>
      </p:sp>
      <p:sp>
        <p:nvSpPr>
          <p:cNvPr id="6176" name="Freeform 36"/>
          <p:cNvSpPr>
            <a:spLocks/>
          </p:cNvSpPr>
          <p:nvPr/>
        </p:nvSpPr>
        <p:spPr bwMode="auto">
          <a:xfrm>
            <a:off x="1028700" y="3908425"/>
            <a:ext cx="136525" cy="223838"/>
          </a:xfrm>
          <a:custGeom>
            <a:avLst/>
            <a:gdLst>
              <a:gd name="T0" fmla="*/ 181451235 w 86"/>
              <a:gd name="T1" fmla="*/ 105846803 h 141"/>
              <a:gd name="T2" fmla="*/ 143648111 w 86"/>
              <a:gd name="T3" fmla="*/ 0 h 141"/>
              <a:gd name="T4" fmla="*/ 0 w 86"/>
              <a:gd name="T5" fmla="*/ 105846803 h 141"/>
              <a:gd name="T6" fmla="*/ 0 w 86"/>
              <a:gd name="T7" fmla="*/ 141129054 h 141"/>
              <a:gd name="T8" fmla="*/ 0 w 86"/>
              <a:gd name="T9" fmla="*/ 282258108 h 141"/>
              <a:gd name="T10" fmla="*/ 0 w 86"/>
              <a:gd name="T11" fmla="*/ 317540359 h 141"/>
              <a:gd name="T12" fmla="*/ 0 w 86"/>
              <a:gd name="T13" fmla="*/ 355343564 h 141"/>
              <a:gd name="T14" fmla="*/ 181451235 w 86"/>
              <a:gd name="T15" fmla="*/ 317540359 h 141"/>
              <a:gd name="T16" fmla="*/ 216733460 w 86"/>
              <a:gd name="T17" fmla="*/ 214214560 h 141"/>
              <a:gd name="T18" fmla="*/ 181451235 w 86"/>
              <a:gd name="T19" fmla="*/ 105846803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41"/>
              <a:gd name="T32" fmla="*/ 86 w 8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41">
                <a:moveTo>
                  <a:pt x="72" y="42"/>
                </a:moveTo>
                <a:lnTo>
                  <a:pt x="57" y="0"/>
                </a:lnTo>
                <a:lnTo>
                  <a:pt x="0" y="42"/>
                </a:lnTo>
                <a:lnTo>
                  <a:pt x="0" y="56"/>
                </a:lnTo>
                <a:lnTo>
                  <a:pt x="0" y="112"/>
                </a:lnTo>
                <a:lnTo>
                  <a:pt x="0" y="126"/>
                </a:lnTo>
                <a:lnTo>
                  <a:pt x="0" y="141"/>
                </a:lnTo>
                <a:lnTo>
                  <a:pt x="72" y="126"/>
                </a:lnTo>
                <a:lnTo>
                  <a:pt x="86" y="85"/>
                </a:lnTo>
                <a:lnTo>
                  <a:pt x="72" y="42"/>
                </a:lnTo>
                <a:close/>
              </a:path>
            </a:pathLst>
          </a:custGeom>
          <a:solidFill>
            <a:srgbClr val="ADAC92"/>
          </a:solidFill>
          <a:ln w="4">
            <a:solidFill>
              <a:srgbClr val="FFFFFF"/>
            </a:solidFill>
            <a:miter lim="800000"/>
            <a:headEnd/>
            <a:tailEnd/>
          </a:ln>
        </p:spPr>
        <p:txBody>
          <a:bodyPr/>
          <a:lstStyle/>
          <a:p>
            <a:endParaRPr lang="en-US"/>
          </a:p>
        </p:txBody>
      </p:sp>
      <p:sp>
        <p:nvSpPr>
          <p:cNvPr id="6177" name="Freeform 37"/>
          <p:cNvSpPr>
            <a:spLocks/>
          </p:cNvSpPr>
          <p:nvPr/>
        </p:nvSpPr>
        <p:spPr bwMode="auto">
          <a:xfrm>
            <a:off x="962025" y="3683000"/>
            <a:ext cx="271463" cy="292100"/>
          </a:xfrm>
          <a:custGeom>
            <a:avLst/>
            <a:gdLst>
              <a:gd name="T0" fmla="*/ 287298338 w 171"/>
              <a:gd name="T1" fmla="*/ 68043427 h 184"/>
              <a:gd name="T2" fmla="*/ 249496732 w 171"/>
              <a:gd name="T3" fmla="*/ 68043427 h 184"/>
              <a:gd name="T4" fmla="*/ 214214492 w 171"/>
              <a:gd name="T5" fmla="*/ 108367526 h 184"/>
              <a:gd name="T6" fmla="*/ 178932203 w 171"/>
              <a:gd name="T7" fmla="*/ 108367526 h 184"/>
              <a:gd name="T8" fmla="*/ 0 w 171"/>
              <a:gd name="T9" fmla="*/ 249494691 h 184"/>
              <a:gd name="T10" fmla="*/ 0 w 171"/>
              <a:gd name="T11" fmla="*/ 282257506 h 184"/>
              <a:gd name="T12" fmla="*/ 37803206 w 171"/>
              <a:gd name="T13" fmla="*/ 282257506 h 184"/>
              <a:gd name="T14" fmla="*/ 0 w 171"/>
              <a:gd name="T15" fmla="*/ 425907257 h 184"/>
              <a:gd name="T16" fmla="*/ 37803206 w 171"/>
              <a:gd name="T17" fmla="*/ 463708795 h 184"/>
              <a:gd name="T18" fmla="*/ 73085458 w 171"/>
              <a:gd name="T19" fmla="*/ 463708795 h 184"/>
              <a:gd name="T20" fmla="*/ 105846769 w 171"/>
              <a:gd name="T21" fmla="*/ 463708795 h 184"/>
              <a:gd name="T22" fmla="*/ 249496732 w 171"/>
              <a:gd name="T23" fmla="*/ 357862168 h 184"/>
              <a:gd name="T24" fmla="*/ 178932203 w 171"/>
              <a:gd name="T25" fmla="*/ 322579992 h 184"/>
              <a:gd name="T26" fmla="*/ 178932203 w 171"/>
              <a:gd name="T27" fmla="*/ 282257506 h 184"/>
              <a:gd name="T28" fmla="*/ 317540258 w 171"/>
              <a:gd name="T29" fmla="*/ 176410929 h 184"/>
              <a:gd name="T30" fmla="*/ 317540258 w 171"/>
              <a:gd name="T31" fmla="*/ 108367526 h 184"/>
              <a:gd name="T32" fmla="*/ 430948351 w 171"/>
              <a:gd name="T33" fmla="*/ 0 h 184"/>
              <a:gd name="T34" fmla="*/ 355343452 w 171"/>
              <a:gd name="T35" fmla="*/ 0 h 184"/>
              <a:gd name="T36" fmla="*/ 287298338 w 171"/>
              <a:gd name="T37" fmla="*/ 68043427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84"/>
              <a:gd name="T59" fmla="*/ 171 w 171"/>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84">
                <a:moveTo>
                  <a:pt x="114" y="27"/>
                </a:moveTo>
                <a:lnTo>
                  <a:pt x="99" y="27"/>
                </a:lnTo>
                <a:lnTo>
                  <a:pt x="85" y="43"/>
                </a:lnTo>
                <a:lnTo>
                  <a:pt x="71" y="43"/>
                </a:lnTo>
                <a:lnTo>
                  <a:pt x="0" y="99"/>
                </a:lnTo>
                <a:lnTo>
                  <a:pt x="0" y="112"/>
                </a:lnTo>
                <a:lnTo>
                  <a:pt x="15" y="112"/>
                </a:lnTo>
                <a:lnTo>
                  <a:pt x="0" y="169"/>
                </a:lnTo>
                <a:lnTo>
                  <a:pt x="15" y="184"/>
                </a:lnTo>
                <a:lnTo>
                  <a:pt x="29" y="184"/>
                </a:lnTo>
                <a:lnTo>
                  <a:pt x="42" y="184"/>
                </a:lnTo>
                <a:lnTo>
                  <a:pt x="99" y="142"/>
                </a:lnTo>
                <a:lnTo>
                  <a:pt x="71" y="128"/>
                </a:lnTo>
                <a:lnTo>
                  <a:pt x="71" y="112"/>
                </a:lnTo>
                <a:lnTo>
                  <a:pt x="126" y="70"/>
                </a:lnTo>
                <a:lnTo>
                  <a:pt x="126" y="43"/>
                </a:lnTo>
                <a:lnTo>
                  <a:pt x="171" y="0"/>
                </a:lnTo>
                <a:lnTo>
                  <a:pt x="141" y="0"/>
                </a:lnTo>
                <a:lnTo>
                  <a:pt x="114" y="27"/>
                </a:lnTo>
                <a:close/>
              </a:path>
            </a:pathLst>
          </a:custGeom>
          <a:solidFill>
            <a:srgbClr val="ADAC92"/>
          </a:solidFill>
          <a:ln w="4">
            <a:solidFill>
              <a:srgbClr val="FFFFFF"/>
            </a:solidFill>
            <a:miter lim="800000"/>
            <a:headEnd/>
            <a:tailEnd/>
          </a:ln>
        </p:spPr>
        <p:txBody>
          <a:bodyPr/>
          <a:lstStyle/>
          <a:p>
            <a:endParaRPr lang="en-US"/>
          </a:p>
        </p:txBody>
      </p:sp>
      <p:sp>
        <p:nvSpPr>
          <p:cNvPr id="6178" name="Freeform 38"/>
          <p:cNvSpPr>
            <a:spLocks/>
          </p:cNvSpPr>
          <p:nvPr/>
        </p:nvSpPr>
        <p:spPr bwMode="auto">
          <a:xfrm>
            <a:off x="760413" y="4605338"/>
            <a:ext cx="87312" cy="131762"/>
          </a:xfrm>
          <a:custGeom>
            <a:avLst/>
            <a:gdLst>
              <a:gd name="T0" fmla="*/ 138607017 w 55"/>
              <a:gd name="T1" fmla="*/ 0 h 83"/>
              <a:gd name="T2" fmla="*/ 103325017 w 55"/>
              <a:gd name="T3" fmla="*/ 0 h 83"/>
              <a:gd name="T4" fmla="*/ 0 w 55"/>
              <a:gd name="T5" fmla="*/ 141128212 h 83"/>
              <a:gd name="T6" fmla="*/ 0 w 55"/>
              <a:gd name="T7" fmla="*/ 178929605 h 83"/>
              <a:gd name="T8" fmla="*/ 68043041 w 55"/>
              <a:gd name="T9" fmla="*/ 209171404 h 83"/>
              <a:gd name="T10" fmla="*/ 138607017 w 55"/>
              <a:gd name="T11" fmla="*/ 0 h 83"/>
              <a:gd name="T12" fmla="*/ 0 60000 65536"/>
              <a:gd name="T13" fmla="*/ 0 60000 65536"/>
              <a:gd name="T14" fmla="*/ 0 60000 65536"/>
              <a:gd name="T15" fmla="*/ 0 60000 65536"/>
              <a:gd name="T16" fmla="*/ 0 60000 65536"/>
              <a:gd name="T17" fmla="*/ 0 60000 65536"/>
              <a:gd name="T18" fmla="*/ 0 w 55"/>
              <a:gd name="T19" fmla="*/ 0 h 83"/>
              <a:gd name="T20" fmla="*/ 55 w 55"/>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5" h="83">
                <a:moveTo>
                  <a:pt x="55" y="0"/>
                </a:moveTo>
                <a:lnTo>
                  <a:pt x="41" y="0"/>
                </a:lnTo>
                <a:lnTo>
                  <a:pt x="0" y="56"/>
                </a:lnTo>
                <a:lnTo>
                  <a:pt x="0" y="71"/>
                </a:lnTo>
                <a:lnTo>
                  <a:pt x="27" y="83"/>
                </a:lnTo>
                <a:lnTo>
                  <a:pt x="55" y="0"/>
                </a:lnTo>
                <a:close/>
              </a:path>
            </a:pathLst>
          </a:custGeom>
          <a:solidFill>
            <a:srgbClr val="ADAC92"/>
          </a:solidFill>
          <a:ln w="4">
            <a:solidFill>
              <a:srgbClr val="FFFFFF"/>
            </a:solidFill>
            <a:miter lim="800000"/>
            <a:headEnd/>
            <a:tailEnd/>
          </a:ln>
        </p:spPr>
        <p:txBody>
          <a:bodyPr/>
          <a:lstStyle/>
          <a:p>
            <a:endParaRPr lang="en-US"/>
          </a:p>
        </p:txBody>
      </p:sp>
      <p:sp>
        <p:nvSpPr>
          <p:cNvPr id="6179" name="Freeform 39"/>
          <p:cNvSpPr>
            <a:spLocks/>
          </p:cNvSpPr>
          <p:nvPr/>
        </p:nvSpPr>
        <p:spPr bwMode="auto">
          <a:xfrm>
            <a:off x="1165225" y="4157663"/>
            <a:ext cx="109538" cy="179387"/>
          </a:xfrm>
          <a:custGeom>
            <a:avLst/>
            <a:gdLst>
              <a:gd name="T0" fmla="*/ 32762972 w 69"/>
              <a:gd name="T1" fmla="*/ 0 h 113"/>
              <a:gd name="T2" fmla="*/ 0 w 69"/>
              <a:gd name="T3" fmla="*/ 68043242 h 113"/>
              <a:gd name="T4" fmla="*/ 0 w 69"/>
              <a:gd name="T5" fmla="*/ 103325321 h 113"/>
              <a:gd name="T6" fmla="*/ 32762972 w 69"/>
              <a:gd name="T7" fmla="*/ 103325321 h 113"/>
              <a:gd name="T8" fmla="*/ 32762972 w 69"/>
              <a:gd name="T9" fmla="*/ 249494011 h 113"/>
              <a:gd name="T10" fmla="*/ 108368009 w 69"/>
              <a:gd name="T11" fmla="*/ 284776091 h 113"/>
              <a:gd name="T12" fmla="*/ 141129381 w 69"/>
              <a:gd name="T13" fmla="*/ 249494011 h 113"/>
              <a:gd name="T14" fmla="*/ 173892341 w 69"/>
              <a:gd name="T15" fmla="*/ 103325321 h 113"/>
              <a:gd name="T16" fmla="*/ 141129381 w 69"/>
              <a:gd name="T17" fmla="*/ 68043242 h 113"/>
              <a:gd name="T18" fmla="*/ 32762972 w 6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13"/>
              <a:gd name="T32" fmla="*/ 69 w 6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13">
                <a:moveTo>
                  <a:pt x="13" y="0"/>
                </a:moveTo>
                <a:lnTo>
                  <a:pt x="0" y="27"/>
                </a:lnTo>
                <a:lnTo>
                  <a:pt x="0" y="41"/>
                </a:lnTo>
                <a:lnTo>
                  <a:pt x="13" y="41"/>
                </a:lnTo>
                <a:lnTo>
                  <a:pt x="13" y="99"/>
                </a:lnTo>
                <a:lnTo>
                  <a:pt x="43" y="113"/>
                </a:lnTo>
                <a:lnTo>
                  <a:pt x="56" y="99"/>
                </a:lnTo>
                <a:lnTo>
                  <a:pt x="69" y="41"/>
                </a:lnTo>
                <a:lnTo>
                  <a:pt x="56" y="27"/>
                </a:lnTo>
                <a:lnTo>
                  <a:pt x="13" y="0"/>
                </a:lnTo>
                <a:close/>
              </a:path>
            </a:pathLst>
          </a:custGeom>
          <a:solidFill>
            <a:srgbClr val="ADAC92"/>
          </a:solidFill>
          <a:ln w="4">
            <a:solidFill>
              <a:srgbClr val="FFFFFF"/>
            </a:solidFill>
            <a:miter lim="800000"/>
            <a:headEnd/>
            <a:tailEnd/>
          </a:ln>
        </p:spPr>
        <p:txBody>
          <a:bodyPr/>
          <a:lstStyle/>
          <a:p>
            <a:endParaRPr lang="en-US"/>
          </a:p>
        </p:txBody>
      </p:sp>
      <p:sp>
        <p:nvSpPr>
          <p:cNvPr id="6180" name="Freeform 40"/>
          <p:cNvSpPr>
            <a:spLocks/>
          </p:cNvSpPr>
          <p:nvPr/>
        </p:nvSpPr>
        <p:spPr bwMode="auto">
          <a:xfrm>
            <a:off x="1274763" y="4157663"/>
            <a:ext cx="114300" cy="65087"/>
          </a:xfrm>
          <a:custGeom>
            <a:avLst/>
            <a:gdLst>
              <a:gd name="T0" fmla="*/ 0 w 72"/>
              <a:gd name="T1" fmla="*/ 68042902 h 41"/>
              <a:gd name="T2" fmla="*/ 0 w 72"/>
              <a:gd name="T3" fmla="*/ 103324805 h 41"/>
              <a:gd name="T4" fmla="*/ 35282185 w 72"/>
              <a:gd name="T5" fmla="*/ 103324805 h 41"/>
              <a:gd name="T6" fmla="*/ 75604680 w 72"/>
              <a:gd name="T7" fmla="*/ 68042902 h 41"/>
              <a:gd name="T8" fmla="*/ 148688412 w 72"/>
              <a:gd name="T9" fmla="*/ 68042902 h 41"/>
              <a:gd name="T10" fmla="*/ 181451223 w 72"/>
              <a:gd name="T11" fmla="*/ 0 h 41"/>
              <a:gd name="T12" fmla="*/ 75604680 w 72"/>
              <a:gd name="T13" fmla="*/ 0 h 41"/>
              <a:gd name="T14" fmla="*/ 0 w 72"/>
              <a:gd name="T15" fmla="*/ 68042902 h 4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1"/>
              <a:gd name="T26" fmla="*/ 72 w 7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1">
                <a:moveTo>
                  <a:pt x="0" y="27"/>
                </a:moveTo>
                <a:lnTo>
                  <a:pt x="0" y="41"/>
                </a:lnTo>
                <a:lnTo>
                  <a:pt x="14" y="41"/>
                </a:lnTo>
                <a:lnTo>
                  <a:pt x="30" y="27"/>
                </a:lnTo>
                <a:lnTo>
                  <a:pt x="59" y="27"/>
                </a:lnTo>
                <a:lnTo>
                  <a:pt x="72" y="0"/>
                </a:lnTo>
                <a:lnTo>
                  <a:pt x="30" y="0"/>
                </a:lnTo>
                <a:lnTo>
                  <a:pt x="0" y="27"/>
                </a:lnTo>
                <a:close/>
              </a:path>
            </a:pathLst>
          </a:custGeom>
          <a:solidFill>
            <a:srgbClr val="ADAC92"/>
          </a:solidFill>
          <a:ln w="4">
            <a:solidFill>
              <a:srgbClr val="FFFFFF"/>
            </a:solidFill>
            <a:miter lim="800000"/>
            <a:headEnd/>
            <a:tailEnd/>
          </a:ln>
        </p:spPr>
        <p:txBody>
          <a:bodyPr/>
          <a:lstStyle/>
          <a:p>
            <a:endParaRPr lang="en-US"/>
          </a:p>
        </p:txBody>
      </p:sp>
      <p:sp>
        <p:nvSpPr>
          <p:cNvPr id="6181" name="Freeform 41"/>
          <p:cNvSpPr>
            <a:spLocks/>
          </p:cNvSpPr>
          <p:nvPr/>
        </p:nvSpPr>
        <p:spPr bwMode="auto">
          <a:xfrm>
            <a:off x="1233488" y="3748088"/>
            <a:ext cx="452437" cy="452437"/>
          </a:xfrm>
          <a:custGeom>
            <a:avLst/>
            <a:gdLst>
              <a:gd name="T0" fmla="*/ 672880092 w 285"/>
              <a:gd name="T1" fmla="*/ 37801504 h 285"/>
              <a:gd name="T2" fmla="*/ 640117317 w 285"/>
              <a:gd name="T3" fmla="*/ 37801504 h 285"/>
              <a:gd name="T4" fmla="*/ 572073996 w 285"/>
              <a:gd name="T5" fmla="*/ 219252563 h 285"/>
              <a:gd name="T6" fmla="*/ 498990371 w 285"/>
              <a:gd name="T7" fmla="*/ 355340792 h 285"/>
              <a:gd name="T8" fmla="*/ 428426104 w 285"/>
              <a:gd name="T9" fmla="*/ 430945463 h 285"/>
              <a:gd name="T10" fmla="*/ 428426104 w 285"/>
              <a:gd name="T11" fmla="*/ 355340792 h 285"/>
              <a:gd name="T12" fmla="*/ 360381097 w 285"/>
              <a:gd name="T13" fmla="*/ 390622925 h 285"/>
              <a:gd name="T14" fmla="*/ 322579605 w 285"/>
              <a:gd name="T15" fmla="*/ 536791863 h 285"/>
              <a:gd name="T16" fmla="*/ 282257166 w 285"/>
              <a:gd name="T17" fmla="*/ 536791863 h 285"/>
              <a:gd name="T18" fmla="*/ 100806120 w 285"/>
              <a:gd name="T19" fmla="*/ 536791863 h 285"/>
              <a:gd name="T20" fmla="*/ 0 w 285"/>
              <a:gd name="T21" fmla="*/ 604836771 h 285"/>
              <a:gd name="T22" fmla="*/ 0 w 285"/>
              <a:gd name="T23" fmla="*/ 645159209 h 285"/>
              <a:gd name="T24" fmla="*/ 68043345 w 285"/>
              <a:gd name="T25" fmla="*/ 645159209 h 285"/>
              <a:gd name="T26" fmla="*/ 246975033 w 285"/>
              <a:gd name="T27" fmla="*/ 572073996 h 285"/>
              <a:gd name="T28" fmla="*/ 282257166 w 285"/>
              <a:gd name="T29" fmla="*/ 604836771 h 285"/>
              <a:gd name="T30" fmla="*/ 282257166 w 285"/>
              <a:gd name="T31" fmla="*/ 645159209 h 285"/>
              <a:gd name="T32" fmla="*/ 322579605 w 285"/>
              <a:gd name="T33" fmla="*/ 718242835 h 285"/>
              <a:gd name="T34" fmla="*/ 360381097 w 285"/>
              <a:gd name="T35" fmla="*/ 604836771 h 285"/>
              <a:gd name="T36" fmla="*/ 360381097 w 285"/>
              <a:gd name="T37" fmla="*/ 572073996 h 285"/>
              <a:gd name="T38" fmla="*/ 428426104 w 285"/>
              <a:gd name="T39" fmla="*/ 604836771 h 285"/>
              <a:gd name="T40" fmla="*/ 458667933 w 285"/>
              <a:gd name="T41" fmla="*/ 604836771 h 285"/>
              <a:gd name="T42" fmla="*/ 498990371 w 285"/>
              <a:gd name="T43" fmla="*/ 572073996 h 285"/>
              <a:gd name="T44" fmla="*/ 536791863 w 285"/>
              <a:gd name="T45" fmla="*/ 604836771 h 285"/>
              <a:gd name="T46" fmla="*/ 536791863 w 285"/>
              <a:gd name="T47" fmla="*/ 572073996 h 285"/>
              <a:gd name="T48" fmla="*/ 572073996 w 285"/>
              <a:gd name="T49" fmla="*/ 536791863 h 285"/>
              <a:gd name="T50" fmla="*/ 572073996 w 285"/>
              <a:gd name="T51" fmla="*/ 572073996 h 285"/>
              <a:gd name="T52" fmla="*/ 640117317 w 285"/>
              <a:gd name="T53" fmla="*/ 572073996 h 285"/>
              <a:gd name="T54" fmla="*/ 672880092 w 285"/>
              <a:gd name="T55" fmla="*/ 536791863 h 285"/>
              <a:gd name="T56" fmla="*/ 672880092 w 285"/>
              <a:gd name="T57" fmla="*/ 317539300 h 285"/>
              <a:gd name="T58" fmla="*/ 718242835 w 285"/>
              <a:gd name="T59" fmla="*/ 317539300 h 285"/>
              <a:gd name="T60" fmla="*/ 718242835 w 285"/>
              <a:gd name="T61" fmla="*/ 37801504 h 285"/>
              <a:gd name="T62" fmla="*/ 672880092 w 285"/>
              <a:gd name="T63" fmla="*/ 0 h 285"/>
              <a:gd name="T64" fmla="*/ 672880092 w 285"/>
              <a:gd name="T65" fmla="*/ 37801504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285"/>
              <a:gd name="T101" fmla="*/ 285 w 285"/>
              <a:gd name="T102" fmla="*/ 285 h 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285">
                <a:moveTo>
                  <a:pt x="267" y="15"/>
                </a:moveTo>
                <a:lnTo>
                  <a:pt x="254" y="15"/>
                </a:lnTo>
                <a:lnTo>
                  <a:pt x="227" y="87"/>
                </a:lnTo>
                <a:lnTo>
                  <a:pt x="198" y="141"/>
                </a:lnTo>
                <a:lnTo>
                  <a:pt x="170" y="171"/>
                </a:lnTo>
                <a:lnTo>
                  <a:pt x="170" y="141"/>
                </a:lnTo>
                <a:lnTo>
                  <a:pt x="143" y="155"/>
                </a:lnTo>
                <a:lnTo>
                  <a:pt x="128" y="213"/>
                </a:lnTo>
                <a:lnTo>
                  <a:pt x="112" y="213"/>
                </a:lnTo>
                <a:lnTo>
                  <a:pt x="40" y="213"/>
                </a:lnTo>
                <a:lnTo>
                  <a:pt x="0" y="240"/>
                </a:lnTo>
                <a:lnTo>
                  <a:pt x="0" y="256"/>
                </a:lnTo>
                <a:lnTo>
                  <a:pt x="27" y="256"/>
                </a:lnTo>
                <a:lnTo>
                  <a:pt x="98" y="227"/>
                </a:lnTo>
                <a:lnTo>
                  <a:pt x="112" y="240"/>
                </a:lnTo>
                <a:lnTo>
                  <a:pt x="112" y="256"/>
                </a:lnTo>
                <a:lnTo>
                  <a:pt x="128" y="285"/>
                </a:lnTo>
                <a:lnTo>
                  <a:pt x="143" y="240"/>
                </a:lnTo>
                <a:lnTo>
                  <a:pt x="143" y="227"/>
                </a:lnTo>
                <a:lnTo>
                  <a:pt x="170" y="240"/>
                </a:lnTo>
                <a:lnTo>
                  <a:pt x="182" y="240"/>
                </a:lnTo>
                <a:lnTo>
                  <a:pt x="198" y="227"/>
                </a:lnTo>
                <a:lnTo>
                  <a:pt x="213" y="240"/>
                </a:lnTo>
                <a:lnTo>
                  <a:pt x="213" y="227"/>
                </a:lnTo>
                <a:lnTo>
                  <a:pt x="227" y="213"/>
                </a:lnTo>
                <a:lnTo>
                  <a:pt x="227" y="227"/>
                </a:lnTo>
                <a:lnTo>
                  <a:pt x="254" y="227"/>
                </a:lnTo>
                <a:lnTo>
                  <a:pt x="267" y="213"/>
                </a:lnTo>
                <a:lnTo>
                  <a:pt x="267" y="126"/>
                </a:lnTo>
                <a:lnTo>
                  <a:pt x="285" y="126"/>
                </a:lnTo>
                <a:lnTo>
                  <a:pt x="285" y="15"/>
                </a:lnTo>
                <a:lnTo>
                  <a:pt x="267" y="0"/>
                </a:lnTo>
                <a:lnTo>
                  <a:pt x="267" y="15"/>
                </a:lnTo>
                <a:close/>
              </a:path>
            </a:pathLst>
          </a:custGeom>
          <a:solidFill>
            <a:srgbClr val="ADAC92"/>
          </a:solidFill>
          <a:ln w="4">
            <a:solidFill>
              <a:srgbClr val="FFFFFF"/>
            </a:solidFill>
            <a:miter lim="800000"/>
            <a:headEnd/>
            <a:tailEnd/>
          </a:ln>
        </p:spPr>
        <p:txBody>
          <a:bodyPr/>
          <a:lstStyle/>
          <a:p>
            <a:endParaRPr lang="en-US"/>
          </a:p>
        </p:txBody>
      </p:sp>
      <p:sp>
        <p:nvSpPr>
          <p:cNvPr id="6182" name="Freeform 42"/>
          <p:cNvSpPr>
            <a:spLocks/>
          </p:cNvSpPr>
          <p:nvPr/>
        </p:nvSpPr>
        <p:spPr bwMode="auto">
          <a:xfrm>
            <a:off x="1593850" y="3503613"/>
            <a:ext cx="268288" cy="244475"/>
          </a:xfrm>
          <a:custGeom>
            <a:avLst/>
            <a:gdLst>
              <a:gd name="T0" fmla="*/ 357862824 w 169"/>
              <a:gd name="T1" fmla="*/ 181451228 h 154"/>
              <a:gd name="T2" fmla="*/ 282258023 w 169"/>
              <a:gd name="T3" fmla="*/ 136088433 h 154"/>
              <a:gd name="T4" fmla="*/ 146169332 w 169"/>
              <a:gd name="T5" fmla="*/ 0 h 154"/>
              <a:gd name="T6" fmla="*/ 146169332 w 169"/>
              <a:gd name="T7" fmla="*/ 35282186 h 154"/>
              <a:gd name="T8" fmla="*/ 146169332 w 169"/>
              <a:gd name="T9" fmla="*/ 68043423 h 154"/>
              <a:gd name="T10" fmla="*/ 100806426 w 169"/>
              <a:gd name="T11" fmla="*/ 249494675 h 154"/>
              <a:gd name="T12" fmla="*/ 68045140 w 169"/>
              <a:gd name="T13" fmla="*/ 211693140 h 154"/>
              <a:gd name="T14" fmla="*/ 68045140 w 169"/>
              <a:gd name="T15" fmla="*/ 249494675 h 154"/>
              <a:gd name="T16" fmla="*/ 0 w 169"/>
              <a:gd name="T17" fmla="*/ 279736538 h 154"/>
              <a:gd name="T18" fmla="*/ 0 w 169"/>
              <a:gd name="T19" fmla="*/ 388104008 h 154"/>
              <a:gd name="T20" fmla="*/ 100806426 w 169"/>
              <a:gd name="T21" fmla="*/ 347781524 h 154"/>
              <a:gd name="T22" fmla="*/ 68045140 w 169"/>
              <a:gd name="T23" fmla="*/ 347781524 h 154"/>
              <a:gd name="T24" fmla="*/ 68045140 w 169"/>
              <a:gd name="T25" fmla="*/ 279736538 h 154"/>
              <a:gd name="T26" fmla="*/ 146169332 w 169"/>
              <a:gd name="T27" fmla="*/ 279736538 h 154"/>
              <a:gd name="T28" fmla="*/ 282258023 w 169"/>
              <a:gd name="T29" fmla="*/ 347781524 h 154"/>
              <a:gd name="T30" fmla="*/ 322580584 w 169"/>
              <a:gd name="T31" fmla="*/ 249494675 h 154"/>
              <a:gd name="T32" fmla="*/ 357862824 w 169"/>
              <a:gd name="T33" fmla="*/ 249494675 h 154"/>
              <a:gd name="T34" fmla="*/ 425908038 w 169"/>
              <a:gd name="T35" fmla="*/ 211693140 h 154"/>
              <a:gd name="T36" fmla="*/ 390625699 w 169"/>
              <a:gd name="T37" fmla="*/ 211693140 h 154"/>
              <a:gd name="T38" fmla="*/ 357862824 w 169"/>
              <a:gd name="T39" fmla="*/ 181451228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54"/>
              <a:gd name="T62" fmla="*/ 169 w 169"/>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54">
                <a:moveTo>
                  <a:pt x="142" y="72"/>
                </a:moveTo>
                <a:lnTo>
                  <a:pt x="112" y="54"/>
                </a:lnTo>
                <a:lnTo>
                  <a:pt x="58" y="0"/>
                </a:lnTo>
                <a:lnTo>
                  <a:pt x="58" y="14"/>
                </a:lnTo>
                <a:lnTo>
                  <a:pt x="58" y="27"/>
                </a:lnTo>
                <a:lnTo>
                  <a:pt x="40" y="99"/>
                </a:lnTo>
                <a:lnTo>
                  <a:pt x="27" y="84"/>
                </a:lnTo>
                <a:lnTo>
                  <a:pt x="27" y="99"/>
                </a:lnTo>
                <a:lnTo>
                  <a:pt x="0" y="111"/>
                </a:lnTo>
                <a:lnTo>
                  <a:pt x="0" y="154"/>
                </a:lnTo>
                <a:lnTo>
                  <a:pt x="40" y="138"/>
                </a:lnTo>
                <a:lnTo>
                  <a:pt x="27" y="138"/>
                </a:lnTo>
                <a:lnTo>
                  <a:pt x="27" y="111"/>
                </a:lnTo>
                <a:lnTo>
                  <a:pt x="58" y="111"/>
                </a:lnTo>
                <a:lnTo>
                  <a:pt x="112" y="138"/>
                </a:lnTo>
                <a:lnTo>
                  <a:pt x="128" y="99"/>
                </a:lnTo>
                <a:lnTo>
                  <a:pt x="142" y="99"/>
                </a:lnTo>
                <a:lnTo>
                  <a:pt x="169" y="84"/>
                </a:lnTo>
                <a:lnTo>
                  <a:pt x="155" y="84"/>
                </a:lnTo>
                <a:lnTo>
                  <a:pt x="142" y="72"/>
                </a:lnTo>
                <a:close/>
              </a:path>
            </a:pathLst>
          </a:custGeom>
          <a:solidFill>
            <a:srgbClr val="ADAC92"/>
          </a:solidFill>
          <a:ln w="4">
            <a:solidFill>
              <a:srgbClr val="FFFFFF"/>
            </a:solidFill>
            <a:miter lim="800000"/>
            <a:headEnd/>
            <a:tailEnd/>
          </a:ln>
        </p:spPr>
        <p:txBody>
          <a:bodyPr/>
          <a:lstStyle/>
          <a:p>
            <a:endParaRPr lang="en-US"/>
          </a:p>
        </p:txBody>
      </p:sp>
      <p:sp>
        <p:nvSpPr>
          <p:cNvPr id="6183" name="Freeform 43"/>
          <p:cNvSpPr>
            <a:spLocks/>
          </p:cNvSpPr>
          <p:nvPr/>
        </p:nvSpPr>
        <p:spPr bwMode="auto">
          <a:xfrm>
            <a:off x="1685925" y="3368675"/>
            <a:ext cx="87313" cy="134938"/>
          </a:xfrm>
          <a:custGeom>
            <a:avLst/>
            <a:gdLst>
              <a:gd name="T0" fmla="*/ 30242052 w 55"/>
              <a:gd name="T1" fmla="*/ 214214891 h 85"/>
              <a:gd name="T2" fmla="*/ 30242052 w 55"/>
              <a:gd name="T3" fmla="*/ 103327571 h 85"/>
              <a:gd name="T4" fmla="*/ 138610192 w 55"/>
              <a:gd name="T5" fmla="*/ 141129272 h 85"/>
              <a:gd name="T6" fmla="*/ 138610192 w 55"/>
              <a:gd name="T7" fmla="*/ 103327571 h 85"/>
              <a:gd name="T8" fmla="*/ 30242052 w 55"/>
              <a:gd name="T9" fmla="*/ 0 h 85"/>
              <a:gd name="T10" fmla="*/ 0 w 55"/>
              <a:gd name="T11" fmla="*/ 103327571 h 85"/>
              <a:gd name="T12" fmla="*/ 30242052 w 55"/>
              <a:gd name="T13" fmla="*/ 214214891 h 85"/>
              <a:gd name="T14" fmla="*/ 0 60000 65536"/>
              <a:gd name="T15" fmla="*/ 0 60000 65536"/>
              <a:gd name="T16" fmla="*/ 0 60000 65536"/>
              <a:gd name="T17" fmla="*/ 0 60000 65536"/>
              <a:gd name="T18" fmla="*/ 0 60000 65536"/>
              <a:gd name="T19" fmla="*/ 0 60000 65536"/>
              <a:gd name="T20" fmla="*/ 0 60000 65536"/>
              <a:gd name="T21" fmla="*/ 0 w 55"/>
              <a:gd name="T22" fmla="*/ 0 h 85"/>
              <a:gd name="T23" fmla="*/ 55 w 5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5">
                <a:moveTo>
                  <a:pt x="12" y="85"/>
                </a:moveTo>
                <a:lnTo>
                  <a:pt x="12" y="41"/>
                </a:lnTo>
                <a:lnTo>
                  <a:pt x="55" y="56"/>
                </a:lnTo>
                <a:lnTo>
                  <a:pt x="55" y="41"/>
                </a:lnTo>
                <a:lnTo>
                  <a:pt x="12" y="0"/>
                </a:lnTo>
                <a:lnTo>
                  <a:pt x="0" y="41"/>
                </a:lnTo>
                <a:lnTo>
                  <a:pt x="12" y="85"/>
                </a:lnTo>
                <a:close/>
              </a:path>
            </a:pathLst>
          </a:custGeom>
          <a:solidFill>
            <a:srgbClr val="ADAC92"/>
          </a:solidFill>
          <a:ln w="4">
            <a:solidFill>
              <a:srgbClr val="FFFFFF"/>
            </a:solidFill>
            <a:miter lim="800000"/>
            <a:headEnd/>
            <a:tailEnd/>
          </a:ln>
        </p:spPr>
        <p:txBody>
          <a:bodyPr/>
          <a:lstStyle/>
          <a:p>
            <a:endParaRPr lang="en-US"/>
          </a:p>
        </p:txBody>
      </p:sp>
      <p:sp>
        <p:nvSpPr>
          <p:cNvPr id="6184" name="Freeform 44"/>
          <p:cNvSpPr>
            <a:spLocks/>
          </p:cNvSpPr>
          <p:nvPr/>
        </p:nvSpPr>
        <p:spPr bwMode="auto">
          <a:xfrm>
            <a:off x="1685925" y="2917825"/>
            <a:ext cx="111125" cy="450850"/>
          </a:xfrm>
          <a:custGeom>
            <a:avLst/>
            <a:gdLst>
              <a:gd name="T0" fmla="*/ 138607789 w 70"/>
              <a:gd name="T1" fmla="*/ 569555266 h 284"/>
              <a:gd name="T2" fmla="*/ 176410910 w 70"/>
              <a:gd name="T3" fmla="*/ 569555266 h 284"/>
              <a:gd name="T4" fmla="*/ 68043420 w 70"/>
              <a:gd name="T5" fmla="*/ 249494667 h 284"/>
              <a:gd name="T6" fmla="*/ 68043420 w 70"/>
              <a:gd name="T7" fmla="*/ 35282185 h 284"/>
              <a:gd name="T8" fmla="*/ 68043420 w 70"/>
              <a:gd name="T9" fmla="*/ 0 h 284"/>
              <a:gd name="T10" fmla="*/ 30241874 w 70"/>
              <a:gd name="T11" fmla="*/ 0 h 284"/>
              <a:gd name="T12" fmla="*/ 30241874 w 70"/>
              <a:gd name="T13" fmla="*/ 35282185 h 284"/>
              <a:gd name="T14" fmla="*/ 0 w 70"/>
              <a:gd name="T15" fmla="*/ 108365928 h 284"/>
              <a:gd name="T16" fmla="*/ 0 w 70"/>
              <a:gd name="T17" fmla="*/ 320059012 h 284"/>
              <a:gd name="T18" fmla="*/ 30241874 w 70"/>
              <a:gd name="T19" fmla="*/ 357862133 h 284"/>
              <a:gd name="T20" fmla="*/ 0 w 70"/>
              <a:gd name="T21" fmla="*/ 607356800 h 284"/>
              <a:gd name="T22" fmla="*/ 30241874 w 70"/>
              <a:gd name="T23" fmla="*/ 715724266 h 284"/>
              <a:gd name="T24" fmla="*/ 68043420 w 70"/>
              <a:gd name="T25" fmla="*/ 569555266 h 284"/>
              <a:gd name="T26" fmla="*/ 138607789 w 70"/>
              <a:gd name="T27" fmla="*/ 569555266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284"/>
              <a:gd name="T44" fmla="*/ 70 w 7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284">
                <a:moveTo>
                  <a:pt x="55" y="226"/>
                </a:moveTo>
                <a:lnTo>
                  <a:pt x="70" y="226"/>
                </a:lnTo>
                <a:lnTo>
                  <a:pt x="27" y="99"/>
                </a:lnTo>
                <a:lnTo>
                  <a:pt x="27" y="14"/>
                </a:lnTo>
                <a:lnTo>
                  <a:pt x="27" y="0"/>
                </a:lnTo>
                <a:lnTo>
                  <a:pt x="12" y="0"/>
                </a:lnTo>
                <a:lnTo>
                  <a:pt x="12" y="14"/>
                </a:lnTo>
                <a:lnTo>
                  <a:pt x="0" y="43"/>
                </a:lnTo>
                <a:lnTo>
                  <a:pt x="0" y="127"/>
                </a:lnTo>
                <a:lnTo>
                  <a:pt x="12" y="142"/>
                </a:lnTo>
                <a:lnTo>
                  <a:pt x="0" y="241"/>
                </a:lnTo>
                <a:lnTo>
                  <a:pt x="12" y="284"/>
                </a:lnTo>
                <a:lnTo>
                  <a:pt x="27" y="226"/>
                </a:lnTo>
                <a:lnTo>
                  <a:pt x="55" y="226"/>
                </a:lnTo>
                <a:close/>
              </a:path>
            </a:pathLst>
          </a:custGeom>
          <a:solidFill>
            <a:srgbClr val="ADAC92"/>
          </a:solidFill>
          <a:ln w="4">
            <a:solidFill>
              <a:srgbClr val="FFFFFF"/>
            </a:solidFill>
            <a:miter lim="800000"/>
            <a:headEnd/>
            <a:tailEnd/>
          </a:ln>
        </p:spPr>
        <p:txBody>
          <a:bodyPr/>
          <a:lstStyle/>
          <a:p>
            <a:endParaRPr lang="en-US"/>
          </a:p>
        </p:txBody>
      </p:sp>
      <p:sp>
        <p:nvSpPr>
          <p:cNvPr id="6185" name="Freeform 45"/>
          <p:cNvSpPr>
            <a:spLocks/>
          </p:cNvSpPr>
          <p:nvPr/>
        </p:nvSpPr>
        <p:spPr bwMode="auto">
          <a:xfrm>
            <a:off x="760413" y="4918075"/>
            <a:ext cx="111125" cy="204788"/>
          </a:xfrm>
          <a:custGeom>
            <a:avLst/>
            <a:gdLst>
              <a:gd name="T0" fmla="*/ 176410910 w 70"/>
              <a:gd name="T1" fmla="*/ 113408098 h 129"/>
              <a:gd name="T2" fmla="*/ 138607789 w 70"/>
              <a:gd name="T3" fmla="*/ 75604861 h 129"/>
              <a:gd name="T4" fmla="*/ 176410910 w 70"/>
              <a:gd name="T5" fmla="*/ 0 h 129"/>
              <a:gd name="T6" fmla="*/ 138607789 w 70"/>
              <a:gd name="T7" fmla="*/ 45362914 h 129"/>
              <a:gd name="T8" fmla="*/ 68043420 w 70"/>
              <a:gd name="T9" fmla="*/ 0 h 129"/>
              <a:gd name="T10" fmla="*/ 0 w 70"/>
              <a:gd name="T11" fmla="*/ 143650032 h 129"/>
              <a:gd name="T12" fmla="*/ 0 w 70"/>
              <a:gd name="T13" fmla="*/ 257056543 h 129"/>
              <a:gd name="T14" fmla="*/ 68043420 w 70"/>
              <a:gd name="T15" fmla="*/ 289819432 h 129"/>
              <a:gd name="T16" fmla="*/ 68043420 w 70"/>
              <a:gd name="T17" fmla="*/ 325101689 h 129"/>
              <a:gd name="T18" fmla="*/ 103325592 w 70"/>
              <a:gd name="T19" fmla="*/ 325101689 h 129"/>
              <a:gd name="T20" fmla="*/ 138607789 w 70"/>
              <a:gd name="T21" fmla="*/ 325101689 h 129"/>
              <a:gd name="T22" fmla="*/ 103325592 w 70"/>
              <a:gd name="T23" fmla="*/ 257056543 h 129"/>
              <a:gd name="T24" fmla="*/ 176410910 w 70"/>
              <a:gd name="T25" fmla="*/ 1134080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29"/>
              <a:gd name="T41" fmla="*/ 70 w 7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29">
                <a:moveTo>
                  <a:pt x="70" y="45"/>
                </a:moveTo>
                <a:lnTo>
                  <a:pt x="55" y="30"/>
                </a:lnTo>
                <a:lnTo>
                  <a:pt x="70" y="0"/>
                </a:lnTo>
                <a:lnTo>
                  <a:pt x="55" y="18"/>
                </a:lnTo>
                <a:lnTo>
                  <a:pt x="27" y="0"/>
                </a:lnTo>
                <a:lnTo>
                  <a:pt x="0" y="57"/>
                </a:lnTo>
                <a:lnTo>
                  <a:pt x="0" y="102"/>
                </a:lnTo>
                <a:lnTo>
                  <a:pt x="27" y="115"/>
                </a:lnTo>
                <a:lnTo>
                  <a:pt x="27" y="129"/>
                </a:lnTo>
                <a:lnTo>
                  <a:pt x="41" y="129"/>
                </a:lnTo>
                <a:lnTo>
                  <a:pt x="55" y="129"/>
                </a:lnTo>
                <a:lnTo>
                  <a:pt x="41" y="102"/>
                </a:lnTo>
                <a:lnTo>
                  <a:pt x="70" y="45"/>
                </a:lnTo>
                <a:close/>
              </a:path>
            </a:pathLst>
          </a:custGeom>
          <a:solidFill>
            <a:srgbClr val="ADAC92"/>
          </a:solidFill>
          <a:ln w="4">
            <a:solidFill>
              <a:srgbClr val="FFFFFF"/>
            </a:solidFill>
            <a:miter lim="800000"/>
            <a:headEnd/>
            <a:tailEnd/>
          </a:ln>
        </p:spPr>
        <p:txBody>
          <a:bodyPr/>
          <a:lstStyle/>
          <a:p>
            <a:endParaRPr lang="en-US"/>
          </a:p>
        </p:txBody>
      </p:sp>
      <p:sp>
        <p:nvSpPr>
          <p:cNvPr id="6186" name="Freeform 46"/>
          <p:cNvSpPr>
            <a:spLocks/>
          </p:cNvSpPr>
          <p:nvPr/>
        </p:nvSpPr>
        <p:spPr bwMode="auto">
          <a:xfrm>
            <a:off x="488950" y="4722813"/>
            <a:ext cx="47625" cy="34925"/>
          </a:xfrm>
          <a:custGeom>
            <a:avLst/>
            <a:gdLst>
              <a:gd name="T0" fmla="*/ 27722518 w 30"/>
              <a:gd name="T1" fmla="*/ 5040312 h 22"/>
              <a:gd name="T2" fmla="*/ 5040313 w 30"/>
              <a:gd name="T3" fmla="*/ 0 h 22"/>
              <a:gd name="T4" fmla="*/ 5040313 w 30"/>
              <a:gd name="T5" fmla="*/ 17640300 h 22"/>
              <a:gd name="T6" fmla="*/ 5040313 w 30"/>
              <a:gd name="T7" fmla="*/ 22682198 h 22"/>
              <a:gd name="T8" fmla="*/ 0 w 30"/>
              <a:gd name="T9" fmla="*/ 22682198 h 22"/>
              <a:gd name="T10" fmla="*/ 0 w 30"/>
              <a:gd name="T11" fmla="*/ 50403120 h 22"/>
              <a:gd name="T12" fmla="*/ 73085331 w 30"/>
              <a:gd name="T13" fmla="*/ 55443443 h 22"/>
              <a:gd name="T14" fmla="*/ 75604693 w 30"/>
              <a:gd name="T15" fmla="*/ 10080625 h 22"/>
              <a:gd name="T16" fmla="*/ 73085331 w 30"/>
              <a:gd name="T17" fmla="*/ 5040312 h 22"/>
              <a:gd name="T18" fmla="*/ 73085331 w 30"/>
              <a:gd name="T19" fmla="*/ 22682198 h 22"/>
              <a:gd name="T20" fmla="*/ 27722518 w 30"/>
              <a:gd name="T21" fmla="*/ 504031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11" y="2"/>
                </a:moveTo>
                <a:lnTo>
                  <a:pt x="2" y="0"/>
                </a:lnTo>
                <a:lnTo>
                  <a:pt x="2" y="7"/>
                </a:lnTo>
                <a:lnTo>
                  <a:pt x="2" y="9"/>
                </a:lnTo>
                <a:lnTo>
                  <a:pt x="0" y="9"/>
                </a:lnTo>
                <a:lnTo>
                  <a:pt x="0" y="20"/>
                </a:lnTo>
                <a:lnTo>
                  <a:pt x="29" y="22"/>
                </a:lnTo>
                <a:lnTo>
                  <a:pt x="30" y="4"/>
                </a:lnTo>
                <a:lnTo>
                  <a:pt x="29" y="2"/>
                </a:lnTo>
                <a:lnTo>
                  <a:pt x="29" y="9"/>
                </a:lnTo>
                <a:lnTo>
                  <a:pt x="11" y="2"/>
                </a:lnTo>
                <a:close/>
              </a:path>
            </a:pathLst>
          </a:custGeom>
          <a:solidFill>
            <a:srgbClr val="ADAC92"/>
          </a:solidFill>
          <a:ln w="4">
            <a:solidFill>
              <a:srgbClr val="FFFFFF"/>
            </a:solidFill>
            <a:miter lim="800000"/>
            <a:headEnd/>
            <a:tailEnd/>
          </a:ln>
        </p:spPr>
        <p:txBody>
          <a:bodyPr/>
          <a:lstStyle/>
          <a:p>
            <a:endParaRPr lang="en-US"/>
          </a:p>
        </p:txBody>
      </p:sp>
      <p:sp>
        <p:nvSpPr>
          <p:cNvPr id="6187" name="Freeform 47"/>
          <p:cNvSpPr>
            <a:spLocks/>
          </p:cNvSpPr>
          <p:nvPr/>
        </p:nvSpPr>
        <p:spPr bwMode="auto">
          <a:xfrm>
            <a:off x="506413" y="4725988"/>
            <a:ext cx="28575" cy="11112"/>
          </a:xfrm>
          <a:custGeom>
            <a:avLst/>
            <a:gdLst>
              <a:gd name="T0" fmla="*/ 45362806 w 18"/>
              <a:gd name="T1" fmla="*/ 17639508 h 7"/>
              <a:gd name="T2" fmla="*/ 45362806 w 18"/>
              <a:gd name="T3" fmla="*/ 0 h 7"/>
              <a:gd name="T4" fmla="*/ 0 w 18"/>
              <a:gd name="T5" fmla="*/ 0 h 7"/>
              <a:gd name="T6" fmla="*/ 45362806 w 18"/>
              <a:gd name="T7" fmla="*/ 17639508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8" y="7"/>
                </a:moveTo>
                <a:lnTo>
                  <a:pt x="18" y="0"/>
                </a:lnTo>
                <a:lnTo>
                  <a:pt x="0" y="0"/>
                </a:lnTo>
                <a:lnTo>
                  <a:pt x="18" y="7"/>
                </a:lnTo>
                <a:close/>
              </a:path>
            </a:pathLst>
          </a:custGeom>
          <a:solidFill>
            <a:srgbClr val="ADAC92"/>
          </a:solidFill>
          <a:ln w="4">
            <a:solidFill>
              <a:srgbClr val="FFFFFF"/>
            </a:solidFill>
            <a:miter lim="800000"/>
            <a:headEnd/>
            <a:tailEnd/>
          </a:ln>
        </p:spPr>
        <p:txBody>
          <a:bodyPr/>
          <a:lstStyle/>
          <a:p>
            <a:endParaRPr lang="en-US"/>
          </a:p>
        </p:txBody>
      </p:sp>
      <p:sp>
        <p:nvSpPr>
          <p:cNvPr id="6188" name="Freeform 48"/>
          <p:cNvSpPr>
            <a:spLocks/>
          </p:cNvSpPr>
          <p:nvPr/>
        </p:nvSpPr>
        <p:spPr bwMode="auto">
          <a:xfrm>
            <a:off x="488950" y="4733925"/>
            <a:ext cx="3175" cy="3175"/>
          </a:xfrm>
          <a:custGeom>
            <a:avLst/>
            <a:gdLst>
              <a:gd name="T0" fmla="*/ 5040312 w 2"/>
              <a:gd name="T1" fmla="*/ 0 h 2"/>
              <a:gd name="T2" fmla="*/ 0 w 2"/>
              <a:gd name="T3" fmla="*/ 5040312 h 2"/>
              <a:gd name="T4" fmla="*/ 5040312 w 2"/>
              <a:gd name="T5" fmla="*/ 5040312 h 2"/>
              <a:gd name="T6" fmla="*/ 504031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ADAC92"/>
          </a:solidFill>
          <a:ln w="4">
            <a:solidFill>
              <a:srgbClr val="FFFFFF"/>
            </a:solidFill>
            <a:miter lim="800000"/>
            <a:headEnd/>
            <a:tailEnd/>
          </a:ln>
        </p:spPr>
        <p:txBody>
          <a:bodyPr/>
          <a:lstStyle/>
          <a:p>
            <a:endParaRPr lang="en-US"/>
          </a:p>
        </p:txBody>
      </p:sp>
      <p:sp>
        <p:nvSpPr>
          <p:cNvPr id="708610" name="Rectangle 2"/>
          <p:cNvSpPr>
            <a:spLocks noGrp="1" noChangeArrowheads="1"/>
          </p:cNvSpPr>
          <p:nvPr>
            <p:ph type="title"/>
          </p:nvPr>
        </p:nvSpPr>
        <p:spPr/>
        <p:txBody>
          <a:bodyPr/>
          <a:lstStyle/>
          <a:p>
            <a:pPr eaLnBrk="1" hangingPunct="1">
              <a:defRPr/>
            </a:pPr>
            <a:r>
              <a:rPr lang="en-US" dirty="0" smtClean="0"/>
              <a:t>1. Develop Trade Strategy</a:t>
            </a:r>
          </a:p>
        </p:txBody>
      </p:sp>
      <p:sp>
        <p:nvSpPr>
          <p:cNvPr id="6190" name="AutoShape 2"/>
          <p:cNvSpPr>
            <a:spLocks noChangeAspect="1" noChangeArrowheads="1"/>
          </p:cNvSpPr>
          <p:nvPr/>
        </p:nvSpPr>
        <p:spPr bwMode="auto">
          <a:xfrm>
            <a:off x="0" y="984250"/>
            <a:ext cx="9144000" cy="5873750"/>
          </a:xfrm>
          <a:prstGeom prst="rect">
            <a:avLst/>
          </a:prstGeom>
          <a:noFill/>
          <a:ln w="9525">
            <a:noFill/>
            <a:miter lim="800000"/>
            <a:headEnd/>
            <a:tailEnd/>
          </a:ln>
        </p:spPr>
        <p:txBody>
          <a:bodyPr/>
          <a:lstStyle/>
          <a:p>
            <a:endParaRPr lang="en-US"/>
          </a:p>
        </p:txBody>
      </p:sp>
      <p:sp>
        <p:nvSpPr>
          <p:cNvPr id="6191" name="TextBox 7"/>
          <p:cNvSpPr txBox="1">
            <a:spLocks noChangeArrowheads="1"/>
          </p:cNvSpPr>
          <p:nvPr/>
        </p:nvSpPr>
        <p:spPr bwMode="auto">
          <a:xfrm>
            <a:off x="125413" y="1203325"/>
            <a:ext cx="5943600" cy="738664"/>
          </a:xfrm>
          <a:prstGeom prst="rect">
            <a:avLst/>
          </a:prstGeom>
          <a:noFill/>
          <a:ln w="9525">
            <a:noFill/>
            <a:miter lim="800000"/>
            <a:headEnd/>
            <a:tailEnd/>
          </a:ln>
        </p:spPr>
        <p:txBody>
          <a:bodyPr>
            <a:spAutoFit/>
          </a:bodyPr>
          <a:lstStyle/>
          <a:p>
            <a:r>
              <a:rPr lang="en-US" sz="1400" b="0" i="1" dirty="0" smtClean="0"/>
              <a:t>“Amber Road is </a:t>
            </a:r>
            <a:r>
              <a:rPr lang="en-US" sz="1400" b="0" i="1" dirty="0"/>
              <a:t>the first to built a sourcing calculator </a:t>
            </a:r>
            <a:br>
              <a:rPr lang="en-US" sz="1400" b="0" i="1" dirty="0"/>
            </a:br>
            <a:r>
              <a:rPr lang="en-US" sz="1400" b="0" i="1" dirty="0"/>
              <a:t>on top of its trade compliance capabilities, which enables </a:t>
            </a:r>
            <a:br>
              <a:rPr lang="en-US" sz="1400" b="0" i="1" dirty="0"/>
            </a:br>
            <a:r>
              <a:rPr lang="en-US" sz="1400" b="0" i="1" dirty="0"/>
              <a:t>side-by-side comparison of sourcing alternatives.”</a:t>
            </a:r>
          </a:p>
        </p:txBody>
      </p:sp>
      <p:sp>
        <p:nvSpPr>
          <p:cNvPr id="6192" name="Rectangle 44"/>
          <p:cNvSpPr>
            <a:spLocks noChangeArrowheads="1"/>
          </p:cNvSpPr>
          <p:nvPr/>
        </p:nvSpPr>
        <p:spPr bwMode="auto">
          <a:xfrm>
            <a:off x="6248400" y="1143000"/>
            <a:ext cx="2667000" cy="2751522"/>
          </a:xfrm>
          <a:prstGeom prst="rect">
            <a:avLst/>
          </a:prstGeom>
          <a:noFill/>
          <a:ln w="9525">
            <a:noFill/>
            <a:miter lim="800000"/>
            <a:headEnd/>
            <a:tailEnd/>
          </a:ln>
        </p:spPr>
        <p:txBody>
          <a:bodyPr>
            <a:spAutoFit/>
          </a:bodyPr>
          <a:lstStyle/>
          <a:p>
            <a:pPr marL="282575" indent="-282575" algn="l">
              <a:spcBef>
                <a:spcPct val="60000"/>
              </a:spcBef>
              <a:buFontTx/>
              <a:buChar char="•"/>
            </a:pPr>
            <a:r>
              <a:rPr lang="en-US" sz="1600" b="0" dirty="0"/>
              <a:t>Develop optimal sourcing strategies</a:t>
            </a:r>
          </a:p>
          <a:p>
            <a:pPr marL="282575" indent="-282575" algn="l">
              <a:spcBef>
                <a:spcPct val="60000"/>
              </a:spcBef>
              <a:buFontTx/>
              <a:buChar char="•"/>
            </a:pPr>
            <a:r>
              <a:rPr lang="en-US" sz="1600" b="0" dirty="0"/>
              <a:t>Use scenarios to compare landed cost</a:t>
            </a:r>
          </a:p>
          <a:p>
            <a:pPr marL="282575" indent="-282575" algn="l">
              <a:spcBef>
                <a:spcPct val="60000"/>
              </a:spcBef>
              <a:buFontTx/>
              <a:buChar char="•"/>
            </a:pPr>
            <a:r>
              <a:rPr lang="en-US" sz="1600" b="0" dirty="0"/>
              <a:t>Evaluate impact of regulatory </a:t>
            </a:r>
            <a:r>
              <a:rPr lang="en-US" sz="1600" b="0" dirty="0" smtClean="0"/>
              <a:t>controls</a:t>
            </a:r>
          </a:p>
          <a:p>
            <a:pPr marL="282575" indent="-282575" algn="l">
              <a:spcBef>
                <a:spcPct val="60000"/>
              </a:spcBef>
              <a:buFontTx/>
              <a:buChar char="•"/>
            </a:pPr>
            <a:r>
              <a:rPr lang="en-US" sz="1600" dirty="0" smtClean="0"/>
              <a:t>Take advantage of duty deferral and minimization regimes (FTAs, FTZs, etc.)</a:t>
            </a:r>
            <a:endParaRPr lang="en-US" sz="1600" dirty="0"/>
          </a:p>
        </p:txBody>
      </p:sp>
      <p:sp>
        <p:nvSpPr>
          <p:cNvPr id="6193" name="Oval 12"/>
          <p:cNvSpPr>
            <a:spLocks noChangeArrowheads="1"/>
          </p:cNvSpPr>
          <p:nvPr/>
        </p:nvSpPr>
        <p:spPr bwMode="auto">
          <a:xfrm>
            <a:off x="657225" y="360997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6194" name="Oval 12"/>
          <p:cNvSpPr>
            <a:spLocks noChangeArrowheads="1"/>
          </p:cNvSpPr>
          <p:nvPr/>
        </p:nvSpPr>
        <p:spPr bwMode="auto">
          <a:xfrm>
            <a:off x="576263" y="4354513"/>
            <a:ext cx="182562" cy="184150"/>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6195" name="Oval 12"/>
          <p:cNvSpPr>
            <a:spLocks noChangeArrowheads="1"/>
          </p:cNvSpPr>
          <p:nvPr/>
        </p:nvSpPr>
        <p:spPr bwMode="auto">
          <a:xfrm>
            <a:off x="212725" y="451802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6196" name="Oval 12"/>
          <p:cNvSpPr>
            <a:spLocks noChangeArrowheads="1"/>
          </p:cNvSpPr>
          <p:nvPr/>
        </p:nvSpPr>
        <p:spPr bwMode="auto">
          <a:xfrm>
            <a:off x="331788" y="4198938"/>
            <a:ext cx="182562" cy="182562"/>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6197" name="Oval 47"/>
          <p:cNvSpPr>
            <a:spLocks noChangeArrowheads="1"/>
          </p:cNvSpPr>
          <p:nvPr/>
        </p:nvSpPr>
        <p:spPr bwMode="auto">
          <a:xfrm>
            <a:off x="5129213" y="3730625"/>
            <a:ext cx="182562" cy="182563"/>
          </a:xfrm>
          <a:prstGeom prst="ellipse">
            <a:avLst/>
          </a:prstGeom>
          <a:solidFill>
            <a:srgbClr val="FF0000"/>
          </a:solidFill>
          <a:ln w="9525" algn="ctr">
            <a:solidFill>
              <a:schemeClr val="bg1"/>
            </a:solidFill>
            <a:round/>
            <a:headEnd/>
            <a:tailEnd/>
          </a:ln>
        </p:spPr>
        <p:txBody>
          <a:bodyPr wrap="none" lIns="9144" tIns="9144" rIns="0" bIns="0" anchor="ctr"/>
          <a:lstStyle/>
          <a:p>
            <a:r>
              <a:rPr lang="en-US" sz="600">
                <a:solidFill>
                  <a:schemeClr val="bg1"/>
                </a:solidFill>
              </a:rPr>
              <a:t>IM</a:t>
            </a:r>
          </a:p>
        </p:txBody>
      </p:sp>
      <p:sp>
        <p:nvSpPr>
          <p:cNvPr id="209" name="Freeform 208"/>
          <p:cNvSpPr>
            <a:spLocks noChangeArrowheads="1"/>
          </p:cNvSpPr>
          <p:nvPr/>
        </p:nvSpPr>
        <p:spPr bwMode="auto">
          <a:xfrm>
            <a:off x="801688" y="3092450"/>
            <a:ext cx="4340225" cy="684213"/>
          </a:xfrm>
          <a:custGeom>
            <a:avLst/>
            <a:gdLst>
              <a:gd name="T0" fmla="*/ 0 w 4340268"/>
              <a:gd name="T1" fmla="*/ 527137 h 683712"/>
              <a:gd name="T2" fmla="*/ 2329840 w 4340268"/>
              <a:gd name="T3" fmla="*/ 26096 h 683712"/>
              <a:gd name="T4" fmla="*/ 4340268 w 4340268"/>
              <a:gd name="T5" fmla="*/ 683712 h 683712"/>
              <a:gd name="T6" fmla="*/ 0 60000 65536"/>
              <a:gd name="T7" fmla="*/ 0 60000 65536"/>
              <a:gd name="T8" fmla="*/ 0 60000 65536"/>
              <a:gd name="T9" fmla="*/ 0 w 4340268"/>
              <a:gd name="T10" fmla="*/ 0 h 683712"/>
              <a:gd name="T11" fmla="*/ 4340268 w 4340268"/>
              <a:gd name="T12" fmla="*/ 683712 h 683712"/>
            </a:gdLst>
            <a:ahLst/>
            <a:cxnLst>
              <a:cxn ang="T6">
                <a:pos x="T0" y="T1"/>
              </a:cxn>
              <a:cxn ang="T7">
                <a:pos x="T2" y="T3"/>
              </a:cxn>
              <a:cxn ang="T8">
                <a:pos x="T4" y="T5"/>
              </a:cxn>
            </a:cxnLst>
            <a:rect l="T9" t="T10" r="T11" b="T12"/>
            <a:pathLst>
              <a:path w="4340268" h="683712">
                <a:moveTo>
                  <a:pt x="0" y="527137"/>
                </a:moveTo>
                <a:cubicBezTo>
                  <a:pt x="803231" y="263568"/>
                  <a:pt x="1606463" y="0"/>
                  <a:pt x="2329841" y="26096"/>
                </a:cubicBezTo>
                <a:cubicBezTo>
                  <a:pt x="3053219" y="52192"/>
                  <a:pt x="3999978" y="584548"/>
                  <a:pt x="4340268" y="683712"/>
                </a:cubicBezTo>
              </a:path>
            </a:pathLst>
          </a:custGeom>
          <a:noFill/>
          <a:ln w="19050" algn="ctr">
            <a:solidFill>
              <a:schemeClr val="bg1"/>
            </a:solidFill>
            <a:prstDash val="sysDash"/>
            <a:round/>
            <a:headEnd/>
            <a:tailEnd/>
          </a:ln>
          <a:effectLst>
            <a:outerShdw dist="38100" dir="2700000" algn="tl" rotWithShape="0">
              <a:srgbClr val="000000">
                <a:alpha val="39999"/>
              </a:srgbClr>
            </a:outerShdw>
          </a:effectLst>
        </p:spPr>
        <p:txBody>
          <a:bodyPr/>
          <a:lstStyle/>
          <a:p>
            <a:pPr>
              <a:defRPr/>
            </a:pPr>
            <a:endParaRPr lang="en-US"/>
          </a:p>
        </p:txBody>
      </p:sp>
      <p:sp>
        <p:nvSpPr>
          <p:cNvPr id="211" name="Freeform 210"/>
          <p:cNvSpPr>
            <a:spLocks noChangeArrowheads="1"/>
          </p:cNvSpPr>
          <p:nvPr/>
        </p:nvSpPr>
        <p:spPr bwMode="auto">
          <a:xfrm>
            <a:off x="482600" y="3149600"/>
            <a:ext cx="4640263" cy="1058863"/>
          </a:xfrm>
          <a:custGeom>
            <a:avLst/>
            <a:gdLst>
              <a:gd name="T0" fmla="*/ 0 w 4640893"/>
              <a:gd name="T1" fmla="*/ 1058449 h 1058449"/>
              <a:gd name="T2" fmla="*/ 2523994 w 4640893"/>
              <a:gd name="T3" fmla="*/ 68893 h 1058449"/>
              <a:gd name="T4" fmla="*/ 4640893 w 4640893"/>
              <a:gd name="T5" fmla="*/ 645090 h 1058449"/>
              <a:gd name="T6" fmla="*/ 0 60000 65536"/>
              <a:gd name="T7" fmla="*/ 0 60000 65536"/>
              <a:gd name="T8" fmla="*/ 0 60000 65536"/>
              <a:gd name="T9" fmla="*/ 0 w 4640893"/>
              <a:gd name="T10" fmla="*/ 0 h 1058449"/>
              <a:gd name="T11" fmla="*/ 4640893 w 4640893"/>
              <a:gd name="T12" fmla="*/ 1058449 h 1058449"/>
            </a:gdLst>
            <a:ahLst/>
            <a:cxnLst>
              <a:cxn ang="T6">
                <a:pos x="T0" y="T1"/>
              </a:cxn>
              <a:cxn ang="T7">
                <a:pos x="T2" y="T3"/>
              </a:cxn>
              <a:cxn ang="T8">
                <a:pos x="T4" y="T5"/>
              </a:cxn>
            </a:cxnLst>
            <a:rect l="T9" t="T10" r="T11" b="T12"/>
            <a:pathLst>
              <a:path w="4640893" h="1058449">
                <a:moveTo>
                  <a:pt x="0" y="1058449"/>
                </a:moveTo>
                <a:cubicBezTo>
                  <a:pt x="875256" y="598117"/>
                  <a:pt x="1750513" y="137786"/>
                  <a:pt x="2523995" y="68893"/>
                </a:cubicBezTo>
                <a:cubicBezTo>
                  <a:pt x="3297477" y="0"/>
                  <a:pt x="3806346" y="322545"/>
                  <a:pt x="4640893" y="645090"/>
                </a:cubicBezTo>
              </a:path>
            </a:pathLst>
          </a:custGeom>
          <a:noFill/>
          <a:ln w="19050" algn="ctr">
            <a:solidFill>
              <a:schemeClr val="bg1"/>
            </a:solidFill>
            <a:prstDash val="sysDash"/>
            <a:round/>
            <a:headEnd/>
            <a:tailEnd/>
          </a:ln>
          <a:effectLst>
            <a:outerShdw dist="38100" dir="2700000" algn="tl" rotWithShape="0">
              <a:srgbClr val="000000">
                <a:alpha val="39999"/>
              </a:srgbClr>
            </a:outerShdw>
          </a:effectLst>
        </p:spPr>
        <p:txBody>
          <a:bodyPr/>
          <a:lstStyle/>
          <a:p>
            <a:pPr>
              <a:defRPr/>
            </a:pPr>
            <a:endParaRPr lang="en-US"/>
          </a:p>
        </p:txBody>
      </p:sp>
      <p:sp>
        <p:nvSpPr>
          <p:cNvPr id="213" name="Freeform 212"/>
          <p:cNvSpPr>
            <a:spLocks noChangeArrowheads="1"/>
          </p:cNvSpPr>
          <p:nvPr/>
        </p:nvSpPr>
        <p:spPr bwMode="auto">
          <a:xfrm>
            <a:off x="376238" y="3241675"/>
            <a:ext cx="4746625" cy="1298575"/>
          </a:xfrm>
          <a:custGeom>
            <a:avLst/>
            <a:gdLst>
              <a:gd name="T0" fmla="*/ 0 w 4747364"/>
              <a:gd name="T1" fmla="*/ 1298532 h 1298532"/>
              <a:gd name="T2" fmla="*/ 2361156 w 4747364"/>
              <a:gd name="T3" fmla="*/ 183715 h 1298532"/>
              <a:gd name="T4" fmla="*/ 4747364 w 4747364"/>
              <a:gd name="T5" fmla="*/ 572022 h 1298532"/>
              <a:gd name="T6" fmla="*/ 0 60000 65536"/>
              <a:gd name="T7" fmla="*/ 0 60000 65536"/>
              <a:gd name="T8" fmla="*/ 0 60000 65536"/>
              <a:gd name="T9" fmla="*/ 0 w 4747364"/>
              <a:gd name="T10" fmla="*/ 0 h 1298532"/>
              <a:gd name="T11" fmla="*/ 4747364 w 4747364"/>
              <a:gd name="T12" fmla="*/ 1298532 h 1298532"/>
            </a:gdLst>
            <a:ahLst/>
            <a:cxnLst>
              <a:cxn ang="T6">
                <a:pos x="T0" y="T1"/>
              </a:cxn>
              <a:cxn ang="T7">
                <a:pos x="T2" y="T3"/>
              </a:cxn>
              <a:cxn ang="T8">
                <a:pos x="T4" y="T5"/>
              </a:cxn>
            </a:cxnLst>
            <a:rect l="T9" t="T10" r="T11" b="T12"/>
            <a:pathLst>
              <a:path w="4747364" h="1298532">
                <a:moveTo>
                  <a:pt x="0" y="1298532"/>
                </a:moveTo>
                <a:cubicBezTo>
                  <a:pt x="982249" y="745299"/>
                  <a:pt x="1576192" y="298537"/>
                  <a:pt x="2361156" y="183715"/>
                </a:cubicBezTo>
                <a:cubicBezTo>
                  <a:pt x="3327747" y="0"/>
                  <a:pt x="4147158" y="260959"/>
                  <a:pt x="4747364" y="572022"/>
                </a:cubicBezTo>
              </a:path>
            </a:pathLst>
          </a:custGeom>
          <a:noFill/>
          <a:ln w="19050" algn="ctr">
            <a:solidFill>
              <a:schemeClr val="bg1"/>
            </a:solidFill>
            <a:prstDash val="sysDash"/>
            <a:round/>
            <a:headEnd/>
            <a:tailEnd/>
          </a:ln>
          <a:effectLst>
            <a:outerShdw dist="38100" dir="2700000" algn="tl" rotWithShape="0">
              <a:srgbClr val="000000">
                <a:alpha val="39999"/>
              </a:srgbClr>
            </a:outerShdw>
          </a:effectLst>
        </p:spPr>
        <p:txBody>
          <a:bodyPr/>
          <a:lstStyle/>
          <a:p>
            <a:pPr>
              <a:defRPr/>
            </a:pPr>
            <a:endParaRPr lang="en-US"/>
          </a:p>
        </p:txBody>
      </p:sp>
      <p:sp>
        <p:nvSpPr>
          <p:cNvPr id="214" name="Freeform 213"/>
          <p:cNvSpPr>
            <a:spLocks noChangeArrowheads="1"/>
          </p:cNvSpPr>
          <p:nvPr/>
        </p:nvSpPr>
        <p:spPr bwMode="auto">
          <a:xfrm>
            <a:off x="750888" y="3381375"/>
            <a:ext cx="4384675" cy="1020763"/>
          </a:xfrm>
          <a:custGeom>
            <a:avLst/>
            <a:gdLst>
              <a:gd name="T0" fmla="*/ 0 w 4384109"/>
              <a:gd name="T1" fmla="*/ 1020871 h 1020871"/>
              <a:gd name="T2" fmla="*/ 2480152 w 4384109"/>
              <a:gd name="T3" fmla="*/ 93945 h 1020871"/>
              <a:gd name="T4" fmla="*/ 4384109 w 4384109"/>
              <a:gd name="T5" fmla="*/ 457199 h 1020871"/>
              <a:gd name="T6" fmla="*/ 0 60000 65536"/>
              <a:gd name="T7" fmla="*/ 0 60000 65536"/>
              <a:gd name="T8" fmla="*/ 0 60000 65536"/>
              <a:gd name="T9" fmla="*/ 0 w 4384109"/>
              <a:gd name="T10" fmla="*/ 0 h 1020871"/>
              <a:gd name="T11" fmla="*/ 4384109 w 4384109"/>
              <a:gd name="T12" fmla="*/ 1020871 h 1020871"/>
            </a:gdLst>
            <a:ahLst/>
            <a:cxnLst>
              <a:cxn ang="T6">
                <a:pos x="T0" y="T1"/>
              </a:cxn>
              <a:cxn ang="T7">
                <a:pos x="T2" y="T3"/>
              </a:cxn>
              <a:cxn ang="T8">
                <a:pos x="T4" y="T5"/>
              </a:cxn>
            </a:cxnLst>
            <a:rect l="T9" t="T10" r="T11" b="T12"/>
            <a:pathLst>
              <a:path w="4384109" h="1020871">
                <a:moveTo>
                  <a:pt x="0" y="1020871"/>
                </a:moveTo>
                <a:cubicBezTo>
                  <a:pt x="874734" y="604380"/>
                  <a:pt x="1749468" y="187890"/>
                  <a:pt x="2480153" y="93945"/>
                </a:cubicBezTo>
                <a:cubicBezTo>
                  <a:pt x="3210838" y="0"/>
                  <a:pt x="4384109" y="457199"/>
                  <a:pt x="4384109" y="457199"/>
                </a:cubicBezTo>
              </a:path>
            </a:pathLst>
          </a:custGeom>
          <a:noFill/>
          <a:ln w="19050" algn="ctr">
            <a:solidFill>
              <a:schemeClr val="bg1"/>
            </a:solidFill>
            <a:prstDash val="sysDash"/>
            <a:round/>
            <a:headEnd/>
            <a:tailEnd/>
          </a:ln>
          <a:effectLst>
            <a:outerShdw dist="38100" dir="2700000" algn="tl" rotWithShape="0">
              <a:srgbClr val="000000">
                <a:alpha val="39999"/>
              </a:srgbClr>
            </a:outerShdw>
          </a:effectLst>
        </p:spPr>
        <p:txBody>
          <a:bodyPr/>
          <a:lstStyle/>
          <a:p>
            <a:pPr>
              <a:defRPr/>
            </a:pPr>
            <a:endParaRPr lang="en-US"/>
          </a:p>
        </p:txBody>
      </p:sp>
      <p:sp>
        <p:nvSpPr>
          <p:cNvPr id="6202" name="Rectangle 80"/>
          <p:cNvSpPr>
            <a:spLocks noChangeArrowheads="1"/>
          </p:cNvSpPr>
          <p:nvPr/>
        </p:nvSpPr>
        <p:spPr bwMode="auto">
          <a:xfrm>
            <a:off x="4433888" y="1852613"/>
            <a:ext cx="1165225" cy="274637"/>
          </a:xfrm>
          <a:prstGeom prst="rect">
            <a:avLst/>
          </a:prstGeom>
          <a:noFill/>
          <a:ln w="9525">
            <a:noFill/>
            <a:miter lim="800000"/>
            <a:headEnd/>
            <a:tailEnd/>
          </a:ln>
        </p:spPr>
        <p:txBody>
          <a:bodyPr wrap="none">
            <a:spAutoFit/>
          </a:bodyPr>
          <a:lstStyle/>
          <a:p>
            <a:r>
              <a:rPr lang="en-US" sz="1200" b="0" i="1"/>
              <a:t>Gartner Group</a:t>
            </a:r>
            <a:endParaRPr lang="en-US" sz="1200"/>
          </a:p>
        </p:txBody>
      </p:sp>
      <p:grpSp>
        <p:nvGrpSpPr>
          <p:cNvPr id="2" name="Group 82"/>
          <p:cNvGrpSpPr>
            <a:grpSpLocks/>
          </p:cNvGrpSpPr>
          <p:nvPr/>
        </p:nvGrpSpPr>
        <p:grpSpPr bwMode="auto">
          <a:xfrm>
            <a:off x="819150" y="6124575"/>
            <a:ext cx="4648200" cy="574675"/>
            <a:chOff x="1207" y="3774"/>
            <a:chExt cx="2111" cy="261"/>
          </a:xfrm>
        </p:grpSpPr>
        <p:grpSp>
          <p:nvGrpSpPr>
            <p:cNvPr id="3" name="Group 19"/>
            <p:cNvGrpSpPr>
              <a:grpSpLocks/>
            </p:cNvGrpSpPr>
            <p:nvPr/>
          </p:nvGrpSpPr>
          <p:grpSpPr bwMode="auto">
            <a:xfrm>
              <a:off x="1211" y="3915"/>
              <a:ext cx="411" cy="115"/>
              <a:chOff x="1740794" y="5866945"/>
              <a:chExt cx="653547" cy="182880"/>
            </a:xfrm>
          </p:grpSpPr>
          <p:sp>
            <p:nvSpPr>
              <p:cNvPr id="6228" name="Oval 12"/>
              <p:cNvSpPr>
                <a:spLocks noChangeArrowheads="1"/>
              </p:cNvSpPr>
              <p:nvPr/>
            </p:nvSpPr>
            <p:spPr bwMode="auto">
              <a:xfrm>
                <a:off x="1740794" y="5866945"/>
                <a:ext cx="182880" cy="182880"/>
              </a:xfrm>
              <a:prstGeom prst="ellipse">
                <a:avLst/>
              </a:prstGeom>
              <a:solidFill>
                <a:srgbClr val="92D050"/>
              </a:solidFill>
              <a:ln w="9525" algn="ctr">
                <a:solidFill>
                  <a:schemeClr val="bg1"/>
                </a:solidFill>
                <a:round/>
                <a:headEnd/>
                <a:tailEnd/>
              </a:ln>
            </p:spPr>
            <p:txBody>
              <a:bodyPr wrap="none" lIns="9144" tIns="9144" rIns="0" bIns="0" anchor="ctr"/>
              <a:lstStyle/>
              <a:p>
                <a:r>
                  <a:rPr lang="en-US" sz="800">
                    <a:solidFill>
                      <a:schemeClr val="bg1"/>
                    </a:solidFill>
                  </a:rPr>
                  <a:t>SP</a:t>
                </a:r>
              </a:p>
            </p:txBody>
          </p:sp>
          <p:sp>
            <p:nvSpPr>
              <p:cNvPr id="6229" name="TextBox 13"/>
              <p:cNvSpPr txBox="1">
                <a:spLocks noChangeArrowheads="1"/>
              </p:cNvSpPr>
              <p:nvPr/>
            </p:nvSpPr>
            <p:spPr bwMode="auto">
              <a:xfrm>
                <a:off x="1980849" y="5903751"/>
                <a:ext cx="413492" cy="98916"/>
              </a:xfrm>
              <a:prstGeom prst="rect">
                <a:avLst/>
              </a:prstGeom>
              <a:noFill/>
              <a:ln w="9525">
                <a:noFill/>
                <a:miter lim="800000"/>
                <a:headEnd/>
                <a:tailEnd/>
              </a:ln>
            </p:spPr>
            <p:txBody>
              <a:bodyPr wrap="none" lIns="0" tIns="0" rIns="0" bIns="0">
                <a:spAutoFit/>
              </a:bodyPr>
              <a:lstStyle/>
              <a:p>
                <a:pPr algn="l"/>
                <a:r>
                  <a:rPr lang="en-US" sz="900"/>
                  <a:t>SUPPLIER</a:t>
                </a:r>
              </a:p>
            </p:txBody>
          </p:sp>
        </p:grpSp>
        <p:grpSp>
          <p:nvGrpSpPr>
            <p:cNvPr id="4" name="Group 20"/>
            <p:cNvGrpSpPr>
              <a:grpSpLocks/>
            </p:cNvGrpSpPr>
            <p:nvPr/>
          </p:nvGrpSpPr>
          <p:grpSpPr bwMode="auto">
            <a:xfrm>
              <a:off x="1716" y="3779"/>
              <a:ext cx="659" cy="115"/>
              <a:chOff x="1740882" y="6098281"/>
              <a:chExt cx="1047977" cy="182678"/>
            </a:xfrm>
          </p:grpSpPr>
          <p:sp>
            <p:nvSpPr>
              <p:cNvPr id="6226" name="Oval 143"/>
              <p:cNvSpPr>
                <a:spLocks noChangeArrowheads="1"/>
              </p:cNvSpPr>
              <p:nvPr/>
            </p:nvSpPr>
            <p:spPr bwMode="auto">
              <a:xfrm>
                <a:off x="1740890" y="6098356"/>
                <a:ext cx="182298" cy="182103"/>
              </a:xfrm>
              <a:prstGeom prst="ellipse">
                <a:avLst/>
              </a:prstGeom>
              <a:solidFill>
                <a:srgbClr val="FFFF00"/>
              </a:solidFill>
              <a:ln w="9525" algn="ctr">
                <a:solidFill>
                  <a:schemeClr val="bg1"/>
                </a:solidFill>
                <a:round/>
                <a:headEnd/>
                <a:tailEnd/>
              </a:ln>
            </p:spPr>
            <p:txBody>
              <a:bodyPr wrap="none" lIns="9144" tIns="9144" rIns="0" bIns="0" anchor="ctr"/>
              <a:lstStyle/>
              <a:p>
                <a:r>
                  <a:rPr lang="en-US" sz="800">
                    <a:solidFill>
                      <a:srgbClr val="595959"/>
                    </a:solidFill>
                  </a:rPr>
                  <a:t>DC</a:t>
                </a:r>
              </a:p>
            </p:txBody>
          </p:sp>
          <p:sp>
            <p:nvSpPr>
              <p:cNvPr id="6227" name="TextBox 15"/>
              <p:cNvSpPr txBox="1">
                <a:spLocks noChangeArrowheads="1"/>
              </p:cNvSpPr>
              <p:nvPr/>
            </p:nvSpPr>
            <p:spPr bwMode="auto">
              <a:xfrm>
                <a:off x="1981664" y="6135046"/>
                <a:ext cx="807195" cy="98807"/>
              </a:xfrm>
              <a:prstGeom prst="rect">
                <a:avLst/>
              </a:prstGeom>
              <a:noFill/>
              <a:ln w="9525">
                <a:noFill/>
                <a:miter lim="800000"/>
                <a:headEnd/>
                <a:tailEnd/>
              </a:ln>
            </p:spPr>
            <p:txBody>
              <a:bodyPr wrap="none" lIns="0" tIns="0" rIns="0" bIns="0">
                <a:spAutoFit/>
              </a:bodyPr>
              <a:lstStyle/>
              <a:p>
                <a:pPr algn="l"/>
                <a:r>
                  <a:rPr lang="en-US" sz="900"/>
                  <a:t>DECONSOLIDATION</a:t>
                </a:r>
              </a:p>
            </p:txBody>
          </p:sp>
        </p:grpSp>
        <p:grpSp>
          <p:nvGrpSpPr>
            <p:cNvPr id="5" name="Group 21"/>
            <p:cNvGrpSpPr>
              <a:grpSpLocks/>
            </p:cNvGrpSpPr>
            <p:nvPr/>
          </p:nvGrpSpPr>
          <p:grpSpPr bwMode="auto">
            <a:xfrm>
              <a:off x="1716" y="3920"/>
              <a:ext cx="440" cy="115"/>
              <a:chOff x="1740882" y="6330611"/>
              <a:chExt cx="698260" cy="182677"/>
            </a:xfrm>
          </p:grpSpPr>
          <p:sp>
            <p:nvSpPr>
              <p:cNvPr id="6224" name="Oval 141"/>
              <p:cNvSpPr>
                <a:spLocks noChangeArrowheads="1"/>
              </p:cNvSpPr>
              <p:nvPr/>
            </p:nvSpPr>
            <p:spPr bwMode="auto">
              <a:xfrm>
                <a:off x="1740890" y="6330040"/>
                <a:ext cx="183063" cy="183248"/>
              </a:xfrm>
              <a:prstGeom prst="ellipse">
                <a:avLst/>
              </a:prstGeom>
              <a:solidFill>
                <a:srgbClr val="00B0F0"/>
              </a:solidFill>
              <a:ln w="9525" algn="ctr">
                <a:solidFill>
                  <a:schemeClr val="bg1"/>
                </a:solidFill>
                <a:round/>
                <a:headEnd/>
                <a:tailEnd/>
              </a:ln>
            </p:spPr>
            <p:txBody>
              <a:bodyPr wrap="none" lIns="18288" tIns="9144" rIns="0" bIns="0" anchor="ctr"/>
              <a:lstStyle/>
              <a:p>
                <a:pPr algn="l"/>
                <a:r>
                  <a:rPr lang="en-US" sz="800">
                    <a:solidFill>
                      <a:schemeClr val="bg1"/>
                    </a:solidFill>
                  </a:rPr>
                  <a:t>AS</a:t>
                </a:r>
              </a:p>
            </p:txBody>
          </p:sp>
          <p:sp>
            <p:nvSpPr>
              <p:cNvPr id="6225" name="TextBox 17"/>
              <p:cNvSpPr txBox="1">
                <a:spLocks noChangeArrowheads="1"/>
              </p:cNvSpPr>
              <p:nvPr/>
            </p:nvSpPr>
            <p:spPr bwMode="auto">
              <a:xfrm>
                <a:off x="1981267" y="6367146"/>
                <a:ext cx="457875" cy="98189"/>
              </a:xfrm>
              <a:prstGeom prst="rect">
                <a:avLst/>
              </a:prstGeom>
              <a:noFill/>
              <a:ln w="9525">
                <a:noFill/>
                <a:miter lim="800000"/>
                <a:headEnd/>
                <a:tailEnd/>
              </a:ln>
            </p:spPr>
            <p:txBody>
              <a:bodyPr wrap="none" lIns="0" tIns="0" rIns="0" bIns="0">
                <a:spAutoFit/>
              </a:bodyPr>
              <a:lstStyle/>
              <a:p>
                <a:pPr algn="l"/>
                <a:r>
                  <a:rPr lang="en-US" sz="900"/>
                  <a:t>ASSEMBLY</a:t>
                </a:r>
              </a:p>
            </p:txBody>
          </p:sp>
        </p:grpSp>
        <p:grpSp>
          <p:nvGrpSpPr>
            <p:cNvPr id="6" name="Group 22"/>
            <p:cNvGrpSpPr>
              <a:grpSpLocks/>
            </p:cNvGrpSpPr>
            <p:nvPr/>
          </p:nvGrpSpPr>
          <p:grpSpPr bwMode="auto">
            <a:xfrm>
              <a:off x="2453" y="3774"/>
              <a:ext cx="330" cy="115"/>
              <a:chOff x="1740794" y="5660265"/>
              <a:chExt cx="523307" cy="182880"/>
            </a:xfrm>
          </p:grpSpPr>
          <p:sp>
            <p:nvSpPr>
              <p:cNvPr id="6222" name="Oval 23"/>
              <p:cNvSpPr>
                <a:spLocks noChangeArrowheads="1"/>
              </p:cNvSpPr>
              <p:nvPr/>
            </p:nvSpPr>
            <p:spPr bwMode="auto">
              <a:xfrm>
                <a:off x="1740794" y="5660265"/>
                <a:ext cx="182880" cy="182880"/>
              </a:xfrm>
              <a:prstGeom prst="ellipse">
                <a:avLst/>
              </a:prstGeom>
              <a:solidFill>
                <a:srgbClr val="7030A0"/>
              </a:solidFill>
              <a:ln w="9525" algn="ctr">
                <a:solidFill>
                  <a:schemeClr val="bg1"/>
                </a:solidFill>
                <a:round/>
                <a:headEnd/>
                <a:tailEnd/>
              </a:ln>
            </p:spPr>
            <p:txBody>
              <a:bodyPr wrap="none" lIns="0" tIns="9144" rIns="0" bIns="0" anchor="ctr"/>
              <a:lstStyle/>
              <a:p>
                <a:r>
                  <a:rPr lang="en-US" sz="800">
                    <a:solidFill>
                      <a:schemeClr val="bg1"/>
                    </a:solidFill>
                  </a:rPr>
                  <a:t>ST</a:t>
                </a:r>
              </a:p>
            </p:txBody>
          </p:sp>
          <p:sp>
            <p:nvSpPr>
              <p:cNvPr id="6223" name="TextBox 24"/>
              <p:cNvSpPr txBox="1">
                <a:spLocks noChangeArrowheads="1"/>
              </p:cNvSpPr>
              <p:nvPr/>
            </p:nvSpPr>
            <p:spPr bwMode="auto">
              <a:xfrm>
                <a:off x="1981355" y="5696841"/>
                <a:ext cx="282746" cy="98298"/>
              </a:xfrm>
              <a:prstGeom prst="rect">
                <a:avLst/>
              </a:prstGeom>
              <a:noFill/>
              <a:ln w="9525">
                <a:noFill/>
                <a:miter lim="800000"/>
                <a:headEnd/>
                <a:tailEnd/>
              </a:ln>
            </p:spPr>
            <p:txBody>
              <a:bodyPr wrap="none" lIns="0" tIns="0" rIns="0" bIns="0">
                <a:spAutoFit/>
              </a:bodyPr>
              <a:lstStyle/>
              <a:p>
                <a:pPr algn="l"/>
                <a:r>
                  <a:rPr lang="en-US" sz="900"/>
                  <a:t>STORE</a:t>
                </a:r>
              </a:p>
            </p:txBody>
          </p:sp>
        </p:grpSp>
        <p:sp>
          <p:nvSpPr>
            <p:cNvPr id="6215" name="Oval 26"/>
            <p:cNvSpPr>
              <a:spLocks noChangeArrowheads="1"/>
            </p:cNvSpPr>
            <p:nvPr/>
          </p:nvSpPr>
          <p:spPr bwMode="auto">
            <a:xfrm>
              <a:off x="2453" y="3915"/>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800">
                  <a:solidFill>
                    <a:schemeClr val="bg1"/>
                  </a:solidFill>
                </a:rPr>
                <a:t>GW</a:t>
              </a:r>
            </a:p>
          </p:txBody>
        </p:sp>
        <p:sp>
          <p:nvSpPr>
            <p:cNvPr id="6216" name="TextBox 27"/>
            <p:cNvSpPr txBox="1">
              <a:spLocks noChangeArrowheads="1"/>
            </p:cNvSpPr>
            <p:nvPr/>
          </p:nvSpPr>
          <p:spPr bwMode="auto">
            <a:xfrm>
              <a:off x="2605" y="3938"/>
              <a:ext cx="266" cy="62"/>
            </a:xfrm>
            <a:prstGeom prst="rect">
              <a:avLst/>
            </a:prstGeom>
            <a:noFill/>
            <a:ln w="9525">
              <a:noFill/>
              <a:miter lim="800000"/>
              <a:headEnd/>
              <a:tailEnd/>
            </a:ln>
          </p:spPr>
          <p:txBody>
            <a:bodyPr wrap="none" lIns="0" tIns="0" rIns="0" bIns="0">
              <a:spAutoFit/>
            </a:bodyPr>
            <a:lstStyle/>
            <a:p>
              <a:pPr algn="l"/>
              <a:r>
                <a:rPr lang="en-US" sz="900"/>
                <a:t>GATEWAY</a:t>
              </a:r>
            </a:p>
          </p:txBody>
        </p:sp>
        <p:sp>
          <p:nvSpPr>
            <p:cNvPr id="6217" name="Oval 47"/>
            <p:cNvSpPr>
              <a:spLocks noChangeArrowheads="1"/>
            </p:cNvSpPr>
            <p:nvPr/>
          </p:nvSpPr>
          <p:spPr bwMode="auto">
            <a:xfrm>
              <a:off x="1207" y="3774"/>
              <a:ext cx="115" cy="115"/>
            </a:xfrm>
            <a:prstGeom prst="ellipse">
              <a:avLst/>
            </a:prstGeom>
            <a:solidFill>
              <a:srgbClr val="FF0000"/>
            </a:solidFill>
            <a:ln w="9525" algn="ctr">
              <a:solidFill>
                <a:schemeClr val="bg1"/>
              </a:solidFill>
              <a:round/>
              <a:headEnd/>
              <a:tailEnd/>
            </a:ln>
          </p:spPr>
          <p:txBody>
            <a:bodyPr wrap="none" lIns="9144" tIns="9144" rIns="0" bIns="0" anchor="ctr"/>
            <a:lstStyle/>
            <a:p>
              <a:r>
                <a:rPr lang="en-US" sz="800">
                  <a:solidFill>
                    <a:schemeClr val="bg1"/>
                  </a:solidFill>
                </a:rPr>
                <a:t>IM</a:t>
              </a:r>
            </a:p>
          </p:txBody>
        </p:sp>
        <p:sp>
          <p:nvSpPr>
            <p:cNvPr id="6218" name="TextBox 48"/>
            <p:cNvSpPr txBox="1">
              <a:spLocks noChangeArrowheads="1"/>
            </p:cNvSpPr>
            <p:nvPr/>
          </p:nvSpPr>
          <p:spPr bwMode="auto">
            <a:xfrm>
              <a:off x="1358" y="3797"/>
              <a:ext cx="274" cy="62"/>
            </a:xfrm>
            <a:prstGeom prst="rect">
              <a:avLst/>
            </a:prstGeom>
            <a:noFill/>
            <a:ln w="9525">
              <a:noFill/>
              <a:miter lim="800000"/>
              <a:headEnd/>
              <a:tailEnd/>
            </a:ln>
          </p:spPr>
          <p:txBody>
            <a:bodyPr wrap="none" lIns="0" tIns="0" rIns="0" bIns="0">
              <a:spAutoFit/>
            </a:bodyPr>
            <a:lstStyle/>
            <a:p>
              <a:pPr algn="l"/>
              <a:r>
                <a:rPr lang="en-US" sz="900"/>
                <a:t>IMPORTER</a:t>
              </a:r>
            </a:p>
          </p:txBody>
        </p:sp>
        <p:grpSp>
          <p:nvGrpSpPr>
            <p:cNvPr id="7" name="Group 22"/>
            <p:cNvGrpSpPr>
              <a:grpSpLocks/>
            </p:cNvGrpSpPr>
            <p:nvPr/>
          </p:nvGrpSpPr>
          <p:grpSpPr bwMode="auto">
            <a:xfrm>
              <a:off x="2915" y="3774"/>
              <a:ext cx="403" cy="115"/>
              <a:chOff x="1740794" y="5660265"/>
              <a:chExt cx="639235" cy="182880"/>
            </a:xfrm>
          </p:grpSpPr>
          <p:sp>
            <p:nvSpPr>
              <p:cNvPr id="6220" name="Oval 23"/>
              <p:cNvSpPr>
                <a:spLocks noChangeArrowheads="1"/>
              </p:cNvSpPr>
              <p:nvPr/>
            </p:nvSpPr>
            <p:spPr bwMode="auto">
              <a:xfrm>
                <a:off x="1740794" y="5660265"/>
                <a:ext cx="182880" cy="182880"/>
              </a:xfrm>
              <a:prstGeom prst="ellipse">
                <a:avLst/>
              </a:prstGeom>
              <a:solidFill>
                <a:schemeClr val="bg2"/>
              </a:solidFill>
              <a:ln w="9525" algn="ctr">
                <a:solidFill>
                  <a:schemeClr val="bg1"/>
                </a:solidFill>
                <a:round/>
                <a:headEnd/>
                <a:tailEnd/>
              </a:ln>
            </p:spPr>
            <p:txBody>
              <a:bodyPr wrap="none" lIns="0" tIns="9144" rIns="0" bIns="0" anchor="ctr"/>
              <a:lstStyle/>
              <a:p>
                <a:r>
                  <a:rPr lang="en-US" sz="800">
                    <a:solidFill>
                      <a:schemeClr val="bg1"/>
                    </a:solidFill>
                  </a:rPr>
                  <a:t>FC</a:t>
                </a:r>
              </a:p>
            </p:txBody>
          </p:sp>
          <p:sp>
            <p:nvSpPr>
              <p:cNvPr id="6221" name="TextBox 24"/>
              <p:cNvSpPr txBox="1">
                <a:spLocks noChangeArrowheads="1"/>
              </p:cNvSpPr>
              <p:nvPr/>
            </p:nvSpPr>
            <p:spPr bwMode="auto">
              <a:xfrm>
                <a:off x="1981366" y="5696841"/>
                <a:ext cx="398663" cy="98298"/>
              </a:xfrm>
              <a:prstGeom prst="rect">
                <a:avLst/>
              </a:prstGeom>
              <a:noFill/>
              <a:ln w="9525">
                <a:noFill/>
                <a:miter lim="800000"/>
                <a:headEnd/>
                <a:tailEnd/>
              </a:ln>
            </p:spPr>
            <p:txBody>
              <a:bodyPr wrap="none" lIns="0" tIns="0" rIns="0" bIns="0">
                <a:spAutoFit/>
              </a:bodyPr>
              <a:lstStyle/>
              <a:p>
                <a:pPr algn="l"/>
                <a:r>
                  <a:rPr lang="en-US" sz="900"/>
                  <a:t>FACTORY</a:t>
                </a:r>
              </a:p>
            </p:txBody>
          </p:sp>
        </p:grpSp>
      </p:grpSp>
      <p:grpSp>
        <p:nvGrpSpPr>
          <p:cNvPr id="8" name="Group 106"/>
          <p:cNvGrpSpPr>
            <a:grpSpLocks/>
          </p:cNvGrpSpPr>
          <p:nvPr/>
        </p:nvGrpSpPr>
        <p:grpSpPr bwMode="auto">
          <a:xfrm>
            <a:off x="6192838" y="4094163"/>
            <a:ext cx="2813050" cy="2635250"/>
            <a:chOff x="3901" y="2579"/>
            <a:chExt cx="1772" cy="1660"/>
          </a:xfrm>
        </p:grpSpPr>
        <p:pic>
          <p:nvPicPr>
            <p:cNvPr id="6206" name="Picture 41"/>
            <p:cNvPicPr>
              <a:picLocks noChangeAspect="1" noChangeArrowheads="1"/>
            </p:cNvPicPr>
            <p:nvPr/>
          </p:nvPicPr>
          <p:blipFill>
            <a:blip r:embed="rId3" cstate="print"/>
            <a:srcRect l="21875" t="29167" r="49763" b="35416"/>
            <a:stretch>
              <a:fillRect/>
            </a:stretch>
          </p:blipFill>
          <p:spPr bwMode="auto">
            <a:xfrm>
              <a:off x="3901" y="2579"/>
              <a:ext cx="1772" cy="1660"/>
            </a:xfrm>
            <a:prstGeom prst="rect">
              <a:avLst/>
            </a:prstGeom>
            <a:noFill/>
            <a:ln w="9525">
              <a:solidFill>
                <a:schemeClr val="accent2"/>
              </a:solidFill>
              <a:miter lim="800000"/>
              <a:headEnd/>
              <a:tailEnd/>
            </a:ln>
          </p:spPr>
        </p:pic>
        <p:sp>
          <p:nvSpPr>
            <p:cNvPr id="6207" name="Rectangle 102"/>
            <p:cNvSpPr>
              <a:spLocks noChangeArrowheads="1"/>
            </p:cNvSpPr>
            <p:nvPr/>
          </p:nvSpPr>
          <p:spPr bwMode="auto">
            <a:xfrm>
              <a:off x="4254" y="3206"/>
              <a:ext cx="113" cy="84"/>
            </a:xfrm>
            <a:prstGeom prst="rect">
              <a:avLst/>
            </a:prstGeom>
            <a:solidFill>
              <a:schemeClr val="bg1"/>
            </a:solidFill>
            <a:ln w="9525">
              <a:noFill/>
              <a:miter lim="800000"/>
              <a:headEnd/>
              <a:tailEnd/>
            </a:ln>
          </p:spPr>
          <p:txBody>
            <a:bodyPr wrap="none" anchor="ctr"/>
            <a:lstStyle/>
            <a:p>
              <a:r>
                <a:rPr lang="en-US" sz="900">
                  <a:solidFill>
                    <a:srgbClr val="5F5F5F"/>
                  </a:solidFill>
                  <a:latin typeface="Arial Narrow" pitchFamily="34" charset="0"/>
                </a:rPr>
                <a:t>US</a:t>
              </a:r>
            </a:p>
          </p:txBody>
        </p:sp>
        <p:sp>
          <p:nvSpPr>
            <p:cNvPr id="6208" name="Rectangle 103"/>
            <p:cNvSpPr>
              <a:spLocks noChangeArrowheads="1"/>
            </p:cNvSpPr>
            <p:nvPr/>
          </p:nvSpPr>
          <p:spPr bwMode="auto">
            <a:xfrm>
              <a:off x="4257" y="3321"/>
              <a:ext cx="113" cy="84"/>
            </a:xfrm>
            <a:prstGeom prst="rect">
              <a:avLst/>
            </a:prstGeom>
            <a:solidFill>
              <a:schemeClr val="bg1"/>
            </a:solidFill>
            <a:ln w="9525">
              <a:noFill/>
              <a:miter lim="800000"/>
              <a:headEnd/>
              <a:tailEnd/>
            </a:ln>
          </p:spPr>
          <p:txBody>
            <a:bodyPr wrap="none" anchor="ctr"/>
            <a:lstStyle/>
            <a:p>
              <a:r>
                <a:rPr lang="en-US" sz="900">
                  <a:solidFill>
                    <a:srgbClr val="5F5F5F"/>
                  </a:solidFill>
                  <a:latin typeface="Arial Narrow" pitchFamily="34" charset="0"/>
                </a:rPr>
                <a:t>US</a:t>
              </a:r>
            </a:p>
          </p:txBody>
        </p:sp>
        <p:sp>
          <p:nvSpPr>
            <p:cNvPr id="6209" name="Rectangle 104"/>
            <p:cNvSpPr>
              <a:spLocks noChangeArrowheads="1"/>
            </p:cNvSpPr>
            <p:nvPr/>
          </p:nvSpPr>
          <p:spPr bwMode="auto">
            <a:xfrm>
              <a:off x="4257" y="3436"/>
              <a:ext cx="113" cy="84"/>
            </a:xfrm>
            <a:prstGeom prst="rect">
              <a:avLst/>
            </a:prstGeom>
            <a:solidFill>
              <a:schemeClr val="bg1"/>
            </a:solidFill>
            <a:ln w="9525">
              <a:noFill/>
              <a:miter lim="800000"/>
              <a:headEnd/>
              <a:tailEnd/>
            </a:ln>
          </p:spPr>
          <p:txBody>
            <a:bodyPr wrap="none" anchor="ctr"/>
            <a:lstStyle/>
            <a:p>
              <a:r>
                <a:rPr lang="en-US" sz="900">
                  <a:solidFill>
                    <a:srgbClr val="5F5F5F"/>
                  </a:solidFill>
                  <a:latin typeface="Arial Narrow" pitchFamily="34" charset="0"/>
                </a:rPr>
                <a:t>US</a:t>
              </a:r>
            </a:p>
          </p:txBody>
        </p:sp>
        <p:sp>
          <p:nvSpPr>
            <p:cNvPr id="6210" name="Rectangle 105"/>
            <p:cNvSpPr>
              <a:spLocks noChangeArrowheads="1"/>
            </p:cNvSpPr>
            <p:nvPr/>
          </p:nvSpPr>
          <p:spPr bwMode="auto">
            <a:xfrm>
              <a:off x="4257" y="3551"/>
              <a:ext cx="113" cy="84"/>
            </a:xfrm>
            <a:prstGeom prst="rect">
              <a:avLst/>
            </a:prstGeom>
            <a:solidFill>
              <a:schemeClr val="bg1"/>
            </a:solidFill>
            <a:ln w="9525">
              <a:noFill/>
              <a:miter lim="800000"/>
              <a:headEnd/>
              <a:tailEnd/>
            </a:ln>
          </p:spPr>
          <p:txBody>
            <a:bodyPr wrap="none" anchor="ctr"/>
            <a:lstStyle/>
            <a:p>
              <a:r>
                <a:rPr lang="en-US" sz="900">
                  <a:solidFill>
                    <a:srgbClr val="5F5F5F"/>
                  </a:solidFill>
                  <a:latin typeface="Arial Narrow" pitchFamily="34" charset="0"/>
                </a:rPr>
                <a:t>US</a:t>
              </a:r>
            </a:p>
          </p:txBody>
        </p:sp>
      </p:grpSp>
      <p:pic>
        <p:nvPicPr>
          <p:cNvPr id="5176" name="Picture 41"/>
          <p:cNvPicPr>
            <a:picLocks noChangeAspect="1" noChangeArrowheads="1"/>
          </p:cNvPicPr>
          <p:nvPr/>
        </p:nvPicPr>
        <p:blipFill>
          <a:blip r:embed="rId3" cstate="print"/>
          <a:srcRect l="50272" t="29129" r="20346" b="35379"/>
          <a:stretch>
            <a:fillRect/>
          </a:stretch>
        </p:blipFill>
        <p:spPr bwMode="auto">
          <a:xfrm>
            <a:off x="6183313" y="4084638"/>
            <a:ext cx="2922587" cy="2646362"/>
          </a:xfrm>
          <a:prstGeom prst="rect">
            <a:avLst/>
          </a:prstGeom>
          <a:noFill/>
          <a:ln w="9525">
            <a:solidFill>
              <a:schemeClr val="accent2"/>
            </a:solidFill>
            <a:miter lim="800000"/>
            <a:headEnd/>
            <a:tailEnd/>
          </a:ln>
        </p:spPr>
      </p:pic>
    </p:spTree>
    <p:extLst>
      <p:ext uri="{BB962C8B-B14F-4D97-AF65-F5344CB8AC3E}">
        <p14:creationId xmlns:p14="http://schemas.microsoft.com/office/powerpoint/2010/main" val="33644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76"/>
                                        </p:tgtEl>
                                        <p:attrNameLst>
                                          <p:attrName>style.visibility</p:attrName>
                                        </p:attrNameLst>
                                      </p:cBhvr>
                                      <p:to>
                                        <p:strVal val="visible"/>
                                      </p:to>
                                    </p:set>
                                    <p:anim calcmode="lin" valueType="num">
                                      <p:cBhvr additive="base">
                                        <p:cTn id="13" dur="500" fill="hold"/>
                                        <p:tgtEl>
                                          <p:spTgt spid="5176"/>
                                        </p:tgtEl>
                                        <p:attrNameLst>
                                          <p:attrName>ppt_x</p:attrName>
                                        </p:attrNameLst>
                                      </p:cBhvr>
                                      <p:tavLst>
                                        <p:tav tm="0">
                                          <p:val>
                                            <p:strVal val="1+#ppt_w/2"/>
                                          </p:val>
                                        </p:tav>
                                        <p:tav tm="100000">
                                          <p:val>
                                            <p:strVal val="#ppt_x"/>
                                          </p:val>
                                        </p:tav>
                                      </p:tavLst>
                                    </p:anim>
                                    <p:anim calcmode="lin" valueType="num">
                                      <p:cBhvr additive="base">
                                        <p:cTn id="14" dur="500" fill="hold"/>
                                        <p:tgtEl>
                                          <p:spTgt spid="5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117475" y="2300288"/>
            <a:ext cx="6007100" cy="4443412"/>
          </a:xfrm>
          <a:prstGeom prst="rect">
            <a:avLst/>
          </a:prstGeom>
          <a:solidFill>
            <a:srgbClr val="BCD8DD"/>
          </a:solidFill>
          <a:ln w="9525">
            <a:noFill/>
            <a:miter lim="800000"/>
            <a:headEnd/>
            <a:tailEnd/>
          </a:ln>
        </p:spPr>
        <p:txBody>
          <a:bodyPr/>
          <a:lstStyle/>
          <a:p>
            <a:endParaRPr lang="en-US"/>
          </a:p>
        </p:txBody>
      </p:sp>
      <p:sp>
        <p:nvSpPr>
          <p:cNvPr id="123" name="Rectangle 122"/>
          <p:cNvSpPr/>
          <p:nvPr/>
        </p:nvSpPr>
        <p:spPr bwMode="auto">
          <a:xfrm rot="10800000">
            <a:off x="2430049" y="2298525"/>
            <a:ext cx="1565754" cy="4427949"/>
          </a:xfrm>
          <a:prstGeom prst="rect">
            <a:avLst/>
          </a:prstGeom>
          <a:gradFill flip="none" rotWithShape="1">
            <a:gsLst>
              <a:gs pos="0">
                <a:srgbClr val="C5F0FF">
                  <a:alpha val="0"/>
                </a:srgbClr>
              </a:gs>
              <a:gs pos="25000">
                <a:srgbClr val="C5F0FF"/>
              </a:gs>
              <a:gs pos="70000">
                <a:srgbClr val="C5F0FF"/>
              </a:gs>
              <a:gs pos="100000">
                <a:srgbClr val="C5F0FF">
                  <a:alpha val="0"/>
                </a:srgbClr>
              </a:gs>
            </a:gsLst>
            <a:lin ang="16200000" scaled="0"/>
            <a:tileRect/>
          </a:gradFill>
          <a:ln w="9525" cap="flat" cmpd="sng" algn="ctr">
            <a:noFill/>
            <a:prstDash val="solid"/>
            <a:round/>
            <a:headEnd type="none" w="med" len="med"/>
            <a:tailEnd type="none" w="med" len="med"/>
          </a:ln>
          <a:effectLst/>
        </p:spPr>
        <p:txBody>
          <a:bodyPr/>
          <a:lstStyle/>
          <a:p>
            <a:pPr>
              <a:defRPr/>
            </a:pPr>
            <a:endParaRPr lang="en-US"/>
          </a:p>
        </p:txBody>
      </p:sp>
      <p:sp>
        <p:nvSpPr>
          <p:cNvPr id="7174" name="Rectangle 6"/>
          <p:cNvSpPr>
            <a:spLocks noChangeArrowheads="1"/>
          </p:cNvSpPr>
          <p:nvPr/>
        </p:nvSpPr>
        <p:spPr bwMode="auto">
          <a:xfrm>
            <a:off x="117475" y="1096963"/>
            <a:ext cx="6007100" cy="1133475"/>
          </a:xfrm>
          <a:prstGeom prst="rect">
            <a:avLst/>
          </a:prstGeom>
          <a:solidFill>
            <a:schemeClr val="bg1"/>
          </a:solidFill>
          <a:ln w="6350">
            <a:solidFill>
              <a:schemeClr val="bg2"/>
            </a:solidFill>
            <a:miter lim="800000"/>
            <a:headEnd/>
            <a:tailEnd/>
          </a:ln>
        </p:spPr>
        <p:txBody>
          <a:bodyPr/>
          <a:lstStyle/>
          <a:p>
            <a:endParaRPr lang="en-US"/>
          </a:p>
        </p:txBody>
      </p:sp>
      <p:sp>
        <p:nvSpPr>
          <p:cNvPr id="7175" name="Rectangle 7"/>
          <p:cNvSpPr>
            <a:spLocks noChangeArrowheads="1"/>
          </p:cNvSpPr>
          <p:nvPr/>
        </p:nvSpPr>
        <p:spPr bwMode="auto">
          <a:xfrm>
            <a:off x="6192838" y="1096963"/>
            <a:ext cx="2836862" cy="2811462"/>
          </a:xfrm>
          <a:prstGeom prst="rect">
            <a:avLst/>
          </a:prstGeom>
          <a:solidFill>
            <a:srgbClr val="EAEAEA"/>
          </a:solidFill>
          <a:ln w="6350">
            <a:solidFill>
              <a:schemeClr val="bg2"/>
            </a:solidFill>
            <a:miter lim="800000"/>
            <a:headEnd/>
            <a:tailEnd/>
          </a:ln>
        </p:spPr>
        <p:txBody>
          <a:bodyPr/>
          <a:lstStyle/>
          <a:p>
            <a:endParaRPr lang="en-US"/>
          </a:p>
        </p:txBody>
      </p:sp>
      <p:sp>
        <p:nvSpPr>
          <p:cNvPr id="7176" name="Rectangle 8"/>
          <p:cNvSpPr>
            <a:spLocks noChangeArrowheads="1"/>
          </p:cNvSpPr>
          <p:nvPr/>
        </p:nvSpPr>
        <p:spPr bwMode="auto">
          <a:xfrm>
            <a:off x="6192838" y="3976688"/>
            <a:ext cx="2822575" cy="2767012"/>
          </a:xfrm>
          <a:prstGeom prst="rect">
            <a:avLst/>
          </a:prstGeom>
          <a:solidFill>
            <a:srgbClr val="EAEAEA"/>
          </a:solidFill>
          <a:ln w="6350">
            <a:solidFill>
              <a:schemeClr val="bg2"/>
            </a:solidFill>
            <a:miter lim="800000"/>
            <a:headEnd/>
            <a:tailEnd/>
          </a:ln>
        </p:spPr>
        <p:txBody>
          <a:bodyPr/>
          <a:lstStyle/>
          <a:p>
            <a:endParaRPr lang="en-US"/>
          </a:p>
        </p:txBody>
      </p:sp>
      <p:sp>
        <p:nvSpPr>
          <p:cNvPr id="7177" name="Freeform 10"/>
          <p:cNvSpPr>
            <a:spLocks/>
          </p:cNvSpPr>
          <p:nvPr/>
        </p:nvSpPr>
        <p:spPr bwMode="auto">
          <a:xfrm>
            <a:off x="4933950" y="3136900"/>
            <a:ext cx="1190625" cy="1306513"/>
          </a:xfrm>
          <a:custGeom>
            <a:avLst/>
            <a:gdLst>
              <a:gd name="T0" fmla="*/ 143648115 w 750"/>
              <a:gd name="T1" fmla="*/ 181451315 h 823"/>
              <a:gd name="T2" fmla="*/ 108367527 w 750"/>
              <a:gd name="T3" fmla="*/ 181451315 h 823"/>
              <a:gd name="T4" fmla="*/ 108367527 w 750"/>
              <a:gd name="T5" fmla="*/ 73085356 h 823"/>
              <a:gd name="T6" fmla="*/ 0 w 750"/>
              <a:gd name="T7" fmla="*/ 73085356 h 823"/>
              <a:gd name="T8" fmla="*/ 35282188 w 750"/>
              <a:gd name="T9" fmla="*/ 287297936 h 823"/>
              <a:gd name="T10" fmla="*/ 0 w 750"/>
              <a:gd name="T11" fmla="*/ 607358701 h 823"/>
              <a:gd name="T12" fmla="*/ 35282188 w 750"/>
              <a:gd name="T13" fmla="*/ 753527776 h 823"/>
              <a:gd name="T14" fmla="*/ 0 w 750"/>
              <a:gd name="T15" fmla="*/ 894656736 h 823"/>
              <a:gd name="T16" fmla="*/ 35282188 w 750"/>
              <a:gd name="T17" fmla="*/ 924898614 h 823"/>
              <a:gd name="T18" fmla="*/ 35282188 w 750"/>
              <a:gd name="T19" fmla="*/ 967740480 h 823"/>
              <a:gd name="T20" fmla="*/ 143648115 w 750"/>
              <a:gd name="T21" fmla="*/ 1071067689 h 823"/>
              <a:gd name="T22" fmla="*/ 181451241 w 750"/>
              <a:gd name="T23" fmla="*/ 1071067689 h 823"/>
              <a:gd name="T24" fmla="*/ 181451241 w 750"/>
              <a:gd name="T25" fmla="*/ 1106349880 h 823"/>
              <a:gd name="T26" fmla="*/ 143648115 w 750"/>
              <a:gd name="T27" fmla="*/ 1106349880 h 823"/>
              <a:gd name="T28" fmla="*/ 143648115 w 750"/>
              <a:gd name="T29" fmla="*/ 1139111120 h 823"/>
              <a:gd name="T30" fmla="*/ 181451241 w 750"/>
              <a:gd name="T31" fmla="*/ 1139111120 h 823"/>
              <a:gd name="T32" fmla="*/ 181451241 w 750"/>
              <a:gd name="T33" fmla="*/ 1217236764 h 823"/>
              <a:gd name="T34" fmla="*/ 257055953 w 750"/>
              <a:gd name="T35" fmla="*/ 1320562386 h 823"/>
              <a:gd name="T36" fmla="*/ 257055953 w 750"/>
              <a:gd name="T37" fmla="*/ 1355844576 h 823"/>
              <a:gd name="T38" fmla="*/ 433466932 w 750"/>
              <a:gd name="T39" fmla="*/ 1398688030 h 823"/>
              <a:gd name="T40" fmla="*/ 433466932 w 750"/>
              <a:gd name="T41" fmla="*/ 1466731461 h 823"/>
              <a:gd name="T42" fmla="*/ 471270058 w 750"/>
              <a:gd name="T43" fmla="*/ 1466731461 h 823"/>
              <a:gd name="T44" fmla="*/ 534273150 w 750"/>
              <a:gd name="T45" fmla="*/ 1534776479 h 823"/>
              <a:gd name="T46" fmla="*/ 642639039 w 750"/>
              <a:gd name="T47" fmla="*/ 1534776479 h 823"/>
              <a:gd name="T48" fmla="*/ 892135419 w 750"/>
              <a:gd name="T49" fmla="*/ 1643142413 h 823"/>
              <a:gd name="T50" fmla="*/ 1249997490 w 750"/>
              <a:gd name="T51" fmla="*/ 1575098982 h 823"/>
              <a:gd name="T52" fmla="*/ 1255037801 w 750"/>
              <a:gd name="T53" fmla="*/ 1575098982 h 823"/>
              <a:gd name="T54" fmla="*/ 1255037801 w 750"/>
              <a:gd name="T55" fmla="*/ 1575098982 h 823"/>
              <a:gd name="T56" fmla="*/ 1358364967 w 750"/>
              <a:gd name="T57" fmla="*/ 1683465314 h 823"/>
              <a:gd name="T58" fmla="*/ 1358364967 w 750"/>
              <a:gd name="T59" fmla="*/ 1751510332 h 823"/>
              <a:gd name="T60" fmla="*/ 1431448681 w 750"/>
              <a:gd name="T61" fmla="*/ 1786792523 h 823"/>
              <a:gd name="T62" fmla="*/ 1464211495 w 750"/>
              <a:gd name="T63" fmla="*/ 1786792523 h 823"/>
              <a:gd name="T64" fmla="*/ 1499493671 w 750"/>
              <a:gd name="T65" fmla="*/ 1746470019 h 823"/>
              <a:gd name="T66" fmla="*/ 1572577385 w 750"/>
              <a:gd name="T67" fmla="*/ 1746470019 h 823"/>
              <a:gd name="T68" fmla="*/ 1577617696 w 750"/>
              <a:gd name="T69" fmla="*/ 1751510332 h 823"/>
              <a:gd name="T70" fmla="*/ 1577617696 w 750"/>
              <a:gd name="T71" fmla="*/ 1751510332 h 823"/>
              <a:gd name="T72" fmla="*/ 1713706486 w 750"/>
              <a:gd name="T73" fmla="*/ 2036287219 h 823"/>
              <a:gd name="T74" fmla="*/ 1857356139 w 750"/>
              <a:gd name="T75" fmla="*/ 2074090360 h 823"/>
              <a:gd name="T76" fmla="*/ 1857356139 w 750"/>
              <a:gd name="T77" fmla="*/ 2074090360 h 823"/>
              <a:gd name="T78" fmla="*/ 1857356139 w 750"/>
              <a:gd name="T79" fmla="*/ 2074090360 h 823"/>
              <a:gd name="T80" fmla="*/ 1857356139 w 750"/>
              <a:gd name="T81" fmla="*/ 1927921285 h 823"/>
              <a:gd name="T82" fmla="*/ 1890117366 w 750"/>
              <a:gd name="T83" fmla="*/ 1905239083 h 823"/>
              <a:gd name="T84" fmla="*/ 1890117366 w 750"/>
              <a:gd name="T85" fmla="*/ 0 h 823"/>
              <a:gd name="T86" fmla="*/ 143648115 w 750"/>
              <a:gd name="T87" fmla="*/ 0 h 823"/>
              <a:gd name="T88" fmla="*/ 143648115 w 750"/>
              <a:gd name="T89" fmla="*/ 181451315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823"/>
              <a:gd name="T137" fmla="*/ 750 w 750"/>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823">
                <a:moveTo>
                  <a:pt x="57" y="72"/>
                </a:moveTo>
                <a:lnTo>
                  <a:pt x="43" y="72"/>
                </a:lnTo>
                <a:lnTo>
                  <a:pt x="43" y="29"/>
                </a:lnTo>
                <a:lnTo>
                  <a:pt x="0" y="29"/>
                </a:lnTo>
                <a:lnTo>
                  <a:pt x="14" y="114"/>
                </a:lnTo>
                <a:lnTo>
                  <a:pt x="0" y="241"/>
                </a:lnTo>
                <a:lnTo>
                  <a:pt x="14" y="299"/>
                </a:lnTo>
                <a:lnTo>
                  <a:pt x="0" y="355"/>
                </a:lnTo>
                <a:lnTo>
                  <a:pt x="14" y="367"/>
                </a:lnTo>
                <a:lnTo>
                  <a:pt x="14" y="384"/>
                </a:lnTo>
                <a:lnTo>
                  <a:pt x="57" y="425"/>
                </a:lnTo>
                <a:lnTo>
                  <a:pt x="72" y="425"/>
                </a:lnTo>
                <a:lnTo>
                  <a:pt x="72" y="439"/>
                </a:lnTo>
                <a:lnTo>
                  <a:pt x="57" y="439"/>
                </a:lnTo>
                <a:lnTo>
                  <a:pt x="57" y="452"/>
                </a:lnTo>
                <a:lnTo>
                  <a:pt x="72" y="452"/>
                </a:lnTo>
                <a:lnTo>
                  <a:pt x="72" y="483"/>
                </a:lnTo>
                <a:lnTo>
                  <a:pt x="102" y="524"/>
                </a:lnTo>
                <a:lnTo>
                  <a:pt x="102" y="538"/>
                </a:lnTo>
                <a:lnTo>
                  <a:pt x="172" y="555"/>
                </a:lnTo>
                <a:lnTo>
                  <a:pt x="172" y="582"/>
                </a:lnTo>
                <a:lnTo>
                  <a:pt x="187" y="582"/>
                </a:lnTo>
                <a:lnTo>
                  <a:pt x="212" y="609"/>
                </a:lnTo>
                <a:lnTo>
                  <a:pt x="255" y="609"/>
                </a:lnTo>
                <a:lnTo>
                  <a:pt x="354" y="652"/>
                </a:lnTo>
                <a:lnTo>
                  <a:pt x="496" y="625"/>
                </a:lnTo>
                <a:lnTo>
                  <a:pt x="498" y="625"/>
                </a:lnTo>
                <a:lnTo>
                  <a:pt x="539" y="668"/>
                </a:lnTo>
                <a:lnTo>
                  <a:pt x="539" y="695"/>
                </a:lnTo>
                <a:lnTo>
                  <a:pt x="568" y="709"/>
                </a:lnTo>
                <a:lnTo>
                  <a:pt x="581" y="709"/>
                </a:lnTo>
                <a:lnTo>
                  <a:pt x="595" y="693"/>
                </a:lnTo>
                <a:lnTo>
                  <a:pt x="624" y="693"/>
                </a:lnTo>
                <a:lnTo>
                  <a:pt x="626" y="695"/>
                </a:lnTo>
                <a:lnTo>
                  <a:pt x="680" y="808"/>
                </a:lnTo>
                <a:lnTo>
                  <a:pt x="737" y="823"/>
                </a:lnTo>
                <a:lnTo>
                  <a:pt x="737" y="765"/>
                </a:lnTo>
                <a:lnTo>
                  <a:pt x="750" y="756"/>
                </a:lnTo>
                <a:lnTo>
                  <a:pt x="750" y="0"/>
                </a:lnTo>
                <a:lnTo>
                  <a:pt x="57" y="0"/>
                </a:lnTo>
                <a:lnTo>
                  <a:pt x="57" y="72"/>
                </a:lnTo>
                <a:close/>
              </a:path>
            </a:pathLst>
          </a:custGeom>
          <a:solidFill>
            <a:srgbClr val="ADAC92"/>
          </a:solidFill>
          <a:ln w="4">
            <a:solidFill>
              <a:srgbClr val="FFFFFF"/>
            </a:solidFill>
            <a:miter lim="800000"/>
            <a:headEnd/>
            <a:tailEnd/>
          </a:ln>
        </p:spPr>
        <p:txBody>
          <a:bodyPr/>
          <a:lstStyle/>
          <a:p>
            <a:endParaRPr lang="en-US"/>
          </a:p>
        </p:txBody>
      </p:sp>
      <p:sp>
        <p:nvSpPr>
          <p:cNvPr id="7178" name="Freeform 11"/>
          <p:cNvSpPr>
            <a:spLocks/>
          </p:cNvSpPr>
          <p:nvPr/>
        </p:nvSpPr>
        <p:spPr bwMode="auto">
          <a:xfrm>
            <a:off x="4237038" y="2300288"/>
            <a:ext cx="14287" cy="4762"/>
          </a:xfrm>
          <a:custGeom>
            <a:avLst/>
            <a:gdLst>
              <a:gd name="T0" fmla="*/ 22679815 w 9"/>
              <a:gd name="T1" fmla="*/ 0 h 3"/>
              <a:gd name="T2" fmla="*/ 0 w 9"/>
              <a:gd name="T3" fmla="*/ 0 h 3"/>
              <a:gd name="T4" fmla="*/ 0 w 9"/>
              <a:gd name="T5" fmla="*/ 7558882 h 3"/>
              <a:gd name="T6" fmla="*/ 22679815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0" y="3"/>
                </a:lnTo>
                <a:lnTo>
                  <a:pt x="9" y="0"/>
                </a:lnTo>
                <a:close/>
              </a:path>
            </a:pathLst>
          </a:custGeom>
          <a:solidFill>
            <a:srgbClr val="ADAC92"/>
          </a:solidFill>
          <a:ln w="4">
            <a:solidFill>
              <a:srgbClr val="FFFFFF"/>
            </a:solidFill>
            <a:miter lim="800000"/>
            <a:headEnd/>
            <a:tailEnd/>
          </a:ln>
        </p:spPr>
        <p:txBody>
          <a:bodyPr/>
          <a:lstStyle/>
          <a:p>
            <a:endParaRPr lang="en-US"/>
          </a:p>
        </p:txBody>
      </p:sp>
      <p:sp>
        <p:nvSpPr>
          <p:cNvPr id="7179" name="Freeform 12"/>
          <p:cNvSpPr>
            <a:spLocks/>
          </p:cNvSpPr>
          <p:nvPr/>
        </p:nvSpPr>
        <p:spPr bwMode="auto">
          <a:xfrm>
            <a:off x="4327525" y="2300288"/>
            <a:ext cx="1797050" cy="836612"/>
          </a:xfrm>
          <a:custGeom>
            <a:avLst/>
            <a:gdLst>
              <a:gd name="T0" fmla="*/ 105846566 w 1132"/>
              <a:gd name="T1" fmla="*/ 143648010 h 527"/>
              <a:gd name="T2" fmla="*/ 176410911 w 1132"/>
              <a:gd name="T3" fmla="*/ 113406167 h 527"/>
              <a:gd name="T4" fmla="*/ 244454356 w 1132"/>
              <a:gd name="T5" fmla="*/ 45362777 h 527"/>
              <a:gd name="T6" fmla="*/ 287297788 w 1132"/>
              <a:gd name="T7" fmla="*/ 181451107 h 527"/>
              <a:gd name="T8" fmla="*/ 322579960 w 1132"/>
              <a:gd name="T9" fmla="*/ 181451107 h 527"/>
              <a:gd name="T10" fmla="*/ 466228110 w 1132"/>
              <a:gd name="T11" fmla="*/ 435985973 h 527"/>
              <a:gd name="T12" fmla="*/ 572074627 w 1132"/>
              <a:gd name="T13" fmla="*/ 539313064 h 527"/>
              <a:gd name="T14" fmla="*/ 572074627 w 1132"/>
              <a:gd name="T15" fmla="*/ 685481971 h 527"/>
              <a:gd name="T16" fmla="*/ 572074627 w 1132"/>
              <a:gd name="T17" fmla="*/ 753525324 h 527"/>
              <a:gd name="T18" fmla="*/ 534273093 w 1132"/>
              <a:gd name="T19" fmla="*/ 788807474 h 527"/>
              <a:gd name="T20" fmla="*/ 680442092 w 1132"/>
              <a:gd name="T21" fmla="*/ 934976580 h 527"/>
              <a:gd name="T22" fmla="*/ 713204903 w 1132"/>
              <a:gd name="T23" fmla="*/ 970258730 h 527"/>
              <a:gd name="T24" fmla="*/ 748485488 w 1132"/>
              <a:gd name="T25" fmla="*/ 1111387330 h 527"/>
              <a:gd name="T26" fmla="*/ 997981841 w 1132"/>
              <a:gd name="T27" fmla="*/ 1292838388 h 527"/>
              <a:gd name="T28" fmla="*/ 1071065547 w 1132"/>
              <a:gd name="T29" fmla="*/ 1328120538 h 527"/>
              <a:gd name="T30" fmla="*/ 1106347720 w 1132"/>
              <a:gd name="T31" fmla="*/ 1328120538 h 527"/>
              <a:gd name="T32" fmla="*/ 2147483647 w 1132"/>
              <a:gd name="T33" fmla="*/ 1328120538 h 527"/>
              <a:gd name="T34" fmla="*/ 2147483647 w 1132"/>
              <a:gd name="T35" fmla="*/ 0 h 527"/>
              <a:gd name="T36" fmla="*/ 0 w 1132"/>
              <a:gd name="T37" fmla="*/ 0 h 527"/>
              <a:gd name="T38" fmla="*/ 0 w 1132"/>
              <a:gd name="T39" fmla="*/ 7559670 h 527"/>
              <a:gd name="T40" fmla="*/ 105846566 w 1132"/>
              <a:gd name="T41" fmla="*/ 143648010 h 5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2"/>
              <a:gd name="T64" fmla="*/ 0 h 527"/>
              <a:gd name="T65" fmla="*/ 1132 w 1132"/>
              <a:gd name="T66" fmla="*/ 527 h 5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2" h="527">
                <a:moveTo>
                  <a:pt x="42" y="57"/>
                </a:moveTo>
                <a:lnTo>
                  <a:pt x="70" y="45"/>
                </a:lnTo>
                <a:lnTo>
                  <a:pt x="97" y="18"/>
                </a:lnTo>
                <a:lnTo>
                  <a:pt x="114" y="72"/>
                </a:lnTo>
                <a:lnTo>
                  <a:pt x="128" y="72"/>
                </a:lnTo>
                <a:lnTo>
                  <a:pt x="185" y="173"/>
                </a:lnTo>
                <a:lnTo>
                  <a:pt x="227" y="214"/>
                </a:lnTo>
                <a:lnTo>
                  <a:pt x="227" y="272"/>
                </a:lnTo>
                <a:lnTo>
                  <a:pt x="227" y="299"/>
                </a:lnTo>
                <a:lnTo>
                  <a:pt x="212" y="313"/>
                </a:lnTo>
                <a:lnTo>
                  <a:pt x="270" y="371"/>
                </a:lnTo>
                <a:lnTo>
                  <a:pt x="283" y="385"/>
                </a:lnTo>
                <a:lnTo>
                  <a:pt x="297" y="441"/>
                </a:lnTo>
                <a:lnTo>
                  <a:pt x="396" y="513"/>
                </a:lnTo>
                <a:lnTo>
                  <a:pt x="425" y="527"/>
                </a:lnTo>
                <a:lnTo>
                  <a:pt x="439" y="527"/>
                </a:lnTo>
                <a:lnTo>
                  <a:pt x="1132" y="527"/>
                </a:lnTo>
                <a:lnTo>
                  <a:pt x="1132" y="0"/>
                </a:lnTo>
                <a:lnTo>
                  <a:pt x="0" y="0"/>
                </a:lnTo>
                <a:lnTo>
                  <a:pt x="0" y="3"/>
                </a:lnTo>
                <a:lnTo>
                  <a:pt x="42" y="57"/>
                </a:lnTo>
                <a:close/>
              </a:path>
            </a:pathLst>
          </a:custGeom>
          <a:solidFill>
            <a:srgbClr val="ADAC92"/>
          </a:solidFill>
          <a:ln w="4">
            <a:solidFill>
              <a:srgbClr val="FFFFFF"/>
            </a:solidFill>
            <a:miter lim="800000"/>
            <a:headEnd/>
            <a:tailEnd/>
          </a:ln>
        </p:spPr>
        <p:txBody>
          <a:bodyPr/>
          <a:lstStyle/>
          <a:p>
            <a:endParaRPr lang="en-US"/>
          </a:p>
        </p:txBody>
      </p:sp>
      <p:sp>
        <p:nvSpPr>
          <p:cNvPr id="7180" name="Freeform 13"/>
          <p:cNvSpPr>
            <a:spLocks/>
          </p:cNvSpPr>
          <p:nvPr/>
        </p:nvSpPr>
        <p:spPr bwMode="auto">
          <a:xfrm>
            <a:off x="5270500" y="4103688"/>
            <a:ext cx="854075" cy="790575"/>
          </a:xfrm>
          <a:custGeom>
            <a:avLst/>
            <a:gdLst>
              <a:gd name="T0" fmla="*/ 1323082621 w 538"/>
              <a:gd name="T1" fmla="*/ 819051573 h 498"/>
              <a:gd name="T2" fmla="*/ 1292840760 w 538"/>
              <a:gd name="T3" fmla="*/ 783769394 h 498"/>
              <a:gd name="T4" fmla="*/ 1292840760 w 538"/>
              <a:gd name="T5" fmla="*/ 607358500 h 498"/>
              <a:gd name="T6" fmla="*/ 1323082621 w 538"/>
              <a:gd name="T7" fmla="*/ 539313504 h 498"/>
              <a:gd name="T8" fmla="*/ 1184473297 w 538"/>
              <a:gd name="T9" fmla="*/ 501511963 h 498"/>
              <a:gd name="T10" fmla="*/ 1179432987 w 538"/>
              <a:gd name="T11" fmla="*/ 501511963 h 498"/>
              <a:gd name="T12" fmla="*/ 1179432987 w 538"/>
              <a:gd name="T13" fmla="*/ 501511963 h 498"/>
              <a:gd name="T14" fmla="*/ 1043344611 w 538"/>
              <a:gd name="T15" fmla="*/ 216733484 h 498"/>
              <a:gd name="T16" fmla="*/ 965219009 w 538"/>
              <a:gd name="T17" fmla="*/ 216733484 h 498"/>
              <a:gd name="T18" fmla="*/ 934977148 w 538"/>
              <a:gd name="T19" fmla="*/ 257055974 h 498"/>
              <a:gd name="T20" fmla="*/ 897175615 w 538"/>
              <a:gd name="T21" fmla="*/ 257055974 h 498"/>
              <a:gd name="T22" fmla="*/ 824090124 w 538"/>
              <a:gd name="T23" fmla="*/ 216733484 h 498"/>
              <a:gd name="T24" fmla="*/ 824090124 w 538"/>
              <a:gd name="T25" fmla="*/ 216733484 h 498"/>
              <a:gd name="T26" fmla="*/ 821570763 w 538"/>
              <a:gd name="T27" fmla="*/ 211693172 h 498"/>
              <a:gd name="T28" fmla="*/ 821570763 w 538"/>
              <a:gd name="T29" fmla="*/ 143649714 h 498"/>
              <a:gd name="T30" fmla="*/ 720764559 w 538"/>
              <a:gd name="T31" fmla="*/ 40322503 h 498"/>
              <a:gd name="T32" fmla="*/ 362902435 w 538"/>
              <a:gd name="T33" fmla="*/ 113407847 h 498"/>
              <a:gd name="T34" fmla="*/ 113406236 w 538"/>
              <a:gd name="T35" fmla="*/ 2520950 h 498"/>
              <a:gd name="T36" fmla="*/ 5040312 w 538"/>
              <a:gd name="T37" fmla="*/ 2520950 h 498"/>
              <a:gd name="T38" fmla="*/ 0 w 538"/>
              <a:gd name="T39" fmla="*/ 0 h 498"/>
              <a:gd name="T40" fmla="*/ 0 w 538"/>
              <a:gd name="T41" fmla="*/ 0 h 498"/>
              <a:gd name="T42" fmla="*/ 68043419 w 538"/>
              <a:gd name="T43" fmla="*/ 211693172 h 498"/>
              <a:gd name="T44" fmla="*/ 214212490 w 538"/>
              <a:gd name="T45" fmla="*/ 289818791 h 498"/>
              <a:gd name="T46" fmla="*/ 146169046 w 538"/>
              <a:gd name="T47" fmla="*/ 393144378 h 498"/>
              <a:gd name="T48" fmla="*/ 108365925 w 538"/>
              <a:gd name="T49" fmla="*/ 357862199 h 498"/>
              <a:gd name="T50" fmla="*/ 146169046 w 538"/>
              <a:gd name="T51" fmla="*/ 430947605 h 498"/>
              <a:gd name="T52" fmla="*/ 289817143 w 538"/>
              <a:gd name="T53" fmla="*/ 501511963 h 498"/>
              <a:gd name="T54" fmla="*/ 322579953 w 538"/>
              <a:gd name="T55" fmla="*/ 569555371 h 498"/>
              <a:gd name="T56" fmla="*/ 289817143 w 538"/>
              <a:gd name="T57" fmla="*/ 607358500 h 498"/>
              <a:gd name="T58" fmla="*/ 425905618 w 538"/>
              <a:gd name="T59" fmla="*/ 715724398 h 498"/>
              <a:gd name="T60" fmla="*/ 466228099 w 538"/>
              <a:gd name="T61" fmla="*/ 751006577 h 498"/>
              <a:gd name="T62" fmla="*/ 504031220 w 538"/>
              <a:gd name="T63" fmla="*/ 715724398 h 498"/>
              <a:gd name="T64" fmla="*/ 466228099 w 538"/>
              <a:gd name="T65" fmla="*/ 637598780 h 498"/>
              <a:gd name="T66" fmla="*/ 425905618 w 538"/>
              <a:gd name="T67" fmla="*/ 637598780 h 498"/>
              <a:gd name="T68" fmla="*/ 357862124 w 538"/>
              <a:gd name="T69" fmla="*/ 501511963 h 498"/>
              <a:gd name="T70" fmla="*/ 146169046 w 538"/>
              <a:gd name="T71" fmla="*/ 176410944 h 498"/>
              <a:gd name="T72" fmla="*/ 108365925 w 538"/>
              <a:gd name="T73" fmla="*/ 40322503 h 498"/>
              <a:gd name="T74" fmla="*/ 214212490 w 538"/>
              <a:gd name="T75" fmla="*/ 108367536 h 498"/>
              <a:gd name="T76" fmla="*/ 249494661 w 538"/>
              <a:gd name="T77" fmla="*/ 108367536 h 498"/>
              <a:gd name="T78" fmla="*/ 322579953 w 538"/>
              <a:gd name="T79" fmla="*/ 252015662 h 498"/>
              <a:gd name="T80" fmla="*/ 357862124 w 538"/>
              <a:gd name="T81" fmla="*/ 357862199 h 498"/>
              <a:gd name="T82" fmla="*/ 425905618 w 538"/>
              <a:gd name="T83" fmla="*/ 357862199 h 498"/>
              <a:gd name="T84" fmla="*/ 425905618 w 538"/>
              <a:gd name="T85" fmla="*/ 393144378 h 498"/>
              <a:gd name="T86" fmla="*/ 504031220 w 538"/>
              <a:gd name="T87" fmla="*/ 501511963 h 498"/>
              <a:gd name="T88" fmla="*/ 504031220 w 538"/>
              <a:gd name="T89" fmla="*/ 539313504 h 498"/>
              <a:gd name="T90" fmla="*/ 607356785 w 538"/>
              <a:gd name="T91" fmla="*/ 569555371 h 498"/>
              <a:gd name="T92" fmla="*/ 753525781 w 538"/>
              <a:gd name="T93" fmla="*/ 783769394 h 498"/>
              <a:gd name="T94" fmla="*/ 821570763 w 538"/>
              <a:gd name="T95" fmla="*/ 851813001 h 498"/>
              <a:gd name="T96" fmla="*/ 753525781 w 538"/>
              <a:gd name="T97" fmla="*/ 929938619 h 498"/>
              <a:gd name="T98" fmla="*/ 821570763 w 538"/>
              <a:gd name="T99" fmla="*/ 997982027 h 498"/>
              <a:gd name="T100" fmla="*/ 897175615 w 538"/>
              <a:gd name="T101" fmla="*/ 1111389824 h 498"/>
              <a:gd name="T102" fmla="*/ 1038304301 w 538"/>
              <a:gd name="T103" fmla="*/ 1111389824 h 498"/>
              <a:gd name="T104" fmla="*/ 1078626782 w 538"/>
              <a:gd name="T105" fmla="*/ 1141631692 h 498"/>
              <a:gd name="T106" fmla="*/ 1292840760 w 538"/>
              <a:gd name="T107" fmla="*/ 1214715412 h 498"/>
              <a:gd name="T108" fmla="*/ 1355843844 w 538"/>
              <a:gd name="T109" fmla="*/ 1255037902 h 498"/>
              <a:gd name="T110" fmla="*/ 1355843844 w 538"/>
              <a:gd name="T111" fmla="*/ 947578915 h 498"/>
              <a:gd name="T112" fmla="*/ 1323082621 w 538"/>
              <a:gd name="T113" fmla="*/ 851813001 h 498"/>
              <a:gd name="T114" fmla="*/ 1323082621 w 538"/>
              <a:gd name="T115" fmla="*/ 81905157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8"/>
              <a:gd name="T175" fmla="*/ 0 h 498"/>
              <a:gd name="T176" fmla="*/ 538 w 538"/>
              <a:gd name="T177" fmla="*/ 498 h 4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8" h="498">
                <a:moveTo>
                  <a:pt x="525" y="325"/>
                </a:moveTo>
                <a:lnTo>
                  <a:pt x="513" y="311"/>
                </a:lnTo>
                <a:lnTo>
                  <a:pt x="513" y="241"/>
                </a:lnTo>
                <a:lnTo>
                  <a:pt x="525" y="214"/>
                </a:lnTo>
                <a:lnTo>
                  <a:pt x="470" y="199"/>
                </a:lnTo>
                <a:lnTo>
                  <a:pt x="468" y="199"/>
                </a:lnTo>
                <a:lnTo>
                  <a:pt x="414" y="86"/>
                </a:lnTo>
                <a:lnTo>
                  <a:pt x="383" y="86"/>
                </a:lnTo>
                <a:lnTo>
                  <a:pt x="371" y="102"/>
                </a:lnTo>
                <a:lnTo>
                  <a:pt x="356" y="102"/>
                </a:lnTo>
                <a:lnTo>
                  <a:pt x="327" y="86"/>
                </a:lnTo>
                <a:lnTo>
                  <a:pt x="326" y="84"/>
                </a:lnTo>
                <a:lnTo>
                  <a:pt x="326" y="57"/>
                </a:lnTo>
                <a:lnTo>
                  <a:pt x="286" y="16"/>
                </a:lnTo>
                <a:lnTo>
                  <a:pt x="144" y="45"/>
                </a:lnTo>
                <a:lnTo>
                  <a:pt x="45" y="1"/>
                </a:lnTo>
                <a:lnTo>
                  <a:pt x="2" y="1"/>
                </a:lnTo>
                <a:lnTo>
                  <a:pt x="0" y="0"/>
                </a:lnTo>
                <a:lnTo>
                  <a:pt x="27" y="84"/>
                </a:lnTo>
                <a:lnTo>
                  <a:pt x="85" y="115"/>
                </a:lnTo>
                <a:lnTo>
                  <a:pt x="58" y="156"/>
                </a:lnTo>
                <a:lnTo>
                  <a:pt x="43" y="142"/>
                </a:lnTo>
                <a:lnTo>
                  <a:pt x="58" y="171"/>
                </a:lnTo>
                <a:lnTo>
                  <a:pt x="115" y="199"/>
                </a:lnTo>
                <a:lnTo>
                  <a:pt x="128" y="226"/>
                </a:lnTo>
                <a:lnTo>
                  <a:pt x="115" y="241"/>
                </a:lnTo>
                <a:lnTo>
                  <a:pt x="169" y="284"/>
                </a:lnTo>
                <a:lnTo>
                  <a:pt x="185" y="298"/>
                </a:lnTo>
                <a:lnTo>
                  <a:pt x="200" y="284"/>
                </a:lnTo>
                <a:lnTo>
                  <a:pt x="185" y="253"/>
                </a:lnTo>
                <a:lnTo>
                  <a:pt x="169" y="253"/>
                </a:lnTo>
                <a:lnTo>
                  <a:pt x="142" y="199"/>
                </a:lnTo>
                <a:lnTo>
                  <a:pt x="58" y="70"/>
                </a:lnTo>
                <a:lnTo>
                  <a:pt x="43" y="16"/>
                </a:lnTo>
                <a:lnTo>
                  <a:pt x="85" y="43"/>
                </a:lnTo>
                <a:lnTo>
                  <a:pt x="99" y="43"/>
                </a:lnTo>
                <a:lnTo>
                  <a:pt x="128" y="100"/>
                </a:lnTo>
                <a:lnTo>
                  <a:pt x="142" y="142"/>
                </a:lnTo>
                <a:lnTo>
                  <a:pt x="169" y="142"/>
                </a:lnTo>
                <a:lnTo>
                  <a:pt x="169" y="156"/>
                </a:lnTo>
                <a:lnTo>
                  <a:pt x="200" y="199"/>
                </a:lnTo>
                <a:lnTo>
                  <a:pt x="200" y="214"/>
                </a:lnTo>
                <a:lnTo>
                  <a:pt x="241" y="226"/>
                </a:lnTo>
                <a:lnTo>
                  <a:pt x="299" y="311"/>
                </a:lnTo>
                <a:lnTo>
                  <a:pt x="326" y="338"/>
                </a:lnTo>
                <a:lnTo>
                  <a:pt x="299" y="369"/>
                </a:lnTo>
                <a:lnTo>
                  <a:pt x="326" y="396"/>
                </a:lnTo>
                <a:lnTo>
                  <a:pt x="356" y="441"/>
                </a:lnTo>
                <a:lnTo>
                  <a:pt x="412" y="441"/>
                </a:lnTo>
                <a:lnTo>
                  <a:pt x="428" y="453"/>
                </a:lnTo>
                <a:lnTo>
                  <a:pt x="513" y="482"/>
                </a:lnTo>
                <a:lnTo>
                  <a:pt x="538" y="498"/>
                </a:lnTo>
                <a:lnTo>
                  <a:pt x="538" y="376"/>
                </a:lnTo>
                <a:lnTo>
                  <a:pt x="525" y="338"/>
                </a:lnTo>
                <a:lnTo>
                  <a:pt x="525" y="325"/>
                </a:lnTo>
                <a:close/>
              </a:path>
            </a:pathLst>
          </a:custGeom>
          <a:solidFill>
            <a:srgbClr val="ADAC92"/>
          </a:solidFill>
          <a:ln w="4">
            <a:solidFill>
              <a:srgbClr val="FFFFFF"/>
            </a:solidFill>
            <a:miter lim="800000"/>
            <a:headEnd/>
            <a:tailEnd/>
          </a:ln>
        </p:spPr>
        <p:txBody>
          <a:bodyPr/>
          <a:lstStyle/>
          <a:p>
            <a:endParaRPr lang="en-US"/>
          </a:p>
        </p:txBody>
      </p:sp>
      <p:sp>
        <p:nvSpPr>
          <p:cNvPr id="7181" name="Freeform 14"/>
          <p:cNvSpPr>
            <a:spLocks/>
          </p:cNvSpPr>
          <p:nvPr/>
        </p:nvSpPr>
        <p:spPr bwMode="auto">
          <a:xfrm>
            <a:off x="5789613" y="4237038"/>
            <a:ext cx="138112" cy="28575"/>
          </a:xfrm>
          <a:custGeom>
            <a:avLst/>
            <a:gdLst>
              <a:gd name="T0" fmla="*/ 73083472 w 87"/>
              <a:gd name="T1" fmla="*/ 45362806 h 18"/>
              <a:gd name="T2" fmla="*/ 110886484 w 87"/>
              <a:gd name="T3" fmla="*/ 45362806 h 18"/>
              <a:gd name="T4" fmla="*/ 141128239 w 87"/>
              <a:gd name="T5" fmla="*/ 5040312 h 18"/>
              <a:gd name="T6" fmla="*/ 219252029 w 87"/>
              <a:gd name="T7" fmla="*/ 5040312 h 18"/>
              <a:gd name="T8" fmla="*/ 214211736 w 87"/>
              <a:gd name="T9" fmla="*/ 0 h 18"/>
              <a:gd name="T10" fmla="*/ 141128239 w 87"/>
              <a:gd name="T11" fmla="*/ 0 h 18"/>
              <a:gd name="T12" fmla="*/ 105846192 w 87"/>
              <a:gd name="T13" fmla="*/ 40322495 h 18"/>
              <a:gd name="T14" fmla="*/ 73083472 w 87"/>
              <a:gd name="T15" fmla="*/ 40322495 h 18"/>
              <a:gd name="T16" fmla="*/ 0 w 87"/>
              <a:gd name="T17" fmla="*/ 5040312 h 18"/>
              <a:gd name="T18" fmla="*/ 0 w 87"/>
              <a:gd name="T19" fmla="*/ 5040312 h 18"/>
              <a:gd name="T20" fmla="*/ 73083472 w 87"/>
              <a:gd name="T21" fmla="*/ 4536280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8"/>
              <a:gd name="T35" fmla="*/ 87 w 8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8">
                <a:moveTo>
                  <a:pt x="29" y="18"/>
                </a:moveTo>
                <a:lnTo>
                  <a:pt x="44" y="18"/>
                </a:lnTo>
                <a:lnTo>
                  <a:pt x="56" y="2"/>
                </a:lnTo>
                <a:lnTo>
                  <a:pt x="87" y="2"/>
                </a:lnTo>
                <a:lnTo>
                  <a:pt x="85" y="0"/>
                </a:lnTo>
                <a:lnTo>
                  <a:pt x="56" y="0"/>
                </a:lnTo>
                <a:lnTo>
                  <a:pt x="42" y="16"/>
                </a:lnTo>
                <a:lnTo>
                  <a:pt x="29" y="16"/>
                </a:lnTo>
                <a:lnTo>
                  <a:pt x="0" y="2"/>
                </a:lnTo>
                <a:lnTo>
                  <a:pt x="29" y="18"/>
                </a:lnTo>
                <a:close/>
              </a:path>
            </a:pathLst>
          </a:custGeom>
          <a:solidFill>
            <a:srgbClr val="ADAC92"/>
          </a:solidFill>
          <a:ln w="4">
            <a:solidFill>
              <a:srgbClr val="FFFFFF"/>
            </a:solidFill>
            <a:miter lim="800000"/>
            <a:headEnd/>
            <a:tailEnd/>
          </a:ln>
        </p:spPr>
        <p:txBody>
          <a:bodyPr/>
          <a:lstStyle/>
          <a:p>
            <a:endParaRPr lang="en-US"/>
          </a:p>
        </p:txBody>
      </p:sp>
      <p:sp>
        <p:nvSpPr>
          <p:cNvPr id="7182" name="Freeform 15"/>
          <p:cNvSpPr>
            <a:spLocks/>
          </p:cNvSpPr>
          <p:nvPr/>
        </p:nvSpPr>
        <p:spPr bwMode="auto">
          <a:xfrm>
            <a:off x="6013450" y="4419600"/>
            <a:ext cx="90488" cy="23813"/>
          </a:xfrm>
          <a:custGeom>
            <a:avLst/>
            <a:gdLst>
              <a:gd name="T0" fmla="*/ 143650505 w 57"/>
              <a:gd name="T1" fmla="*/ 37803934 h 15"/>
              <a:gd name="T2" fmla="*/ 143650505 w 57"/>
              <a:gd name="T3" fmla="*/ 37803934 h 15"/>
              <a:gd name="T4" fmla="*/ 0 w 57"/>
              <a:gd name="T5" fmla="*/ 0 h 15"/>
              <a:gd name="T6" fmla="*/ 5040341 w 57"/>
              <a:gd name="T7" fmla="*/ 0 h 15"/>
              <a:gd name="T8" fmla="*/ 143650505 w 57"/>
              <a:gd name="T9" fmla="*/ 37803934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57" y="15"/>
                </a:moveTo>
                <a:lnTo>
                  <a:pt x="57" y="15"/>
                </a:lnTo>
                <a:lnTo>
                  <a:pt x="0" y="0"/>
                </a:lnTo>
                <a:lnTo>
                  <a:pt x="2" y="0"/>
                </a:lnTo>
                <a:lnTo>
                  <a:pt x="57" y="15"/>
                </a:lnTo>
                <a:close/>
              </a:path>
            </a:pathLst>
          </a:custGeom>
          <a:solidFill>
            <a:srgbClr val="ADAC92"/>
          </a:solidFill>
          <a:ln w="4">
            <a:solidFill>
              <a:srgbClr val="FFFFFF"/>
            </a:solidFill>
            <a:miter lim="800000"/>
            <a:headEnd/>
            <a:tailEnd/>
          </a:ln>
        </p:spPr>
        <p:txBody>
          <a:bodyPr/>
          <a:lstStyle/>
          <a:p>
            <a:endParaRPr lang="en-US"/>
          </a:p>
        </p:txBody>
      </p:sp>
      <p:sp>
        <p:nvSpPr>
          <p:cNvPr id="7183" name="Freeform 16"/>
          <p:cNvSpPr>
            <a:spLocks/>
          </p:cNvSpPr>
          <p:nvPr/>
        </p:nvSpPr>
        <p:spPr bwMode="auto">
          <a:xfrm>
            <a:off x="5270500" y="4103688"/>
            <a:ext cx="454025" cy="71437"/>
          </a:xfrm>
          <a:custGeom>
            <a:avLst/>
            <a:gdLst>
              <a:gd name="T0" fmla="*/ 113406239 w 286"/>
              <a:gd name="T1" fmla="*/ 2519345 h 45"/>
              <a:gd name="T2" fmla="*/ 362902444 w 286"/>
              <a:gd name="T3" fmla="*/ 113405455 h 45"/>
              <a:gd name="T4" fmla="*/ 720764578 w 286"/>
              <a:gd name="T5" fmla="*/ 40322217 h 45"/>
              <a:gd name="T6" fmla="*/ 715724268 w 286"/>
              <a:gd name="T7" fmla="*/ 40322217 h 45"/>
              <a:gd name="T8" fmla="*/ 357862134 w 286"/>
              <a:gd name="T9" fmla="*/ 108365179 h 45"/>
              <a:gd name="T10" fmla="*/ 108365928 w 286"/>
              <a:gd name="T11" fmla="*/ 0 h 45"/>
              <a:gd name="T12" fmla="*/ 0 w 286"/>
              <a:gd name="T13" fmla="*/ 0 h 45"/>
              <a:gd name="T14" fmla="*/ 5040312 w 286"/>
              <a:gd name="T15" fmla="*/ 2519345 h 45"/>
              <a:gd name="T16" fmla="*/ 113406239 w 286"/>
              <a:gd name="T17" fmla="*/ 25193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6"/>
              <a:gd name="T28" fmla="*/ 0 h 45"/>
              <a:gd name="T29" fmla="*/ 286 w 28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6" h="45">
                <a:moveTo>
                  <a:pt x="45" y="1"/>
                </a:moveTo>
                <a:lnTo>
                  <a:pt x="144" y="45"/>
                </a:lnTo>
                <a:lnTo>
                  <a:pt x="286" y="16"/>
                </a:lnTo>
                <a:lnTo>
                  <a:pt x="284" y="16"/>
                </a:lnTo>
                <a:lnTo>
                  <a:pt x="142" y="43"/>
                </a:lnTo>
                <a:lnTo>
                  <a:pt x="43" y="0"/>
                </a:lnTo>
                <a:lnTo>
                  <a:pt x="0" y="0"/>
                </a:lnTo>
                <a:lnTo>
                  <a:pt x="2" y="1"/>
                </a:lnTo>
                <a:lnTo>
                  <a:pt x="45" y="1"/>
                </a:lnTo>
                <a:close/>
              </a:path>
            </a:pathLst>
          </a:custGeom>
          <a:solidFill>
            <a:srgbClr val="ADAC92"/>
          </a:solidFill>
          <a:ln w="4">
            <a:solidFill>
              <a:srgbClr val="FFFFFF"/>
            </a:solidFill>
            <a:miter lim="800000"/>
            <a:headEnd/>
            <a:tailEnd/>
          </a:ln>
        </p:spPr>
        <p:txBody>
          <a:bodyPr/>
          <a:lstStyle/>
          <a:p>
            <a:endParaRPr lang="en-US"/>
          </a:p>
        </p:txBody>
      </p:sp>
      <p:sp>
        <p:nvSpPr>
          <p:cNvPr id="7184" name="Freeform 17"/>
          <p:cNvSpPr>
            <a:spLocks/>
          </p:cNvSpPr>
          <p:nvPr/>
        </p:nvSpPr>
        <p:spPr bwMode="auto">
          <a:xfrm>
            <a:off x="117475" y="2986088"/>
            <a:ext cx="1271588" cy="1843087"/>
          </a:xfrm>
          <a:custGeom>
            <a:avLst/>
            <a:gdLst>
              <a:gd name="T0" fmla="*/ 1771671588 w 801"/>
              <a:gd name="T1" fmla="*/ 889614144 h 1161"/>
              <a:gd name="T2" fmla="*/ 1844755332 w 801"/>
              <a:gd name="T3" fmla="*/ 851812620 h 1161"/>
              <a:gd name="T4" fmla="*/ 2018646922 w 801"/>
              <a:gd name="T5" fmla="*/ 642638804 h 1161"/>
              <a:gd name="T6" fmla="*/ 1839715019 w 801"/>
              <a:gd name="T7" fmla="*/ 607356641 h 1161"/>
              <a:gd name="T8" fmla="*/ 1771671588 w 801"/>
              <a:gd name="T9" fmla="*/ 498990791 h 1161"/>
              <a:gd name="T10" fmla="*/ 1554937734 w 801"/>
              <a:gd name="T11" fmla="*/ 425905516 h 1161"/>
              <a:gd name="T12" fmla="*/ 1378526781 w 801"/>
              <a:gd name="T13" fmla="*/ 35282175 h 1161"/>
              <a:gd name="T14" fmla="*/ 1088707993 w 801"/>
              <a:gd name="T15" fmla="*/ 35282175 h 1161"/>
              <a:gd name="T16" fmla="*/ 1023183925 w 801"/>
              <a:gd name="T17" fmla="*/ 103325566 h 1161"/>
              <a:gd name="T18" fmla="*/ 1091228943 w 801"/>
              <a:gd name="T19" fmla="*/ 136088393 h 1161"/>
              <a:gd name="T20" fmla="*/ 987901734 w 801"/>
              <a:gd name="T21" fmla="*/ 393144202 h 1161"/>
              <a:gd name="T22" fmla="*/ 987901734 w 801"/>
              <a:gd name="T23" fmla="*/ 393144202 h 1161"/>
              <a:gd name="T24" fmla="*/ 771168079 w 801"/>
              <a:gd name="T25" fmla="*/ 393144202 h 1161"/>
              <a:gd name="T26" fmla="*/ 730845576 w 801"/>
              <a:gd name="T27" fmla="*/ 640119443 h 1161"/>
              <a:gd name="T28" fmla="*/ 907256727 w 801"/>
              <a:gd name="T29" fmla="*/ 607356641 h 1161"/>
              <a:gd name="T30" fmla="*/ 909777677 w 801"/>
              <a:gd name="T31" fmla="*/ 607356641 h 1161"/>
              <a:gd name="T32" fmla="*/ 987901734 w 801"/>
              <a:gd name="T33" fmla="*/ 710683769 h 1161"/>
              <a:gd name="T34" fmla="*/ 730845576 w 801"/>
              <a:gd name="T35" fmla="*/ 821570568 h 1161"/>
              <a:gd name="T36" fmla="*/ 516633069 w 801"/>
              <a:gd name="T37" fmla="*/ 856852929 h 1161"/>
              <a:gd name="T38" fmla="*/ 483870241 w 801"/>
              <a:gd name="T39" fmla="*/ 1003021890 h 1161"/>
              <a:gd name="T40" fmla="*/ 158770701 w 801"/>
              <a:gd name="T41" fmla="*/ 1106347431 h 1161"/>
              <a:gd name="T42" fmla="*/ 0 w 801"/>
              <a:gd name="T43" fmla="*/ 1209674560 h 1161"/>
              <a:gd name="T44" fmla="*/ 52924104 w 801"/>
              <a:gd name="T45" fmla="*/ 2147483647 h 1161"/>
              <a:gd name="T46" fmla="*/ 120967560 w 801"/>
              <a:gd name="T47" fmla="*/ 2147483647 h 1161"/>
              <a:gd name="T48" fmla="*/ 126007873 w 801"/>
              <a:gd name="T49" fmla="*/ 2147483647 h 1161"/>
              <a:gd name="T50" fmla="*/ 221773869 w 801"/>
              <a:gd name="T51" fmla="*/ 2147483647 h 1161"/>
              <a:gd name="T52" fmla="*/ 272176998 w 801"/>
              <a:gd name="T53" fmla="*/ 2147483647 h 1161"/>
              <a:gd name="T54" fmla="*/ 340222017 w 801"/>
              <a:gd name="T55" fmla="*/ 2147483647 h 1161"/>
              <a:gd name="T56" fmla="*/ 551915260 w 801"/>
              <a:gd name="T57" fmla="*/ 2147483647 h 1161"/>
              <a:gd name="T58" fmla="*/ 594757126 w 801"/>
              <a:gd name="T59" fmla="*/ 2147483647 h 1161"/>
              <a:gd name="T60" fmla="*/ 617439328 w 801"/>
              <a:gd name="T61" fmla="*/ 2147483647 h 1161"/>
              <a:gd name="T62" fmla="*/ 662802145 w 801"/>
              <a:gd name="T63" fmla="*/ 2147483647 h 1161"/>
              <a:gd name="T64" fmla="*/ 909777677 w 801"/>
              <a:gd name="T65" fmla="*/ 2147483647 h 1161"/>
              <a:gd name="T66" fmla="*/ 952619544 w 801"/>
              <a:gd name="T67" fmla="*/ 2147483647 h 1161"/>
              <a:gd name="T68" fmla="*/ 987901734 w 801"/>
              <a:gd name="T69" fmla="*/ 2147483647 h 1161"/>
              <a:gd name="T70" fmla="*/ 1123990184 w 801"/>
              <a:gd name="T71" fmla="*/ 2147483647 h 1161"/>
              <a:gd name="T72" fmla="*/ 1020664562 w 801"/>
              <a:gd name="T73" fmla="*/ 2147483647 h 1161"/>
              <a:gd name="T74" fmla="*/ 1123990184 w 801"/>
              <a:gd name="T75" fmla="*/ 2036285635 h 1161"/>
              <a:gd name="T76" fmla="*/ 1088707993 w 801"/>
              <a:gd name="T77" fmla="*/ 2001003472 h 1161"/>
              <a:gd name="T78" fmla="*/ 987901734 w 801"/>
              <a:gd name="T79" fmla="*/ 1781749236 h 1161"/>
              <a:gd name="T80" fmla="*/ 1159272374 w 801"/>
              <a:gd name="T81" fmla="*/ 1600297715 h 1161"/>
              <a:gd name="T82" fmla="*/ 1197075515 w 801"/>
              <a:gd name="T83" fmla="*/ 1600297715 h 1161"/>
              <a:gd name="T84" fmla="*/ 987901734 w 801"/>
              <a:gd name="T85" fmla="*/ 1600297715 h 1161"/>
              <a:gd name="T86" fmla="*/ 909777677 w 801"/>
              <a:gd name="T87" fmla="*/ 1428927208 h 1161"/>
              <a:gd name="T88" fmla="*/ 987901734 w 801"/>
              <a:gd name="T89" fmla="*/ 1388604736 h 1161"/>
              <a:gd name="T90" fmla="*/ 1159272374 w 801"/>
              <a:gd name="T91" fmla="*/ 1282758247 h 1161"/>
              <a:gd name="T92" fmla="*/ 1123990184 w 801"/>
              <a:gd name="T93" fmla="*/ 1428927208 h 1161"/>
              <a:gd name="T94" fmla="*/ 1232357706 w 801"/>
              <a:gd name="T95" fmla="*/ 1388604736 h 1161"/>
              <a:gd name="T96" fmla="*/ 1340723640 w 801"/>
              <a:gd name="T97" fmla="*/ 1355843521 h 1161"/>
              <a:gd name="T98" fmla="*/ 1554937734 w 801"/>
              <a:gd name="T99" fmla="*/ 1214714869 h 1161"/>
              <a:gd name="T100" fmla="*/ 1628021478 w 801"/>
              <a:gd name="T101" fmla="*/ 1174392397 h 1161"/>
              <a:gd name="T102" fmla="*/ 1771671588 w 801"/>
              <a:gd name="T103" fmla="*/ 1106347431 h 1161"/>
              <a:gd name="T104" fmla="*/ 1771671588 w 801"/>
              <a:gd name="T105" fmla="*/ 902215710 h 1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1"/>
              <a:gd name="T160" fmla="*/ 0 h 1161"/>
              <a:gd name="T161" fmla="*/ 801 w 801"/>
              <a:gd name="T162" fmla="*/ 1161 h 1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1" h="1161">
                <a:moveTo>
                  <a:pt x="703" y="353"/>
                </a:moveTo>
                <a:lnTo>
                  <a:pt x="703" y="353"/>
                </a:lnTo>
                <a:lnTo>
                  <a:pt x="732" y="338"/>
                </a:lnTo>
                <a:lnTo>
                  <a:pt x="745" y="351"/>
                </a:lnTo>
                <a:lnTo>
                  <a:pt x="801" y="255"/>
                </a:lnTo>
                <a:lnTo>
                  <a:pt x="801" y="212"/>
                </a:lnTo>
                <a:lnTo>
                  <a:pt x="730" y="241"/>
                </a:lnTo>
                <a:lnTo>
                  <a:pt x="703" y="241"/>
                </a:lnTo>
                <a:lnTo>
                  <a:pt x="703" y="198"/>
                </a:lnTo>
                <a:lnTo>
                  <a:pt x="646" y="169"/>
                </a:lnTo>
                <a:lnTo>
                  <a:pt x="617" y="169"/>
                </a:lnTo>
                <a:lnTo>
                  <a:pt x="574" y="43"/>
                </a:lnTo>
                <a:lnTo>
                  <a:pt x="547" y="14"/>
                </a:lnTo>
                <a:lnTo>
                  <a:pt x="489" y="0"/>
                </a:lnTo>
                <a:lnTo>
                  <a:pt x="432" y="14"/>
                </a:lnTo>
                <a:lnTo>
                  <a:pt x="406" y="41"/>
                </a:lnTo>
                <a:lnTo>
                  <a:pt x="433" y="41"/>
                </a:lnTo>
                <a:lnTo>
                  <a:pt x="433" y="54"/>
                </a:lnTo>
                <a:lnTo>
                  <a:pt x="406" y="84"/>
                </a:lnTo>
                <a:lnTo>
                  <a:pt x="392" y="156"/>
                </a:lnTo>
                <a:lnTo>
                  <a:pt x="347" y="169"/>
                </a:lnTo>
                <a:lnTo>
                  <a:pt x="306" y="156"/>
                </a:lnTo>
                <a:lnTo>
                  <a:pt x="290" y="183"/>
                </a:lnTo>
                <a:lnTo>
                  <a:pt x="290" y="254"/>
                </a:lnTo>
                <a:lnTo>
                  <a:pt x="318" y="254"/>
                </a:lnTo>
                <a:lnTo>
                  <a:pt x="360" y="241"/>
                </a:lnTo>
                <a:lnTo>
                  <a:pt x="361" y="241"/>
                </a:lnTo>
                <a:lnTo>
                  <a:pt x="378" y="255"/>
                </a:lnTo>
                <a:lnTo>
                  <a:pt x="392" y="282"/>
                </a:lnTo>
                <a:lnTo>
                  <a:pt x="320" y="282"/>
                </a:lnTo>
                <a:lnTo>
                  <a:pt x="290" y="326"/>
                </a:lnTo>
                <a:lnTo>
                  <a:pt x="236" y="353"/>
                </a:lnTo>
                <a:lnTo>
                  <a:pt x="205" y="340"/>
                </a:lnTo>
                <a:lnTo>
                  <a:pt x="178" y="381"/>
                </a:lnTo>
                <a:lnTo>
                  <a:pt x="192" y="398"/>
                </a:lnTo>
                <a:lnTo>
                  <a:pt x="135" y="439"/>
                </a:lnTo>
                <a:lnTo>
                  <a:pt x="63" y="439"/>
                </a:lnTo>
                <a:lnTo>
                  <a:pt x="7" y="482"/>
                </a:lnTo>
                <a:lnTo>
                  <a:pt x="0" y="480"/>
                </a:lnTo>
                <a:lnTo>
                  <a:pt x="0" y="1094"/>
                </a:lnTo>
                <a:lnTo>
                  <a:pt x="21" y="1089"/>
                </a:lnTo>
                <a:lnTo>
                  <a:pt x="48" y="1089"/>
                </a:lnTo>
                <a:lnTo>
                  <a:pt x="48" y="1091"/>
                </a:lnTo>
                <a:lnTo>
                  <a:pt x="50" y="1091"/>
                </a:lnTo>
                <a:lnTo>
                  <a:pt x="50" y="1118"/>
                </a:lnTo>
                <a:lnTo>
                  <a:pt x="92" y="1118"/>
                </a:lnTo>
                <a:lnTo>
                  <a:pt x="88" y="1118"/>
                </a:lnTo>
                <a:lnTo>
                  <a:pt x="93" y="1118"/>
                </a:lnTo>
                <a:lnTo>
                  <a:pt x="108" y="1118"/>
                </a:lnTo>
                <a:lnTo>
                  <a:pt x="135" y="1118"/>
                </a:lnTo>
                <a:lnTo>
                  <a:pt x="135" y="1161"/>
                </a:lnTo>
                <a:lnTo>
                  <a:pt x="147" y="1132"/>
                </a:lnTo>
                <a:lnTo>
                  <a:pt x="219" y="1103"/>
                </a:lnTo>
                <a:lnTo>
                  <a:pt x="234" y="1103"/>
                </a:lnTo>
                <a:lnTo>
                  <a:pt x="236" y="1101"/>
                </a:lnTo>
                <a:lnTo>
                  <a:pt x="236" y="1091"/>
                </a:lnTo>
                <a:lnTo>
                  <a:pt x="245" y="1096"/>
                </a:lnTo>
                <a:lnTo>
                  <a:pt x="263" y="1096"/>
                </a:lnTo>
                <a:lnTo>
                  <a:pt x="263" y="1091"/>
                </a:lnTo>
                <a:lnTo>
                  <a:pt x="306" y="1091"/>
                </a:lnTo>
                <a:lnTo>
                  <a:pt x="361" y="1046"/>
                </a:lnTo>
                <a:lnTo>
                  <a:pt x="361" y="1033"/>
                </a:lnTo>
                <a:lnTo>
                  <a:pt x="378" y="1033"/>
                </a:lnTo>
                <a:lnTo>
                  <a:pt x="392" y="1006"/>
                </a:lnTo>
                <a:lnTo>
                  <a:pt x="392" y="963"/>
                </a:lnTo>
                <a:lnTo>
                  <a:pt x="405" y="963"/>
                </a:lnTo>
                <a:lnTo>
                  <a:pt x="446" y="936"/>
                </a:lnTo>
                <a:lnTo>
                  <a:pt x="460" y="864"/>
                </a:lnTo>
                <a:lnTo>
                  <a:pt x="405" y="864"/>
                </a:lnTo>
                <a:lnTo>
                  <a:pt x="460" y="851"/>
                </a:lnTo>
                <a:lnTo>
                  <a:pt x="446" y="808"/>
                </a:lnTo>
                <a:lnTo>
                  <a:pt x="460" y="808"/>
                </a:lnTo>
                <a:lnTo>
                  <a:pt x="432" y="794"/>
                </a:lnTo>
                <a:lnTo>
                  <a:pt x="405" y="722"/>
                </a:lnTo>
                <a:lnTo>
                  <a:pt x="392" y="707"/>
                </a:lnTo>
                <a:lnTo>
                  <a:pt x="432" y="653"/>
                </a:lnTo>
                <a:lnTo>
                  <a:pt x="460" y="635"/>
                </a:lnTo>
                <a:lnTo>
                  <a:pt x="475" y="653"/>
                </a:lnTo>
                <a:lnTo>
                  <a:pt x="475" y="635"/>
                </a:lnTo>
                <a:lnTo>
                  <a:pt x="432" y="623"/>
                </a:lnTo>
                <a:lnTo>
                  <a:pt x="392" y="635"/>
                </a:lnTo>
                <a:lnTo>
                  <a:pt x="347" y="581"/>
                </a:lnTo>
                <a:lnTo>
                  <a:pt x="361" y="567"/>
                </a:lnTo>
                <a:lnTo>
                  <a:pt x="378" y="567"/>
                </a:lnTo>
                <a:lnTo>
                  <a:pt x="392" y="551"/>
                </a:lnTo>
                <a:lnTo>
                  <a:pt x="446" y="495"/>
                </a:lnTo>
                <a:lnTo>
                  <a:pt x="460" y="509"/>
                </a:lnTo>
                <a:lnTo>
                  <a:pt x="446" y="551"/>
                </a:lnTo>
                <a:lnTo>
                  <a:pt x="446" y="567"/>
                </a:lnTo>
                <a:lnTo>
                  <a:pt x="446" y="581"/>
                </a:lnTo>
                <a:lnTo>
                  <a:pt x="489" y="551"/>
                </a:lnTo>
                <a:lnTo>
                  <a:pt x="532" y="551"/>
                </a:lnTo>
                <a:lnTo>
                  <a:pt x="532" y="538"/>
                </a:lnTo>
                <a:lnTo>
                  <a:pt x="603" y="482"/>
                </a:lnTo>
                <a:lnTo>
                  <a:pt x="617" y="482"/>
                </a:lnTo>
                <a:lnTo>
                  <a:pt x="631" y="466"/>
                </a:lnTo>
                <a:lnTo>
                  <a:pt x="646" y="466"/>
                </a:lnTo>
                <a:lnTo>
                  <a:pt x="673" y="439"/>
                </a:lnTo>
                <a:lnTo>
                  <a:pt x="703" y="439"/>
                </a:lnTo>
                <a:lnTo>
                  <a:pt x="703" y="435"/>
                </a:lnTo>
                <a:lnTo>
                  <a:pt x="703" y="358"/>
                </a:lnTo>
                <a:lnTo>
                  <a:pt x="703" y="353"/>
                </a:lnTo>
                <a:close/>
              </a:path>
            </a:pathLst>
          </a:custGeom>
          <a:solidFill>
            <a:srgbClr val="ADAC92"/>
          </a:solidFill>
          <a:ln w="4">
            <a:solidFill>
              <a:srgbClr val="FFFFFF"/>
            </a:solidFill>
            <a:miter lim="800000"/>
            <a:headEnd/>
            <a:tailEnd/>
          </a:ln>
        </p:spPr>
        <p:txBody>
          <a:bodyPr/>
          <a:lstStyle/>
          <a:p>
            <a:endParaRPr lang="en-US"/>
          </a:p>
        </p:txBody>
      </p:sp>
      <p:sp>
        <p:nvSpPr>
          <p:cNvPr id="7185" name="Freeform 18"/>
          <p:cNvSpPr>
            <a:spLocks/>
          </p:cNvSpPr>
          <p:nvPr/>
        </p:nvSpPr>
        <p:spPr bwMode="auto">
          <a:xfrm>
            <a:off x="117475" y="2300288"/>
            <a:ext cx="2251075" cy="1379537"/>
          </a:xfrm>
          <a:custGeom>
            <a:avLst/>
            <a:gdLst>
              <a:gd name="T0" fmla="*/ 272176880 w 1418"/>
              <a:gd name="T1" fmla="*/ 1514612535 h 869"/>
              <a:gd name="T2" fmla="*/ 549394072 w 1418"/>
              <a:gd name="T3" fmla="*/ 1514612535 h 869"/>
              <a:gd name="T4" fmla="*/ 662801858 w 1418"/>
              <a:gd name="T5" fmla="*/ 1411286989 h 869"/>
              <a:gd name="T6" fmla="*/ 773688695 w 1418"/>
              <a:gd name="T7" fmla="*/ 1481851318 h 869"/>
              <a:gd name="T8" fmla="*/ 987901307 w 1418"/>
              <a:gd name="T9" fmla="*/ 1481851318 h 869"/>
              <a:gd name="T10" fmla="*/ 1088707522 w 1418"/>
              <a:gd name="T11" fmla="*/ 1229835856 h 869"/>
              <a:gd name="T12" fmla="*/ 1020662533 w 1418"/>
              <a:gd name="T13" fmla="*/ 1197073052 h 869"/>
              <a:gd name="T14" fmla="*/ 1091226884 w 1418"/>
              <a:gd name="T15" fmla="*/ 1123989361 h 869"/>
              <a:gd name="T16" fmla="*/ 1378526185 w 1418"/>
              <a:gd name="T17" fmla="*/ 1123989361 h 869"/>
              <a:gd name="T18" fmla="*/ 1559977372 w 1418"/>
              <a:gd name="T19" fmla="*/ 1514612535 h 869"/>
              <a:gd name="T20" fmla="*/ 1771670821 w 1418"/>
              <a:gd name="T21" fmla="*/ 1582657504 h 869"/>
              <a:gd name="T22" fmla="*/ 1844754534 w 1418"/>
              <a:gd name="T23" fmla="*/ 1696064065 h 869"/>
              <a:gd name="T24" fmla="*/ 2021165410 w 1418"/>
              <a:gd name="T25" fmla="*/ 1728826869 h 869"/>
              <a:gd name="T26" fmla="*/ 1877515760 w 1418"/>
              <a:gd name="T27" fmla="*/ 1973281074 h 869"/>
              <a:gd name="T28" fmla="*/ 1839714223 w 1418"/>
              <a:gd name="T29" fmla="*/ 1945560167 h 869"/>
              <a:gd name="T30" fmla="*/ 1771670821 w 1418"/>
              <a:gd name="T31" fmla="*/ 1990922950 h 869"/>
              <a:gd name="T32" fmla="*/ 1771670821 w 1418"/>
              <a:gd name="T33" fmla="*/ 2147483647 h 869"/>
              <a:gd name="T34" fmla="*/ 1809472358 w 1418"/>
              <a:gd name="T35" fmla="*/ 2121970991 h 869"/>
              <a:gd name="T36" fmla="*/ 1844754534 w 1418"/>
              <a:gd name="T37" fmla="*/ 2147483647 h 869"/>
              <a:gd name="T38" fmla="*/ 2021165410 w 1418"/>
              <a:gd name="T39" fmla="*/ 2121970991 h 869"/>
              <a:gd name="T40" fmla="*/ 2147483647 w 1418"/>
              <a:gd name="T41" fmla="*/ 1338201711 h 869"/>
              <a:gd name="T42" fmla="*/ 2147483647 w 1418"/>
              <a:gd name="T43" fmla="*/ 1123989361 h 869"/>
              <a:gd name="T44" fmla="*/ 2147483647 w 1418"/>
              <a:gd name="T45" fmla="*/ 980339754 h 869"/>
              <a:gd name="T46" fmla="*/ 2147483647 w 1418"/>
              <a:gd name="T47" fmla="*/ 1088707196 h 869"/>
              <a:gd name="T48" fmla="*/ 2147483647 w 1418"/>
              <a:gd name="T49" fmla="*/ 980339754 h 869"/>
              <a:gd name="T50" fmla="*/ 2058966947 w 1418"/>
              <a:gd name="T51" fmla="*/ 942538228 h 869"/>
              <a:gd name="T52" fmla="*/ 2147483647 w 1418"/>
              <a:gd name="T53" fmla="*/ 367942675 h 869"/>
              <a:gd name="T54" fmla="*/ 2147483647 w 1418"/>
              <a:gd name="T55" fmla="*/ 367942675 h 869"/>
              <a:gd name="T56" fmla="*/ 2147483647 w 1418"/>
              <a:gd name="T57" fmla="*/ 367942675 h 869"/>
              <a:gd name="T58" fmla="*/ 2147483647 w 1418"/>
              <a:gd name="T59" fmla="*/ 335179871 h 869"/>
              <a:gd name="T60" fmla="*/ 2147483647 w 1418"/>
              <a:gd name="T61" fmla="*/ 367942675 h 869"/>
              <a:gd name="T62" fmla="*/ 2147483647 w 1418"/>
              <a:gd name="T63" fmla="*/ 367942675 h 869"/>
              <a:gd name="T64" fmla="*/ 2147483647 w 1418"/>
              <a:gd name="T65" fmla="*/ 17640295 h 869"/>
              <a:gd name="T66" fmla="*/ 0 w 1418"/>
              <a:gd name="T67" fmla="*/ 0 h 869"/>
              <a:gd name="T68" fmla="*/ 22682198 w 1418"/>
              <a:gd name="T69" fmla="*/ 1368443566 h 8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8"/>
              <a:gd name="T106" fmla="*/ 0 h 869"/>
              <a:gd name="T107" fmla="*/ 1418 w 1418"/>
              <a:gd name="T108" fmla="*/ 869 h 8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8" h="869">
                <a:moveTo>
                  <a:pt x="9" y="543"/>
                </a:moveTo>
                <a:lnTo>
                  <a:pt x="108" y="601"/>
                </a:lnTo>
                <a:lnTo>
                  <a:pt x="149" y="615"/>
                </a:lnTo>
                <a:lnTo>
                  <a:pt x="218" y="601"/>
                </a:lnTo>
                <a:lnTo>
                  <a:pt x="261" y="558"/>
                </a:lnTo>
                <a:lnTo>
                  <a:pt x="263" y="560"/>
                </a:lnTo>
                <a:lnTo>
                  <a:pt x="264" y="558"/>
                </a:lnTo>
                <a:lnTo>
                  <a:pt x="307" y="588"/>
                </a:lnTo>
                <a:lnTo>
                  <a:pt x="349" y="601"/>
                </a:lnTo>
                <a:lnTo>
                  <a:pt x="392" y="588"/>
                </a:lnTo>
                <a:lnTo>
                  <a:pt x="405" y="516"/>
                </a:lnTo>
                <a:lnTo>
                  <a:pt x="432" y="488"/>
                </a:lnTo>
                <a:lnTo>
                  <a:pt x="432" y="475"/>
                </a:lnTo>
                <a:lnTo>
                  <a:pt x="405" y="475"/>
                </a:lnTo>
                <a:lnTo>
                  <a:pt x="432" y="446"/>
                </a:lnTo>
                <a:lnTo>
                  <a:pt x="433" y="446"/>
                </a:lnTo>
                <a:lnTo>
                  <a:pt x="489" y="432"/>
                </a:lnTo>
                <a:lnTo>
                  <a:pt x="547" y="446"/>
                </a:lnTo>
                <a:lnTo>
                  <a:pt x="576" y="473"/>
                </a:lnTo>
                <a:lnTo>
                  <a:pt x="619" y="601"/>
                </a:lnTo>
                <a:lnTo>
                  <a:pt x="646" y="601"/>
                </a:lnTo>
                <a:lnTo>
                  <a:pt x="703" y="628"/>
                </a:lnTo>
                <a:lnTo>
                  <a:pt x="703" y="673"/>
                </a:lnTo>
                <a:lnTo>
                  <a:pt x="732" y="673"/>
                </a:lnTo>
                <a:lnTo>
                  <a:pt x="802" y="642"/>
                </a:lnTo>
                <a:lnTo>
                  <a:pt x="802" y="686"/>
                </a:lnTo>
                <a:lnTo>
                  <a:pt x="745" y="785"/>
                </a:lnTo>
                <a:lnTo>
                  <a:pt x="745" y="783"/>
                </a:lnTo>
                <a:lnTo>
                  <a:pt x="743" y="785"/>
                </a:lnTo>
                <a:lnTo>
                  <a:pt x="730" y="772"/>
                </a:lnTo>
                <a:lnTo>
                  <a:pt x="703" y="785"/>
                </a:lnTo>
                <a:lnTo>
                  <a:pt x="703" y="790"/>
                </a:lnTo>
                <a:lnTo>
                  <a:pt x="716" y="842"/>
                </a:lnTo>
                <a:lnTo>
                  <a:pt x="703" y="867"/>
                </a:lnTo>
                <a:lnTo>
                  <a:pt x="703" y="869"/>
                </a:lnTo>
                <a:lnTo>
                  <a:pt x="718" y="842"/>
                </a:lnTo>
                <a:lnTo>
                  <a:pt x="732" y="842"/>
                </a:lnTo>
                <a:lnTo>
                  <a:pt x="732" y="857"/>
                </a:lnTo>
                <a:lnTo>
                  <a:pt x="745" y="869"/>
                </a:lnTo>
                <a:lnTo>
                  <a:pt x="802" y="842"/>
                </a:lnTo>
                <a:lnTo>
                  <a:pt x="959" y="642"/>
                </a:lnTo>
                <a:lnTo>
                  <a:pt x="959" y="531"/>
                </a:lnTo>
                <a:lnTo>
                  <a:pt x="971" y="486"/>
                </a:lnTo>
                <a:lnTo>
                  <a:pt x="971" y="446"/>
                </a:lnTo>
                <a:lnTo>
                  <a:pt x="930" y="389"/>
                </a:lnTo>
                <a:lnTo>
                  <a:pt x="916" y="389"/>
                </a:lnTo>
                <a:lnTo>
                  <a:pt x="903" y="432"/>
                </a:lnTo>
                <a:lnTo>
                  <a:pt x="874" y="432"/>
                </a:lnTo>
                <a:lnTo>
                  <a:pt x="887" y="389"/>
                </a:lnTo>
                <a:lnTo>
                  <a:pt x="874" y="389"/>
                </a:lnTo>
                <a:lnTo>
                  <a:pt x="846" y="374"/>
                </a:lnTo>
                <a:lnTo>
                  <a:pt x="817" y="374"/>
                </a:lnTo>
                <a:lnTo>
                  <a:pt x="817" y="362"/>
                </a:lnTo>
                <a:lnTo>
                  <a:pt x="1016" y="146"/>
                </a:lnTo>
                <a:lnTo>
                  <a:pt x="1087" y="133"/>
                </a:lnTo>
                <a:lnTo>
                  <a:pt x="1101" y="146"/>
                </a:lnTo>
                <a:lnTo>
                  <a:pt x="1130" y="133"/>
                </a:lnTo>
                <a:lnTo>
                  <a:pt x="1171" y="146"/>
                </a:lnTo>
                <a:lnTo>
                  <a:pt x="1186" y="106"/>
                </a:lnTo>
                <a:lnTo>
                  <a:pt x="1241" y="133"/>
                </a:lnTo>
                <a:lnTo>
                  <a:pt x="1256" y="133"/>
                </a:lnTo>
                <a:lnTo>
                  <a:pt x="1241" y="146"/>
                </a:lnTo>
                <a:lnTo>
                  <a:pt x="1241" y="160"/>
                </a:lnTo>
                <a:lnTo>
                  <a:pt x="1340" y="146"/>
                </a:lnTo>
                <a:lnTo>
                  <a:pt x="1326" y="133"/>
                </a:lnTo>
                <a:lnTo>
                  <a:pt x="1398" y="7"/>
                </a:lnTo>
                <a:lnTo>
                  <a:pt x="1418" y="0"/>
                </a:lnTo>
                <a:lnTo>
                  <a:pt x="0" y="0"/>
                </a:lnTo>
                <a:lnTo>
                  <a:pt x="0" y="547"/>
                </a:lnTo>
                <a:lnTo>
                  <a:pt x="9" y="543"/>
                </a:lnTo>
                <a:close/>
              </a:path>
            </a:pathLst>
          </a:custGeom>
          <a:solidFill>
            <a:srgbClr val="ADAC92"/>
          </a:solidFill>
          <a:ln w="4">
            <a:solidFill>
              <a:srgbClr val="FFFFFF"/>
            </a:solidFill>
            <a:miter lim="800000"/>
            <a:headEnd/>
            <a:tailEnd/>
          </a:ln>
        </p:spPr>
        <p:txBody>
          <a:bodyPr/>
          <a:lstStyle/>
          <a:p>
            <a:endParaRPr lang="en-US"/>
          </a:p>
        </p:txBody>
      </p:sp>
      <p:sp>
        <p:nvSpPr>
          <p:cNvPr id="7186" name="Freeform 19"/>
          <p:cNvSpPr>
            <a:spLocks/>
          </p:cNvSpPr>
          <p:nvPr/>
        </p:nvSpPr>
        <p:spPr bwMode="auto">
          <a:xfrm>
            <a:off x="1233488" y="3554413"/>
            <a:ext cx="20637" cy="122237"/>
          </a:xfrm>
          <a:custGeom>
            <a:avLst/>
            <a:gdLst>
              <a:gd name="T0" fmla="*/ 0 w 13"/>
              <a:gd name="T1" fmla="*/ 0 h 77"/>
              <a:gd name="T2" fmla="*/ 0 w 13"/>
              <a:gd name="T3" fmla="*/ 194050416 h 77"/>
              <a:gd name="T4" fmla="*/ 32760447 w 13"/>
              <a:gd name="T5" fmla="*/ 131047587 h 77"/>
              <a:gd name="T6" fmla="*/ 0 w 13"/>
              <a:gd name="T7" fmla="*/ 0 h 77"/>
              <a:gd name="T8" fmla="*/ 0 60000 65536"/>
              <a:gd name="T9" fmla="*/ 0 60000 65536"/>
              <a:gd name="T10" fmla="*/ 0 60000 65536"/>
              <a:gd name="T11" fmla="*/ 0 60000 65536"/>
              <a:gd name="T12" fmla="*/ 0 w 13"/>
              <a:gd name="T13" fmla="*/ 0 h 77"/>
              <a:gd name="T14" fmla="*/ 13 w 13"/>
              <a:gd name="T15" fmla="*/ 77 h 77"/>
            </a:gdLst>
            <a:ahLst/>
            <a:cxnLst>
              <a:cxn ang="T8">
                <a:pos x="T0" y="T1"/>
              </a:cxn>
              <a:cxn ang="T9">
                <a:pos x="T2" y="T3"/>
              </a:cxn>
              <a:cxn ang="T10">
                <a:pos x="T4" y="T5"/>
              </a:cxn>
              <a:cxn ang="T11">
                <a:pos x="T6" y="T7"/>
              </a:cxn>
            </a:cxnLst>
            <a:rect l="T12" t="T13" r="T14" b="T15"/>
            <a:pathLst>
              <a:path w="13" h="77">
                <a:moveTo>
                  <a:pt x="0" y="0"/>
                </a:moveTo>
                <a:lnTo>
                  <a:pt x="0" y="77"/>
                </a:lnTo>
                <a:lnTo>
                  <a:pt x="13" y="52"/>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7187" name="Freeform 20"/>
          <p:cNvSpPr>
            <a:spLocks/>
          </p:cNvSpPr>
          <p:nvPr/>
        </p:nvSpPr>
        <p:spPr bwMode="auto">
          <a:xfrm>
            <a:off x="739775" y="3008313"/>
            <a:ext cx="65088" cy="225425"/>
          </a:xfrm>
          <a:custGeom>
            <a:avLst/>
            <a:gdLst>
              <a:gd name="T0" fmla="*/ 35282458 w 41"/>
              <a:gd name="T1" fmla="*/ 176410911 h 142"/>
              <a:gd name="T2" fmla="*/ 103327980 w 41"/>
              <a:gd name="T3" fmla="*/ 100806231 h 142"/>
              <a:gd name="T4" fmla="*/ 103327980 w 41"/>
              <a:gd name="T5" fmla="*/ 68043421 h 142"/>
              <a:gd name="T6" fmla="*/ 35282458 w 41"/>
              <a:gd name="T7" fmla="*/ 68043421 h 142"/>
              <a:gd name="T8" fmla="*/ 100807012 w 41"/>
              <a:gd name="T9" fmla="*/ 0 h 142"/>
              <a:gd name="T10" fmla="*/ 32763077 w 41"/>
              <a:gd name="T11" fmla="*/ 73083731 h 142"/>
              <a:gd name="T12" fmla="*/ 100807012 w 41"/>
              <a:gd name="T13" fmla="*/ 73083731 h 142"/>
              <a:gd name="T14" fmla="*/ 100807012 w 41"/>
              <a:gd name="T15" fmla="*/ 105846567 h 142"/>
              <a:gd name="T16" fmla="*/ 32763077 w 41"/>
              <a:gd name="T17" fmla="*/ 176410911 h 142"/>
              <a:gd name="T18" fmla="*/ 0 w 41"/>
              <a:gd name="T19" fmla="*/ 357862133 h 142"/>
              <a:gd name="T20" fmla="*/ 0 w 41"/>
              <a:gd name="T21" fmla="*/ 357862133 h 142"/>
              <a:gd name="T22" fmla="*/ 35282458 w 41"/>
              <a:gd name="T23" fmla="*/ 176410911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42"/>
              <a:gd name="T38" fmla="*/ 41 w 4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42">
                <a:moveTo>
                  <a:pt x="14" y="70"/>
                </a:moveTo>
                <a:lnTo>
                  <a:pt x="41" y="40"/>
                </a:lnTo>
                <a:lnTo>
                  <a:pt x="41" y="27"/>
                </a:lnTo>
                <a:lnTo>
                  <a:pt x="14" y="27"/>
                </a:lnTo>
                <a:lnTo>
                  <a:pt x="40" y="0"/>
                </a:lnTo>
                <a:lnTo>
                  <a:pt x="13" y="29"/>
                </a:lnTo>
                <a:lnTo>
                  <a:pt x="40" y="29"/>
                </a:lnTo>
                <a:lnTo>
                  <a:pt x="40" y="42"/>
                </a:lnTo>
                <a:lnTo>
                  <a:pt x="13" y="70"/>
                </a:lnTo>
                <a:lnTo>
                  <a:pt x="0" y="142"/>
                </a:lnTo>
                <a:lnTo>
                  <a:pt x="14" y="70"/>
                </a:lnTo>
                <a:close/>
              </a:path>
            </a:pathLst>
          </a:custGeom>
          <a:solidFill>
            <a:srgbClr val="ADAC92"/>
          </a:solidFill>
          <a:ln w="4">
            <a:solidFill>
              <a:srgbClr val="FFFFFF"/>
            </a:solidFill>
            <a:miter lim="800000"/>
            <a:headEnd/>
            <a:tailEnd/>
          </a:ln>
        </p:spPr>
        <p:txBody>
          <a:bodyPr/>
          <a:lstStyle/>
          <a:p>
            <a:endParaRPr lang="en-US"/>
          </a:p>
        </p:txBody>
      </p:sp>
      <p:sp>
        <p:nvSpPr>
          <p:cNvPr id="7188" name="Freeform 21"/>
          <p:cNvSpPr>
            <a:spLocks/>
          </p:cNvSpPr>
          <p:nvPr/>
        </p:nvSpPr>
        <p:spPr bwMode="auto">
          <a:xfrm>
            <a:off x="1233488" y="3522663"/>
            <a:ext cx="66675" cy="23812"/>
          </a:xfrm>
          <a:custGeom>
            <a:avLst/>
            <a:gdLst>
              <a:gd name="T0" fmla="*/ 0 w 42"/>
              <a:gd name="T1" fmla="*/ 37800759 h 15"/>
              <a:gd name="T2" fmla="*/ 0 w 42"/>
              <a:gd name="T3" fmla="*/ 37800759 h 15"/>
              <a:gd name="T4" fmla="*/ 68043425 w 42"/>
              <a:gd name="T5" fmla="*/ 5040207 h 15"/>
              <a:gd name="T6" fmla="*/ 100806238 w 42"/>
              <a:gd name="T7" fmla="*/ 37800759 h 15"/>
              <a:gd name="T8" fmla="*/ 105846574 w 42"/>
              <a:gd name="T9" fmla="*/ 32760554 h 15"/>
              <a:gd name="T10" fmla="*/ 73083736 w 42"/>
              <a:gd name="T11" fmla="*/ 0 h 15"/>
              <a:gd name="T12" fmla="*/ 0 w 42"/>
              <a:gd name="T13" fmla="*/ 37800759 h 15"/>
              <a:gd name="T14" fmla="*/ 0 60000 65536"/>
              <a:gd name="T15" fmla="*/ 0 60000 65536"/>
              <a:gd name="T16" fmla="*/ 0 60000 65536"/>
              <a:gd name="T17" fmla="*/ 0 60000 65536"/>
              <a:gd name="T18" fmla="*/ 0 60000 65536"/>
              <a:gd name="T19" fmla="*/ 0 60000 65536"/>
              <a:gd name="T20" fmla="*/ 0 60000 65536"/>
              <a:gd name="T21" fmla="*/ 0 w 42"/>
              <a:gd name="T22" fmla="*/ 0 h 15"/>
              <a:gd name="T23" fmla="*/ 42 w 4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5">
                <a:moveTo>
                  <a:pt x="0" y="15"/>
                </a:moveTo>
                <a:lnTo>
                  <a:pt x="0" y="15"/>
                </a:lnTo>
                <a:lnTo>
                  <a:pt x="27" y="2"/>
                </a:lnTo>
                <a:lnTo>
                  <a:pt x="40" y="15"/>
                </a:lnTo>
                <a:lnTo>
                  <a:pt x="42" y="13"/>
                </a:lnTo>
                <a:lnTo>
                  <a:pt x="29" y="0"/>
                </a:lnTo>
                <a:lnTo>
                  <a:pt x="0" y="15"/>
                </a:lnTo>
                <a:close/>
              </a:path>
            </a:pathLst>
          </a:custGeom>
          <a:solidFill>
            <a:srgbClr val="ADAC92"/>
          </a:solidFill>
          <a:ln w="4">
            <a:solidFill>
              <a:srgbClr val="FFFFFF"/>
            </a:solidFill>
            <a:miter lim="800000"/>
            <a:headEnd/>
            <a:tailEnd/>
          </a:ln>
        </p:spPr>
        <p:txBody>
          <a:bodyPr/>
          <a:lstStyle/>
          <a:p>
            <a:endParaRPr lang="en-US"/>
          </a:p>
        </p:txBody>
      </p:sp>
      <p:sp>
        <p:nvSpPr>
          <p:cNvPr id="7189" name="Freeform 22"/>
          <p:cNvSpPr>
            <a:spLocks/>
          </p:cNvSpPr>
          <p:nvPr/>
        </p:nvSpPr>
        <p:spPr bwMode="auto">
          <a:xfrm>
            <a:off x="117475" y="3162300"/>
            <a:ext cx="619125" cy="585788"/>
          </a:xfrm>
          <a:custGeom>
            <a:avLst/>
            <a:gdLst>
              <a:gd name="T0" fmla="*/ 158769050 w 390"/>
              <a:gd name="T1" fmla="*/ 821571565 h 369"/>
              <a:gd name="T2" fmla="*/ 340221880 w 390"/>
              <a:gd name="T3" fmla="*/ 821571565 h 369"/>
              <a:gd name="T4" fmla="*/ 481350685 w 390"/>
              <a:gd name="T5" fmla="*/ 723286214 h 369"/>
              <a:gd name="T6" fmla="*/ 443547560 w 390"/>
              <a:gd name="T7" fmla="*/ 677923378 h 369"/>
              <a:gd name="T8" fmla="*/ 511590963 w 390"/>
              <a:gd name="T9" fmla="*/ 577117075 h 369"/>
              <a:gd name="T10" fmla="*/ 589716576 w 390"/>
              <a:gd name="T11" fmla="*/ 609878330 h 369"/>
              <a:gd name="T12" fmla="*/ 730845282 w 390"/>
              <a:gd name="T13" fmla="*/ 541834869 h 369"/>
              <a:gd name="T14" fmla="*/ 801409635 w 390"/>
              <a:gd name="T15" fmla="*/ 430947936 h 369"/>
              <a:gd name="T16" fmla="*/ 982861027 w 390"/>
              <a:gd name="T17" fmla="*/ 430947936 h 369"/>
              <a:gd name="T18" fmla="*/ 947578850 w 390"/>
              <a:gd name="T19" fmla="*/ 360383425 h 369"/>
              <a:gd name="T20" fmla="*/ 907256363 w 390"/>
              <a:gd name="T21" fmla="*/ 327620583 h 369"/>
              <a:gd name="T22" fmla="*/ 806449946 w 390"/>
              <a:gd name="T23" fmla="*/ 362902789 h 369"/>
              <a:gd name="T24" fmla="*/ 730845282 w 390"/>
              <a:gd name="T25" fmla="*/ 362902789 h 369"/>
              <a:gd name="T26" fmla="*/ 730845282 w 390"/>
              <a:gd name="T27" fmla="*/ 360383425 h 369"/>
              <a:gd name="T28" fmla="*/ 730845282 w 390"/>
              <a:gd name="T29" fmla="*/ 360383425 h 369"/>
              <a:gd name="T30" fmla="*/ 730845282 w 390"/>
              <a:gd name="T31" fmla="*/ 181451394 h 369"/>
              <a:gd name="T32" fmla="*/ 771167770 w 390"/>
              <a:gd name="T33" fmla="*/ 113407934 h 369"/>
              <a:gd name="T34" fmla="*/ 662801878 w 390"/>
              <a:gd name="T35" fmla="*/ 42843485 h 369"/>
              <a:gd name="T36" fmla="*/ 556953762 w 390"/>
              <a:gd name="T37" fmla="*/ 146169189 h 369"/>
              <a:gd name="T38" fmla="*/ 549394089 w 390"/>
              <a:gd name="T39" fmla="*/ 146169189 h 369"/>
              <a:gd name="T40" fmla="*/ 549394089 w 390"/>
              <a:gd name="T41" fmla="*/ 146169189 h 369"/>
              <a:gd name="T42" fmla="*/ 370463746 w 390"/>
              <a:gd name="T43" fmla="*/ 181451394 h 369"/>
              <a:gd name="T44" fmla="*/ 267136578 w 390"/>
              <a:gd name="T45" fmla="*/ 146169189 h 369"/>
              <a:gd name="T46" fmla="*/ 17640301 w 390"/>
              <a:gd name="T47" fmla="*/ 0 h 369"/>
              <a:gd name="T48" fmla="*/ 0 w 390"/>
              <a:gd name="T49" fmla="*/ 10080633 h 369"/>
              <a:gd name="T50" fmla="*/ 0 w 390"/>
              <a:gd name="T51" fmla="*/ 927418382 h 369"/>
              <a:gd name="T52" fmla="*/ 17640301 w 390"/>
              <a:gd name="T53" fmla="*/ 929939333 h 369"/>
              <a:gd name="T54" fmla="*/ 158769050 w 390"/>
              <a:gd name="T55" fmla="*/ 821571565 h 3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69"/>
              <a:gd name="T86" fmla="*/ 390 w 390"/>
              <a:gd name="T87" fmla="*/ 369 h 3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69">
                <a:moveTo>
                  <a:pt x="63" y="326"/>
                </a:moveTo>
                <a:lnTo>
                  <a:pt x="135" y="326"/>
                </a:lnTo>
                <a:lnTo>
                  <a:pt x="191" y="287"/>
                </a:lnTo>
                <a:lnTo>
                  <a:pt x="176" y="269"/>
                </a:lnTo>
                <a:lnTo>
                  <a:pt x="203" y="229"/>
                </a:lnTo>
                <a:lnTo>
                  <a:pt x="234" y="242"/>
                </a:lnTo>
                <a:lnTo>
                  <a:pt x="290" y="215"/>
                </a:lnTo>
                <a:lnTo>
                  <a:pt x="318" y="171"/>
                </a:lnTo>
                <a:lnTo>
                  <a:pt x="390" y="171"/>
                </a:lnTo>
                <a:lnTo>
                  <a:pt x="376" y="143"/>
                </a:lnTo>
                <a:lnTo>
                  <a:pt x="360" y="130"/>
                </a:lnTo>
                <a:lnTo>
                  <a:pt x="320" y="144"/>
                </a:lnTo>
                <a:lnTo>
                  <a:pt x="290" y="144"/>
                </a:lnTo>
                <a:lnTo>
                  <a:pt x="290" y="143"/>
                </a:lnTo>
                <a:lnTo>
                  <a:pt x="290" y="72"/>
                </a:lnTo>
                <a:lnTo>
                  <a:pt x="306" y="45"/>
                </a:lnTo>
                <a:lnTo>
                  <a:pt x="263" y="17"/>
                </a:lnTo>
                <a:lnTo>
                  <a:pt x="221" y="58"/>
                </a:lnTo>
                <a:lnTo>
                  <a:pt x="218" y="58"/>
                </a:lnTo>
                <a:lnTo>
                  <a:pt x="147" y="72"/>
                </a:lnTo>
                <a:lnTo>
                  <a:pt x="106" y="58"/>
                </a:lnTo>
                <a:lnTo>
                  <a:pt x="7" y="0"/>
                </a:lnTo>
                <a:lnTo>
                  <a:pt x="0" y="4"/>
                </a:lnTo>
                <a:lnTo>
                  <a:pt x="0" y="368"/>
                </a:lnTo>
                <a:lnTo>
                  <a:pt x="7" y="369"/>
                </a:lnTo>
                <a:lnTo>
                  <a:pt x="63" y="326"/>
                </a:lnTo>
                <a:close/>
              </a:path>
            </a:pathLst>
          </a:custGeom>
          <a:solidFill>
            <a:srgbClr val="ADAC92"/>
          </a:solidFill>
          <a:ln w="4">
            <a:solidFill>
              <a:srgbClr val="FFFFFF"/>
            </a:solidFill>
            <a:miter lim="800000"/>
            <a:headEnd/>
            <a:tailEnd/>
          </a:ln>
        </p:spPr>
        <p:txBody>
          <a:bodyPr/>
          <a:lstStyle/>
          <a:p>
            <a:endParaRPr lang="en-US"/>
          </a:p>
        </p:txBody>
      </p:sp>
      <p:sp>
        <p:nvSpPr>
          <p:cNvPr id="7190" name="Freeform 23"/>
          <p:cNvSpPr>
            <a:spLocks/>
          </p:cNvSpPr>
          <p:nvPr/>
        </p:nvSpPr>
        <p:spPr bwMode="auto">
          <a:xfrm>
            <a:off x="577850" y="3368675"/>
            <a:ext cx="111125" cy="22225"/>
          </a:xfrm>
          <a:custGeom>
            <a:avLst/>
            <a:gdLst>
              <a:gd name="T0" fmla="*/ 75604679 w 70"/>
              <a:gd name="T1" fmla="*/ 35282190 h 14"/>
              <a:gd name="T2" fmla="*/ 176410910 w 70"/>
              <a:gd name="T3" fmla="*/ 0 h 14"/>
              <a:gd name="T4" fmla="*/ 176410910 w 70"/>
              <a:gd name="T5" fmla="*/ 0 h 14"/>
              <a:gd name="T6" fmla="*/ 70564369 w 70"/>
              <a:gd name="T7" fmla="*/ 32762828 h 14"/>
              <a:gd name="T8" fmla="*/ 0 w 70"/>
              <a:gd name="T9" fmla="*/ 32762828 h 14"/>
              <a:gd name="T10" fmla="*/ 0 w 70"/>
              <a:gd name="T11" fmla="*/ 35282190 h 14"/>
              <a:gd name="T12" fmla="*/ 75604679 w 70"/>
              <a:gd name="T13" fmla="*/ 35282190 h 14"/>
              <a:gd name="T14" fmla="*/ 0 60000 65536"/>
              <a:gd name="T15" fmla="*/ 0 60000 65536"/>
              <a:gd name="T16" fmla="*/ 0 60000 65536"/>
              <a:gd name="T17" fmla="*/ 0 60000 65536"/>
              <a:gd name="T18" fmla="*/ 0 60000 65536"/>
              <a:gd name="T19" fmla="*/ 0 60000 65536"/>
              <a:gd name="T20" fmla="*/ 0 60000 65536"/>
              <a:gd name="T21" fmla="*/ 0 w 70"/>
              <a:gd name="T22" fmla="*/ 0 h 14"/>
              <a:gd name="T23" fmla="*/ 70 w 7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4">
                <a:moveTo>
                  <a:pt x="30" y="14"/>
                </a:moveTo>
                <a:lnTo>
                  <a:pt x="70" y="0"/>
                </a:lnTo>
                <a:lnTo>
                  <a:pt x="28" y="13"/>
                </a:lnTo>
                <a:lnTo>
                  <a:pt x="0" y="13"/>
                </a:lnTo>
                <a:lnTo>
                  <a:pt x="0" y="14"/>
                </a:lnTo>
                <a:lnTo>
                  <a:pt x="30" y="14"/>
                </a:lnTo>
                <a:close/>
              </a:path>
            </a:pathLst>
          </a:custGeom>
          <a:solidFill>
            <a:srgbClr val="ADAC92"/>
          </a:solidFill>
          <a:ln w="4">
            <a:solidFill>
              <a:srgbClr val="FFFFFF"/>
            </a:solidFill>
            <a:miter lim="800000"/>
            <a:headEnd/>
            <a:tailEnd/>
          </a:ln>
        </p:spPr>
        <p:txBody>
          <a:bodyPr/>
          <a:lstStyle/>
          <a:p>
            <a:endParaRPr lang="en-US"/>
          </a:p>
        </p:txBody>
      </p:sp>
      <p:sp>
        <p:nvSpPr>
          <p:cNvPr id="7191" name="Freeform 24"/>
          <p:cNvSpPr>
            <a:spLocks/>
          </p:cNvSpPr>
          <p:nvPr/>
        </p:nvSpPr>
        <p:spPr bwMode="auto">
          <a:xfrm>
            <a:off x="463550" y="3186113"/>
            <a:ext cx="71438" cy="68262"/>
          </a:xfrm>
          <a:custGeom>
            <a:avLst/>
            <a:gdLst>
              <a:gd name="T0" fmla="*/ 113408630 w 45"/>
              <a:gd name="T1" fmla="*/ 5040275 h 43"/>
              <a:gd name="T2" fmla="*/ 108368284 w 45"/>
              <a:gd name="T3" fmla="*/ 0 h 43"/>
              <a:gd name="T4" fmla="*/ 0 w 45"/>
              <a:gd name="T5" fmla="*/ 108365142 h 43"/>
              <a:gd name="T6" fmla="*/ 7561316 w 45"/>
              <a:gd name="T7" fmla="*/ 108365142 h 43"/>
              <a:gd name="T8" fmla="*/ 113408630 w 45"/>
              <a:gd name="T9" fmla="*/ 5040275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45" y="2"/>
                </a:moveTo>
                <a:lnTo>
                  <a:pt x="43" y="0"/>
                </a:lnTo>
                <a:lnTo>
                  <a:pt x="0" y="43"/>
                </a:lnTo>
                <a:lnTo>
                  <a:pt x="3" y="43"/>
                </a:lnTo>
                <a:lnTo>
                  <a:pt x="45" y="2"/>
                </a:lnTo>
                <a:close/>
              </a:path>
            </a:pathLst>
          </a:custGeom>
          <a:solidFill>
            <a:srgbClr val="ADAC92"/>
          </a:solidFill>
          <a:ln w="4">
            <a:solidFill>
              <a:srgbClr val="FFFFFF"/>
            </a:solidFill>
            <a:miter lim="800000"/>
            <a:headEnd/>
            <a:tailEnd/>
          </a:ln>
        </p:spPr>
        <p:txBody>
          <a:bodyPr/>
          <a:lstStyle/>
          <a:p>
            <a:endParaRPr lang="en-US"/>
          </a:p>
        </p:txBody>
      </p:sp>
      <p:sp>
        <p:nvSpPr>
          <p:cNvPr id="7192" name="Freeform 25"/>
          <p:cNvSpPr>
            <a:spLocks/>
          </p:cNvSpPr>
          <p:nvPr/>
        </p:nvSpPr>
        <p:spPr bwMode="auto">
          <a:xfrm>
            <a:off x="117475" y="4997450"/>
            <a:ext cx="33338" cy="103188"/>
          </a:xfrm>
          <a:custGeom>
            <a:avLst/>
            <a:gdLst>
              <a:gd name="T0" fmla="*/ 52924874 w 21"/>
              <a:gd name="T1" fmla="*/ 163811716 h 65"/>
              <a:gd name="T2" fmla="*/ 52924874 w 21"/>
              <a:gd name="T3" fmla="*/ 85685712 h 65"/>
              <a:gd name="T4" fmla="*/ 17642152 w 21"/>
              <a:gd name="T5" fmla="*/ 17641971 h 65"/>
              <a:gd name="T6" fmla="*/ 0 w 21"/>
              <a:gd name="T7" fmla="*/ 0 h 65"/>
              <a:gd name="T8" fmla="*/ 0 w 21"/>
              <a:gd name="T9" fmla="*/ 163811716 h 65"/>
              <a:gd name="T10" fmla="*/ 52924874 w 21"/>
              <a:gd name="T11" fmla="*/ 163811716 h 65"/>
              <a:gd name="T12" fmla="*/ 52924874 w 21"/>
              <a:gd name="T13" fmla="*/ 163811716 h 65"/>
              <a:gd name="T14" fmla="*/ 0 60000 65536"/>
              <a:gd name="T15" fmla="*/ 0 60000 65536"/>
              <a:gd name="T16" fmla="*/ 0 60000 65536"/>
              <a:gd name="T17" fmla="*/ 0 60000 65536"/>
              <a:gd name="T18" fmla="*/ 0 60000 65536"/>
              <a:gd name="T19" fmla="*/ 0 60000 65536"/>
              <a:gd name="T20" fmla="*/ 0 60000 65536"/>
              <a:gd name="T21" fmla="*/ 0 w 21"/>
              <a:gd name="T22" fmla="*/ 0 h 65"/>
              <a:gd name="T23" fmla="*/ 21 w 2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5">
                <a:moveTo>
                  <a:pt x="21" y="65"/>
                </a:moveTo>
                <a:lnTo>
                  <a:pt x="21" y="34"/>
                </a:lnTo>
                <a:lnTo>
                  <a:pt x="7" y="7"/>
                </a:lnTo>
                <a:lnTo>
                  <a:pt x="0" y="0"/>
                </a:lnTo>
                <a:lnTo>
                  <a:pt x="0" y="65"/>
                </a:lnTo>
                <a:lnTo>
                  <a:pt x="21" y="65"/>
                </a:lnTo>
                <a:close/>
              </a:path>
            </a:pathLst>
          </a:custGeom>
          <a:solidFill>
            <a:srgbClr val="ADAC92"/>
          </a:solidFill>
          <a:ln w="9525">
            <a:noFill/>
            <a:round/>
            <a:headEnd/>
            <a:tailEnd/>
          </a:ln>
        </p:spPr>
        <p:txBody>
          <a:bodyPr/>
          <a:lstStyle/>
          <a:p>
            <a:endParaRPr lang="en-US"/>
          </a:p>
        </p:txBody>
      </p:sp>
      <p:sp>
        <p:nvSpPr>
          <p:cNvPr id="7193" name="Freeform 26"/>
          <p:cNvSpPr>
            <a:spLocks/>
          </p:cNvSpPr>
          <p:nvPr/>
        </p:nvSpPr>
        <p:spPr bwMode="auto">
          <a:xfrm>
            <a:off x="117475" y="4918075"/>
            <a:ext cx="100013" cy="201613"/>
          </a:xfrm>
          <a:custGeom>
            <a:avLst/>
            <a:gdLst>
              <a:gd name="T0" fmla="*/ 52924352 w 63"/>
              <a:gd name="T1" fmla="*/ 211693698 h 127"/>
              <a:gd name="T2" fmla="*/ 52924352 w 63"/>
              <a:gd name="T3" fmla="*/ 289819511 h 127"/>
              <a:gd name="T4" fmla="*/ 85685745 w 63"/>
              <a:gd name="T5" fmla="*/ 320061454 h 127"/>
              <a:gd name="T6" fmla="*/ 85685745 w 63"/>
              <a:gd name="T7" fmla="*/ 289819511 h 127"/>
              <a:gd name="T8" fmla="*/ 90726081 w 63"/>
              <a:gd name="T9" fmla="*/ 289819511 h 127"/>
              <a:gd name="T10" fmla="*/ 158771442 w 63"/>
              <a:gd name="T11" fmla="*/ 289819511 h 127"/>
              <a:gd name="T12" fmla="*/ 158771442 w 63"/>
              <a:gd name="T13" fmla="*/ 284779187 h 127"/>
              <a:gd name="T14" fmla="*/ 158771442 w 63"/>
              <a:gd name="T15" fmla="*/ 211693698 h 127"/>
              <a:gd name="T16" fmla="*/ 90726081 w 63"/>
              <a:gd name="T17" fmla="*/ 113408129 h 127"/>
              <a:gd name="T18" fmla="*/ 90726081 w 63"/>
              <a:gd name="T19" fmla="*/ 108367805 h 127"/>
              <a:gd name="T20" fmla="*/ 85685745 w 63"/>
              <a:gd name="T21" fmla="*/ 108367805 h 127"/>
              <a:gd name="T22" fmla="*/ 85685745 w 63"/>
              <a:gd name="T23" fmla="*/ 70564558 h 127"/>
              <a:gd name="T24" fmla="*/ 0 w 63"/>
              <a:gd name="T25" fmla="*/ 0 h 127"/>
              <a:gd name="T26" fmla="*/ 0 w 63"/>
              <a:gd name="T27" fmla="*/ 126008144 h 127"/>
              <a:gd name="T28" fmla="*/ 17641978 w 63"/>
              <a:gd name="T29" fmla="*/ 143650071 h 127"/>
              <a:gd name="T30" fmla="*/ 52924352 w 63"/>
              <a:gd name="T31" fmla="*/ 211693698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27"/>
              <a:gd name="T50" fmla="*/ 63 w 6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27">
                <a:moveTo>
                  <a:pt x="21" y="84"/>
                </a:moveTo>
                <a:lnTo>
                  <a:pt x="21" y="115"/>
                </a:lnTo>
                <a:lnTo>
                  <a:pt x="34" y="127"/>
                </a:lnTo>
                <a:lnTo>
                  <a:pt x="34" y="115"/>
                </a:lnTo>
                <a:lnTo>
                  <a:pt x="36" y="115"/>
                </a:lnTo>
                <a:lnTo>
                  <a:pt x="63" y="115"/>
                </a:lnTo>
                <a:lnTo>
                  <a:pt x="63" y="113"/>
                </a:lnTo>
                <a:lnTo>
                  <a:pt x="63" y="84"/>
                </a:lnTo>
                <a:lnTo>
                  <a:pt x="36" y="45"/>
                </a:lnTo>
                <a:lnTo>
                  <a:pt x="36" y="43"/>
                </a:lnTo>
                <a:lnTo>
                  <a:pt x="34" y="43"/>
                </a:lnTo>
                <a:lnTo>
                  <a:pt x="34" y="28"/>
                </a:lnTo>
                <a:lnTo>
                  <a:pt x="0" y="0"/>
                </a:lnTo>
                <a:lnTo>
                  <a:pt x="0" y="50"/>
                </a:lnTo>
                <a:lnTo>
                  <a:pt x="7" y="57"/>
                </a:lnTo>
                <a:lnTo>
                  <a:pt x="21" y="84"/>
                </a:lnTo>
                <a:close/>
              </a:path>
            </a:pathLst>
          </a:custGeom>
          <a:solidFill>
            <a:srgbClr val="ADAC92"/>
          </a:solidFill>
          <a:ln w="9525">
            <a:noFill/>
            <a:round/>
            <a:headEnd/>
            <a:tailEnd/>
          </a:ln>
        </p:spPr>
        <p:txBody>
          <a:bodyPr/>
          <a:lstStyle/>
          <a:p>
            <a:endParaRPr lang="en-US"/>
          </a:p>
        </p:txBody>
      </p:sp>
      <p:sp>
        <p:nvSpPr>
          <p:cNvPr id="7194" name="Freeform 27"/>
          <p:cNvSpPr>
            <a:spLocks/>
          </p:cNvSpPr>
          <p:nvPr/>
        </p:nvSpPr>
        <p:spPr bwMode="auto">
          <a:xfrm>
            <a:off x="117475" y="4846638"/>
            <a:ext cx="11113" cy="7937"/>
          </a:xfrm>
          <a:custGeom>
            <a:avLst/>
            <a:gdLst>
              <a:gd name="T0" fmla="*/ 0 w 7"/>
              <a:gd name="T1" fmla="*/ 0 h 5"/>
              <a:gd name="T2" fmla="*/ 0 w 7"/>
              <a:gd name="T3" fmla="*/ 12599192 h 5"/>
              <a:gd name="T4" fmla="*/ 17642683 w 7"/>
              <a:gd name="T5" fmla="*/ 7559199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0" y="0"/>
                </a:moveTo>
                <a:lnTo>
                  <a:pt x="0" y="5"/>
                </a:lnTo>
                <a:lnTo>
                  <a:pt x="7" y="3"/>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7195" name="Freeform 28"/>
          <p:cNvSpPr>
            <a:spLocks/>
          </p:cNvSpPr>
          <p:nvPr/>
        </p:nvSpPr>
        <p:spPr bwMode="auto">
          <a:xfrm>
            <a:off x="117475" y="4718050"/>
            <a:ext cx="190500" cy="628650"/>
          </a:xfrm>
          <a:custGeom>
            <a:avLst/>
            <a:gdLst>
              <a:gd name="T0" fmla="*/ 126007830 w 120"/>
              <a:gd name="T1" fmla="*/ 68043429 h 396"/>
              <a:gd name="T2" fmla="*/ 120967519 w 120"/>
              <a:gd name="T3" fmla="*/ 68043429 h 396"/>
              <a:gd name="T4" fmla="*/ 120967519 w 120"/>
              <a:gd name="T5" fmla="*/ 0 h 396"/>
              <a:gd name="T6" fmla="*/ 52924086 w 120"/>
              <a:gd name="T7" fmla="*/ 0 h 396"/>
              <a:gd name="T8" fmla="*/ 0 w 120"/>
              <a:gd name="T9" fmla="*/ 12601574 h 396"/>
              <a:gd name="T10" fmla="*/ 0 w 120"/>
              <a:gd name="T11" fmla="*/ 204133437 h 396"/>
              <a:gd name="T12" fmla="*/ 17641889 w 120"/>
              <a:gd name="T13" fmla="*/ 211693159 h 396"/>
              <a:gd name="T14" fmla="*/ 17641889 w 120"/>
              <a:gd name="T15" fmla="*/ 211693159 h 396"/>
              <a:gd name="T16" fmla="*/ 17641889 w 120"/>
              <a:gd name="T17" fmla="*/ 211693159 h 396"/>
              <a:gd name="T18" fmla="*/ 0 w 120"/>
              <a:gd name="T19" fmla="*/ 221773781 h 396"/>
              <a:gd name="T20" fmla="*/ 0 w 120"/>
              <a:gd name="T21" fmla="*/ 317539689 h 396"/>
              <a:gd name="T22" fmla="*/ 85685316 w 120"/>
              <a:gd name="T23" fmla="*/ 388104042 h 396"/>
              <a:gd name="T24" fmla="*/ 85685316 w 120"/>
              <a:gd name="T25" fmla="*/ 388104042 h 396"/>
              <a:gd name="T26" fmla="*/ 90725627 w 120"/>
              <a:gd name="T27" fmla="*/ 393144353 h 396"/>
              <a:gd name="T28" fmla="*/ 90725627 w 120"/>
              <a:gd name="T29" fmla="*/ 425907267 h 396"/>
              <a:gd name="T30" fmla="*/ 158769059 w 120"/>
              <a:gd name="T31" fmla="*/ 529232848 h 396"/>
              <a:gd name="T32" fmla="*/ 158769059 w 120"/>
              <a:gd name="T33" fmla="*/ 529232848 h 396"/>
              <a:gd name="T34" fmla="*/ 158769059 w 120"/>
              <a:gd name="T35" fmla="*/ 529232848 h 396"/>
              <a:gd name="T36" fmla="*/ 158769059 w 120"/>
              <a:gd name="T37" fmla="*/ 607356874 h 396"/>
              <a:gd name="T38" fmla="*/ 158769059 w 120"/>
              <a:gd name="T39" fmla="*/ 751006529 h 396"/>
              <a:gd name="T40" fmla="*/ 85685316 w 120"/>
              <a:gd name="T41" fmla="*/ 788809655 h 396"/>
              <a:gd name="T42" fmla="*/ 52924086 w 120"/>
              <a:gd name="T43" fmla="*/ 819051521 h 396"/>
              <a:gd name="T44" fmla="*/ 0 w 120"/>
              <a:gd name="T45" fmla="*/ 856853258 h 396"/>
              <a:gd name="T46" fmla="*/ 0 w 120"/>
              <a:gd name="T47" fmla="*/ 914817627 h 396"/>
              <a:gd name="T48" fmla="*/ 17641889 w 120"/>
              <a:gd name="T49" fmla="*/ 924898249 h 396"/>
              <a:gd name="T50" fmla="*/ 17641889 w 120"/>
              <a:gd name="T51" fmla="*/ 997981964 h 396"/>
              <a:gd name="T52" fmla="*/ 85685316 w 120"/>
              <a:gd name="T53" fmla="*/ 960180426 h 396"/>
              <a:gd name="T54" fmla="*/ 120967519 w 120"/>
              <a:gd name="T55" fmla="*/ 889616073 h 396"/>
              <a:gd name="T56" fmla="*/ 158769059 w 120"/>
              <a:gd name="T57" fmla="*/ 889616073 h 396"/>
              <a:gd name="T58" fmla="*/ 272176905 w 120"/>
              <a:gd name="T59" fmla="*/ 816530572 h 396"/>
              <a:gd name="T60" fmla="*/ 302418772 w 120"/>
              <a:gd name="T61" fmla="*/ 637598739 h 396"/>
              <a:gd name="T62" fmla="*/ 272176905 w 120"/>
              <a:gd name="T63" fmla="*/ 569555335 h 396"/>
              <a:gd name="T64" fmla="*/ 52924086 w 120"/>
              <a:gd name="T65" fmla="*/ 244455974 h 396"/>
              <a:gd name="T66" fmla="*/ 85685316 w 120"/>
              <a:gd name="T67" fmla="*/ 211693159 h 396"/>
              <a:gd name="T68" fmla="*/ 120967519 w 120"/>
              <a:gd name="T69" fmla="*/ 98286882 h 396"/>
              <a:gd name="T70" fmla="*/ 221773793 w 120"/>
              <a:gd name="T71" fmla="*/ 68043429 h 396"/>
              <a:gd name="T72" fmla="*/ 126007830 w 120"/>
              <a:gd name="T73" fmla="*/ 68043429 h 396"/>
              <a:gd name="T74" fmla="*/ 126007830 w 120"/>
              <a:gd name="T75" fmla="*/ 68043429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396"/>
              <a:gd name="T116" fmla="*/ 120 w 120"/>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396">
                <a:moveTo>
                  <a:pt x="50" y="27"/>
                </a:moveTo>
                <a:lnTo>
                  <a:pt x="48" y="27"/>
                </a:lnTo>
                <a:lnTo>
                  <a:pt x="48" y="0"/>
                </a:lnTo>
                <a:lnTo>
                  <a:pt x="21" y="0"/>
                </a:lnTo>
                <a:lnTo>
                  <a:pt x="0" y="5"/>
                </a:lnTo>
                <a:lnTo>
                  <a:pt x="0" y="81"/>
                </a:lnTo>
                <a:lnTo>
                  <a:pt x="7" y="84"/>
                </a:lnTo>
                <a:lnTo>
                  <a:pt x="0" y="88"/>
                </a:lnTo>
                <a:lnTo>
                  <a:pt x="0" y="126"/>
                </a:lnTo>
                <a:lnTo>
                  <a:pt x="34" y="154"/>
                </a:lnTo>
                <a:lnTo>
                  <a:pt x="36" y="156"/>
                </a:lnTo>
                <a:lnTo>
                  <a:pt x="36" y="169"/>
                </a:lnTo>
                <a:lnTo>
                  <a:pt x="63" y="210"/>
                </a:lnTo>
                <a:lnTo>
                  <a:pt x="63" y="241"/>
                </a:lnTo>
                <a:lnTo>
                  <a:pt x="63" y="298"/>
                </a:lnTo>
                <a:lnTo>
                  <a:pt x="34" y="313"/>
                </a:lnTo>
                <a:lnTo>
                  <a:pt x="21" y="325"/>
                </a:lnTo>
                <a:lnTo>
                  <a:pt x="0" y="340"/>
                </a:lnTo>
                <a:lnTo>
                  <a:pt x="0" y="363"/>
                </a:lnTo>
                <a:lnTo>
                  <a:pt x="7" y="367"/>
                </a:lnTo>
                <a:lnTo>
                  <a:pt x="7" y="396"/>
                </a:lnTo>
                <a:lnTo>
                  <a:pt x="34" y="381"/>
                </a:lnTo>
                <a:lnTo>
                  <a:pt x="48" y="353"/>
                </a:lnTo>
                <a:lnTo>
                  <a:pt x="63" y="353"/>
                </a:lnTo>
                <a:lnTo>
                  <a:pt x="108" y="324"/>
                </a:lnTo>
                <a:lnTo>
                  <a:pt x="120" y="253"/>
                </a:lnTo>
                <a:lnTo>
                  <a:pt x="108" y="226"/>
                </a:lnTo>
                <a:lnTo>
                  <a:pt x="21" y="97"/>
                </a:lnTo>
                <a:lnTo>
                  <a:pt x="34" y="84"/>
                </a:lnTo>
                <a:lnTo>
                  <a:pt x="48" y="39"/>
                </a:lnTo>
                <a:lnTo>
                  <a:pt x="88" y="27"/>
                </a:lnTo>
                <a:lnTo>
                  <a:pt x="50" y="27"/>
                </a:lnTo>
                <a:close/>
              </a:path>
            </a:pathLst>
          </a:custGeom>
          <a:solidFill>
            <a:srgbClr val="ADAC92"/>
          </a:solidFill>
          <a:ln w="4">
            <a:solidFill>
              <a:srgbClr val="FFFFFF"/>
            </a:solidFill>
            <a:miter lim="800000"/>
            <a:headEnd/>
            <a:tailEnd/>
          </a:ln>
        </p:spPr>
        <p:txBody>
          <a:bodyPr/>
          <a:lstStyle/>
          <a:p>
            <a:endParaRPr lang="en-US"/>
          </a:p>
        </p:txBody>
      </p:sp>
      <p:sp>
        <p:nvSpPr>
          <p:cNvPr id="7196" name="Freeform 29"/>
          <p:cNvSpPr>
            <a:spLocks/>
          </p:cNvSpPr>
          <p:nvPr/>
        </p:nvSpPr>
        <p:spPr bwMode="auto">
          <a:xfrm>
            <a:off x="117475" y="4714875"/>
            <a:ext cx="76200" cy="11113"/>
          </a:xfrm>
          <a:custGeom>
            <a:avLst/>
            <a:gdLst>
              <a:gd name="T0" fmla="*/ 120967511 w 48"/>
              <a:gd name="T1" fmla="*/ 5040539 h 7"/>
              <a:gd name="T2" fmla="*/ 120967511 w 48"/>
              <a:gd name="T3" fmla="*/ 0 h 7"/>
              <a:gd name="T4" fmla="*/ 52924083 w 48"/>
              <a:gd name="T5" fmla="*/ 0 h 7"/>
              <a:gd name="T6" fmla="*/ 0 w 48"/>
              <a:gd name="T7" fmla="*/ 12602142 h 7"/>
              <a:gd name="T8" fmla="*/ 0 w 48"/>
              <a:gd name="T9" fmla="*/ 17642683 h 7"/>
              <a:gd name="T10" fmla="*/ 52924083 w 48"/>
              <a:gd name="T11" fmla="*/ 5040539 h 7"/>
              <a:gd name="T12" fmla="*/ 120967511 w 48"/>
              <a:gd name="T13" fmla="*/ 5040539 h 7"/>
              <a:gd name="T14" fmla="*/ 0 60000 65536"/>
              <a:gd name="T15" fmla="*/ 0 60000 65536"/>
              <a:gd name="T16" fmla="*/ 0 60000 65536"/>
              <a:gd name="T17" fmla="*/ 0 60000 65536"/>
              <a:gd name="T18" fmla="*/ 0 60000 65536"/>
              <a:gd name="T19" fmla="*/ 0 60000 65536"/>
              <a:gd name="T20" fmla="*/ 0 60000 65536"/>
              <a:gd name="T21" fmla="*/ 0 w 48"/>
              <a:gd name="T22" fmla="*/ 0 h 7"/>
              <a:gd name="T23" fmla="*/ 48 w 4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
                <a:moveTo>
                  <a:pt x="48" y="2"/>
                </a:moveTo>
                <a:lnTo>
                  <a:pt x="48" y="0"/>
                </a:lnTo>
                <a:lnTo>
                  <a:pt x="21" y="0"/>
                </a:lnTo>
                <a:lnTo>
                  <a:pt x="0" y="5"/>
                </a:lnTo>
                <a:lnTo>
                  <a:pt x="0" y="7"/>
                </a:lnTo>
                <a:lnTo>
                  <a:pt x="21" y="2"/>
                </a:lnTo>
                <a:lnTo>
                  <a:pt x="48" y="2"/>
                </a:lnTo>
                <a:close/>
              </a:path>
            </a:pathLst>
          </a:custGeom>
          <a:solidFill>
            <a:srgbClr val="ADAC92"/>
          </a:solidFill>
          <a:ln w="4">
            <a:solidFill>
              <a:srgbClr val="FFFFFF"/>
            </a:solidFill>
            <a:miter lim="800000"/>
            <a:headEnd/>
            <a:tailEnd/>
          </a:ln>
        </p:spPr>
        <p:txBody>
          <a:bodyPr/>
          <a:lstStyle/>
          <a:p>
            <a:endParaRPr lang="en-US"/>
          </a:p>
        </p:txBody>
      </p:sp>
      <p:sp>
        <p:nvSpPr>
          <p:cNvPr id="7197" name="Freeform 30"/>
          <p:cNvSpPr>
            <a:spLocks/>
          </p:cNvSpPr>
          <p:nvPr/>
        </p:nvSpPr>
        <p:spPr bwMode="auto">
          <a:xfrm>
            <a:off x="196850" y="4760913"/>
            <a:ext cx="66675" cy="1587"/>
          </a:xfrm>
          <a:custGeom>
            <a:avLst/>
            <a:gdLst>
              <a:gd name="T0" fmla="*/ 0 w 42"/>
              <a:gd name="T1" fmla="*/ 0 h 1588"/>
              <a:gd name="T2" fmla="*/ 0 w 42"/>
              <a:gd name="T3" fmla="*/ 0 h 1588"/>
              <a:gd name="T4" fmla="*/ 95765928 w 42"/>
              <a:gd name="T5" fmla="*/ 0 h 1588"/>
              <a:gd name="T6" fmla="*/ 105846574 w 42"/>
              <a:gd name="T7" fmla="*/ 0 h 1588"/>
              <a:gd name="T8" fmla="*/ 0 w 42"/>
              <a:gd name="T9" fmla="*/ 0 h 1588"/>
              <a:gd name="T10" fmla="*/ 0 60000 65536"/>
              <a:gd name="T11" fmla="*/ 0 60000 65536"/>
              <a:gd name="T12" fmla="*/ 0 60000 65536"/>
              <a:gd name="T13" fmla="*/ 0 60000 65536"/>
              <a:gd name="T14" fmla="*/ 0 60000 65536"/>
              <a:gd name="T15" fmla="*/ 0 w 42"/>
              <a:gd name="T16" fmla="*/ 0 h 1588"/>
              <a:gd name="T17" fmla="*/ 42 w 42"/>
              <a:gd name="T18" fmla="*/ 1588 h 1588"/>
            </a:gdLst>
            <a:ahLst/>
            <a:cxnLst>
              <a:cxn ang="T10">
                <a:pos x="T0" y="T1"/>
              </a:cxn>
              <a:cxn ang="T11">
                <a:pos x="T2" y="T3"/>
              </a:cxn>
              <a:cxn ang="T12">
                <a:pos x="T4" y="T5"/>
              </a:cxn>
              <a:cxn ang="T13">
                <a:pos x="T6" y="T7"/>
              </a:cxn>
              <a:cxn ang="T14">
                <a:pos x="T8" y="T9"/>
              </a:cxn>
            </a:cxnLst>
            <a:rect l="T15" t="T16" r="T17" b="T18"/>
            <a:pathLst>
              <a:path w="42" h="1588">
                <a:moveTo>
                  <a:pt x="0" y="0"/>
                </a:moveTo>
                <a:lnTo>
                  <a:pt x="0" y="0"/>
                </a:lnTo>
                <a:lnTo>
                  <a:pt x="38" y="0"/>
                </a:lnTo>
                <a:lnTo>
                  <a:pt x="42" y="0"/>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7198" name="Freeform 31"/>
          <p:cNvSpPr>
            <a:spLocks/>
          </p:cNvSpPr>
          <p:nvPr/>
        </p:nvSpPr>
        <p:spPr bwMode="auto">
          <a:xfrm>
            <a:off x="217488" y="5051425"/>
            <a:ext cx="1587" cy="49213"/>
          </a:xfrm>
          <a:custGeom>
            <a:avLst/>
            <a:gdLst>
              <a:gd name="T0" fmla="*/ 0 w 1588"/>
              <a:gd name="T1" fmla="*/ 78126437 h 31"/>
              <a:gd name="T2" fmla="*/ 0 w 1588"/>
              <a:gd name="T3" fmla="*/ 78126437 h 31"/>
              <a:gd name="T4" fmla="*/ 0 w 1588"/>
              <a:gd name="T5" fmla="*/ 0 h 31"/>
              <a:gd name="T6" fmla="*/ 0 w 1588"/>
              <a:gd name="T7" fmla="*/ 0 h 31"/>
              <a:gd name="T8" fmla="*/ 0 w 1588"/>
              <a:gd name="T9" fmla="*/ 73086074 h 31"/>
              <a:gd name="T10" fmla="*/ 0 w 1588"/>
              <a:gd name="T11" fmla="*/ 78126437 h 31"/>
              <a:gd name="T12" fmla="*/ 0 60000 65536"/>
              <a:gd name="T13" fmla="*/ 0 60000 65536"/>
              <a:gd name="T14" fmla="*/ 0 60000 65536"/>
              <a:gd name="T15" fmla="*/ 0 60000 65536"/>
              <a:gd name="T16" fmla="*/ 0 60000 65536"/>
              <a:gd name="T17" fmla="*/ 0 60000 65536"/>
              <a:gd name="T18" fmla="*/ 0 w 1588"/>
              <a:gd name="T19" fmla="*/ 0 h 31"/>
              <a:gd name="T20" fmla="*/ 1588 w 158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88" h="31">
                <a:moveTo>
                  <a:pt x="0" y="31"/>
                </a:moveTo>
                <a:lnTo>
                  <a:pt x="0" y="31"/>
                </a:lnTo>
                <a:lnTo>
                  <a:pt x="0" y="0"/>
                </a:lnTo>
                <a:lnTo>
                  <a:pt x="0" y="29"/>
                </a:lnTo>
                <a:lnTo>
                  <a:pt x="0" y="31"/>
                </a:lnTo>
                <a:close/>
              </a:path>
            </a:pathLst>
          </a:custGeom>
          <a:solidFill>
            <a:srgbClr val="ADAC92"/>
          </a:solidFill>
          <a:ln w="4">
            <a:solidFill>
              <a:srgbClr val="FFFFFF"/>
            </a:solidFill>
            <a:miter lim="800000"/>
            <a:headEnd/>
            <a:tailEnd/>
          </a:ln>
        </p:spPr>
        <p:txBody>
          <a:bodyPr/>
          <a:lstStyle/>
          <a:p>
            <a:endParaRPr lang="en-US"/>
          </a:p>
        </p:txBody>
      </p:sp>
      <p:sp>
        <p:nvSpPr>
          <p:cNvPr id="7199" name="Freeform 32"/>
          <p:cNvSpPr>
            <a:spLocks/>
          </p:cNvSpPr>
          <p:nvPr/>
        </p:nvSpPr>
        <p:spPr bwMode="auto">
          <a:xfrm>
            <a:off x="171450" y="4962525"/>
            <a:ext cx="3175" cy="23813"/>
          </a:xfrm>
          <a:custGeom>
            <a:avLst/>
            <a:gdLst>
              <a:gd name="T0" fmla="*/ 5040312 w 2"/>
              <a:gd name="T1" fmla="*/ 37803934 h 15"/>
              <a:gd name="T2" fmla="*/ 5040312 w 2"/>
              <a:gd name="T3" fmla="*/ 5040419 h 15"/>
              <a:gd name="T4" fmla="*/ 0 w 2"/>
              <a:gd name="T5" fmla="*/ 0 h 15"/>
              <a:gd name="T6" fmla="*/ 0 w 2"/>
              <a:gd name="T7" fmla="*/ 37803934 h 15"/>
              <a:gd name="T8" fmla="*/ 5040312 w 2"/>
              <a:gd name="T9" fmla="*/ 37803934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2" y="15"/>
                </a:moveTo>
                <a:lnTo>
                  <a:pt x="2" y="2"/>
                </a:lnTo>
                <a:lnTo>
                  <a:pt x="0" y="0"/>
                </a:lnTo>
                <a:lnTo>
                  <a:pt x="0" y="15"/>
                </a:lnTo>
                <a:lnTo>
                  <a:pt x="2" y="15"/>
                </a:lnTo>
                <a:close/>
              </a:path>
            </a:pathLst>
          </a:custGeom>
          <a:solidFill>
            <a:srgbClr val="ADAC92"/>
          </a:solidFill>
          <a:ln w="4">
            <a:solidFill>
              <a:srgbClr val="FFFFFF"/>
            </a:solidFill>
            <a:miter lim="800000"/>
            <a:headEnd/>
            <a:tailEnd/>
          </a:ln>
        </p:spPr>
        <p:txBody>
          <a:bodyPr/>
          <a:lstStyle/>
          <a:p>
            <a:endParaRPr lang="en-US"/>
          </a:p>
        </p:txBody>
      </p:sp>
      <p:sp>
        <p:nvSpPr>
          <p:cNvPr id="7200" name="Freeform 33"/>
          <p:cNvSpPr>
            <a:spLocks/>
          </p:cNvSpPr>
          <p:nvPr/>
        </p:nvSpPr>
        <p:spPr bwMode="auto">
          <a:xfrm>
            <a:off x="117475" y="4851400"/>
            <a:ext cx="11113" cy="6350"/>
          </a:xfrm>
          <a:custGeom>
            <a:avLst/>
            <a:gdLst>
              <a:gd name="T0" fmla="*/ 17642683 w 7"/>
              <a:gd name="T1" fmla="*/ 0 h 4"/>
              <a:gd name="T2" fmla="*/ 0 w 7"/>
              <a:gd name="T3" fmla="*/ 5040312 h 4"/>
              <a:gd name="T4" fmla="*/ 0 w 7"/>
              <a:gd name="T5" fmla="*/ 10080623 h 4"/>
              <a:gd name="T6" fmla="*/ 17642683 w 7"/>
              <a:gd name="T7" fmla="*/ 0 h 4"/>
              <a:gd name="T8" fmla="*/ 17642683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0" y="2"/>
                </a:lnTo>
                <a:lnTo>
                  <a:pt x="0" y="4"/>
                </a:lnTo>
                <a:lnTo>
                  <a:pt x="7" y="0"/>
                </a:lnTo>
                <a:close/>
              </a:path>
            </a:pathLst>
          </a:custGeom>
          <a:solidFill>
            <a:srgbClr val="ADAC92"/>
          </a:solidFill>
          <a:ln w="4">
            <a:solidFill>
              <a:srgbClr val="FFFFFF"/>
            </a:solidFill>
            <a:miter lim="800000"/>
            <a:headEnd/>
            <a:tailEnd/>
          </a:ln>
        </p:spPr>
        <p:txBody>
          <a:bodyPr/>
          <a:lstStyle/>
          <a:p>
            <a:endParaRPr lang="en-US"/>
          </a:p>
        </p:txBody>
      </p:sp>
      <p:sp>
        <p:nvSpPr>
          <p:cNvPr id="7201" name="Freeform 34"/>
          <p:cNvSpPr>
            <a:spLocks/>
          </p:cNvSpPr>
          <p:nvPr/>
        </p:nvSpPr>
        <p:spPr bwMode="auto">
          <a:xfrm>
            <a:off x="117475" y="5100638"/>
            <a:ext cx="100013" cy="153987"/>
          </a:xfrm>
          <a:custGeom>
            <a:avLst/>
            <a:gdLst>
              <a:gd name="T0" fmla="*/ 85685745 w 63"/>
              <a:gd name="T1" fmla="*/ 176410359 h 97"/>
              <a:gd name="T2" fmla="*/ 158771442 w 63"/>
              <a:gd name="T3" fmla="*/ 141128297 h 97"/>
              <a:gd name="T4" fmla="*/ 158771442 w 63"/>
              <a:gd name="T5" fmla="*/ 0 h 97"/>
              <a:gd name="T6" fmla="*/ 90726081 w 63"/>
              <a:gd name="T7" fmla="*/ 0 h 97"/>
              <a:gd name="T8" fmla="*/ 90726081 w 63"/>
              <a:gd name="T9" fmla="*/ 35282074 h 97"/>
              <a:gd name="T10" fmla="*/ 85685745 w 63"/>
              <a:gd name="T11" fmla="*/ 30241780 h 97"/>
              <a:gd name="T12" fmla="*/ 85685745 w 63"/>
              <a:gd name="T13" fmla="*/ 35282074 h 97"/>
              <a:gd name="T14" fmla="*/ 52924352 w 63"/>
              <a:gd name="T15" fmla="*/ 0 h 97"/>
              <a:gd name="T16" fmla="*/ 0 w 63"/>
              <a:gd name="T17" fmla="*/ 0 h 97"/>
              <a:gd name="T18" fmla="*/ 0 w 63"/>
              <a:gd name="T19" fmla="*/ 244453591 h 97"/>
              <a:gd name="T20" fmla="*/ 52924352 w 63"/>
              <a:gd name="T21" fmla="*/ 209171529 h 97"/>
              <a:gd name="T22" fmla="*/ 85685745 w 63"/>
              <a:gd name="T23" fmla="*/ 176410359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97"/>
              <a:gd name="T38" fmla="*/ 63 w 6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97">
                <a:moveTo>
                  <a:pt x="34" y="70"/>
                </a:moveTo>
                <a:lnTo>
                  <a:pt x="63" y="56"/>
                </a:lnTo>
                <a:lnTo>
                  <a:pt x="63" y="0"/>
                </a:lnTo>
                <a:lnTo>
                  <a:pt x="36" y="0"/>
                </a:lnTo>
                <a:lnTo>
                  <a:pt x="36" y="14"/>
                </a:lnTo>
                <a:lnTo>
                  <a:pt x="34" y="12"/>
                </a:lnTo>
                <a:lnTo>
                  <a:pt x="34" y="14"/>
                </a:lnTo>
                <a:lnTo>
                  <a:pt x="21" y="0"/>
                </a:lnTo>
                <a:lnTo>
                  <a:pt x="0" y="0"/>
                </a:lnTo>
                <a:lnTo>
                  <a:pt x="0" y="97"/>
                </a:lnTo>
                <a:lnTo>
                  <a:pt x="21" y="83"/>
                </a:lnTo>
                <a:lnTo>
                  <a:pt x="34" y="70"/>
                </a:lnTo>
                <a:close/>
              </a:path>
            </a:pathLst>
          </a:custGeom>
          <a:solidFill>
            <a:srgbClr val="ADAC92"/>
          </a:solidFill>
          <a:ln w="9525">
            <a:noFill/>
            <a:round/>
            <a:headEnd/>
            <a:tailEnd/>
          </a:ln>
        </p:spPr>
        <p:txBody>
          <a:bodyPr/>
          <a:lstStyle/>
          <a:p>
            <a:endParaRPr lang="en-US"/>
          </a:p>
        </p:txBody>
      </p:sp>
      <p:sp>
        <p:nvSpPr>
          <p:cNvPr id="7202" name="Freeform 35"/>
          <p:cNvSpPr>
            <a:spLocks/>
          </p:cNvSpPr>
          <p:nvPr/>
        </p:nvSpPr>
        <p:spPr bwMode="auto">
          <a:xfrm>
            <a:off x="117475" y="5100638"/>
            <a:ext cx="100013" cy="157162"/>
          </a:xfrm>
          <a:custGeom>
            <a:avLst/>
            <a:gdLst>
              <a:gd name="T0" fmla="*/ 85685745 w 63"/>
              <a:gd name="T1" fmla="*/ 181450666 h 99"/>
              <a:gd name="T2" fmla="*/ 158771442 w 63"/>
              <a:gd name="T3" fmla="*/ 143647661 h 99"/>
              <a:gd name="T4" fmla="*/ 158771442 w 63"/>
              <a:gd name="T5" fmla="*/ 0 h 99"/>
              <a:gd name="T6" fmla="*/ 158771442 w 63"/>
              <a:gd name="T7" fmla="*/ 0 h 99"/>
              <a:gd name="T8" fmla="*/ 158771442 w 63"/>
              <a:gd name="T9" fmla="*/ 141128307 h 99"/>
              <a:gd name="T10" fmla="*/ 85685745 w 63"/>
              <a:gd name="T11" fmla="*/ 176410371 h 99"/>
              <a:gd name="T12" fmla="*/ 52924352 w 63"/>
              <a:gd name="T13" fmla="*/ 209171544 h 99"/>
              <a:gd name="T14" fmla="*/ 0 w 63"/>
              <a:gd name="T15" fmla="*/ 244453609 h 99"/>
              <a:gd name="T16" fmla="*/ 0 w 63"/>
              <a:gd name="T17" fmla="*/ 249493904 h 99"/>
              <a:gd name="T18" fmla="*/ 52924352 w 63"/>
              <a:gd name="T19" fmla="*/ 211692485 h 99"/>
              <a:gd name="T20" fmla="*/ 85685745 w 63"/>
              <a:gd name="T21" fmla="*/ 181450666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9"/>
              <a:gd name="T35" fmla="*/ 63 w 63"/>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9">
                <a:moveTo>
                  <a:pt x="34" y="72"/>
                </a:moveTo>
                <a:lnTo>
                  <a:pt x="63" y="57"/>
                </a:lnTo>
                <a:lnTo>
                  <a:pt x="63" y="0"/>
                </a:lnTo>
                <a:lnTo>
                  <a:pt x="63" y="56"/>
                </a:lnTo>
                <a:lnTo>
                  <a:pt x="34" y="70"/>
                </a:lnTo>
                <a:lnTo>
                  <a:pt x="21" y="83"/>
                </a:lnTo>
                <a:lnTo>
                  <a:pt x="0" y="97"/>
                </a:lnTo>
                <a:lnTo>
                  <a:pt x="0" y="99"/>
                </a:lnTo>
                <a:lnTo>
                  <a:pt x="21" y="84"/>
                </a:lnTo>
                <a:lnTo>
                  <a:pt x="34" y="72"/>
                </a:lnTo>
                <a:close/>
              </a:path>
            </a:pathLst>
          </a:custGeom>
          <a:solidFill>
            <a:srgbClr val="ADAC92"/>
          </a:solidFill>
          <a:ln w="4">
            <a:solidFill>
              <a:srgbClr val="FFFFFF"/>
            </a:solidFill>
            <a:miter lim="800000"/>
            <a:headEnd/>
            <a:tailEnd/>
          </a:ln>
        </p:spPr>
        <p:txBody>
          <a:bodyPr/>
          <a:lstStyle/>
          <a:p>
            <a:endParaRPr lang="en-US"/>
          </a:p>
        </p:txBody>
      </p:sp>
      <p:sp>
        <p:nvSpPr>
          <p:cNvPr id="7203" name="Freeform 36"/>
          <p:cNvSpPr>
            <a:spLocks/>
          </p:cNvSpPr>
          <p:nvPr/>
        </p:nvSpPr>
        <p:spPr bwMode="auto">
          <a:xfrm>
            <a:off x="1028700" y="3908425"/>
            <a:ext cx="136525" cy="223838"/>
          </a:xfrm>
          <a:custGeom>
            <a:avLst/>
            <a:gdLst>
              <a:gd name="T0" fmla="*/ 181451235 w 86"/>
              <a:gd name="T1" fmla="*/ 105846803 h 141"/>
              <a:gd name="T2" fmla="*/ 143648111 w 86"/>
              <a:gd name="T3" fmla="*/ 0 h 141"/>
              <a:gd name="T4" fmla="*/ 0 w 86"/>
              <a:gd name="T5" fmla="*/ 105846803 h 141"/>
              <a:gd name="T6" fmla="*/ 0 w 86"/>
              <a:gd name="T7" fmla="*/ 141129054 h 141"/>
              <a:gd name="T8" fmla="*/ 0 w 86"/>
              <a:gd name="T9" fmla="*/ 282258108 h 141"/>
              <a:gd name="T10" fmla="*/ 0 w 86"/>
              <a:gd name="T11" fmla="*/ 317540359 h 141"/>
              <a:gd name="T12" fmla="*/ 0 w 86"/>
              <a:gd name="T13" fmla="*/ 355343564 h 141"/>
              <a:gd name="T14" fmla="*/ 181451235 w 86"/>
              <a:gd name="T15" fmla="*/ 317540359 h 141"/>
              <a:gd name="T16" fmla="*/ 216733460 w 86"/>
              <a:gd name="T17" fmla="*/ 214214560 h 141"/>
              <a:gd name="T18" fmla="*/ 181451235 w 86"/>
              <a:gd name="T19" fmla="*/ 105846803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41"/>
              <a:gd name="T32" fmla="*/ 86 w 8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41">
                <a:moveTo>
                  <a:pt x="72" y="42"/>
                </a:moveTo>
                <a:lnTo>
                  <a:pt x="57" y="0"/>
                </a:lnTo>
                <a:lnTo>
                  <a:pt x="0" y="42"/>
                </a:lnTo>
                <a:lnTo>
                  <a:pt x="0" y="56"/>
                </a:lnTo>
                <a:lnTo>
                  <a:pt x="0" y="112"/>
                </a:lnTo>
                <a:lnTo>
                  <a:pt x="0" y="126"/>
                </a:lnTo>
                <a:lnTo>
                  <a:pt x="0" y="141"/>
                </a:lnTo>
                <a:lnTo>
                  <a:pt x="72" y="126"/>
                </a:lnTo>
                <a:lnTo>
                  <a:pt x="86" y="85"/>
                </a:lnTo>
                <a:lnTo>
                  <a:pt x="72" y="42"/>
                </a:lnTo>
                <a:close/>
              </a:path>
            </a:pathLst>
          </a:custGeom>
          <a:solidFill>
            <a:srgbClr val="ADAC92"/>
          </a:solidFill>
          <a:ln w="4">
            <a:solidFill>
              <a:srgbClr val="FFFFFF"/>
            </a:solidFill>
            <a:miter lim="800000"/>
            <a:headEnd/>
            <a:tailEnd/>
          </a:ln>
        </p:spPr>
        <p:txBody>
          <a:bodyPr/>
          <a:lstStyle/>
          <a:p>
            <a:endParaRPr lang="en-US"/>
          </a:p>
        </p:txBody>
      </p:sp>
      <p:sp>
        <p:nvSpPr>
          <p:cNvPr id="7204" name="Freeform 37"/>
          <p:cNvSpPr>
            <a:spLocks/>
          </p:cNvSpPr>
          <p:nvPr/>
        </p:nvSpPr>
        <p:spPr bwMode="auto">
          <a:xfrm>
            <a:off x="962025" y="3683000"/>
            <a:ext cx="271463" cy="292100"/>
          </a:xfrm>
          <a:custGeom>
            <a:avLst/>
            <a:gdLst>
              <a:gd name="T0" fmla="*/ 287298338 w 171"/>
              <a:gd name="T1" fmla="*/ 68043427 h 184"/>
              <a:gd name="T2" fmla="*/ 249496732 w 171"/>
              <a:gd name="T3" fmla="*/ 68043427 h 184"/>
              <a:gd name="T4" fmla="*/ 214214492 w 171"/>
              <a:gd name="T5" fmla="*/ 108367526 h 184"/>
              <a:gd name="T6" fmla="*/ 178932203 w 171"/>
              <a:gd name="T7" fmla="*/ 108367526 h 184"/>
              <a:gd name="T8" fmla="*/ 0 w 171"/>
              <a:gd name="T9" fmla="*/ 249494691 h 184"/>
              <a:gd name="T10" fmla="*/ 0 w 171"/>
              <a:gd name="T11" fmla="*/ 282257506 h 184"/>
              <a:gd name="T12" fmla="*/ 37803206 w 171"/>
              <a:gd name="T13" fmla="*/ 282257506 h 184"/>
              <a:gd name="T14" fmla="*/ 0 w 171"/>
              <a:gd name="T15" fmla="*/ 425907257 h 184"/>
              <a:gd name="T16" fmla="*/ 37803206 w 171"/>
              <a:gd name="T17" fmla="*/ 463708795 h 184"/>
              <a:gd name="T18" fmla="*/ 73085458 w 171"/>
              <a:gd name="T19" fmla="*/ 463708795 h 184"/>
              <a:gd name="T20" fmla="*/ 105846769 w 171"/>
              <a:gd name="T21" fmla="*/ 463708795 h 184"/>
              <a:gd name="T22" fmla="*/ 249496732 w 171"/>
              <a:gd name="T23" fmla="*/ 357862168 h 184"/>
              <a:gd name="T24" fmla="*/ 178932203 w 171"/>
              <a:gd name="T25" fmla="*/ 322579992 h 184"/>
              <a:gd name="T26" fmla="*/ 178932203 w 171"/>
              <a:gd name="T27" fmla="*/ 282257506 h 184"/>
              <a:gd name="T28" fmla="*/ 317540258 w 171"/>
              <a:gd name="T29" fmla="*/ 176410929 h 184"/>
              <a:gd name="T30" fmla="*/ 317540258 w 171"/>
              <a:gd name="T31" fmla="*/ 108367526 h 184"/>
              <a:gd name="T32" fmla="*/ 430948351 w 171"/>
              <a:gd name="T33" fmla="*/ 0 h 184"/>
              <a:gd name="T34" fmla="*/ 355343452 w 171"/>
              <a:gd name="T35" fmla="*/ 0 h 184"/>
              <a:gd name="T36" fmla="*/ 287298338 w 171"/>
              <a:gd name="T37" fmla="*/ 68043427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84"/>
              <a:gd name="T59" fmla="*/ 171 w 171"/>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84">
                <a:moveTo>
                  <a:pt x="114" y="27"/>
                </a:moveTo>
                <a:lnTo>
                  <a:pt x="99" y="27"/>
                </a:lnTo>
                <a:lnTo>
                  <a:pt x="85" y="43"/>
                </a:lnTo>
                <a:lnTo>
                  <a:pt x="71" y="43"/>
                </a:lnTo>
                <a:lnTo>
                  <a:pt x="0" y="99"/>
                </a:lnTo>
                <a:lnTo>
                  <a:pt x="0" y="112"/>
                </a:lnTo>
                <a:lnTo>
                  <a:pt x="15" y="112"/>
                </a:lnTo>
                <a:lnTo>
                  <a:pt x="0" y="169"/>
                </a:lnTo>
                <a:lnTo>
                  <a:pt x="15" y="184"/>
                </a:lnTo>
                <a:lnTo>
                  <a:pt x="29" y="184"/>
                </a:lnTo>
                <a:lnTo>
                  <a:pt x="42" y="184"/>
                </a:lnTo>
                <a:lnTo>
                  <a:pt x="99" y="142"/>
                </a:lnTo>
                <a:lnTo>
                  <a:pt x="71" y="128"/>
                </a:lnTo>
                <a:lnTo>
                  <a:pt x="71" y="112"/>
                </a:lnTo>
                <a:lnTo>
                  <a:pt x="126" y="70"/>
                </a:lnTo>
                <a:lnTo>
                  <a:pt x="126" y="43"/>
                </a:lnTo>
                <a:lnTo>
                  <a:pt x="171" y="0"/>
                </a:lnTo>
                <a:lnTo>
                  <a:pt x="141" y="0"/>
                </a:lnTo>
                <a:lnTo>
                  <a:pt x="114" y="27"/>
                </a:lnTo>
                <a:close/>
              </a:path>
            </a:pathLst>
          </a:custGeom>
          <a:solidFill>
            <a:srgbClr val="ADAC92"/>
          </a:solidFill>
          <a:ln w="4">
            <a:solidFill>
              <a:srgbClr val="FFFFFF"/>
            </a:solidFill>
            <a:miter lim="800000"/>
            <a:headEnd/>
            <a:tailEnd/>
          </a:ln>
        </p:spPr>
        <p:txBody>
          <a:bodyPr/>
          <a:lstStyle/>
          <a:p>
            <a:endParaRPr lang="en-US"/>
          </a:p>
        </p:txBody>
      </p:sp>
      <p:sp>
        <p:nvSpPr>
          <p:cNvPr id="7205" name="Freeform 38"/>
          <p:cNvSpPr>
            <a:spLocks/>
          </p:cNvSpPr>
          <p:nvPr/>
        </p:nvSpPr>
        <p:spPr bwMode="auto">
          <a:xfrm>
            <a:off x="760413" y="4605338"/>
            <a:ext cx="87312" cy="131762"/>
          </a:xfrm>
          <a:custGeom>
            <a:avLst/>
            <a:gdLst>
              <a:gd name="T0" fmla="*/ 138607017 w 55"/>
              <a:gd name="T1" fmla="*/ 0 h 83"/>
              <a:gd name="T2" fmla="*/ 103325017 w 55"/>
              <a:gd name="T3" fmla="*/ 0 h 83"/>
              <a:gd name="T4" fmla="*/ 0 w 55"/>
              <a:gd name="T5" fmla="*/ 141128212 h 83"/>
              <a:gd name="T6" fmla="*/ 0 w 55"/>
              <a:gd name="T7" fmla="*/ 178929605 h 83"/>
              <a:gd name="T8" fmla="*/ 68043041 w 55"/>
              <a:gd name="T9" fmla="*/ 209171404 h 83"/>
              <a:gd name="T10" fmla="*/ 138607017 w 55"/>
              <a:gd name="T11" fmla="*/ 0 h 83"/>
              <a:gd name="T12" fmla="*/ 0 60000 65536"/>
              <a:gd name="T13" fmla="*/ 0 60000 65536"/>
              <a:gd name="T14" fmla="*/ 0 60000 65536"/>
              <a:gd name="T15" fmla="*/ 0 60000 65536"/>
              <a:gd name="T16" fmla="*/ 0 60000 65536"/>
              <a:gd name="T17" fmla="*/ 0 60000 65536"/>
              <a:gd name="T18" fmla="*/ 0 w 55"/>
              <a:gd name="T19" fmla="*/ 0 h 83"/>
              <a:gd name="T20" fmla="*/ 55 w 55"/>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5" h="83">
                <a:moveTo>
                  <a:pt x="55" y="0"/>
                </a:moveTo>
                <a:lnTo>
                  <a:pt x="41" y="0"/>
                </a:lnTo>
                <a:lnTo>
                  <a:pt x="0" y="56"/>
                </a:lnTo>
                <a:lnTo>
                  <a:pt x="0" y="71"/>
                </a:lnTo>
                <a:lnTo>
                  <a:pt x="27" y="83"/>
                </a:lnTo>
                <a:lnTo>
                  <a:pt x="55" y="0"/>
                </a:lnTo>
                <a:close/>
              </a:path>
            </a:pathLst>
          </a:custGeom>
          <a:solidFill>
            <a:srgbClr val="ADAC92"/>
          </a:solidFill>
          <a:ln w="4">
            <a:solidFill>
              <a:srgbClr val="FFFFFF"/>
            </a:solidFill>
            <a:miter lim="800000"/>
            <a:headEnd/>
            <a:tailEnd/>
          </a:ln>
        </p:spPr>
        <p:txBody>
          <a:bodyPr/>
          <a:lstStyle/>
          <a:p>
            <a:endParaRPr lang="en-US"/>
          </a:p>
        </p:txBody>
      </p:sp>
      <p:sp>
        <p:nvSpPr>
          <p:cNvPr id="7206" name="Freeform 39"/>
          <p:cNvSpPr>
            <a:spLocks/>
          </p:cNvSpPr>
          <p:nvPr/>
        </p:nvSpPr>
        <p:spPr bwMode="auto">
          <a:xfrm>
            <a:off x="1165225" y="4157663"/>
            <a:ext cx="109538" cy="179387"/>
          </a:xfrm>
          <a:custGeom>
            <a:avLst/>
            <a:gdLst>
              <a:gd name="T0" fmla="*/ 32762972 w 69"/>
              <a:gd name="T1" fmla="*/ 0 h 113"/>
              <a:gd name="T2" fmla="*/ 0 w 69"/>
              <a:gd name="T3" fmla="*/ 68043242 h 113"/>
              <a:gd name="T4" fmla="*/ 0 w 69"/>
              <a:gd name="T5" fmla="*/ 103325321 h 113"/>
              <a:gd name="T6" fmla="*/ 32762972 w 69"/>
              <a:gd name="T7" fmla="*/ 103325321 h 113"/>
              <a:gd name="T8" fmla="*/ 32762972 w 69"/>
              <a:gd name="T9" fmla="*/ 249494011 h 113"/>
              <a:gd name="T10" fmla="*/ 108368009 w 69"/>
              <a:gd name="T11" fmla="*/ 284776091 h 113"/>
              <a:gd name="T12" fmla="*/ 141129381 w 69"/>
              <a:gd name="T13" fmla="*/ 249494011 h 113"/>
              <a:gd name="T14" fmla="*/ 173892341 w 69"/>
              <a:gd name="T15" fmla="*/ 103325321 h 113"/>
              <a:gd name="T16" fmla="*/ 141129381 w 69"/>
              <a:gd name="T17" fmla="*/ 68043242 h 113"/>
              <a:gd name="T18" fmla="*/ 32762972 w 6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13"/>
              <a:gd name="T32" fmla="*/ 69 w 6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13">
                <a:moveTo>
                  <a:pt x="13" y="0"/>
                </a:moveTo>
                <a:lnTo>
                  <a:pt x="0" y="27"/>
                </a:lnTo>
                <a:lnTo>
                  <a:pt x="0" y="41"/>
                </a:lnTo>
                <a:lnTo>
                  <a:pt x="13" y="41"/>
                </a:lnTo>
                <a:lnTo>
                  <a:pt x="13" y="99"/>
                </a:lnTo>
                <a:lnTo>
                  <a:pt x="43" y="113"/>
                </a:lnTo>
                <a:lnTo>
                  <a:pt x="56" y="99"/>
                </a:lnTo>
                <a:lnTo>
                  <a:pt x="69" y="41"/>
                </a:lnTo>
                <a:lnTo>
                  <a:pt x="56" y="27"/>
                </a:lnTo>
                <a:lnTo>
                  <a:pt x="13" y="0"/>
                </a:lnTo>
                <a:close/>
              </a:path>
            </a:pathLst>
          </a:custGeom>
          <a:solidFill>
            <a:srgbClr val="ADAC92"/>
          </a:solidFill>
          <a:ln w="4">
            <a:solidFill>
              <a:srgbClr val="FFFFFF"/>
            </a:solidFill>
            <a:miter lim="800000"/>
            <a:headEnd/>
            <a:tailEnd/>
          </a:ln>
        </p:spPr>
        <p:txBody>
          <a:bodyPr/>
          <a:lstStyle/>
          <a:p>
            <a:endParaRPr lang="en-US"/>
          </a:p>
        </p:txBody>
      </p:sp>
      <p:sp>
        <p:nvSpPr>
          <p:cNvPr id="7207" name="Freeform 40"/>
          <p:cNvSpPr>
            <a:spLocks/>
          </p:cNvSpPr>
          <p:nvPr/>
        </p:nvSpPr>
        <p:spPr bwMode="auto">
          <a:xfrm>
            <a:off x="1274763" y="4157663"/>
            <a:ext cx="114300" cy="65087"/>
          </a:xfrm>
          <a:custGeom>
            <a:avLst/>
            <a:gdLst>
              <a:gd name="T0" fmla="*/ 0 w 72"/>
              <a:gd name="T1" fmla="*/ 68042902 h 41"/>
              <a:gd name="T2" fmla="*/ 0 w 72"/>
              <a:gd name="T3" fmla="*/ 103324805 h 41"/>
              <a:gd name="T4" fmla="*/ 35282185 w 72"/>
              <a:gd name="T5" fmla="*/ 103324805 h 41"/>
              <a:gd name="T6" fmla="*/ 75604680 w 72"/>
              <a:gd name="T7" fmla="*/ 68042902 h 41"/>
              <a:gd name="T8" fmla="*/ 148688412 w 72"/>
              <a:gd name="T9" fmla="*/ 68042902 h 41"/>
              <a:gd name="T10" fmla="*/ 181451223 w 72"/>
              <a:gd name="T11" fmla="*/ 0 h 41"/>
              <a:gd name="T12" fmla="*/ 75604680 w 72"/>
              <a:gd name="T13" fmla="*/ 0 h 41"/>
              <a:gd name="T14" fmla="*/ 0 w 72"/>
              <a:gd name="T15" fmla="*/ 68042902 h 4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1"/>
              <a:gd name="T26" fmla="*/ 72 w 7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1">
                <a:moveTo>
                  <a:pt x="0" y="27"/>
                </a:moveTo>
                <a:lnTo>
                  <a:pt x="0" y="41"/>
                </a:lnTo>
                <a:lnTo>
                  <a:pt x="14" y="41"/>
                </a:lnTo>
                <a:lnTo>
                  <a:pt x="30" y="27"/>
                </a:lnTo>
                <a:lnTo>
                  <a:pt x="59" y="27"/>
                </a:lnTo>
                <a:lnTo>
                  <a:pt x="72" y="0"/>
                </a:lnTo>
                <a:lnTo>
                  <a:pt x="30" y="0"/>
                </a:lnTo>
                <a:lnTo>
                  <a:pt x="0" y="27"/>
                </a:lnTo>
                <a:close/>
              </a:path>
            </a:pathLst>
          </a:custGeom>
          <a:solidFill>
            <a:srgbClr val="ADAC92"/>
          </a:solidFill>
          <a:ln w="4">
            <a:solidFill>
              <a:srgbClr val="FFFFFF"/>
            </a:solidFill>
            <a:miter lim="800000"/>
            <a:headEnd/>
            <a:tailEnd/>
          </a:ln>
        </p:spPr>
        <p:txBody>
          <a:bodyPr/>
          <a:lstStyle/>
          <a:p>
            <a:endParaRPr lang="en-US"/>
          </a:p>
        </p:txBody>
      </p:sp>
      <p:sp>
        <p:nvSpPr>
          <p:cNvPr id="7208" name="Freeform 41"/>
          <p:cNvSpPr>
            <a:spLocks/>
          </p:cNvSpPr>
          <p:nvPr/>
        </p:nvSpPr>
        <p:spPr bwMode="auto">
          <a:xfrm>
            <a:off x="1233488" y="3748088"/>
            <a:ext cx="452437" cy="452437"/>
          </a:xfrm>
          <a:custGeom>
            <a:avLst/>
            <a:gdLst>
              <a:gd name="T0" fmla="*/ 672880092 w 285"/>
              <a:gd name="T1" fmla="*/ 37801504 h 285"/>
              <a:gd name="T2" fmla="*/ 640117317 w 285"/>
              <a:gd name="T3" fmla="*/ 37801504 h 285"/>
              <a:gd name="T4" fmla="*/ 572073996 w 285"/>
              <a:gd name="T5" fmla="*/ 219252563 h 285"/>
              <a:gd name="T6" fmla="*/ 498990371 w 285"/>
              <a:gd name="T7" fmla="*/ 355340792 h 285"/>
              <a:gd name="T8" fmla="*/ 428426104 w 285"/>
              <a:gd name="T9" fmla="*/ 430945463 h 285"/>
              <a:gd name="T10" fmla="*/ 428426104 w 285"/>
              <a:gd name="T11" fmla="*/ 355340792 h 285"/>
              <a:gd name="T12" fmla="*/ 360381097 w 285"/>
              <a:gd name="T13" fmla="*/ 390622925 h 285"/>
              <a:gd name="T14" fmla="*/ 322579605 w 285"/>
              <a:gd name="T15" fmla="*/ 536791863 h 285"/>
              <a:gd name="T16" fmla="*/ 282257166 w 285"/>
              <a:gd name="T17" fmla="*/ 536791863 h 285"/>
              <a:gd name="T18" fmla="*/ 100806120 w 285"/>
              <a:gd name="T19" fmla="*/ 536791863 h 285"/>
              <a:gd name="T20" fmla="*/ 0 w 285"/>
              <a:gd name="T21" fmla="*/ 604836771 h 285"/>
              <a:gd name="T22" fmla="*/ 0 w 285"/>
              <a:gd name="T23" fmla="*/ 645159209 h 285"/>
              <a:gd name="T24" fmla="*/ 68043345 w 285"/>
              <a:gd name="T25" fmla="*/ 645159209 h 285"/>
              <a:gd name="T26" fmla="*/ 246975033 w 285"/>
              <a:gd name="T27" fmla="*/ 572073996 h 285"/>
              <a:gd name="T28" fmla="*/ 282257166 w 285"/>
              <a:gd name="T29" fmla="*/ 604836771 h 285"/>
              <a:gd name="T30" fmla="*/ 282257166 w 285"/>
              <a:gd name="T31" fmla="*/ 645159209 h 285"/>
              <a:gd name="T32" fmla="*/ 322579605 w 285"/>
              <a:gd name="T33" fmla="*/ 718242835 h 285"/>
              <a:gd name="T34" fmla="*/ 360381097 w 285"/>
              <a:gd name="T35" fmla="*/ 604836771 h 285"/>
              <a:gd name="T36" fmla="*/ 360381097 w 285"/>
              <a:gd name="T37" fmla="*/ 572073996 h 285"/>
              <a:gd name="T38" fmla="*/ 428426104 w 285"/>
              <a:gd name="T39" fmla="*/ 604836771 h 285"/>
              <a:gd name="T40" fmla="*/ 458667933 w 285"/>
              <a:gd name="T41" fmla="*/ 604836771 h 285"/>
              <a:gd name="T42" fmla="*/ 498990371 w 285"/>
              <a:gd name="T43" fmla="*/ 572073996 h 285"/>
              <a:gd name="T44" fmla="*/ 536791863 w 285"/>
              <a:gd name="T45" fmla="*/ 604836771 h 285"/>
              <a:gd name="T46" fmla="*/ 536791863 w 285"/>
              <a:gd name="T47" fmla="*/ 572073996 h 285"/>
              <a:gd name="T48" fmla="*/ 572073996 w 285"/>
              <a:gd name="T49" fmla="*/ 536791863 h 285"/>
              <a:gd name="T50" fmla="*/ 572073996 w 285"/>
              <a:gd name="T51" fmla="*/ 572073996 h 285"/>
              <a:gd name="T52" fmla="*/ 640117317 w 285"/>
              <a:gd name="T53" fmla="*/ 572073996 h 285"/>
              <a:gd name="T54" fmla="*/ 672880092 w 285"/>
              <a:gd name="T55" fmla="*/ 536791863 h 285"/>
              <a:gd name="T56" fmla="*/ 672880092 w 285"/>
              <a:gd name="T57" fmla="*/ 317539300 h 285"/>
              <a:gd name="T58" fmla="*/ 718242835 w 285"/>
              <a:gd name="T59" fmla="*/ 317539300 h 285"/>
              <a:gd name="T60" fmla="*/ 718242835 w 285"/>
              <a:gd name="T61" fmla="*/ 37801504 h 285"/>
              <a:gd name="T62" fmla="*/ 672880092 w 285"/>
              <a:gd name="T63" fmla="*/ 0 h 285"/>
              <a:gd name="T64" fmla="*/ 672880092 w 285"/>
              <a:gd name="T65" fmla="*/ 37801504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285"/>
              <a:gd name="T101" fmla="*/ 285 w 285"/>
              <a:gd name="T102" fmla="*/ 285 h 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285">
                <a:moveTo>
                  <a:pt x="267" y="15"/>
                </a:moveTo>
                <a:lnTo>
                  <a:pt x="254" y="15"/>
                </a:lnTo>
                <a:lnTo>
                  <a:pt x="227" y="87"/>
                </a:lnTo>
                <a:lnTo>
                  <a:pt x="198" y="141"/>
                </a:lnTo>
                <a:lnTo>
                  <a:pt x="170" y="171"/>
                </a:lnTo>
                <a:lnTo>
                  <a:pt x="170" y="141"/>
                </a:lnTo>
                <a:lnTo>
                  <a:pt x="143" y="155"/>
                </a:lnTo>
                <a:lnTo>
                  <a:pt x="128" y="213"/>
                </a:lnTo>
                <a:lnTo>
                  <a:pt x="112" y="213"/>
                </a:lnTo>
                <a:lnTo>
                  <a:pt x="40" y="213"/>
                </a:lnTo>
                <a:lnTo>
                  <a:pt x="0" y="240"/>
                </a:lnTo>
                <a:lnTo>
                  <a:pt x="0" y="256"/>
                </a:lnTo>
                <a:lnTo>
                  <a:pt x="27" y="256"/>
                </a:lnTo>
                <a:lnTo>
                  <a:pt x="98" y="227"/>
                </a:lnTo>
                <a:lnTo>
                  <a:pt x="112" y="240"/>
                </a:lnTo>
                <a:lnTo>
                  <a:pt x="112" y="256"/>
                </a:lnTo>
                <a:lnTo>
                  <a:pt x="128" y="285"/>
                </a:lnTo>
                <a:lnTo>
                  <a:pt x="143" y="240"/>
                </a:lnTo>
                <a:lnTo>
                  <a:pt x="143" y="227"/>
                </a:lnTo>
                <a:lnTo>
                  <a:pt x="170" y="240"/>
                </a:lnTo>
                <a:lnTo>
                  <a:pt x="182" y="240"/>
                </a:lnTo>
                <a:lnTo>
                  <a:pt x="198" y="227"/>
                </a:lnTo>
                <a:lnTo>
                  <a:pt x="213" y="240"/>
                </a:lnTo>
                <a:lnTo>
                  <a:pt x="213" y="227"/>
                </a:lnTo>
                <a:lnTo>
                  <a:pt x="227" y="213"/>
                </a:lnTo>
                <a:lnTo>
                  <a:pt x="227" y="227"/>
                </a:lnTo>
                <a:lnTo>
                  <a:pt x="254" y="227"/>
                </a:lnTo>
                <a:lnTo>
                  <a:pt x="267" y="213"/>
                </a:lnTo>
                <a:lnTo>
                  <a:pt x="267" y="126"/>
                </a:lnTo>
                <a:lnTo>
                  <a:pt x="285" y="126"/>
                </a:lnTo>
                <a:lnTo>
                  <a:pt x="285" y="15"/>
                </a:lnTo>
                <a:lnTo>
                  <a:pt x="267" y="0"/>
                </a:lnTo>
                <a:lnTo>
                  <a:pt x="267" y="15"/>
                </a:lnTo>
                <a:close/>
              </a:path>
            </a:pathLst>
          </a:custGeom>
          <a:solidFill>
            <a:srgbClr val="ADAC92"/>
          </a:solidFill>
          <a:ln w="4">
            <a:solidFill>
              <a:srgbClr val="FFFFFF"/>
            </a:solidFill>
            <a:miter lim="800000"/>
            <a:headEnd/>
            <a:tailEnd/>
          </a:ln>
        </p:spPr>
        <p:txBody>
          <a:bodyPr/>
          <a:lstStyle/>
          <a:p>
            <a:endParaRPr lang="en-US"/>
          </a:p>
        </p:txBody>
      </p:sp>
      <p:sp>
        <p:nvSpPr>
          <p:cNvPr id="7209" name="Freeform 42"/>
          <p:cNvSpPr>
            <a:spLocks/>
          </p:cNvSpPr>
          <p:nvPr/>
        </p:nvSpPr>
        <p:spPr bwMode="auto">
          <a:xfrm>
            <a:off x="1593850" y="3503613"/>
            <a:ext cx="268288" cy="244475"/>
          </a:xfrm>
          <a:custGeom>
            <a:avLst/>
            <a:gdLst>
              <a:gd name="T0" fmla="*/ 357862824 w 169"/>
              <a:gd name="T1" fmla="*/ 181451228 h 154"/>
              <a:gd name="T2" fmla="*/ 282258023 w 169"/>
              <a:gd name="T3" fmla="*/ 136088433 h 154"/>
              <a:gd name="T4" fmla="*/ 146169332 w 169"/>
              <a:gd name="T5" fmla="*/ 0 h 154"/>
              <a:gd name="T6" fmla="*/ 146169332 w 169"/>
              <a:gd name="T7" fmla="*/ 35282186 h 154"/>
              <a:gd name="T8" fmla="*/ 146169332 w 169"/>
              <a:gd name="T9" fmla="*/ 68043423 h 154"/>
              <a:gd name="T10" fmla="*/ 100806426 w 169"/>
              <a:gd name="T11" fmla="*/ 249494675 h 154"/>
              <a:gd name="T12" fmla="*/ 68045140 w 169"/>
              <a:gd name="T13" fmla="*/ 211693140 h 154"/>
              <a:gd name="T14" fmla="*/ 68045140 w 169"/>
              <a:gd name="T15" fmla="*/ 249494675 h 154"/>
              <a:gd name="T16" fmla="*/ 0 w 169"/>
              <a:gd name="T17" fmla="*/ 279736538 h 154"/>
              <a:gd name="T18" fmla="*/ 0 w 169"/>
              <a:gd name="T19" fmla="*/ 388104008 h 154"/>
              <a:gd name="T20" fmla="*/ 100806426 w 169"/>
              <a:gd name="T21" fmla="*/ 347781524 h 154"/>
              <a:gd name="T22" fmla="*/ 68045140 w 169"/>
              <a:gd name="T23" fmla="*/ 347781524 h 154"/>
              <a:gd name="T24" fmla="*/ 68045140 w 169"/>
              <a:gd name="T25" fmla="*/ 279736538 h 154"/>
              <a:gd name="T26" fmla="*/ 146169332 w 169"/>
              <a:gd name="T27" fmla="*/ 279736538 h 154"/>
              <a:gd name="T28" fmla="*/ 282258023 w 169"/>
              <a:gd name="T29" fmla="*/ 347781524 h 154"/>
              <a:gd name="T30" fmla="*/ 322580584 w 169"/>
              <a:gd name="T31" fmla="*/ 249494675 h 154"/>
              <a:gd name="T32" fmla="*/ 357862824 w 169"/>
              <a:gd name="T33" fmla="*/ 249494675 h 154"/>
              <a:gd name="T34" fmla="*/ 425908038 w 169"/>
              <a:gd name="T35" fmla="*/ 211693140 h 154"/>
              <a:gd name="T36" fmla="*/ 390625699 w 169"/>
              <a:gd name="T37" fmla="*/ 211693140 h 154"/>
              <a:gd name="T38" fmla="*/ 357862824 w 169"/>
              <a:gd name="T39" fmla="*/ 181451228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54"/>
              <a:gd name="T62" fmla="*/ 169 w 169"/>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54">
                <a:moveTo>
                  <a:pt x="142" y="72"/>
                </a:moveTo>
                <a:lnTo>
                  <a:pt x="112" y="54"/>
                </a:lnTo>
                <a:lnTo>
                  <a:pt x="58" y="0"/>
                </a:lnTo>
                <a:lnTo>
                  <a:pt x="58" y="14"/>
                </a:lnTo>
                <a:lnTo>
                  <a:pt x="58" y="27"/>
                </a:lnTo>
                <a:lnTo>
                  <a:pt x="40" y="99"/>
                </a:lnTo>
                <a:lnTo>
                  <a:pt x="27" y="84"/>
                </a:lnTo>
                <a:lnTo>
                  <a:pt x="27" y="99"/>
                </a:lnTo>
                <a:lnTo>
                  <a:pt x="0" y="111"/>
                </a:lnTo>
                <a:lnTo>
                  <a:pt x="0" y="154"/>
                </a:lnTo>
                <a:lnTo>
                  <a:pt x="40" y="138"/>
                </a:lnTo>
                <a:lnTo>
                  <a:pt x="27" y="138"/>
                </a:lnTo>
                <a:lnTo>
                  <a:pt x="27" y="111"/>
                </a:lnTo>
                <a:lnTo>
                  <a:pt x="58" y="111"/>
                </a:lnTo>
                <a:lnTo>
                  <a:pt x="112" y="138"/>
                </a:lnTo>
                <a:lnTo>
                  <a:pt x="128" y="99"/>
                </a:lnTo>
                <a:lnTo>
                  <a:pt x="142" y="99"/>
                </a:lnTo>
                <a:lnTo>
                  <a:pt x="169" y="84"/>
                </a:lnTo>
                <a:lnTo>
                  <a:pt x="155" y="84"/>
                </a:lnTo>
                <a:lnTo>
                  <a:pt x="142" y="72"/>
                </a:lnTo>
                <a:close/>
              </a:path>
            </a:pathLst>
          </a:custGeom>
          <a:solidFill>
            <a:srgbClr val="ADAC92"/>
          </a:solidFill>
          <a:ln w="4">
            <a:solidFill>
              <a:srgbClr val="FFFFFF"/>
            </a:solidFill>
            <a:miter lim="800000"/>
            <a:headEnd/>
            <a:tailEnd/>
          </a:ln>
        </p:spPr>
        <p:txBody>
          <a:bodyPr/>
          <a:lstStyle/>
          <a:p>
            <a:endParaRPr lang="en-US"/>
          </a:p>
        </p:txBody>
      </p:sp>
      <p:sp>
        <p:nvSpPr>
          <p:cNvPr id="7210" name="Freeform 43"/>
          <p:cNvSpPr>
            <a:spLocks/>
          </p:cNvSpPr>
          <p:nvPr/>
        </p:nvSpPr>
        <p:spPr bwMode="auto">
          <a:xfrm>
            <a:off x="1685925" y="3368675"/>
            <a:ext cx="87313" cy="134938"/>
          </a:xfrm>
          <a:custGeom>
            <a:avLst/>
            <a:gdLst>
              <a:gd name="T0" fmla="*/ 30242052 w 55"/>
              <a:gd name="T1" fmla="*/ 214214891 h 85"/>
              <a:gd name="T2" fmla="*/ 30242052 w 55"/>
              <a:gd name="T3" fmla="*/ 103327571 h 85"/>
              <a:gd name="T4" fmla="*/ 138610192 w 55"/>
              <a:gd name="T5" fmla="*/ 141129272 h 85"/>
              <a:gd name="T6" fmla="*/ 138610192 w 55"/>
              <a:gd name="T7" fmla="*/ 103327571 h 85"/>
              <a:gd name="T8" fmla="*/ 30242052 w 55"/>
              <a:gd name="T9" fmla="*/ 0 h 85"/>
              <a:gd name="T10" fmla="*/ 0 w 55"/>
              <a:gd name="T11" fmla="*/ 103327571 h 85"/>
              <a:gd name="T12" fmla="*/ 30242052 w 55"/>
              <a:gd name="T13" fmla="*/ 214214891 h 85"/>
              <a:gd name="T14" fmla="*/ 0 60000 65536"/>
              <a:gd name="T15" fmla="*/ 0 60000 65536"/>
              <a:gd name="T16" fmla="*/ 0 60000 65536"/>
              <a:gd name="T17" fmla="*/ 0 60000 65536"/>
              <a:gd name="T18" fmla="*/ 0 60000 65536"/>
              <a:gd name="T19" fmla="*/ 0 60000 65536"/>
              <a:gd name="T20" fmla="*/ 0 60000 65536"/>
              <a:gd name="T21" fmla="*/ 0 w 55"/>
              <a:gd name="T22" fmla="*/ 0 h 85"/>
              <a:gd name="T23" fmla="*/ 55 w 5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5">
                <a:moveTo>
                  <a:pt x="12" y="85"/>
                </a:moveTo>
                <a:lnTo>
                  <a:pt x="12" y="41"/>
                </a:lnTo>
                <a:lnTo>
                  <a:pt x="55" y="56"/>
                </a:lnTo>
                <a:lnTo>
                  <a:pt x="55" y="41"/>
                </a:lnTo>
                <a:lnTo>
                  <a:pt x="12" y="0"/>
                </a:lnTo>
                <a:lnTo>
                  <a:pt x="0" y="41"/>
                </a:lnTo>
                <a:lnTo>
                  <a:pt x="12" y="85"/>
                </a:lnTo>
                <a:close/>
              </a:path>
            </a:pathLst>
          </a:custGeom>
          <a:solidFill>
            <a:srgbClr val="ADAC92"/>
          </a:solidFill>
          <a:ln w="4">
            <a:solidFill>
              <a:srgbClr val="FFFFFF"/>
            </a:solidFill>
            <a:miter lim="800000"/>
            <a:headEnd/>
            <a:tailEnd/>
          </a:ln>
        </p:spPr>
        <p:txBody>
          <a:bodyPr/>
          <a:lstStyle/>
          <a:p>
            <a:endParaRPr lang="en-US"/>
          </a:p>
        </p:txBody>
      </p:sp>
      <p:sp>
        <p:nvSpPr>
          <p:cNvPr id="7211" name="Freeform 44"/>
          <p:cNvSpPr>
            <a:spLocks/>
          </p:cNvSpPr>
          <p:nvPr/>
        </p:nvSpPr>
        <p:spPr bwMode="auto">
          <a:xfrm>
            <a:off x="1685925" y="2917825"/>
            <a:ext cx="111125" cy="450850"/>
          </a:xfrm>
          <a:custGeom>
            <a:avLst/>
            <a:gdLst>
              <a:gd name="T0" fmla="*/ 138607789 w 70"/>
              <a:gd name="T1" fmla="*/ 569555266 h 284"/>
              <a:gd name="T2" fmla="*/ 176410910 w 70"/>
              <a:gd name="T3" fmla="*/ 569555266 h 284"/>
              <a:gd name="T4" fmla="*/ 68043420 w 70"/>
              <a:gd name="T5" fmla="*/ 249494667 h 284"/>
              <a:gd name="T6" fmla="*/ 68043420 w 70"/>
              <a:gd name="T7" fmla="*/ 35282185 h 284"/>
              <a:gd name="T8" fmla="*/ 68043420 w 70"/>
              <a:gd name="T9" fmla="*/ 0 h 284"/>
              <a:gd name="T10" fmla="*/ 30241874 w 70"/>
              <a:gd name="T11" fmla="*/ 0 h 284"/>
              <a:gd name="T12" fmla="*/ 30241874 w 70"/>
              <a:gd name="T13" fmla="*/ 35282185 h 284"/>
              <a:gd name="T14" fmla="*/ 0 w 70"/>
              <a:gd name="T15" fmla="*/ 108365928 h 284"/>
              <a:gd name="T16" fmla="*/ 0 w 70"/>
              <a:gd name="T17" fmla="*/ 320059012 h 284"/>
              <a:gd name="T18" fmla="*/ 30241874 w 70"/>
              <a:gd name="T19" fmla="*/ 357862133 h 284"/>
              <a:gd name="T20" fmla="*/ 0 w 70"/>
              <a:gd name="T21" fmla="*/ 607356800 h 284"/>
              <a:gd name="T22" fmla="*/ 30241874 w 70"/>
              <a:gd name="T23" fmla="*/ 715724266 h 284"/>
              <a:gd name="T24" fmla="*/ 68043420 w 70"/>
              <a:gd name="T25" fmla="*/ 569555266 h 284"/>
              <a:gd name="T26" fmla="*/ 138607789 w 70"/>
              <a:gd name="T27" fmla="*/ 569555266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284"/>
              <a:gd name="T44" fmla="*/ 70 w 7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284">
                <a:moveTo>
                  <a:pt x="55" y="226"/>
                </a:moveTo>
                <a:lnTo>
                  <a:pt x="70" y="226"/>
                </a:lnTo>
                <a:lnTo>
                  <a:pt x="27" y="99"/>
                </a:lnTo>
                <a:lnTo>
                  <a:pt x="27" y="14"/>
                </a:lnTo>
                <a:lnTo>
                  <a:pt x="27" y="0"/>
                </a:lnTo>
                <a:lnTo>
                  <a:pt x="12" y="0"/>
                </a:lnTo>
                <a:lnTo>
                  <a:pt x="12" y="14"/>
                </a:lnTo>
                <a:lnTo>
                  <a:pt x="0" y="43"/>
                </a:lnTo>
                <a:lnTo>
                  <a:pt x="0" y="127"/>
                </a:lnTo>
                <a:lnTo>
                  <a:pt x="12" y="142"/>
                </a:lnTo>
                <a:lnTo>
                  <a:pt x="0" y="241"/>
                </a:lnTo>
                <a:lnTo>
                  <a:pt x="12" y="284"/>
                </a:lnTo>
                <a:lnTo>
                  <a:pt x="27" y="226"/>
                </a:lnTo>
                <a:lnTo>
                  <a:pt x="55" y="226"/>
                </a:lnTo>
                <a:close/>
              </a:path>
            </a:pathLst>
          </a:custGeom>
          <a:solidFill>
            <a:srgbClr val="ADAC92"/>
          </a:solidFill>
          <a:ln w="4">
            <a:solidFill>
              <a:srgbClr val="FFFFFF"/>
            </a:solidFill>
            <a:miter lim="800000"/>
            <a:headEnd/>
            <a:tailEnd/>
          </a:ln>
        </p:spPr>
        <p:txBody>
          <a:bodyPr/>
          <a:lstStyle/>
          <a:p>
            <a:endParaRPr lang="en-US"/>
          </a:p>
        </p:txBody>
      </p:sp>
      <p:sp>
        <p:nvSpPr>
          <p:cNvPr id="7212" name="Freeform 45"/>
          <p:cNvSpPr>
            <a:spLocks/>
          </p:cNvSpPr>
          <p:nvPr/>
        </p:nvSpPr>
        <p:spPr bwMode="auto">
          <a:xfrm>
            <a:off x="760413" y="4918075"/>
            <a:ext cx="111125" cy="204788"/>
          </a:xfrm>
          <a:custGeom>
            <a:avLst/>
            <a:gdLst>
              <a:gd name="T0" fmla="*/ 176410910 w 70"/>
              <a:gd name="T1" fmla="*/ 113408098 h 129"/>
              <a:gd name="T2" fmla="*/ 138607789 w 70"/>
              <a:gd name="T3" fmla="*/ 75604861 h 129"/>
              <a:gd name="T4" fmla="*/ 176410910 w 70"/>
              <a:gd name="T5" fmla="*/ 0 h 129"/>
              <a:gd name="T6" fmla="*/ 138607789 w 70"/>
              <a:gd name="T7" fmla="*/ 45362914 h 129"/>
              <a:gd name="T8" fmla="*/ 68043420 w 70"/>
              <a:gd name="T9" fmla="*/ 0 h 129"/>
              <a:gd name="T10" fmla="*/ 0 w 70"/>
              <a:gd name="T11" fmla="*/ 143650032 h 129"/>
              <a:gd name="T12" fmla="*/ 0 w 70"/>
              <a:gd name="T13" fmla="*/ 257056543 h 129"/>
              <a:gd name="T14" fmla="*/ 68043420 w 70"/>
              <a:gd name="T15" fmla="*/ 289819432 h 129"/>
              <a:gd name="T16" fmla="*/ 68043420 w 70"/>
              <a:gd name="T17" fmla="*/ 325101689 h 129"/>
              <a:gd name="T18" fmla="*/ 103325592 w 70"/>
              <a:gd name="T19" fmla="*/ 325101689 h 129"/>
              <a:gd name="T20" fmla="*/ 138607789 w 70"/>
              <a:gd name="T21" fmla="*/ 325101689 h 129"/>
              <a:gd name="T22" fmla="*/ 103325592 w 70"/>
              <a:gd name="T23" fmla="*/ 257056543 h 129"/>
              <a:gd name="T24" fmla="*/ 176410910 w 70"/>
              <a:gd name="T25" fmla="*/ 1134080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29"/>
              <a:gd name="T41" fmla="*/ 70 w 7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29">
                <a:moveTo>
                  <a:pt x="70" y="45"/>
                </a:moveTo>
                <a:lnTo>
                  <a:pt x="55" y="30"/>
                </a:lnTo>
                <a:lnTo>
                  <a:pt x="70" y="0"/>
                </a:lnTo>
                <a:lnTo>
                  <a:pt x="55" y="18"/>
                </a:lnTo>
                <a:lnTo>
                  <a:pt x="27" y="0"/>
                </a:lnTo>
                <a:lnTo>
                  <a:pt x="0" y="57"/>
                </a:lnTo>
                <a:lnTo>
                  <a:pt x="0" y="102"/>
                </a:lnTo>
                <a:lnTo>
                  <a:pt x="27" y="115"/>
                </a:lnTo>
                <a:lnTo>
                  <a:pt x="27" y="129"/>
                </a:lnTo>
                <a:lnTo>
                  <a:pt x="41" y="129"/>
                </a:lnTo>
                <a:lnTo>
                  <a:pt x="55" y="129"/>
                </a:lnTo>
                <a:lnTo>
                  <a:pt x="41" y="102"/>
                </a:lnTo>
                <a:lnTo>
                  <a:pt x="70" y="45"/>
                </a:lnTo>
                <a:close/>
              </a:path>
            </a:pathLst>
          </a:custGeom>
          <a:solidFill>
            <a:srgbClr val="ADAC92"/>
          </a:solidFill>
          <a:ln w="4">
            <a:solidFill>
              <a:srgbClr val="FFFFFF"/>
            </a:solidFill>
            <a:miter lim="800000"/>
            <a:headEnd/>
            <a:tailEnd/>
          </a:ln>
        </p:spPr>
        <p:txBody>
          <a:bodyPr/>
          <a:lstStyle/>
          <a:p>
            <a:endParaRPr lang="en-US"/>
          </a:p>
        </p:txBody>
      </p:sp>
      <p:sp>
        <p:nvSpPr>
          <p:cNvPr id="7213" name="Freeform 46"/>
          <p:cNvSpPr>
            <a:spLocks/>
          </p:cNvSpPr>
          <p:nvPr/>
        </p:nvSpPr>
        <p:spPr bwMode="auto">
          <a:xfrm>
            <a:off x="488950" y="4722813"/>
            <a:ext cx="47625" cy="34925"/>
          </a:xfrm>
          <a:custGeom>
            <a:avLst/>
            <a:gdLst>
              <a:gd name="T0" fmla="*/ 27722518 w 30"/>
              <a:gd name="T1" fmla="*/ 5040312 h 22"/>
              <a:gd name="T2" fmla="*/ 5040313 w 30"/>
              <a:gd name="T3" fmla="*/ 0 h 22"/>
              <a:gd name="T4" fmla="*/ 5040313 w 30"/>
              <a:gd name="T5" fmla="*/ 17640300 h 22"/>
              <a:gd name="T6" fmla="*/ 5040313 w 30"/>
              <a:gd name="T7" fmla="*/ 22682198 h 22"/>
              <a:gd name="T8" fmla="*/ 0 w 30"/>
              <a:gd name="T9" fmla="*/ 22682198 h 22"/>
              <a:gd name="T10" fmla="*/ 0 w 30"/>
              <a:gd name="T11" fmla="*/ 50403120 h 22"/>
              <a:gd name="T12" fmla="*/ 73085331 w 30"/>
              <a:gd name="T13" fmla="*/ 55443443 h 22"/>
              <a:gd name="T14" fmla="*/ 75604693 w 30"/>
              <a:gd name="T15" fmla="*/ 10080625 h 22"/>
              <a:gd name="T16" fmla="*/ 73085331 w 30"/>
              <a:gd name="T17" fmla="*/ 5040312 h 22"/>
              <a:gd name="T18" fmla="*/ 73085331 w 30"/>
              <a:gd name="T19" fmla="*/ 22682198 h 22"/>
              <a:gd name="T20" fmla="*/ 27722518 w 30"/>
              <a:gd name="T21" fmla="*/ 504031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11" y="2"/>
                </a:moveTo>
                <a:lnTo>
                  <a:pt x="2" y="0"/>
                </a:lnTo>
                <a:lnTo>
                  <a:pt x="2" y="7"/>
                </a:lnTo>
                <a:lnTo>
                  <a:pt x="2" y="9"/>
                </a:lnTo>
                <a:lnTo>
                  <a:pt x="0" y="9"/>
                </a:lnTo>
                <a:lnTo>
                  <a:pt x="0" y="20"/>
                </a:lnTo>
                <a:lnTo>
                  <a:pt x="29" y="22"/>
                </a:lnTo>
                <a:lnTo>
                  <a:pt x="30" y="4"/>
                </a:lnTo>
                <a:lnTo>
                  <a:pt x="29" y="2"/>
                </a:lnTo>
                <a:lnTo>
                  <a:pt x="29" y="9"/>
                </a:lnTo>
                <a:lnTo>
                  <a:pt x="11" y="2"/>
                </a:lnTo>
                <a:close/>
              </a:path>
            </a:pathLst>
          </a:custGeom>
          <a:solidFill>
            <a:srgbClr val="ADAC92"/>
          </a:solidFill>
          <a:ln w="4">
            <a:solidFill>
              <a:srgbClr val="FFFFFF"/>
            </a:solidFill>
            <a:miter lim="800000"/>
            <a:headEnd/>
            <a:tailEnd/>
          </a:ln>
        </p:spPr>
        <p:txBody>
          <a:bodyPr/>
          <a:lstStyle/>
          <a:p>
            <a:endParaRPr lang="en-US"/>
          </a:p>
        </p:txBody>
      </p:sp>
      <p:sp>
        <p:nvSpPr>
          <p:cNvPr id="7214" name="Freeform 47"/>
          <p:cNvSpPr>
            <a:spLocks/>
          </p:cNvSpPr>
          <p:nvPr/>
        </p:nvSpPr>
        <p:spPr bwMode="auto">
          <a:xfrm>
            <a:off x="506413" y="4725988"/>
            <a:ext cx="28575" cy="11112"/>
          </a:xfrm>
          <a:custGeom>
            <a:avLst/>
            <a:gdLst>
              <a:gd name="T0" fmla="*/ 45362806 w 18"/>
              <a:gd name="T1" fmla="*/ 17639508 h 7"/>
              <a:gd name="T2" fmla="*/ 45362806 w 18"/>
              <a:gd name="T3" fmla="*/ 0 h 7"/>
              <a:gd name="T4" fmla="*/ 0 w 18"/>
              <a:gd name="T5" fmla="*/ 0 h 7"/>
              <a:gd name="T6" fmla="*/ 45362806 w 18"/>
              <a:gd name="T7" fmla="*/ 17639508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8" y="7"/>
                </a:moveTo>
                <a:lnTo>
                  <a:pt x="18" y="0"/>
                </a:lnTo>
                <a:lnTo>
                  <a:pt x="0" y="0"/>
                </a:lnTo>
                <a:lnTo>
                  <a:pt x="18" y="7"/>
                </a:lnTo>
                <a:close/>
              </a:path>
            </a:pathLst>
          </a:custGeom>
          <a:solidFill>
            <a:srgbClr val="ADAC92"/>
          </a:solidFill>
          <a:ln w="4">
            <a:solidFill>
              <a:srgbClr val="FFFFFF"/>
            </a:solidFill>
            <a:miter lim="800000"/>
            <a:headEnd/>
            <a:tailEnd/>
          </a:ln>
        </p:spPr>
        <p:txBody>
          <a:bodyPr/>
          <a:lstStyle/>
          <a:p>
            <a:endParaRPr lang="en-US"/>
          </a:p>
        </p:txBody>
      </p:sp>
      <p:sp>
        <p:nvSpPr>
          <p:cNvPr id="7215" name="Freeform 48"/>
          <p:cNvSpPr>
            <a:spLocks/>
          </p:cNvSpPr>
          <p:nvPr/>
        </p:nvSpPr>
        <p:spPr bwMode="auto">
          <a:xfrm>
            <a:off x="488950" y="4733925"/>
            <a:ext cx="3175" cy="3175"/>
          </a:xfrm>
          <a:custGeom>
            <a:avLst/>
            <a:gdLst>
              <a:gd name="T0" fmla="*/ 5040312 w 2"/>
              <a:gd name="T1" fmla="*/ 0 h 2"/>
              <a:gd name="T2" fmla="*/ 0 w 2"/>
              <a:gd name="T3" fmla="*/ 5040312 h 2"/>
              <a:gd name="T4" fmla="*/ 5040312 w 2"/>
              <a:gd name="T5" fmla="*/ 5040312 h 2"/>
              <a:gd name="T6" fmla="*/ 504031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ADAC92"/>
          </a:solidFill>
          <a:ln w="4">
            <a:solidFill>
              <a:srgbClr val="FFFFFF"/>
            </a:solidFill>
            <a:miter lim="800000"/>
            <a:headEnd/>
            <a:tailEnd/>
          </a:ln>
        </p:spPr>
        <p:txBody>
          <a:bodyPr/>
          <a:lstStyle/>
          <a:p>
            <a:endParaRPr lang="en-US"/>
          </a:p>
        </p:txBody>
      </p:sp>
      <p:sp>
        <p:nvSpPr>
          <p:cNvPr id="708610" name="Rectangle 2"/>
          <p:cNvSpPr>
            <a:spLocks noGrp="1" noChangeArrowheads="1"/>
          </p:cNvSpPr>
          <p:nvPr>
            <p:ph type="title"/>
          </p:nvPr>
        </p:nvSpPr>
        <p:spPr/>
        <p:txBody>
          <a:bodyPr/>
          <a:lstStyle/>
          <a:p>
            <a:pPr eaLnBrk="1" hangingPunct="1">
              <a:defRPr/>
            </a:pPr>
            <a:r>
              <a:rPr lang="en-US" dirty="0" smtClean="0"/>
              <a:t>2. Manage Suppliers with Portals</a:t>
            </a:r>
          </a:p>
        </p:txBody>
      </p:sp>
      <p:sp>
        <p:nvSpPr>
          <p:cNvPr id="7217" name="AutoShape 2"/>
          <p:cNvSpPr>
            <a:spLocks noChangeAspect="1" noChangeArrowheads="1"/>
          </p:cNvSpPr>
          <p:nvPr/>
        </p:nvSpPr>
        <p:spPr bwMode="auto">
          <a:xfrm>
            <a:off x="0" y="984250"/>
            <a:ext cx="9144000" cy="5873750"/>
          </a:xfrm>
          <a:prstGeom prst="rect">
            <a:avLst/>
          </a:prstGeom>
          <a:noFill/>
          <a:ln w="9525">
            <a:noFill/>
            <a:miter lim="800000"/>
            <a:headEnd/>
            <a:tailEnd/>
          </a:ln>
        </p:spPr>
        <p:txBody>
          <a:bodyPr/>
          <a:lstStyle/>
          <a:p>
            <a:endParaRPr lang="en-US"/>
          </a:p>
        </p:txBody>
      </p:sp>
      <p:sp>
        <p:nvSpPr>
          <p:cNvPr id="7218" name="TextBox 7"/>
          <p:cNvSpPr txBox="1">
            <a:spLocks noChangeArrowheads="1"/>
          </p:cNvSpPr>
          <p:nvPr/>
        </p:nvSpPr>
        <p:spPr bwMode="auto">
          <a:xfrm>
            <a:off x="152400" y="1346200"/>
            <a:ext cx="5943600" cy="523220"/>
          </a:xfrm>
          <a:prstGeom prst="rect">
            <a:avLst/>
          </a:prstGeom>
          <a:noFill/>
          <a:ln w="9525">
            <a:noFill/>
            <a:miter lim="800000"/>
            <a:headEnd/>
            <a:tailEnd/>
          </a:ln>
        </p:spPr>
        <p:txBody>
          <a:bodyPr>
            <a:spAutoFit/>
          </a:bodyPr>
          <a:lstStyle/>
          <a:p>
            <a:r>
              <a:rPr lang="en-US" sz="1400" b="0" i="1" dirty="0"/>
              <a:t>69% survey respondents say their companies’ emphasis on </a:t>
            </a:r>
            <a:br>
              <a:rPr lang="en-US" sz="1400" b="0" i="1" dirty="0"/>
            </a:br>
            <a:r>
              <a:rPr lang="en-US" sz="1400" b="0" i="1" dirty="0"/>
              <a:t>supplier enablement has increased over the past three years</a:t>
            </a:r>
          </a:p>
        </p:txBody>
      </p:sp>
      <p:sp>
        <p:nvSpPr>
          <p:cNvPr id="7219" name="Rectangle 44"/>
          <p:cNvSpPr>
            <a:spLocks noChangeArrowheads="1"/>
          </p:cNvSpPr>
          <p:nvPr/>
        </p:nvSpPr>
        <p:spPr bwMode="auto">
          <a:xfrm>
            <a:off x="6248400" y="1143000"/>
            <a:ext cx="2667000" cy="1815882"/>
          </a:xfrm>
          <a:prstGeom prst="rect">
            <a:avLst/>
          </a:prstGeom>
          <a:noFill/>
          <a:ln w="9525">
            <a:noFill/>
            <a:miter lim="800000"/>
            <a:headEnd/>
            <a:tailEnd/>
          </a:ln>
        </p:spPr>
        <p:txBody>
          <a:bodyPr>
            <a:spAutoFit/>
          </a:bodyPr>
          <a:lstStyle/>
          <a:p>
            <a:pPr marL="282575" indent="-282575" algn="l">
              <a:spcBef>
                <a:spcPct val="50000"/>
              </a:spcBef>
              <a:buFontTx/>
              <a:buChar char="•"/>
            </a:pPr>
            <a:r>
              <a:rPr lang="en-US" sz="1600" b="0" dirty="0"/>
              <a:t>Integrate suppliers with global supply chain</a:t>
            </a:r>
          </a:p>
          <a:p>
            <a:pPr marL="282575" indent="-282575" algn="l">
              <a:spcBef>
                <a:spcPct val="50000"/>
              </a:spcBef>
              <a:buFontTx/>
              <a:buChar char="•"/>
            </a:pPr>
            <a:r>
              <a:rPr lang="en-US" sz="1600" b="0" dirty="0"/>
              <a:t>Improve ‘downstream’ visibility and control</a:t>
            </a:r>
          </a:p>
          <a:p>
            <a:pPr marL="282575" indent="-282575" algn="l">
              <a:spcBef>
                <a:spcPct val="50000"/>
              </a:spcBef>
              <a:buFontTx/>
              <a:buChar char="•"/>
            </a:pPr>
            <a:r>
              <a:rPr lang="en-US" sz="1600" b="0" dirty="0"/>
              <a:t>Manage suppliers with scorecards</a:t>
            </a:r>
          </a:p>
        </p:txBody>
      </p:sp>
      <p:sp>
        <p:nvSpPr>
          <p:cNvPr id="7220" name="Rectangle 44"/>
          <p:cNvSpPr>
            <a:spLocks noChangeArrowheads="1"/>
          </p:cNvSpPr>
          <p:nvPr/>
        </p:nvSpPr>
        <p:spPr bwMode="auto">
          <a:xfrm>
            <a:off x="6248400" y="4038600"/>
            <a:ext cx="2667000" cy="1892300"/>
          </a:xfrm>
          <a:prstGeom prst="rect">
            <a:avLst/>
          </a:prstGeom>
          <a:noFill/>
          <a:ln w="9525">
            <a:noFill/>
            <a:miter lim="800000"/>
            <a:headEnd/>
            <a:tailEnd/>
          </a:ln>
        </p:spPr>
        <p:txBody>
          <a:bodyPr>
            <a:spAutoFit/>
          </a:bodyPr>
          <a:lstStyle/>
          <a:p>
            <a:pPr marL="282575" indent="-282575" algn="l">
              <a:spcBef>
                <a:spcPct val="60000"/>
              </a:spcBef>
            </a:pPr>
            <a:r>
              <a:rPr lang="en-US"/>
              <a:t>Supplier Portal</a:t>
            </a:r>
          </a:p>
          <a:p>
            <a:pPr marL="282575" indent="-282575" algn="l">
              <a:spcBef>
                <a:spcPct val="60000"/>
              </a:spcBef>
              <a:buFontTx/>
              <a:buAutoNum type="arabicPeriod"/>
            </a:pPr>
            <a:r>
              <a:rPr lang="en-US" sz="1300" b="0"/>
              <a:t>Manage orders</a:t>
            </a:r>
          </a:p>
          <a:p>
            <a:pPr marL="282575" indent="-282575" algn="l">
              <a:spcBef>
                <a:spcPct val="60000"/>
              </a:spcBef>
              <a:buFontTx/>
              <a:buAutoNum type="arabicPeriod"/>
            </a:pPr>
            <a:r>
              <a:rPr lang="en-US" sz="1300" b="0"/>
              <a:t>Monitor production</a:t>
            </a:r>
          </a:p>
          <a:p>
            <a:pPr marL="282575" indent="-282575" algn="l">
              <a:spcBef>
                <a:spcPct val="60000"/>
              </a:spcBef>
              <a:buFontTx/>
              <a:buAutoNum type="arabicPeriod"/>
            </a:pPr>
            <a:r>
              <a:rPr lang="en-US" sz="1300" b="0"/>
              <a:t>Coordinate booking</a:t>
            </a:r>
          </a:p>
          <a:p>
            <a:pPr marL="282575" indent="-282575" algn="l">
              <a:spcBef>
                <a:spcPct val="60000"/>
              </a:spcBef>
              <a:buFontTx/>
              <a:buAutoNum type="arabicPeriod"/>
            </a:pPr>
            <a:r>
              <a:rPr lang="en-US" sz="1300" b="0"/>
              <a:t>Prepare documents</a:t>
            </a:r>
          </a:p>
          <a:p>
            <a:pPr marL="282575" indent="-282575" algn="l">
              <a:spcBef>
                <a:spcPct val="60000"/>
              </a:spcBef>
              <a:buFontTx/>
              <a:buAutoNum type="arabicPeriod"/>
            </a:pPr>
            <a:r>
              <a:rPr lang="en-US" sz="1300" b="0"/>
              <a:t>Measure performance</a:t>
            </a:r>
          </a:p>
        </p:txBody>
      </p:sp>
      <p:sp>
        <p:nvSpPr>
          <p:cNvPr id="7221" name="Oval 12"/>
          <p:cNvSpPr>
            <a:spLocks noChangeArrowheads="1"/>
          </p:cNvSpPr>
          <p:nvPr/>
        </p:nvSpPr>
        <p:spPr bwMode="auto">
          <a:xfrm>
            <a:off x="657225" y="360997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7222" name="Oval 12"/>
          <p:cNvSpPr>
            <a:spLocks noChangeArrowheads="1"/>
          </p:cNvSpPr>
          <p:nvPr/>
        </p:nvSpPr>
        <p:spPr bwMode="auto">
          <a:xfrm>
            <a:off x="576263" y="4354513"/>
            <a:ext cx="182562" cy="184150"/>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7223" name="Oval 12"/>
          <p:cNvSpPr>
            <a:spLocks noChangeArrowheads="1"/>
          </p:cNvSpPr>
          <p:nvPr/>
        </p:nvSpPr>
        <p:spPr bwMode="auto">
          <a:xfrm>
            <a:off x="212725" y="451802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7224" name="Oval 12"/>
          <p:cNvSpPr>
            <a:spLocks noChangeArrowheads="1"/>
          </p:cNvSpPr>
          <p:nvPr/>
        </p:nvSpPr>
        <p:spPr bwMode="auto">
          <a:xfrm>
            <a:off x="331788" y="4198938"/>
            <a:ext cx="182562" cy="182562"/>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7225" name="Rounded Rectangle 128"/>
          <p:cNvSpPr>
            <a:spLocks noChangeArrowheads="1"/>
          </p:cNvSpPr>
          <p:nvPr/>
        </p:nvSpPr>
        <p:spPr bwMode="auto">
          <a:xfrm>
            <a:off x="2455863" y="3738563"/>
            <a:ext cx="1527175" cy="771525"/>
          </a:xfrm>
          <a:prstGeom prst="roundRect">
            <a:avLst>
              <a:gd name="adj" fmla="val 8755"/>
            </a:avLst>
          </a:prstGeom>
          <a:solidFill>
            <a:srgbClr val="FBBE5B"/>
          </a:solidFill>
          <a:ln w="9525" algn="ctr">
            <a:solidFill>
              <a:schemeClr val="bg1"/>
            </a:solidFill>
            <a:round/>
            <a:headEnd/>
            <a:tailEnd/>
          </a:ln>
        </p:spPr>
        <p:txBody>
          <a:bodyPr tIns="164592"/>
          <a:lstStyle/>
          <a:p>
            <a:pPr algn="ctr"/>
            <a:r>
              <a:rPr lang="en-US" sz="1300" dirty="0">
                <a:solidFill>
                  <a:schemeClr val="bg1"/>
                </a:solidFill>
              </a:rPr>
              <a:t>SUPPLIER</a:t>
            </a:r>
            <a:br>
              <a:rPr lang="en-US" sz="1300" dirty="0">
                <a:solidFill>
                  <a:schemeClr val="bg1"/>
                </a:solidFill>
              </a:rPr>
            </a:br>
            <a:r>
              <a:rPr lang="en-US" sz="1300" dirty="0">
                <a:solidFill>
                  <a:schemeClr val="bg1"/>
                </a:solidFill>
              </a:rPr>
              <a:t>PORTAL</a:t>
            </a:r>
          </a:p>
        </p:txBody>
      </p:sp>
      <p:sp>
        <p:nvSpPr>
          <p:cNvPr id="7226" name="TextBox 143"/>
          <p:cNvSpPr txBox="1">
            <a:spLocks noChangeArrowheads="1"/>
          </p:cNvSpPr>
          <p:nvPr/>
        </p:nvSpPr>
        <p:spPr bwMode="auto">
          <a:xfrm>
            <a:off x="2430463" y="3224213"/>
            <a:ext cx="1558925" cy="457200"/>
          </a:xfrm>
          <a:prstGeom prst="rect">
            <a:avLst/>
          </a:prstGeom>
          <a:noFill/>
          <a:ln w="9525">
            <a:noFill/>
            <a:miter lim="800000"/>
            <a:headEnd/>
            <a:tailEnd/>
          </a:ln>
        </p:spPr>
        <p:txBody>
          <a:bodyPr lIns="0" rIns="0">
            <a:spAutoFit/>
          </a:bodyPr>
          <a:lstStyle/>
          <a:p>
            <a:pPr algn="ctr"/>
            <a:r>
              <a:rPr lang="en-US" sz="1200" dirty="0">
                <a:solidFill>
                  <a:schemeClr val="bg2"/>
                </a:solidFill>
              </a:rPr>
              <a:t>REDUCE ORDER</a:t>
            </a:r>
            <a:br>
              <a:rPr lang="en-US" sz="1200" dirty="0">
                <a:solidFill>
                  <a:schemeClr val="bg2"/>
                </a:solidFill>
              </a:rPr>
            </a:br>
            <a:r>
              <a:rPr lang="en-US" sz="1200" dirty="0">
                <a:solidFill>
                  <a:schemeClr val="bg2"/>
                </a:solidFill>
              </a:rPr>
              <a:t>CYCLE TIME</a:t>
            </a:r>
          </a:p>
        </p:txBody>
      </p:sp>
      <p:sp>
        <p:nvSpPr>
          <p:cNvPr id="7227" name="TextBox 143"/>
          <p:cNvSpPr txBox="1">
            <a:spLocks noChangeArrowheads="1"/>
          </p:cNvSpPr>
          <p:nvPr/>
        </p:nvSpPr>
        <p:spPr bwMode="auto">
          <a:xfrm>
            <a:off x="2430463" y="4586288"/>
            <a:ext cx="1558925" cy="457200"/>
          </a:xfrm>
          <a:prstGeom prst="rect">
            <a:avLst/>
          </a:prstGeom>
          <a:noFill/>
          <a:ln w="9525">
            <a:noFill/>
            <a:miter lim="800000"/>
            <a:headEnd/>
            <a:tailEnd/>
          </a:ln>
        </p:spPr>
        <p:txBody>
          <a:bodyPr lIns="0" rIns="0">
            <a:spAutoFit/>
          </a:bodyPr>
          <a:lstStyle/>
          <a:p>
            <a:pPr algn="ctr"/>
            <a:r>
              <a:rPr lang="en-US" sz="1200" dirty="0">
                <a:solidFill>
                  <a:schemeClr val="bg2"/>
                </a:solidFill>
              </a:rPr>
              <a:t>IMPROVE COMPLIANCE</a:t>
            </a:r>
          </a:p>
        </p:txBody>
      </p:sp>
      <p:sp>
        <p:nvSpPr>
          <p:cNvPr id="7228" name="Oval 47"/>
          <p:cNvSpPr>
            <a:spLocks noChangeArrowheads="1"/>
          </p:cNvSpPr>
          <p:nvPr/>
        </p:nvSpPr>
        <p:spPr bwMode="auto">
          <a:xfrm>
            <a:off x="5129213" y="3730625"/>
            <a:ext cx="182562" cy="182563"/>
          </a:xfrm>
          <a:prstGeom prst="ellipse">
            <a:avLst/>
          </a:prstGeom>
          <a:solidFill>
            <a:srgbClr val="FF0000"/>
          </a:solidFill>
          <a:ln w="9525" algn="ctr">
            <a:solidFill>
              <a:schemeClr val="bg1"/>
            </a:solidFill>
            <a:round/>
            <a:headEnd/>
            <a:tailEnd/>
          </a:ln>
        </p:spPr>
        <p:txBody>
          <a:bodyPr wrap="none" lIns="9144" tIns="9144" rIns="0" bIns="0" anchor="ctr"/>
          <a:lstStyle/>
          <a:p>
            <a:r>
              <a:rPr lang="en-US" sz="600">
                <a:solidFill>
                  <a:schemeClr val="bg1"/>
                </a:solidFill>
              </a:rPr>
              <a:t>IM</a:t>
            </a:r>
          </a:p>
        </p:txBody>
      </p:sp>
      <p:cxnSp>
        <p:nvCxnSpPr>
          <p:cNvPr id="7229" name="Straight Arrow Connector 187"/>
          <p:cNvCxnSpPr>
            <a:cxnSpLocks noChangeShapeType="1"/>
            <a:stCxn id="7225" idx="3"/>
            <a:endCxn id="7228" idx="2"/>
          </p:cNvCxnSpPr>
          <p:nvPr/>
        </p:nvCxnSpPr>
        <p:spPr bwMode="auto">
          <a:xfrm flipV="1">
            <a:off x="3983038" y="3822700"/>
            <a:ext cx="1146175" cy="301625"/>
          </a:xfrm>
          <a:prstGeom prst="straightConnector1">
            <a:avLst/>
          </a:prstGeom>
          <a:noFill/>
          <a:ln w="19050" algn="ctr">
            <a:solidFill>
              <a:schemeClr val="bg1"/>
            </a:solidFill>
            <a:round/>
            <a:headEnd type="triangle" w="med" len="med"/>
            <a:tailEnd/>
          </a:ln>
        </p:spPr>
      </p:cxnSp>
      <p:cxnSp>
        <p:nvCxnSpPr>
          <p:cNvPr id="7230" name="Straight Arrow Connector 191"/>
          <p:cNvCxnSpPr>
            <a:cxnSpLocks noChangeShapeType="1"/>
            <a:endCxn id="7221" idx="6"/>
          </p:cNvCxnSpPr>
          <p:nvPr/>
        </p:nvCxnSpPr>
        <p:spPr bwMode="auto">
          <a:xfrm rot="10800000">
            <a:off x="839788" y="3702050"/>
            <a:ext cx="1627187" cy="306388"/>
          </a:xfrm>
          <a:prstGeom prst="straightConnector1">
            <a:avLst/>
          </a:prstGeom>
          <a:noFill/>
          <a:ln w="19050" algn="ctr">
            <a:solidFill>
              <a:schemeClr val="bg1"/>
            </a:solidFill>
            <a:round/>
            <a:headEnd type="triangle" w="med" len="med"/>
            <a:tailEnd/>
          </a:ln>
        </p:spPr>
      </p:cxnSp>
      <p:cxnSp>
        <p:nvCxnSpPr>
          <p:cNvPr id="7231" name="Straight Arrow Connector 194"/>
          <p:cNvCxnSpPr>
            <a:cxnSpLocks noChangeShapeType="1"/>
            <a:stCxn id="7225" idx="1"/>
            <a:endCxn id="7224" idx="6"/>
          </p:cNvCxnSpPr>
          <p:nvPr/>
        </p:nvCxnSpPr>
        <p:spPr bwMode="auto">
          <a:xfrm rot="10800000" flipV="1">
            <a:off x="514350" y="4124325"/>
            <a:ext cx="1941513" cy="165100"/>
          </a:xfrm>
          <a:prstGeom prst="straightConnector1">
            <a:avLst/>
          </a:prstGeom>
          <a:noFill/>
          <a:ln w="19050" algn="ctr">
            <a:solidFill>
              <a:schemeClr val="bg1"/>
            </a:solidFill>
            <a:round/>
            <a:headEnd type="triangle" w="med" len="med"/>
            <a:tailEnd/>
          </a:ln>
        </p:spPr>
      </p:cxnSp>
      <p:cxnSp>
        <p:nvCxnSpPr>
          <p:cNvPr id="7232" name="Straight Arrow Connector 197"/>
          <p:cNvCxnSpPr>
            <a:cxnSpLocks noChangeShapeType="1"/>
            <a:endCxn id="7222" idx="6"/>
          </p:cNvCxnSpPr>
          <p:nvPr/>
        </p:nvCxnSpPr>
        <p:spPr bwMode="auto">
          <a:xfrm rot="10800000" flipV="1">
            <a:off x="758825" y="4240213"/>
            <a:ext cx="1701800" cy="206375"/>
          </a:xfrm>
          <a:prstGeom prst="straightConnector1">
            <a:avLst/>
          </a:prstGeom>
          <a:noFill/>
          <a:ln w="19050" algn="ctr">
            <a:solidFill>
              <a:schemeClr val="bg1"/>
            </a:solidFill>
            <a:round/>
            <a:headEnd type="triangle" w="med" len="med"/>
            <a:tailEnd/>
          </a:ln>
        </p:spPr>
      </p:cxnSp>
      <p:cxnSp>
        <p:nvCxnSpPr>
          <p:cNvPr id="7233" name="Straight Arrow Connector 202"/>
          <p:cNvCxnSpPr>
            <a:cxnSpLocks noChangeShapeType="1"/>
            <a:endCxn id="7223" idx="6"/>
          </p:cNvCxnSpPr>
          <p:nvPr/>
        </p:nvCxnSpPr>
        <p:spPr bwMode="auto">
          <a:xfrm rot="10800000" flipV="1">
            <a:off x="395288" y="4365625"/>
            <a:ext cx="2060575" cy="244475"/>
          </a:xfrm>
          <a:prstGeom prst="straightConnector1">
            <a:avLst/>
          </a:prstGeom>
          <a:noFill/>
          <a:ln w="19050" algn="ctr">
            <a:solidFill>
              <a:schemeClr val="bg1"/>
            </a:solidFill>
            <a:round/>
            <a:headEnd type="triangle" w="med" len="med"/>
            <a:tailEnd/>
          </a:ln>
        </p:spPr>
      </p:cxnSp>
      <p:grpSp>
        <p:nvGrpSpPr>
          <p:cNvPr id="2" name="Group 91"/>
          <p:cNvGrpSpPr>
            <a:grpSpLocks/>
          </p:cNvGrpSpPr>
          <p:nvPr/>
        </p:nvGrpSpPr>
        <p:grpSpPr bwMode="auto">
          <a:xfrm>
            <a:off x="819150" y="6124575"/>
            <a:ext cx="4648200" cy="574675"/>
            <a:chOff x="1207" y="3774"/>
            <a:chExt cx="2111" cy="261"/>
          </a:xfrm>
        </p:grpSpPr>
        <p:grpSp>
          <p:nvGrpSpPr>
            <p:cNvPr id="3" name="Group 19"/>
            <p:cNvGrpSpPr>
              <a:grpSpLocks/>
            </p:cNvGrpSpPr>
            <p:nvPr/>
          </p:nvGrpSpPr>
          <p:grpSpPr bwMode="auto">
            <a:xfrm>
              <a:off x="1211" y="3915"/>
              <a:ext cx="411" cy="115"/>
              <a:chOff x="1740794" y="5866945"/>
              <a:chExt cx="653547" cy="182880"/>
            </a:xfrm>
          </p:grpSpPr>
          <p:sp>
            <p:nvSpPr>
              <p:cNvPr id="7253" name="Oval 12"/>
              <p:cNvSpPr>
                <a:spLocks noChangeArrowheads="1"/>
              </p:cNvSpPr>
              <p:nvPr/>
            </p:nvSpPr>
            <p:spPr bwMode="auto">
              <a:xfrm>
                <a:off x="1740794" y="5866945"/>
                <a:ext cx="182880" cy="182880"/>
              </a:xfrm>
              <a:prstGeom prst="ellipse">
                <a:avLst/>
              </a:prstGeom>
              <a:solidFill>
                <a:srgbClr val="92D050"/>
              </a:solidFill>
              <a:ln w="9525" algn="ctr">
                <a:solidFill>
                  <a:schemeClr val="bg1"/>
                </a:solidFill>
                <a:round/>
                <a:headEnd/>
                <a:tailEnd/>
              </a:ln>
            </p:spPr>
            <p:txBody>
              <a:bodyPr wrap="none" lIns="9144" tIns="9144" rIns="0" bIns="0" anchor="ctr"/>
              <a:lstStyle/>
              <a:p>
                <a:r>
                  <a:rPr lang="en-US" sz="800">
                    <a:solidFill>
                      <a:schemeClr val="bg1"/>
                    </a:solidFill>
                  </a:rPr>
                  <a:t>SP</a:t>
                </a:r>
              </a:p>
            </p:txBody>
          </p:sp>
          <p:sp>
            <p:nvSpPr>
              <p:cNvPr id="7254" name="TextBox 13"/>
              <p:cNvSpPr txBox="1">
                <a:spLocks noChangeArrowheads="1"/>
              </p:cNvSpPr>
              <p:nvPr/>
            </p:nvSpPr>
            <p:spPr bwMode="auto">
              <a:xfrm>
                <a:off x="1980849" y="5903751"/>
                <a:ext cx="413492" cy="98916"/>
              </a:xfrm>
              <a:prstGeom prst="rect">
                <a:avLst/>
              </a:prstGeom>
              <a:noFill/>
              <a:ln w="9525">
                <a:noFill/>
                <a:miter lim="800000"/>
                <a:headEnd/>
                <a:tailEnd/>
              </a:ln>
            </p:spPr>
            <p:txBody>
              <a:bodyPr wrap="none" lIns="0" tIns="0" rIns="0" bIns="0">
                <a:spAutoFit/>
              </a:bodyPr>
              <a:lstStyle/>
              <a:p>
                <a:pPr algn="l"/>
                <a:r>
                  <a:rPr lang="en-US" sz="900"/>
                  <a:t>SUPPLIER</a:t>
                </a:r>
              </a:p>
            </p:txBody>
          </p:sp>
        </p:grpSp>
        <p:grpSp>
          <p:nvGrpSpPr>
            <p:cNvPr id="4" name="Group 20"/>
            <p:cNvGrpSpPr>
              <a:grpSpLocks/>
            </p:cNvGrpSpPr>
            <p:nvPr/>
          </p:nvGrpSpPr>
          <p:grpSpPr bwMode="auto">
            <a:xfrm>
              <a:off x="1716" y="3779"/>
              <a:ext cx="659" cy="115"/>
              <a:chOff x="1740882" y="6098281"/>
              <a:chExt cx="1047977" cy="182678"/>
            </a:xfrm>
          </p:grpSpPr>
          <p:sp>
            <p:nvSpPr>
              <p:cNvPr id="7251" name="Oval 143"/>
              <p:cNvSpPr>
                <a:spLocks noChangeArrowheads="1"/>
              </p:cNvSpPr>
              <p:nvPr/>
            </p:nvSpPr>
            <p:spPr bwMode="auto">
              <a:xfrm>
                <a:off x="1740890" y="6098356"/>
                <a:ext cx="182298" cy="182103"/>
              </a:xfrm>
              <a:prstGeom prst="ellipse">
                <a:avLst/>
              </a:prstGeom>
              <a:solidFill>
                <a:srgbClr val="FFFF00"/>
              </a:solidFill>
              <a:ln w="9525" algn="ctr">
                <a:solidFill>
                  <a:schemeClr val="bg1"/>
                </a:solidFill>
                <a:round/>
                <a:headEnd/>
                <a:tailEnd/>
              </a:ln>
            </p:spPr>
            <p:txBody>
              <a:bodyPr wrap="none" lIns="9144" tIns="9144" rIns="0" bIns="0" anchor="ctr"/>
              <a:lstStyle/>
              <a:p>
                <a:r>
                  <a:rPr lang="en-US" sz="800">
                    <a:solidFill>
                      <a:srgbClr val="595959"/>
                    </a:solidFill>
                  </a:rPr>
                  <a:t>DC</a:t>
                </a:r>
              </a:p>
            </p:txBody>
          </p:sp>
          <p:sp>
            <p:nvSpPr>
              <p:cNvPr id="7252" name="TextBox 15"/>
              <p:cNvSpPr txBox="1">
                <a:spLocks noChangeArrowheads="1"/>
              </p:cNvSpPr>
              <p:nvPr/>
            </p:nvSpPr>
            <p:spPr bwMode="auto">
              <a:xfrm>
                <a:off x="1981664" y="6135046"/>
                <a:ext cx="807195" cy="98807"/>
              </a:xfrm>
              <a:prstGeom prst="rect">
                <a:avLst/>
              </a:prstGeom>
              <a:noFill/>
              <a:ln w="9525">
                <a:noFill/>
                <a:miter lim="800000"/>
                <a:headEnd/>
                <a:tailEnd/>
              </a:ln>
            </p:spPr>
            <p:txBody>
              <a:bodyPr wrap="none" lIns="0" tIns="0" rIns="0" bIns="0">
                <a:spAutoFit/>
              </a:bodyPr>
              <a:lstStyle/>
              <a:p>
                <a:pPr algn="l"/>
                <a:r>
                  <a:rPr lang="en-US" sz="900"/>
                  <a:t>DECONSOLIDATION</a:t>
                </a:r>
              </a:p>
            </p:txBody>
          </p:sp>
        </p:grpSp>
        <p:grpSp>
          <p:nvGrpSpPr>
            <p:cNvPr id="5" name="Group 21"/>
            <p:cNvGrpSpPr>
              <a:grpSpLocks/>
            </p:cNvGrpSpPr>
            <p:nvPr/>
          </p:nvGrpSpPr>
          <p:grpSpPr bwMode="auto">
            <a:xfrm>
              <a:off x="1716" y="3920"/>
              <a:ext cx="440" cy="115"/>
              <a:chOff x="1740882" y="6330611"/>
              <a:chExt cx="698260" cy="182677"/>
            </a:xfrm>
          </p:grpSpPr>
          <p:sp>
            <p:nvSpPr>
              <p:cNvPr id="7249" name="Oval 141"/>
              <p:cNvSpPr>
                <a:spLocks noChangeArrowheads="1"/>
              </p:cNvSpPr>
              <p:nvPr/>
            </p:nvSpPr>
            <p:spPr bwMode="auto">
              <a:xfrm>
                <a:off x="1740890" y="6330040"/>
                <a:ext cx="183063" cy="183248"/>
              </a:xfrm>
              <a:prstGeom prst="ellipse">
                <a:avLst/>
              </a:prstGeom>
              <a:solidFill>
                <a:srgbClr val="00B0F0"/>
              </a:solidFill>
              <a:ln w="9525" algn="ctr">
                <a:solidFill>
                  <a:schemeClr val="bg1"/>
                </a:solidFill>
                <a:round/>
                <a:headEnd/>
                <a:tailEnd/>
              </a:ln>
            </p:spPr>
            <p:txBody>
              <a:bodyPr wrap="none" lIns="18288" tIns="9144" rIns="0" bIns="0" anchor="ctr"/>
              <a:lstStyle/>
              <a:p>
                <a:pPr algn="l"/>
                <a:r>
                  <a:rPr lang="en-US" sz="800">
                    <a:solidFill>
                      <a:schemeClr val="bg1"/>
                    </a:solidFill>
                  </a:rPr>
                  <a:t>AS</a:t>
                </a:r>
              </a:p>
            </p:txBody>
          </p:sp>
          <p:sp>
            <p:nvSpPr>
              <p:cNvPr id="7250" name="TextBox 17"/>
              <p:cNvSpPr txBox="1">
                <a:spLocks noChangeArrowheads="1"/>
              </p:cNvSpPr>
              <p:nvPr/>
            </p:nvSpPr>
            <p:spPr bwMode="auto">
              <a:xfrm>
                <a:off x="1981267" y="6367146"/>
                <a:ext cx="457875" cy="98189"/>
              </a:xfrm>
              <a:prstGeom prst="rect">
                <a:avLst/>
              </a:prstGeom>
              <a:noFill/>
              <a:ln w="9525">
                <a:noFill/>
                <a:miter lim="800000"/>
                <a:headEnd/>
                <a:tailEnd/>
              </a:ln>
            </p:spPr>
            <p:txBody>
              <a:bodyPr wrap="none" lIns="0" tIns="0" rIns="0" bIns="0">
                <a:spAutoFit/>
              </a:bodyPr>
              <a:lstStyle/>
              <a:p>
                <a:pPr algn="l"/>
                <a:r>
                  <a:rPr lang="en-US" sz="900"/>
                  <a:t>ASSEMBLY</a:t>
                </a:r>
              </a:p>
            </p:txBody>
          </p:sp>
        </p:grpSp>
        <p:grpSp>
          <p:nvGrpSpPr>
            <p:cNvPr id="6" name="Group 22"/>
            <p:cNvGrpSpPr>
              <a:grpSpLocks/>
            </p:cNvGrpSpPr>
            <p:nvPr/>
          </p:nvGrpSpPr>
          <p:grpSpPr bwMode="auto">
            <a:xfrm>
              <a:off x="2453" y="3774"/>
              <a:ext cx="330" cy="115"/>
              <a:chOff x="1740794" y="5660265"/>
              <a:chExt cx="523307" cy="182880"/>
            </a:xfrm>
          </p:grpSpPr>
          <p:sp>
            <p:nvSpPr>
              <p:cNvPr id="7247" name="Oval 23"/>
              <p:cNvSpPr>
                <a:spLocks noChangeArrowheads="1"/>
              </p:cNvSpPr>
              <p:nvPr/>
            </p:nvSpPr>
            <p:spPr bwMode="auto">
              <a:xfrm>
                <a:off x="1740794" y="5660265"/>
                <a:ext cx="182880" cy="182880"/>
              </a:xfrm>
              <a:prstGeom prst="ellipse">
                <a:avLst/>
              </a:prstGeom>
              <a:solidFill>
                <a:srgbClr val="7030A0"/>
              </a:solidFill>
              <a:ln w="9525" algn="ctr">
                <a:solidFill>
                  <a:schemeClr val="bg1"/>
                </a:solidFill>
                <a:round/>
                <a:headEnd/>
                <a:tailEnd/>
              </a:ln>
            </p:spPr>
            <p:txBody>
              <a:bodyPr wrap="none" lIns="0" tIns="9144" rIns="0" bIns="0" anchor="ctr"/>
              <a:lstStyle/>
              <a:p>
                <a:r>
                  <a:rPr lang="en-US" sz="800">
                    <a:solidFill>
                      <a:schemeClr val="bg1"/>
                    </a:solidFill>
                  </a:rPr>
                  <a:t>ST</a:t>
                </a:r>
              </a:p>
            </p:txBody>
          </p:sp>
          <p:sp>
            <p:nvSpPr>
              <p:cNvPr id="7248" name="TextBox 24"/>
              <p:cNvSpPr txBox="1">
                <a:spLocks noChangeArrowheads="1"/>
              </p:cNvSpPr>
              <p:nvPr/>
            </p:nvSpPr>
            <p:spPr bwMode="auto">
              <a:xfrm>
                <a:off x="1981355" y="5696841"/>
                <a:ext cx="282746" cy="98298"/>
              </a:xfrm>
              <a:prstGeom prst="rect">
                <a:avLst/>
              </a:prstGeom>
              <a:noFill/>
              <a:ln w="9525">
                <a:noFill/>
                <a:miter lim="800000"/>
                <a:headEnd/>
                <a:tailEnd/>
              </a:ln>
            </p:spPr>
            <p:txBody>
              <a:bodyPr wrap="none" lIns="0" tIns="0" rIns="0" bIns="0">
                <a:spAutoFit/>
              </a:bodyPr>
              <a:lstStyle/>
              <a:p>
                <a:pPr algn="l"/>
                <a:r>
                  <a:rPr lang="en-US" sz="900"/>
                  <a:t>STORE</a:t>
                </a:r>
              </a:p>
            </p:txBody>
          </p:sp>
        </p:grpSp>
        <p:sp>
          <p:nvSpPr>
            <p:cNvPr id="7240" name="Oval 26"/>
            <p:cNvSpPr>
              <a:spLocks noChangeArrowheads="1"/>
            </p:cNvSpPr>
            <p:nvPr/>
          </p:nvSpPr>
          <p:spPr bwMode="auto">
            <a:xfrm>
              <a:off x="2453" y="3915"/>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800">
                  <a:solidFill>
                    <a:schemeClr val="bg1"/>
                  </a:solidFill>
                </a:rPr>
                <a:t>GW</a:t>
              </a:r>
            </a:p>
          </p:txBody>
        </p:sp>
        <p:sp>
          <p:nvSpPr>
            <p:cNvPr id="7241" name="TextBox 27"/>
            <p:cNvSpPr txBox="1">
              <a:spLocks noChangeArrowheads="1"/>
            </p:cNvSpPr>
            <p:nvPr/>
          </p:nvSpPr>
          <p:spPr bwMode="auto">
            <a:xfrm>
              <a:off x="2605" y="3938"/>
              <a:ext cx="266" cy="62"/>
            </a:xfrm>
            <a:prstGeom prst="rect">
              <a:avLst/>
            </a:prstGeom>
            <a:noFill/>
            <a:ln w="9525">
              <a:noFill/>
              <a:miter lim="800000"/>
              <a:headEnd/>
              <a:tailEnd/>
            </a:ln>
          </p:spPr>
          <p:txBody>
            <a:bodyPr wrap="none" lIns="0" tIns="0" rIns="0" bIns="0">
              <a:spAutoFit/>
            </a:bodyPr>
            <a:lstStyle/>
            <a:p>
              <a:pPr algn="l"/>
              <a:r>
                <a:rPr lang="en-US" sz="900"/>
                <a:t>GATEWAY</a:t>
              </a:r>
            </a:p>
          </p:txBody>
        </p:sp>
        <p:sp>
          <p:nvSpPr>
            <p:cNvPr id="7242" name="Oval 47"/>
            <p:cNvSpPr>
              <a:spLocks noChangeArrowheads="1"/>
            </p:cNvSpPr>
            <p:nvPr/>
          </p:nvSpPr>
          <p:spPr bwMode="auto">
            <a:xfrm>
              <a:off x="1207" y="3774"/>
              <a:ext cx="115" cy="115"/>
            </a:xfrm>
            <a:prstGeom prst="ellipse">
              <a:avLst/>
            </a:prstGeom>
            <a:solidFill>
              <a:srgbClr val="FF0000"/>
            </a:solidFill>
            <a:ln w="9525" algn="ctr">
              <a:solidFill>
                <a:schemeClr val="bg1"/>
              </a:solidFill>
              <a:round/>
              <a:headEnd/>
              <a:tailEnd/>
            </a:ln>
          </p:spPr>
          <p:txBody>
            <a:bodyPr wrap="none" lIns="9144" tIns="9144" rIns="0" bIns="0" anchor="ctr"/>
            <a:lstStyle/>
            <a:p>
              <a:r>
                <a:rPr lang="en-US" sz="800">
                  <a:solidFill>
                    <a:schemeClr val="bg1"/>
                  </a:solidFill>
                </a:rPr>
                <a:t>IM</a:t>
              </a:r>
            </a:p>
          </p:txBody>
        </p:sp>
        <p:sp>
          <p:nvSpPr>
            <p:cNvPr id="7243" name="TextBox 48"/>
            <p:cNvSpPr txBox="1">
              <a:spLocks noChangeArrowheads="1"/>
            </p:cNvSpPr>
            <p:nvPr/>
          </p:nvSpPr>
          <p:spPr bwMode="auto">
            <a:xfrm>
              <a:off x="1358" y="3797"/>
              <a:ext cx="274" cy="62"/>
            </a:xfrm>
            <a:prstGeom prst="rect">
              <a:avLst/>
            </a:prstGeom>
            <a:noFill/>
            <a:ln w="9525">
              <a:noFill/>
              <a:miter lim="800000"/>
              <a:headEnd/>
              <a:tailEnd/>
            </a:ln>
          </p:spPr>
          <p:txBody>
            <a:bodyPr wrap="none" lIns="0" tIns="0" rIns="0" bIns="0">
              <a:spAutoFit/>
            </a:bodyPr>
            <a:lstStyle/>
            <a:p>
              <a:pPr algn="l"/>
              <a:r>
                <a:rPr lang="en-US" sz="900"/>
                <a:t>IMPORTER</a:t>
              </a:r>
            </a:p>
          </p:txBody>
        </p:sp>
        <p:grpSp>
          <p:nvGrpSpPr>
            <p:cNvPr id="7" name="Group 22"/>
            <p:cNvGrpSpPr>
              <a:grpSpLocks/>
            </p:cNvGrpSpPr>
            <p:nvPr/>
          </p:nvGrpSpPr>
          <p:grpSpPr bwMode="auto">
            <a:xfrm>
              <a:off x="2915" y="3774"/>
              <a:ext cx="403" cy="115"/>
              <a:chOff x="1740794" y="5660265"/>
              <a:chExt cx="639235" cy="182880"/>
            </a:xfrm>
          </p:grpSpPr>
          <p:sp>
            <p:nvSpPr>
              <p:cNvPr id="7245" name="Oval 23"/>
              <p:cNvSpPr>
                <a:spLocks noChangeArrowheads="1"/>
              </p:cNvSpPr>
              <p:nvPr/>
            </p:nvSpPr>
            <p:spPr bwMode="auto">
              <a:xfrm>
                <a:off x="1740794" y="5660265"/>
                <a:ext cx="182880" cy="182880"/>
              </a:xfrm>
              <a:prstGeom prst="ellipse">
                <a:avLst/>
              </a:prstGeom>
              <a:solidFill>
                <a:schemeClr val="bg2"/>
              </a:solidFill>
              <a:ln w="9525" algn="ctr">
                <a:solidFill>
                  <a:schemeClr val="bg1"/>
                </a:solidFill>
                <a:round/>
                <a:headEnd/>
                <a:tailEnd/>
              </a:ln>
            </p:spPr>
            <p:txBody>
              <a:bodyPr wrap="none" lIns="0" tIns="9144" rIns="0" bIns="0" anchor="ctr"/>
              <a:lstStyle/>
              <a:p>
                <a:r>
                  <a:rPr lang="en-US" sz="800">
                    <a:solidFill>
                      <a:schemeClr val="bg1"/>
                    </a:solidFill>
                  </a:rPr>
                  <a:t>FC</a:t>
                </a:r>
              </a:p>
            </p:txBody>
          </p:sp>
          <p:sp>
            <p:nvSpPr>
              <p:cNvPr id="7246" name="TextBox 24"/>
              <p:cNvSpPr txBox="1">
                <a:spLocks noChangeArrowheads="1"/>
              </p:cNvSpPr>
              <p:nvPr/>
            </p:nvSpPr>
            <p:spPr bwMode="auto">
              <a:xfrm>
                <a:off x="1981366" y="5696841"/>
                <a:ext cx="398663" cy="98298"/>
              </a:xfrm>
              <a:prstGeom prst="rect">
                <a:avLst/>
              </a:prstGeom>
              <a:noFill/>
              <a:ln w="9525">
                <a:noFill/>
                <a:miter lim="800000"/>
                <a:headEnd/>
                <a:tailEnd/>
              </a:ln>
            </p:spPr>
            <p:txBody>
              <a:bodyPr wrap="none" lIns="0" tIns="0" rIns="0" bIns="0">
                <a:spAutoFit/>
              </a:bodyPr>
              <a:lstStyle/>
              <a:p>
                <a:pPr algn="l"/>
                <a:r>
                  <a:rPr lang="en-US" sz="900"/>
                  <a:t>FACTORY</a:t>
                </a:r>
              </a:p>
            </p:txBody>
          </p:sp>
        </p:grpSp>
      </p:grpSp>
      <p:sp>
        <p:nvSpPr>
          <p:cNvPr id="7235" name="Rectangle 111"/>
          <p:cNvSpPr>
            <a:spLocks noChangeArrowheads="1"/>
          </p:cNvSpPr>
          <p:nvPr/>
        </p:nvSpPr>
        <p:spPr bwMode="auto">
          <a:xfrm>
            <a:off x="3975100" y="1824038"/>
            <a:ext cx="1533525" cy="274637"/>
          </a:xfrm>
          <a:prstGeom prst="rect">
            <a:avLst/>
          </a:prstGeom>
          <a:noFill/>
          <a:ln w="9525">
            <a:noFill/>
            <a:miter lim="800000"/>
            <a:headEnd/>
            <a:tailEnd/>
          </a:ln>
        </p:spPr>
        <p:txBody>
          <a:bodyPr wrap="none">
            <a:spAutoFit/>
          </a:bodyPr>
          <a:lstStyle/>
          <a:p>
            <a:r>
              <a:rPr lang="en-US" sz="1200" b="0" i="1"/>
              <a:t>Aberdeen Research</a:t>
            </a:r>
            <a:endParaRPr lang="en-US" sz="1200"/>
          </a:p>
        </p:txBody>
      </p:sp>
    </p:spTree>
    <p:extLst>
      <p:ext uri="{BB962C8B-B14F-4D97-AF65-F5344CB8AC3E}">
        <p14:creationId xmlns:p14="http://schemas.microsoft.com/office/powerpoint/2010/main" val="2253213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117475" y="2300288"/>
            <a:ext cx="6007100" cy="4443412"/>
          </a:xfrm>
          <a:prstGeom prst="rect">
            <a:avLst/>
          </a:prstGeom>
          <a:solidFill>
            <a:srgbClr val="BCD8DD"/>
          </a:solidFill>
          <a:ln w="9525">
            <a:noFill/>
            <a:miter lim="800000"/>
            <a:headEnd/>
            <a:tailEnd/>
          </a:ln>
        </p:spPr>
        <p:txBody>
          <a:bodyPr/>
          <a:lstStyle/>
          <a:p>
            <a:endParaRPr lang="en-US"/>
          </a:p>
        </p:txBody>
      </p:sp>
      <p:sp>
        <p:nvSpPr>
          <p:cNvPr id="123" name="Rectangle 122"/>
          <p:cNvSpPr/>
          <p:nvPr/>
        </p:nvSpPr>
        <p:spPr bwMode="auto">
          <a:xfrm rot="10800000">
            <a:off x="2430049" y="2298525"/>
            <a:ext cx="1565754" cy="4427949"/>
          </a:xfrm>
          <a:prstGeom prst="rect">
            <a:avLst/>
          </a:prstGeom>
          <a:gradFill flip="none" rotWithShape="1">
            <a:gsLst>
              <a:gs pos="0">
                <a:srgbClr val="C5F0FF">
                  <a:alpha val="0"/>
                </a:srgbClr>
              </a:gs>
              <a:gs pos="25000">
                <a:srgbClr val="C5F0FF"/>
              </a:gs>
              <a:gs pos="70000">
                <a:srgbClr val="C5F0FF"/>
              </a:gs>
              <a:gs pos="100000">
                <a:srgbClr val="C5F0FF">
                  <a:alpha val="0"/>
                </a:srgbClr>
              </a:gs>
            </a:gsLst>
            <a:lin ang="16200000" scaled="0"/>
            <a:tileRect/>
          </a:gradFill>
          <a:ln w="9525" cap="flat" cmpd="sng" algn="ctr">
            <a:noFill/>
            <a:prstDash val="solid"/>
            <a:round/>
            <a:headEnd type="none" w="med" len="med"/>
            <a:tailEnd type="none" w="med" len="med"/>
          </a:ln>
          <a:effectLst/>
        </p:spPr>
        <p:txBody>
          <a:bodyPr/>
          <a:lstStyle/>
          <a:p>
            <a:pPr>
              <a:defRPr/>
            </a:pPr>
            <a:endParaRPr lang="en-US"/>
          </a:p>
        </p:txBody>
      </p:sp>
      <p:sp>
        <p:nvSpPr>
          <p:cNvPr id="8198" name="Rectangle 6"/>
          <p:cNvSpPr>
            <a:spLocks noChangeArrowheads="1"/>
          </p:cNvSpPr>
          <p:nvPr/>
        </p:nvSpPr>
        <p:spPr bwMode="auto">
          <a:xfrm>
            <a:off x="117475" y="1096963"/>
            <a:ext cx="6007100" cy="1133475"/>
          </a:xfrm>
          <a:prstGeom prst="rect">
            <a:avLst/>
          </a:prstGeom>
          <a:solidFill>
            <a:schemeClr val="bg1"/>
          </a:solidFill>
          <a:ln w="6350">
            <a:solidFill>
              <a:schemeClr val="bg2"/>
            </a:solidFill>
            <a:miter lim="800000"/>
            <a:headEnd/>
            <a:tailEnd/>
          </a:ln>
        </p:spPr>
        <p:txBody>
          <a:bodyPr/>
          <a:lstStyle/>
          <a:p>
            <a:endParaRPr lang="en-US"/>
          </a:p>
        </p:txBody>
      </p:sp>
      <p:sp>
        <p:nvSpPr>
          <p:cNvPr id="8199" name="Rectangle 7"/>
          <p:cNvSpPr>
            <a:spLocks noChangeArrowheads="1"/>
          </p:cNvSpPr>
          <p:nvPr/>
        </p:nvSpPr>
        <p:spPr bwMode="auto">
          <a:xfrm>
            <a:off x="6192838" y="1096963"/>
            <a:ext cx="2836862" cy="2811462"/>
          </a:xfrm>
          <a:prstGeom prst="rect">
            <a:avLst/>
          </a:prstGeom>
          <a:solidFill>
            <a:srgbClr val="EAEAEA"/>
          </a:solidFill>
          <a:ln w="6350">
            <a:solidFill>
              <a:schemeClr val="bg2"/>
            </a:solidFill>
            <a:miter lim="800000"/>
            <a:headEnd/>
            <a:tailEnd/>
          </a:ln>
        </p:spPr>
        <p:txBody>
          <a:bodyPr/>
          <a:lstStyle/>
          <a:p>
            <a:endParaRPr lang="en-US"/>
          </a:p>
        </p:txBody>
      </p:sp>
      <p:sp>
        <p:nvSpPr>
          <p:cNvPr id="8200" name="Rectangle 8"/>
          <p:cNvSpPr>
            <a:spLocks noChangeArrowheads="1"/>
          </p:cNvSpPr>
          <p:nvPr/>
        </p:nvSpPr>
        <p:spPr bwMode="auto">
          <a:xfrm>
            <a:off x="6192838" y="3976688"/>
            <a:ext cx="2822575" cy="2767012"/>
          </a:xfrm>
          <a:prstGeom prst="rect">
            <a:avLst/>
          </a:prstGeom>
          <a:solidFill>
            <a:srgbClr val="EAEAEA"/>
          </a:solidFill>
          <a:ln w="6350">
            <a:solidFill>
              <a:schemeClr val="bg2"/>
            </a:solidFill>
            <a:miter lim="800000"/>
            <a:headEnd/>
            <a:tailEnd/>
          </a:ln>
        </p:spPr>
        <p:txBody>
          <a:bodyPr/>
          <a:lstStyle/>
          <a:p>
            <a:endParaRPr lang="en-US"/>
          </a:p>
        </p:txBody>
      </p:sp>
      <p:sp>
        <p:nvSpPr>
          <p:cNvPr id="8201" name="Freeform 10"/>
          <p:cNvSpPr>
            <a:spLocks/>
          </p:cNvSpPr>
          <p:nvPr/>
        </p:nvSpPr>
        <p:spPr bwMode="auto">
          <a:xfrm>
            <a:off x="4933950" y="3136900"/>
            <a:ext cx="1190625" cy="1306513"/>
          </a:xfrm>
          <a:custGeom>
            <a:avLst/>
            <a:gdLst>
              <a:gd name="T0" fmla="*/ 143648115 w 750"/>
              <a:gd name="T1" fmla="*/ 181451315 h 823"/>
              <a:gd name="T2" fmla="*/ 108367527 w 750"/>
              <a:gd name="T3" fmla="*/ 181451315 h 823"/>
              <a:gd name="T4" fmla="*/ 108367527 w 750"/>
              <a:gd name="T5" fmla="*/ 73085356 h 823"/>
              <a:gd name="T6" fmla="*/ 0 w 750"/>
              <a:gd name="T7" fmla="*/ 73085356 h 823"/>
              <a:gd name="T8" fmla="*/ 35282188 w 750"/>
              <a:gd name="T9" fmla="*/ 287297936 h 823"/>
              <a:gd name="T10" fmla="*/ 0 w 750"/>
              <a:gd name="T11" fmla="*/ 607358701 h 823"/>
              <a:gd name="T12" fmla="*/ 35282188 w 750"/>
              <a:gd name="T13" fmla="*/ 753527776 h 823"/>
              <a:gd name="T14" fmla="*/ 0 w 750"/>
              <a:gd name="T15" fmla="*/ 894656736 h 823"/>
              <a:gd name="T16" fmla="*/ 35282188 w 750"/>
              <a:gd name="T17" fmla="*/ 924898614 h 823"/>
              <a:gd name="T18" fmla="*/ 35282188 w 750"/>
              <a:gd name="T19" fmla="*/ 967740480 h 823"/>
              <a:gd name="T20" fmla="*/ 143648115 w 750"/>
              <a:gd name="T21" fmla="*/ 1071067689 h 823"/>
              <a:gd name="T22" fmla="*/ 181451241 w 750"/>
              <a:gd name="T23" fmla="*/ 1071067689 h 823"/>
              <a:gd name="T24" fmla="*/ 181451241 w 750"/>
              <a:gd name="T25" fmla="*/ 1106349880 h 823"/>
              <a:gd name="T26" fmla="*/ 143648115 w 750"/>
              <a:gd name="T27" fmla="*/ 1106349880 h 823"/>
              <a:gd name="T28" fmla="*/ 143648115 w 750"/>
              <a:gd name="T29" fmla="*/ 1139111120 h 823"/>
              <a:gd name="T30" fmla="*/ 181451241 w 750"/>
              <a:gd name="T31" fmla="*/ 1139111120 h 823"/>
              <a:gd name="T32" fmla="*/ 181451241 w 750"/>
              <a:gd name="T33" fmla="*/ 1217236764 h 823"/>
              <a:gd name="T34" fmla="*/ 257055953 w 750"/>
              <a:gd name="T35" fmla="*/ 1320562386 h 823"/>
              <a:gd name="T36" fmla="*/ 257055953 w 750"/>
              <a:gd name="T37" fmla="*/ 1355844576 h 823"/>
              <a:gd name="T38" fmla="*/ 433466932 w 750"/>
              <a:gd name="T39" fmla="*/ 1398688030 h 823"/>
              <a:gd name="T40" fmla="*/ 433466932 w 750"/>
              <a:gd name="T41" fmla="*/ 1466731461 h 823"/>
              <a:gd name="T42" fmla="*/ 471270058 w 750"/>
              <a:gd name="T43" fmla="*/ 1466731461 h 823"/>
              <a:gd name="T44" fmla="*/ 534273150 w 750"/>
              <a:gd name="T45" fmla="*/ 1534776479 h 823"/>
              <a:gd name="T46" fmla="*/ 642639039 w 750"/>
              <a:gd name="T47" fmla="*/ 1534776479 h 823"/>
              <a:gd name="T48" fmla="*/ 892135419 w 750"/>
              <a:gd name="T49" fmla="*/ 1643142413 h 823"/>
              <a:gd name="T50" fmla="*/ 1249997490 w 750"/>
              <a:gd name="T51" fmla="*/ 1575098982 h 823"/>
              <a:gd name="T52" fmla="*/ 1255037801 w 750"/>
              <a:gd name="T53" fmla="*/ 1575098982 h 823"/>
              <a:gd name="T54" fmla="*/ 1255037801 w 750"/>
              <a:gd name="T55" fmla="*/ 1575098982 h 823"/>
              <a:gd name="T56" fmla="*/ 1358364967 w 750"/>
              <a:gd name="T57" fmla="*/ 1683465314 h 823"/>
              <a:gd name="T58" fmla="*/ 1358364967 w 750"/>
              <a:gd name="T59" fmla="*/ 1751510332 h 823"/>
              <a:gd name="T60" fmla="*/ 1431448681 w 750"/>
              <a:gd name="T61" fmla="*/ 1786792523 h 823"/>
              <a:gd name="T62" fmla="*/ 1464211495 w 750"/>
              <a:gd name="T63" fmla="*/ 1786792523 h 823"/>
              <a:gd name="T64" fmla="*/ 1499493671 w 750"/>
              <a:gd name="T65" fmla="*/ 1746470019 h 823"/>
              <a:gd name="T66" fmla="*/ 1572577385 w 750"/>
              <a:gd name="T67" fmla="*/ 1746470019 h 823"/>
              <a:gd name="T68" fmla="*/ 1577617696 w 750"/>
              <a:gd name="T69" fmla="*/ 1751510332 h 823"/>
              <a:gd name="T70" fmla="*/ 1577617696 w 750"/>
              <a:gd name="T71" fmla="*/ 1751510332 h 823"/>
              <a:gd name="T72" fmla="*/ 1713706486 w 750"/>
              <a:gd name="T73" fmla="*/ 2036287219 h 823"/>
              <a:gd name="T74" fmla="*/ 1857356139 w 750"/>
              <a:gd name="T75" fmla="*/ 2074090360 h 823"/>
              <a:gd name="T76" fmla="*/ 1857356139 w 750"/>
              <a:gd name="T77" fmla="*/ 2074090360 h 823"/>
              <a:gd name="T78" fmla="*/ 1857356139 w 750"/>
              <a:gd name="T79" fmla="*/ 2074090360 h 823"/>
              <a:gd name="T80" fmla="*/ 1857356139 w 750"/>
              <a:gd name="T81" fmla="*/ 1927921285 h 823"/>
              <a:gd name="T82" fmla="*/ 1890117366 w 750"/>
              <a:gd name="T83" fmla="*/ 1905239083 h 823"/>
              <a:gd name="T84" fmla="*/ 1890117366 w 750"/>
              <a:gd name="T85" fmla="*/ 0 h 823"/>
              <a:gd name="T86" fmla="*/ 143648115 w 750"/>
              <a:gd name="T87" fmla="*/ 0 h 823"/>
              <a:gd name="T88" fmla="*/ 143648115 w 750"/>
              <a:gd name="T89" fmla="*/ 181451315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823"/>
              <a:gd name="T137" fmla="*/ 750 w 750"/>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823">
                <a:moveTo>
                  <a:pt x="57" y="72"/>
                </a:moveTo>
                <a:lnTo>
                  <a:pt x="43" y="72"/>
                </a:lnTo>
                <a:lnTo>
                  <a:pt x="43" y="29"/>
                </a:lnTo>
                <a:lnTo>
                  <a:pt x="0" y="29"/>
                </a:lnTo>
                <a:lnTo>
                  <a:pt x="14" y="114"/>
                </a:lnTo>
                <a:lnTo>
                  <a:pt x="0" y="241"/>
                </a:lnTo>
                <a:lnTo>
                  <a:pt x="14" y="299"/>
                </a:lnTo>
                <a:lnTo>
                  <a:pt x="0" y="355"/>
                </a:lnTo>
                <a:lnTo>
                  <a:pt x="14" y="367"/>
                </a:lnTo>
                <a:lnTo>
                  <a:pt x="14" y="384"/>
                </a:lnTo>
                <a:lnTo>
                  <a:pt x="57" y="425"/>
                </a:lnTo>
                <a:lnTo>
                  <a:pt x="72" y="425"/>
                </a:lnTo>
                <a:lnTo>
                  <a:pt x="72" y="439"/>
                </a:lnTo>
                <a:lnTo>
                  <a:pt x="57" y="439"/>
                </a:lnTo>
                <a:lnTo>
                  <a:pt x="57" y="452"/>
                </a:lnTo>
                <a:lnTo>
                  <a:pt x="72" y="452"/>
                </a:lnTo>
                <a:lnTo>
                  <a:pt x="72" y="483"/>
                </a:lnTo>
                <a:lnTo>
                  <a:pt x="102" y="524"/>
                </a:lnTo>
                <a:lnTo>
                  <a:pt x="102" y="538"/>
                </a:lnTo>
                <a:lnTo>
                  <a:pt x="172" y="555"/>
                </a:lnTo>
                <a:lnTo>
                  <a:pt x="172" y="582"/>
                </a:lnTo>
                <a:lnTo>
                  <a:pt x="187" y="582"/>
                </a:lnTo>
                <a:lnTo>
                  <a:pt x="212" y="609"/>
                </a:lnTo>
                <a:lnTo>
                  <a:pt x="255" y="609"/>
                </a:lnTo>
                <a:lnTo>
                  <a:pt x="354" y="652"/>
                </a:lnTo>
                <a:lnTo>
                  <a:pt x="496" y="625"/>
                </a:lnTo>
                <a:lnTo>
                  <a:pt x="498" y="625"/>
                </a:lnTo>
                <a:lnTo>
                  <a:pt x="539" y="668"/>
                </a:lnTo>
                <a:lnTo>
                  <a:pt x="539" y="695"/>
                </a:lnTo>
                <a:lnTo>
                  <a:pt x="568" y="709"/>
                </a:lnTo>
                <a:lnTo>
                  <a:pt x="581" y="709"/>
                </a:lnTo>
                <a:lnTo>
                  <a:pt x="595" y="693"/>
                </a:lnTo>
                <a:lnTo>
                  <a:pt x="624" y="693"/>
                </a:lnTo>
                <a:lnTo>
                  <a:pt x="626" y="695"/>
                </a:lnTo>
                <a:lnTo>
                  <a:pt x="680" y="808"/>
                </a:lnTo>
                <a:lnTo>
                  <a:pt x="737" y="823"/>
                </a:lnTo>
                <a:lnTo>
                  <a:pt x="737" y="765"/>
                </a:lnTo>
                <a:lnTo>
                  <a:pt x="750" y="756"/>
                </a:lnTo>
                <a:lnTo>
                  <a:pt x="750" y="0"/>
                </a:lnTo>
                <a:lnTo>
                  <a:pt x="57" y="0"/>
                </a:lnTo>
                <a:lnTo>
                  <a:pt x="57" y="72"/>
                </a:lnTo>
                <a:close/>
              </a:path>
            </a:pathLst>
          </a:custGeom>
          <a:solidFill>
            <a:srgbClr val="ADAC92"/>
          </a:solidFill>
          <a:ln w="4">
            <a:solidFill>
              <a:srgbClr val="FFFFFF"/>
            </a:solidFill>
            <a:miter lim="800000"/>
            <a:headEnd/>
            <a:tailEnd/>
          </a:ln>
        </p:spPr>
        <p:txBody>
          <a:bodyPr/>
          <a:lstStyle/>
          <a:p>
            <a:endParaRPr lang="en-US"/>
          </a:p>
        </p:txBody>
      </p:sp>
      <p:sp>
        <p:nvSpPr>
          <p:cNvPr id="8202" name="Freeform 11"/>
          <p:cNvSpPr>
            <a:spLocks/>
          </p:cNvSpPr>
          <p:nvPr/>
        </p:nvSpPr>
        <p:spPr bwMode="auto">
          <a:xfrm>
            <a:off x="4237038" y="2300288"/>
            <a:ext cx="14287" cy="4762"/>
          </a:xfrm>
          <a:custGeom>
            <a:avLst/>
            <a:gdLst>
              <a:gd name="T0" fmla="*/ 22679815 w 9"/>
              <a:gd name="T1" fmla="*/ 0 h 3"/>
              <a:gd name="T2" fmla="*/ 0 w 9"/>
              <a:gd name="T3" fmla="*/ 0 h 3"/>
              <a:gd name="T4" fmla="*/ 0 w 9"/>
              <a:gd name="T5" fmla="*/ 7558882 h 3"/>
              <a:gd name="T6" fmla="*/ 22679815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0" y="3"/>
                </a:lnTo>
                <a:lnTo>
                  <a:pt x="9" y="0"/>
                </a:lnTo>
                <a:close/>
              </a:path>
            </a:pathLst>
          </a:custGeom>
          <a:solidFill>
            <a:srgbClr val="ADAC92"/>
          </a:solidFill>
          <a:ln w="4">
            <a:solidFill>
              <a:srgbClr val="FFFFFF"/>
            </a:solidFill>
            <a:miter lim="800000"/>
            <a:headEnd/>
            <a:tailEnd/>
          </a:ln>
        </p:spPr>
        <p:txBody>
          <a:bodyPr/>
          <a:lstStyle/>
          <a:p>
            <a:endParaRPr lang="en-US"/>
          </a:p>
        </p:txBody>
      </p:sp>
      <p:sp>
        <p:nvSpPr>
          <p:cNvPr id="8203" name="Freeform 12"/>
          <p:cNvSpPr>
            <a:spLocks/>
          </p:cNvSpPr>
          <p:nvPr/>
        </p:nvSpPr>
        <p:spPr bwMode="auto">
          <a:xfrm>
            <a:off x="4327525" y="2300288"/>
            <a:ext cx="1797050" cy="836612"/>
          </a:xfrm>
          <a:custGeom>
            <a:avLst/>
            <a:gdLst>
              <a:gd name="T0" fmla="*/ 105846566 w 1132"/>
              <a:gd name="T1" fmla="*/ 143648010 h 527"/>
              <a:gd name="T2" fmla="*/ 176410911 w 1132"/>
              <a:gd name="T3" fmla="*/ 113406167 h 527"/>
              <a:gd name="T4" fmla="*/ 244454356 w 1132"/>
              <a:gd name="T5" fmla="*/ 45362777 h 527"/>
              <a:gd name="T6" fmla="*/ 287297788 w 1132"/>
              <a:gd name="T7" fmla="*/ 181451107 h 527"/>
              <a:gd name="T8" fmla="*/ 322579960 w 1132"/>
              <a:gd name="T9" fmla="*/ 181451107 h 527"/>
              <a:gd name="T10" fmla="*/ 466228110 w 1132"/>
              <a:gd name="T11" fmla="*/ 435985973 h 527"/>
              <a:gd name="T12" fmla="*/ 572074627 w 1132"/>
              <a:gd name="T13" fmla="*/ 539313064 h 527"/>
              <a:gd name="T14" fmla="*/ 572074627 w 1132"/>
              <a:gd name="T15" fmla="*/ 685481971 h 527"/>
              <a:gd name="T16" fmla="*/ 572074627 w 1132"/>
              <a:gd name="T17" fmla="*/ 753525324 h 527"/>
              <a:gd name="T18" fmla="*/ 534273093 w 1132"/>
              <a:gd name="T19" fmla="*/ 788807474 h 527"/>
              <a:gd name="T20" fmla="*/ 680442092 w 1132"/>
              <a:gd name="T21" fmla="*/ 934976580 h 527"/>
              <a:gd name="T22" fmla="*/ 713204903 w 1132"/>
              <a:gd name="T23" fmla="*/ 970258730 h 527"/>
              <a:gd name="T24" fmla="*/ 748485488 w 1132"/>
              <a:gd name="T25" fmla="*/ 1111387330 h 527"/>
              <a:gd name="T26" fmla="*/ 997981841 w 1132"/>
              <a:gd name="T27" fmla="*/ 1292838388 h 527"/>
              <a:gd name="T28" fmla="*/ 1071065547 w 1132"/>
              <a:gd name="T29" fmla="*/ 1328120538 h 527"/>
              <a:gd name="T30" fmla="*/ 1106347720 w 1132"/>
              <a:gd name="T31" fmla="*/ 1328120538 h 527"/>
              <a:gd name="T32" fmla="*/ 2147483647 w 1132"/>
              <a:gd name="T33" fmla="*/ 1328120538 h 527"/>
              <a:gd name="T34" fmla="*/ 2147483647 w 1132"/>
              <a:gd name="T35" fmla="*/ 0 h 527"/>
              <a:gd name="T36" fmla="*/ 0 w 1132"/>
              <a:gd name="T37" fmla="*/ 0 h 527"/>
              <a:gd name="T38" fmla="*/ 0 w 1132"/>
              <a:gd name="T39" fmla="*/ 7559670 h 527"/>
              <a:gd name="T40" fmla="*/ 105846566 w 1132"/>
              <a:gd name="T41" fmla="*/ 143648010 h 5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2"/>
              <a:gd name="T64" fmla="*/ 0 h 527"/>
              <a:gd name="T65" fmla="*/ 1132 w 1132"/>
              <a:gd name="T66" fmla="*/ 527 h 5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2" h="527">
                <a:moveTo>
                  <a:pt x="42" y="57"/>
                </a:moveTo>
                <a:lnTo>
                  <a:pt x="70" y="45"/>
                </a:lnTo>
                <a:lnTo>
                  <a:pt x="97" y="18"/>
                </a:lnTo>
                <a:lnTo>
                  <a:pt x="114" y="72"/>
                </a:lnTo>
                <a:lnTo>
                  <a:pt x="128" y="72"/>
                </a:lnTo>
                <a:lnTo>
                  <a:pt x="185" y="173"/>
                </a:lnTo>
                <a:lnTo>
                  <a:pt x="227" y="214"/>
                </a:lnTo>
                <a:lnTo>
                  <a:pt x="227" y="272"/>
                </a:lnTo>
                <a:lnTo>
                  <a:pt x="227" y="299"/>
                </a:lnTo>
                <a:lnTo>
                  <a:pt x="212" y="313"/>
                </a:lnTo>
                <a:lnTo>
                  <a:pt x="270" y="371"/>
                </a:lnTo>
                <a:lnTo>
                  <a:pt x="283" y="385"/>
                </a:lnTo>
                <a:lnTo>
                  <a:pt x="297" y="441"/>
                </a:lnTo>
                <a:lnTo>
                  <a:pt x="396" y="513"/>
                </a:lnTo>
                <a:lnTo>
                  <a:pt x="425" y="527"/>
                </a:lnTo>
                <a:lnTo>
                  <a:pt x="439" y="527"/>
                </a:lnTo>
                <a:lnTo>
                  <a:pt x="1132" y="527"/>
                </a:lnTo>
                <a:lnTo>
                  <a:pt x="1132" y="0"/>
                </a:lnTo>
                <a:lnTo>
                  <a:pt x="0" y="0"/>
                </a:lnTo>
                <a:lnTo>
                  <a:pt x="0" y="3"/>
                </a:lnTo>
                <a:lnTo>
                  <a:pt x="42" y="57"/>
                </a:lnTo>
                <a:close/>
              </a:path>
            </a:pathLst>
          </a:custGeom>
          <a:solidFill>
            <a:srgbClr val="ADAC92"/>
          </a:solidFill>
          <a:ln w="4">
            <a:solidFill>
              <a:srgbClr val="FFFFFF"/>
            </a:solidFill>
            <a:miter lim="800000"/>
            <a:headEnd/>
            <a:tailEnd/>
          </a:ln>
        </p:spPr>
        <p:txBody>
          <a:bodyPr/>
          <a:lstStyle/>
          <a:p>
            <a:endParaRPr lang="en-US"/>
          </a:p>
        </p:txBody>
      </p:sp>
      <p:sp>
        <p:nvSpPr>
          <p:cNvPr id="8204" name="Freeform 13"/>
          <p:cNvSpPr>
            <a:spLocks/>
          </p:cNvSpPr>
          <p:nvPr/>
        </p:nvSpPr>
        <p:spPr bwMode="auto">
          <a:xfrm>
            <a:off x="5270500" y="4103688"/>
            <a:ext cx="854075" cy="790575"/>
          </a:xfrm>
          <a:custGeom>
            <a:avLst/>
            <a:gdLst>
              <a:gd name="T0" fmla="*/ 1323082621 w 538"/>
              <a:gd name="T1" fmla="*/ 819051573 h 498"/>
              <a:gd name="T2" fmla="*/ 1292840760 w 538"/>
              <a:gd name="T3" fmla="*/ 783769394 h 498"/>
              <a:gd name="T4" fmla="*/ 1292840760 w 538"/>
              <a:gd name="T5" fmla="*/ 607358500 h 498"/>
              <a:gd name="T6" fmla="*/ 1323082621 w 538"/>
              <a:gd name="T7" fmla="*/ 539313504 h 498"/>
              <a:gd name="T8" fmla="*/ 1184473297 w 538"/>
              <a:gd name="T9" fmla="*/ 501511963 h 498"/>
              <a:gd name="T10" fmla="*/ 1179432987 w 538"/>
              <a:gd name="T11" fmla="*/ 501511963 h 498"/>
              <a:gd name="T12" fmla="*/ 1179432987 w 538"/>
              <a:gd name="T13" fmla="*/ 501511963 h 498"/>
              <a:gd name="T14" fmla="*/ 1043344611 w 538"/>
              <a:gd name="T15" fmla="*/ 216733484 h 498"/>
              <a:gd name="T16" fmla="*/ 965219009 w 538"/>
              <a:gd name="T17" fmla="*/ 216733484 h 498"/>
              <a:gd name="T18" fmla="*/ 934977148 w 538"/>
              <a:gd name="T19" fmla="*/ 257055974 h 498"/>
              <a:gd name="T20" fmla="*/ 897175615 w 538"/>
              <a:gd name="T21" fmla="*/ 257055974 h 498"/>
              <a:gd name="T22" fmla="*/ 824090124 w 538"/>
              <a:gd name="T23" fmla="*/ 216733484 h 498"/>
              <a:gd name="T24" fmla="*/ 824090124 w 538"/>
              <a:gd name="T25" fmla="*/ 216733484 h 498"/>
              <a:gd name="T26" fmla="*/ 821570763 w 538"/>
              <a:gd name="T27" fmla="*/ 211693172 h 498"/>
              <a:gd name="T28" fmla="*/ 821570763 w 538"/>
              <a:gd name="T29" fmla="*/ 143649714 h 498"/>
              <a:gd name="T30" fmla="*/ 720764559 w 538"/>
              <a:gd name="T31" fmla="*/ 40322503 h 498"/>
              <a:gd name="T32" fmla="*/ 362902435 w 538"/>
              <a:gd name="T33" fmla="*/ 113407847 h 498"/>
              <a:gd name="T34" fmla="*/ 113406236 w 538"/>
              <a:gd name="T35" fmla="*/ 2520950 h 498"/>
              <a:gd name="T36" fmla="*/ 5040312 w 538"/>
              <a:gd name="T37" fmla="*/ 2520950 h 498"/>
              <a:gd name="T38" fmla="*/ 0 w 538"/>
              <a:gd name="T39" fmla="*/ 0 h 498"/>
              <a:gd name="T40" fmla="*/ 0 w 538"/>
              <a:gd name="T41" fmla="*/ 0 h 498"/>
              <a:gd name="T42" fmla="*/ 68043419 w 538"/>
              <a:gd name="T43" fmla="*/ 211693172 h 498"/>
              <a:gd name="T44" fmla="*/ 214212490 w 538"/>
              <a:gd name="T45" fmla="*/ 289818791 h 498"/>
              <a:gd name="T46" fmla="*/ 146169046 w 538"/>
              <a:gd name="T47" fmla="*/ 393144378 h 498"/>
              <a:gd name="T48" fmla="*/ 108365925 w 538"/>
              <a:gd name="T49" fmla="*/ 357862199 h 498"/>
              <a:gd name="T50" fmla="*/ 146169046 w 538"/>
              <a:gd name="T51" fmla="*/ 430947605 h 498"/>
              <a:gd name="T52" fmla="*/ 289817143 w 538"/>
              <a:gd name="T53" fmla="*/ 501511963 h 498"/>
              <a:gd name="T54" fmla="*/ 322579953 w 538"/>
              <a:gd name="T55" fmla="*/ 569555371 h 498"/>
              <a:gd name="T56" fmla="*/ 289817143 w 538"/>
              <a:gd name="T57" fmla="*/ 607358500 h 498"/>
              <a:gd name="T58" fmla="*/ 425905618 w 538"/>
              <a:gd name="T59" fmla="*/ 715724398 h 498"/>
              <a:gd name="T60" fmla="*/ 466228099 w 538"/>
              <a:gd name="T61" fmla="*/ 751006577 h 498"/>
              <a:gd name="T62" fmla="*/ 504031220 w 538"/>
              <a:gd name="T63" fmla="*/ 715724398 h 498"/>
              <a:gd name="T64" fmla="*/ 466228099 w 538"/>
              <a:gd name="T65" fmla="*/ 637598780 h 498"/>
              <a:gd name="T66" fmla="*/ 425905618 w 538"/>
              <a:gd name="T67" fmla="*/ 637598780 h 498"/>
              <a:gd name="T68" fmla="*/ 357862124 w 538"/>
              <a:gd name="T69" fmla="*/ 501511963 h 498"/>
              <a:gd name="T70" fmla="*/ 146169046 w 538"/>
              <a:gd name="T71" fmla="*/ 176410944 h 498"/>
              <a:gd name="T72" fmla="*/ 108365925 w 538"/>
              <a:gd name="T73" fmla="*/ 40322503 h 498"/>
              <a:gd name="T74" fmla="*/ 214212490 w 538"/>
              <a:gd name="T75" fmla="*/ 108367536 h 498"/>
              <a:gd name="T76" fmla="*/ 249494661 w 538"/>
              <a:gd name="T77" fmla="*/ 108367536 h 498"/>
              <a:gd name="T78" fmla="*/ 322579953 w 538"/>
              <a:gd name="T79" fmla="*/ 252015662 h 498"/>
              <a:gd name="T80" fmla="*/ 357862124 w 538"/>
              <a:gd name="T81" fmla="*/ 357862199 h 498"/>
              <a:gd name="T82" fmla="*/ 425905618 w 538"/>
              <a:gd name="T83" fmla="*/ 357862199 h 498"/>
              <a:gd name="T84" fmla="*/ 425905618 w 538"/>
              <a:gd name="T85" fmla="*/ 393144378 h 498"/>
              <a:gd name="T86" fmla="*/ 504031220 w 538"/>
              <a:gd name="T87" fmla="*/ 501511963 h 498"/>
              <a:gd name="T88" fmla="*/ 504031220 w 538"/>
              <a:gd name="T89" fmla="*/ 539313504 h 498"/>
              <a:gd name="T90" fmla="*/ 607356785 w 538"/>
              <a:gd name="T91" fmla="*/ 569555371 h 498"/>
              <a:gd name="T92" fmla="*/ 753525781 w 538"/>
              <a:gd name="T93" fmla="*/ 783769394 h 498"/>
              <a:gd name="T94" fmla="*/ 821570763 w 538"/>
              <a:gd name="T95" fmla="*/ 851813001 h 498"/>
              <a:gd name="T96" fmla="*/ 753525781 w 538"/>
              <a:gd name="T97" fmla="*/ 929938619 h 498"/>
              <a:gd name="T98" fmla="*/ 821570763 w 538"/>
              <a:gd name="T99" fmla="*/ 997982027 h 498"/>
              <a:gd name="T100" fmla="*/ 897175615 w 538"/>
              <a:gd name="T101" fmla="*/ 1111389824 h 498"/>
              <a:gd name="T102" fmla="*/ 1038304301 w 538"/>
              <a:gd name="T103" fmla="*/ 1111389824 h 498"/>
              <a:gd name="T104" fmla="*/ 1078626782 w 538"/>
              <a:gd name="T105" fmla="*/ 1141631692 h 498"/>
              <a:gd name="T106" fmla="*/ 1292840760 w 538"/>
              <a:gd name="T107" fmla="*/ 1214715412 h 498"/>
              <a:gd name="T108" fmla="*/ 1355843844 w 538"/>
              <a:gd name="T109" fmla="*/ 1255037902 h 498"/>
              <a:gd name="T110" fmla="*/ 1355843844 w 538"/>
              <a:gd name="T111" fmla="*/ 947578915 h 498"/>
              <a:gd name="T112" fmla="*/ 1323082621 w 538"/>
              <a:gd name="T113" fmla="*/ 851813001 h 498"/>
              <a:gd name="T114" fmla="*/ 1323082621 w 538"/>
              <a:gd name="T115" fmla="*/ 81905157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8"/>
              <a:gd name="T175" fmla="*/ 0 h 498"/>
              <a:gd name="T176" fmla="*/ 538 w 538"/>
              <a:gd name="T177" fmla="*/ 498 h 4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8" h="498">
                <a:moveTo>
                  <a:pt x="525" y="325"/>
                </a:moveTo>
                <a:lnTo>
                  <a:pt x="513" y="311"/>
                </a:lnTo>
                <a:lnTo>
                  <a:pt x="513" y="241"/>
                </a:lnTo>
                <a:lnTo>
                  <a:pt x="525" y="214"/>
                </a:lnTo>
                <a:lnTo>
                  <a:pt x="470" y="199"/>
                </a:lnTo>
                <a:lnTo>
                  <a:pt x="468" y="199"/>
                </a:lnTo>
                <a:lnTo>
                  <a:pt x="414" y="86"/>
                </a:lnTo>
                <a:lnTo>
                  <a:pt x="383" y="86"/>
                </a:lnTo>
                <a:lnTo>
                  <a:pt x="371" y="102"/>
                </a:lnTo>
                <a:lnTo>
                  <a:pt x="356" y="102"/>
                </a:lnTo>
                <a:lnTo>
                  <a:pt x="327" y="86"/>
                </a:lnTo>
                <a:lnTo>
                  <a:pt x="326" y="84"/>
                </a:lnTo>
                <a:lnTo>
                  <a:pt x="326" y="57"/>
                </a:lnTo>
                <a:lnTo>
                  <a:pt x="286" y="16"/>
                </a:lnTo>
                <a:lnTo>
                  <a:pt x="144" y="45"/>
                </a:lnTo>
                <a:lnTo>
                  <a:pt x="45" y="1"/>
                </a:lnTo>
                <a:lnTo>
                  <a:pt x="2" y="1"/>
                </a:lnTo>
                <a:lnTo>
                  <a:pt x="0" y="0"/>
                </a:lnTo>
                <a:lnTo>
                  <a:pt x="27" y="84"/>
                </a:lnTo>
                <a:lnTo>
                  <a:pt x="85" y="115"/>
                </a:lnTo>
                <a:lnTo>
                  <a:pt x="58" y="156"/>
                </a:lnTo>
                <a:lnTo>
                  <a:pt x="43" y="142"/>
                </a:lnTo>
                <a:lnTo>
                  <a:pt x="58" y="171"/>
                </a:lnTo>
                <a:lnTo>
                  <a:pt x="115" y="199"/>
                </a:lnTo>
                <a:lnTo>
                  <a:pt x="128" y="226"/>
                </a:lnTo>
                <a:lnTo>
                  <a:pt x="115" y="241"/>
                </a:lnTo>
                <a:lnTo>
                  <a:pt x="169" y="284"/>
                </a:lnTo>
                <a:lnTo>
                  <a:pt x="185" y="298"/>
                </a:lnTo>
                <a:lnTo>
                  <a:pt x="200" y="284"/>
                </a:lnTo>
                <a:lnTo>
                  <a:pt x="185" y="253"/>
                </a:lnTo>
                <a:lnTo>
                  <a:pt x="169" y="253"/>
                </a:lnTo>
                <a:lnTo>
                  <a:pt x="142" y="199"/>
                </a:lnTo>
                <a:lnTo>
                  <a:pt x="58" y="70"/>
                </a:lnTo>
                <a:lnTo>
                  <a:pt x="43" y="16"/>
                </a:lnTo>
                <a:lnTo>
                  <a:pt x="85" y="43"/>
                </a:lnTo>
                <a:lnTo>
                  <a:pt x="99" y="43"/>
                </a:lnTo>
                <a:lnTo>
                  <a:pt x="128" y="100"/>
                </a:lnTo>
                <a:lnTo>
                  <a:pt x="142" y="142"/>
                </a:lnTo>
                <a:lnTo>
                  <a:pt x="169" y="142"/>
                </a:lnTo>
                <a:lnTo>
                  <a:pt x="169" y="156"/>
                </a:lnTo>
                <a:lnTo>
                  <a:pt x="200" y="199"/>
                </a:lnTo>
                <a:lnTo>
                  <a:pt x="200" y="214"/>
                </a:lnTo>
                <a:lnTo>
                  <a:pt x="241" y="226"/>
                </a:lnTo>
                <a:lnTo>
                  <a:pt x="299" y="311"/>
                </a:lnTo>
                <a:lnTo>
                  <a:pt x="326" y="338"/>
                </a:lnTo>
                <a:lnTo>
                  <a:pt x="299" y="369"/>
                </a:lnTo>
                <a:lnTo>
                  <a:pt x="326" y="396"/>
                </a:lnTo>
                <a:lnTo>
                  <a:pt x="356" y="441"/>
                </a:lnTo>
                <a:lnTo>
                  <a:pt x="412" y="441"/>
                </a:lnTo>
                <a:lnTo>
                  <a:pt x="428" y="453"/>
                </a:lnTo>
                <a:lnTo>
                  <a:pt x="513" y="482"/>
                </a:lnTo>
                <a:lnTo>
                  <a:pt x="538" y="498"/>
                </a:lnTo>
                <a:lnTo>
                  <a:pt x="538" y="376"/>
                </a:lnTo>
                <a:lnTo>
                  <a:pt x="525" y="338"/>
                </a:lnTo>
                <a:lnTo>
                  <a:pt x="525" y="325"/>
                </a:lnTo>
                <a:close/>
              </a:path>
            </a:pathLst>
          </a:custGeom>
          <a:solidFill>
            <a:srgbClr val="ADAC92"/>
          </a:solidFill>
          <a:ln w="4">
            <a:solidFill>
              <a:srgbClr val="FFFFFF"/>
            </a:solidFill>
            <a:miter lim="800000"/>
            <a:headEnd/>
            <a:tailEnd/>
          </a:ln>
        </p:spPr>
        <p:txBody>
          <a:bodyPr/>
          <a:lstStyle/>
          <a:p>
            <a:endParaRPr lang="en-US"/>
          </a:p>
        </p:txBody>
      </p:sp>
      <p:sp>
        <p:nvSpPr>
          <p:cNvPr id="8205" name="Freeform 14"/>
          <p:cNvSpPr>
            <a:spLocks/>
          </p:cNvSpPr>
          <p:nvPr/>
        </p:nvSpPr>
        <p:spPr bwMode="auto">
          <a:xfrm>
            <a:off x="5789613" y="4237038"/>
            <a:ext cx="138112" cy="28575"/>
          </a:xfrm>
          <a:custGeom>
            <a:avLst/>
            <a:gdLst>
              <a:gd name="T0" fmla="*/ 73083472 w 87"/>
              <a:gd name="T1" fmla="*/ 45362806 h 18"/>
              <a:gd name="T2" fmla="*/ 110886484 w 87"/>
              <a:gd name="T3" fmla="*/ 45362806 h 18"/>
              <a:gd name="T4" fmla="*/ 141128239 w 87"/>
              <a:gd name="T5" fmla="*/ 5040312 h 18"/>
              <a:gd name="T6" fmla="*/ 219252029 w 87"/>
              <a:gd name="T7" fmla="*/ 5040312 h 18"/>
              <a:gd name="T8" fmla="*/ 214211736 w 87"/>
              <a:gd name="T9" fmla="*/ 0 h 18"/>
              <a:gd name="T10" fmla="*/ 141128239 w 87"/>
              <a:gd name="T11" fmla="*/ 0 h 18"/>
              <a:gd name="T12" fmla="*/ 105846192 w 87"/>
              <a:gd name="T13" fmla="*/ 40322495 h 18"/>
              <a:gd name="T14" fmla="*/ 73083472 w 87"/>
              <a:gd name="T15" fmla="*/ 40322495 h 18"/>
              <a:gd name="T16" fmla="*/ 0 w 87"/>
              <a:gd name="T17" fmla="*/ 5040312 h 18"/>
              <a:gd name="T18" fmla="*/ 0 w 87"/>
              <a:gd name="T19" fmla="*/ 5040312 h 18"/>
              <a:gd name="T20" fmla="*/ 73083472 w 87"/>
              <a:gd name="T21" fmla="*/ 4536280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8"/>
              <a:gd name="T35" fmla="*/ 87 w 8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8">
                <a:moveTo>
                  <a:pt x="29" y="18"/>
                </a:moveTo>
                <a:lnTo>
                  <a:pt x="44" y="18"/>
                </a:lnTo>
                <a:lnTo>
                  <a:pt x="56" y="2"/>
                </a:lnTo>
                <a:lnTo>
                  <a:pt x="87" y="2"/>
                </a:lnTo>
                <a:lnTo>
                  <a:pt x="85" y="0"/>
                </a:lnTo>
                <a:lnTo>
                  <a:pt x="56" y="0"/>
                </a:lnTo>
                <a:lnTo>
                  <a:pt x="42" y="16"/>
                </a:lnTo>
                <a:lnTo>
                  <a:pt x="29" y="16"/>
                </a:lnTo>
                <a:lnTo>
                  <a:pt x="0" y="2"/>
                </a:lnTo>
                <a:lnTo>
                  <a:pt x="29" y="18"/>
                </a:lnTo>
                <a:close/>
              </a:path>
            </a:pathLst>
          </a:custGeom>
          <a:solidFill>
            <a:srgbClr val="ADAC92"/>
          </a:solidFill>
          <a:ln w="4">
            <a:solidFill>
              <a:srgbClr val="FFFFFF"/>
            </a:solidFill>
            <a:miter lim="800000"/>
            <a:headEnd/>
            <a:tailEnd/>
          </a:ln>
        </p:spPr>
        <p:txBody>
          <a:bodyPr/>
          <a:lstStyle/>
          <a:p>
            <a:endParaRPr lang="en-US"/>
          </a:p>
        </p:txBody>
      </p:sp>
      <p:sp>
        <p:nvSpPr>
          <p:cNvPr id="8206" name="Freeform 15"/>
          <p:cNvSpPr>
            <a:spLocks/>
          </p:cNvSpPr>
          <p:nvPr/>
        </p:nvSpPr>
        <p:spPr bwMode="auto">
          <a:xfrm>
            <a:off x="6013450" y="4419600"/>
            <a:ext cx="90488" cy="23813"/>
          </a:xfrm>
          <a:custGeom>
            <a:avLst/>
            <a:gdLst>
              <a:gd name="T0" fmla="*/ 143650505 w 57"/>
              <a:gd name="T1" fmla="*/ 37803934 h 15"/>
              <a:gd name="T2" fmla="*/ 143650505 w 57"/>
              <a:gd name="T3" fmla="*/ 37803934 h 15"/>
              <a:gd name="T4" fmla="*/ 0 w 57"/>
              <a:gd name="T5" fmla="*/ 0 h 15"/>
              <a:gd name="T6" fmla="*/ 5040341 w 57"/>
              <a:gd name="T7" fmla="*/ 0 h 15"/>
              <a:gd name="T8" fmla="*/ 143650505 w 57"/>
              <a:gd name="T9" fmla="*/ 37803934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57" y="15"/>
                </a:moveTo>
                <a:lnTo>
                  <a:pt x="57" y="15"/>
                </a:lnTo>
                <a:lnTo>
                  <a:pt x="0" y="0"/>
                </a:lnTo>
                <a:lnTo>
                  <a:pt x="2" y="0"/>
                </a:lnTo>
                <a:lnTo>
                  <a:pt x="57" y="15"/>
                </a:lnTo>
                <a:close/>
              </a:path>
            </a:pathLst>
          </a:custGeom>
          <a:solidFill>
            <a:srgbClr val="ADAC92"/>
          </a:solidFill>
          <a:ln w="4">
            <a:solidFill>
              <a:srgbClr val="FFFFFF"/>
            </a:solidFill>
            <a:miter lim="800000"/>
            <a:headEnd/>
            <a:tailEnd/>
          </a:ln>
        </p:spPr>
        <p:txBody>
          <a:bodyPr/>
          <a:lstStyle/>
          <a:p>
            <a:endParaRPr lang="en-US"/>
          </a:p>
        </p:txBody>
      </p:sp>
      <p:sp>
        <p:nvSpPr>
          <p:cNvPr id="8207" name="Freeform 16"/>
          <p:cNvSpPr>
            <a:spLocks/>
          </p:cNvSpPr>
          <p:nvPr/>
        </p:nvSpPr>
        <p:spPr bwMode="auto">
          <a:xfrm>
            <a:off x="5270500" y="4103688"/>
            <a:ext cx="454025" cy="71437"/>
          </a:xfrm>
          <a:custGeom>
            <a:avLst/>
            <a:gdLst>
              <a:gd name="T0" fmla="*/ 113406239 w 286"/>
              <a:gd name="T1" fmla="*/ 2519345 h 45"/>
              <a:gd name="T2" fmla="*/ 362902444 w 286"/>
              <a:gd name="T3" fmla="*/ 113405455 h 45"/>
              <a:gd name="T4" fmla="*/ 720764578 w 286"/>
              <a:gd name="T5" fmla="*/ 40322217 h 45"/>
              <a:gd name="T6" fmla="*/ 715724268 w 286"/>
              <a:gd name="T7" fmla="*/ 40322217 h 45"/>
              <a:gd name="T8" fmla="*/ 357862134 w 286"/>
              <a:gd name="T9" fmla="*/ 108365179 h 45"/>
              <a:gd name="T10" fmla="*/ 108365928 w 286"/>
              <a:gd name="T11" fmla="*/ 0 h 45"/>
              <a:gd name="T12" fmla="*/ 0 w 286"/>
              <a:gd name="T13" fmla="*/ 0 h 45"/>
              <a:gd name="T14" fmla="*/ 5040312 w 286"/>
              <a:gd name="T15" fmla="*/ 2519345 h 45"/>
              <a:gd name="T16" fmla="*/ 113406239 w 286"/>
              <a:gd name="T17" fmla="*/ 25193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6"/>
              <a:gd name="T28" fmla="*/ 0 h 45"/>
              <a:gd name="T29" fmla="*/ 286 w 28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6" h="45">
                <a:moveTo>
                  <a:pt x="45" y="1"/>
                </a:moveTo>
                <a:lnTo>
                  <a:pt x="144" y="45"/>
                </a:lnTo>
                <a:lnTo>
                  <a:pt x="286" y="16"/>
                </a:lnTo>
                <a:lnTo>
                  <a:pt x="284" y="16"/>
                </a:lnTo>
                <a:lnTo>
                  <a:pt x="142" y="43"/>
                </a:lnTo>
                <a:lnTo>
                  <a:pt x="43" y="0"/>
                </a:lnTo>
                <a:lnTo>
                  <a:pt x="0" y="0"/>
                </a:lnTo>
                <a:lnTo>
                  <a:pt x="2" y="1"/>
                </a:lnTo>
                <a:lnTo>
                  <a:pt x="45" y="1"/>
                </a:lnTo>
                <a:close/>
              </a:path>
            </a:pathLst>
          </a:custGeom>
          <a:solidFill>
            <a:srgbClr val="ADAC92"/>
          </a:solidFill>
          <a:ln w="4">
            <a:solidFill>
              <a:srgbClr val="FFFFFF"/>
            </a:solidFill>
            <a:miter lim="800000"/>
            <a:headEnd/>
            <a:tailEnd/>
          </a:ln>
        </p:spPr>
        <p:txBody>
          <a:bodyPr/>
          <a:lstStyle/>
          <a:p>
            <a:endParaRPr lang="en-US"/>
          </a:p>
        </p:txBody>
      </p:sp>
      <p:sp>
        <p:nvSpPr>
          <p:cNvPr id="8208" name="Freeform 17"/>
          <p:cNvSpPr>
            <a:spLocks/>
          </p:cNvSpPr>
          <p:nvPr/>
        </p:nvSpPr>
        <p:spPr bwMode="auto">
          <a:xfrm>
            <a:off x="117475" y="2986088"/>
            <a:ext cx="1271588" cy="1843087"/>
          </a:xfrm>
          <a:custGeom>
            <a:avLst/>
            <a:gdLst>
              <a:gd name="T0" fmla="*/ 1771671588 w 801"/>
              <a:gd name="T1" fmla="*/ 889614144 h 1161"/>
              <a:gd name="T2" fmla="*/ 1844755332 w 801"/>
              <a:gd name="T3" fmla="*/ 851812620 h 1161"/>
              <a:gd name="T4" fmla="*/ 2018646922 w 801"/>
              <a:gd name="T5" fmla="*/ 642638804 h 1161"/>
              <a:gd name="T6" fmla="*/ 1839715019 w 801"/>
              <a:gd name="T7" fmla="*/ 607356641 h 1161"/>
              <a:gd name="T8" fmla="*/ 1771671588 w 801"/>
              <a:gd name="T9" fmla="*/ 498990791 h 1161"/>
              <a:gd name="T10" fmla="*/ 1554937734 w 801"/>
              <a:gd name="T11" fmla="*/ 425905516 h 1161"/>
              <a:gd name="T12" fmla="*/ 1378526781 w 801"/>
              <a:gd name="T13" fmla="*/ 35282175 h 1161"/>
              <a:gd name="T14" fmla="*/ 1088707993 w 801"/>
              <a:gd name="T15" fmla="*/ 35282175 h 1161"/>
              <a:gd name="T16" fmla="*/ 1023183925 w 801"/>
              <a:gd name="T17" fmla="*/ 103325566 h 1161"/>
              <a:gd name="T18" fmla="*/ 1091228943 w 801"/>
              <a:gd name="T19" fmla="*/ 136088393 h 1161"/>
              <a:gd name="T20" fmla="*/ 987901734 w 801"/>
              <a:gd name="T21" fmla="*/ 393144202 h 1161"/>
              <a:gd name="T22" fmla="*/ 987901734 w 801"/>
              <a:gd name="T23" fmla="*/ 393144202 h 1161"/>
              <a:gd name="T24" fmla="*/ 771168079 w 801"/>
              <a:gd name="T25" fmla="*/ 393144202 h 1161"/>
              <a:gd name="T26" fmla="*/ 730845576 w 801"/>
              <a:gd name="T27" fmla="*/ 640119443 h 1161"/>
              <a:gd name="T28" fmla="*/ 907256727 w 801"/>
              <a:gd name="T29" fmla="*/ 607356641 h 1161"/>
              <a:gd name="T30" fmla="*/ 909777677 w 801"/>
              <a:gd name="T31" fmla="*/ 607356641 h 1161"/>
              <a:gd name="T32" fmla="*/ 987901734 w 801"/>
              <a:gd name="T33" fmla="*/ 710683769 h 1161"/>
              <a:gd name="T34" fmla="*/ 730845576 w 801"/>
              <a:gd name="T35" fmla="*/ 821570568 h 1161"/>
              <a:gd name="T36" fmla="*/ 516633069 w 801"/>
              <a:gd name="T37" fmla="*/ 856852929 h 1161"/>
              <a:gd name="T38" fmla="*/ 483870241 w 801"/>
              <a:gd name="T39" fmla="*/ 1003021890 h 1161"/>
              <a:gd name="T40" fmla="*/ 158770701 w 801"/>
              <a:gd name="T41" fmla="*/ 1106347431 h 1161"/>
              <a:gd name="T42" fmla="*/ 0 w 801"/>
              <a:gd name="T43" fmla="*/ 1209674560 h 1161"/>
              <a:gd name="T44" fmla="*/ 52924104 w 801"/>
              <a:gd name="T45" fmla="*/ 2147483647 h 1161"/>
              <a:gd name="T46" fmla="*/ 120967560 w 801"/>
              <a:gd name="T47" fmla="*/ 2147483647 h 1161"/>
              <a:gd name="T48" fmla="*/ 126007873 w 801"/>
              <a:gd name="T49" fmla="*/ 2147483647 h 1161"/>
              <a:gd name="T50" fmla="*/ 221773869 w 801"/>
              <a:gd name="T51" fmla="*/ 2147483647 h 1161"/>
              <a:gd name="T52" fmla="*/ 272176998 w 801"/>
              <a:gd name="T53" fmla="*/ 2147483647 h 1161"/>
              <a:gd name="T54" fmla="*/ 340222017 w 801"/>
              <a:gd name="T55" fmla="*/ 2147483647 h 1161"/>
              <a:gd name="T56" fmla="*/ 551915260 w 801"/>
              <a:gd name="T57" fmla="*/ 2147483647 h 1161"/>
              <a:gd name="T58" fmla="*/ 594757126 w 801"/>
              <a:gd name="T59" fmla="*/ 2147483647 h 1161"/>
              <a:gd name="T60" fmla="*/ 617439328 w 801"/>
              <a:gd name="T61" fmla="*/ 2147483647 h 1161"/>
              <a:gd name="T62" fmla="*/ 662802145 w 801"/>
              <a:gd name="T63" fmla="*/ 2147483647 h 1161"/>
              <a:gd name="T64" fmla="*/ 909777677 w 801"/>
              <a:gd name="T65" fmla="*/ 2147483647 h 1161"/>
              <a:gd name="T66" fmla="*/ 952619544 w 801"/>
              <a:gd name="T67" fmla="*/ 2147483647 h 1161"/>
              <a:gd name="T68" fmla="*/ 987901734 w 801"/>
              <a:gd name="T69" fmla="*/ 2147483647 h 1161"/>
              <a:gd name="T70" fmla="*/ 1123990184 w 801"/>
              <a:gd name="T71" fmla="*/ 2147483647 h 1161"/>
              <a:gd name="T72" fmla="*/ 1020664562 w 801"/>
              <a:gd name="T73" fmla="*/ 2147483647 h 1161"/>
              <a:gd name="T74" fmla="*/ 1123990184 w 801"/>
              <a:gd name="T75" fmla="*/ 2036285635 h 1161"/>
              <a:gd name="T76" fmla="*/ 1088707993 w 801"/>
              <a:gd name="T77" fmla="*/ 2001003472 h 1161"/>
              <a:gd name="T78" fmla="*/ 987901734 w 801"/>
              <a:gd name="T79" fmla="*/ 1781749236 h 1161"/>
              <a:gd name="T80" fmla="*/ 1159272374 w 801"/>
              <a:gd name="T81" fmla="*/ 1600297715 h 1161"/>
              <a:gd name="T82" fmla="*/ 1197075515 w 801"/>
              <a:gd name="T83" fmla="*/ 1600297715 h 1161"/>
              <a:gd name="T84" fmla="*/ 987901734 w 801"/>
              <a:gd name="T85" fmla="*/ 1600297715 h 1161"/>
              <a:gd name="T86" fmla="*/ 909777677 w 801"/>
              <a:gd name="T87" fmla="*/ 1428927208 h 1161"/>
              <a:gd name="T88" fmla="*/ 987901734 w 801"/>
              <a:gd name="T89" fmla="*/ 1388604736 h 1161"/>
              <a:gd name="T90" fmla="*/ 1159272374 w 801"/>
              <a:gd name="T91" fmla="*/ 1282758247 h 1161"/>
              <a:gd name="T92" fmla="*/ 1123990184 w 801"/>
              <a:gd name="T93" fmla="*/ 1428927208 h 1161"/>
              <a:gd name="T94" fmla="*/ 1232357706 w 801"/>
              <a:gd name="T95" fmla="*/ 1388604736 h 1161"/>
              <a:gd name="T96" fmla="*/ 1340723640 w 801"/>
              <a:gd name="T97" fmla="*/ 1355843521 h 1161"/>
              <a:gd name="T98" fmla="*/ 1554937734 w 801"/>
              <a:gd name="T99" fmla="*/ 1214714869 h 1161"/>
              <a:gd name="T100" fmla="*/ 1628021478 w 801"/>
              <a:gd name="T101" fmla="*/ 1174392397 h 1161"/>
              <a:gd name="T102" fmla="*/ 1771671588 w 801"/>
              <a:gd name="T103" fmla="*/ 1106347431 h 1161"/>
              <a:gd name="T104" fmla="*/ 1771671588 w 801"/>
              <a:gd name="T105" fmla="*/ 902215710 h 1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1"/>
              <a:gd name="T160" fmla="*/ 0 h 1161"/>
              <a:gd name="T161" fmla="*/ 801 w 801"/>
              <a:gd name="T162" fmla="*/ 1161 h 1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1" h="1161">
                <a:moveTo>
                  <a:pt x="703" y="353"/>
                </a:moveTo>
                <a:lnTo>
                  <a:pt x="703" y="353"/>
                </a:lnTo>
                <a:lnTo>
                  <a:pt x="732" y="338"/>
                </a:lnTo>
                <a:lnTo>
                  <a:pt x="745" y="351"/>
                </a:lnTo>
                <a:lnTo>
                  <a:pt x="801" y="255"/>
                </a:lnTo>
                <a:lnTo>
                  <a:pt x="801" y="212"/>
                </a:lnTo>
                <a:lnTo>
                  <a:pt x="730" y="241"/>
                </a:lnTo>
                <a:lnTo>
                  <a:pt x="703" y="241"/>
                </a:lnTo>
                <a:lnTo>
                  <a:pt x="703" y="198"/>
                </a:lnTo>
                <a:lnTo>
                  <a:pt x="646" y="169"/>
                </a:lnTo>
                <a:lnTo>
                  <a:pt x="617" y="169"/>
                </a:lnTo>
                <a:lnTo>
                  <a:pt x="574" y="43"/>
                </a:lnTo>
                <a:lnTo>
                  <a:pt x="547" y="14"/>
                </a:lnTo>
                <a:lnTo>
                  <a:pt x="489" y="0"/>
                </a:lnTo>
                <a:lnTo>
                  <a:pt x="432" y="14"/>
                </a:lnTo>
                <a:lnTo>
                  <a:pt x="406" y="41"/>
                </a:lnTo>
                <a:lnTo>
                  <a:pt x="433" y="41"/>
                </a:lnTo>
                <a:lnTo>
                  <a:pt x="433" y="54"/>
                </a:lnTo>
                <a:lnTo>
                  <a:pt x="406" y="84"/>
                </a:lnTo>
                <a:lnTo>
                  <a:pt x="392" y="156"/>
                </a:lnTo>
                <a:lnTo>
                  <a:pt x="347" y="169"/>
                </a:lnTo>
                <a:lnTo>
                  <a:pt x="306" y="156"/>
                </a:lnTo>
                <a:lnTo>
                  <a:pt x="290" y="183"/>
                </a:lnTo>
                <a:lnTo>
                  <a:pt x="290" y="254"/>
                </a:lnTo>
                <a:lnTo>
                  <a:pt x="318" y="254"/>
                </a:lnTo>
                <a:lnTo>
                  <a:pt x="360" y="241"/>
                </a:lnTo>
                <a:lnTo>
                  <a:pt x="361" y="241"/>
                </a:lnTo>
                <a:lnTo>
                  <a:pt x="378" y="255"/>
                </a:lnTo>
                <a:lnTo>
                  <a:pt x="392" y="282"/>
                </a:lnTo>
                <a:lnTo>
                  <a:pt x="320" y="282"/>
                </a:lnTo>
                <a:lnTo>
                  <a:pt x="290" y="326"/>
                </a:lnTo>
                <a:lnTo>
                  <a:pt x="236" y="353"/>
                </a:lnTo>
                <a:lnTo>
                  <a:pt x="205" y="340"/>
                </a:lnTo>
                <a:lnTo>
                  <a:pt x="178" y="381"/>
                </a:lnTo>
                <a:lnTo>
                  <a:pt x="192" y="398"/>
                </a:lnTo>
                <a:lnTo>
                  <a:pt x="135" y="439"/>
                </a:lnTo>
                <a:lnTo>
                  <a:pt x="63" y="439"/>
                </a:lnTo>
                <a:lnTo>
                  <a:pt x="7" y="482"/>
                </a:lnTo>
                <a:lnTo>
                  <a:pt x="0" y="480"/>
                </a:lnTo>
                <a:lnTo>
                  <a:pt x="0" y="1094"/>
                </a:lnTo>
                <a:lnTo>
                  <a:pt x="21" y="1089"/>
                </a:lnTo>
                <a:lnTo>
                  <a:pt x="48" y="1089"/>
                </a:lnTo>
                <a:lnTo>
                  <a:pt x="48" y="1091"/>
                </a:lnTo>
                <a:lnTo>
                  <a:pt x="50" y="1091"/>
                </a:lnTo>
                <a:lnTo>
                  <a:pt x="50" y="1118"/>
                </a:lnTo>
                <a:lnTo>
                  <a:pt x="92" y="1118"/>
                </a:lnTo>
                <a:lnTo>
                  <a:pt x="88" y="1118"/>
                </a:lnTo>
                <a:lnTo>
                  <a:pt x="93" y="1118"/>
                </a:lnTo>
                <a:lnTo>
                  <a:pt x="108" y="1118"/>
                </a:lnTo>
                <a:lnTo>
                  <a:pt x="135" y="1118"/>
                </a:lnTo>
                <a:lnTo>
                  <a:pt x="135" y="1161"/>
                </a:lnTo>
                <a:lnTo>
                  <a:pt x="147" y="1132"/>
                </a:lnTo>
                <a:lnTo>
                  <a:pt x="219" y="1103"/>
                </a:lnTo>
                <a:lnTo>
                  <a:pt x="234" y="1103"/>
                </a:lnTo>
                <a:lnTo>
                  <a:pt x="236" y="1101"/>
                </a:lnTo>
                <a:lnTo>
                  <a:pt x="236" y="1091"/>
                </a:lnTo>
                <a:lnTo>
                  <a:pt x="245" y="1096"/>
                </a:lnTo>
                <a:lnTo>
                  <a:pt x="263" y="1096"/>
                </a:lnTo>
                <a:lnTo>
                  <a:pt x="263" y="1091"/>
                </a:lnTo>
                <a:lnTo>
                  <a:pt x="306" y="1091"/>
                </a:lnTo>
                <a:lnTo>
                  <a:pt x="361" y="1046"/>
                </a:lnTo>
                <a:lnTo>
                  <a:pt x="361" y="1033"/>
                </a:lnTo>
                <a:lnTo>
                  <a:pt x="378" y="1033"/>
                </a:lnTo>
                <a:lnTo>
                  <a:pt x="392" y="1006"/>
                </a:lnTo>
                <a:lnTo>
                  <a:pt x="392" y="963"/>
                </a:lnTo>
                <a:lnTo>
                  <a:pt x="405" y="963"/>
                </a:lnTo>
                <a:lnTo>
                  <a:pt x="446" y="936"/>
                </a:lnTo>
                <a:lnTo>
                  <a:pt x="460" y="864"/>
                </a:lnTo>
                <a:lnTo>
                  <a:pt x="405" y="864"/>
                </a:lnTo>
                <a:lnTo>
                  <a:pt x="460" y="851"/>
                </a:lnTo>
                <a:lnTo>
                  <a:pt x="446" y="808"/>
                </a:lnTo>
                <a:lnTo>
                  <a:pt x="460" y="808"/>
                </a:lnTo>
                <a:lnTo>
                  <a:pt x="432" y="794"/>
                </a:lnTo>
                <a:lnTo>
                  <a:pt x="405" y="722"/>
                </a:lnTo>
                <a:lnTo>
                  <a:pt x="392" y="707"/>
                </a:lnTo>
                <a:lnTo>
                  <a:pt x="432" y="653"/>
                </a:lnTo>
                <a:lnTo>
                  <a:pt x="460" y="635"/>
                </a:lnTo>
                <a:lnTo>
                  <a:pt x="475" y="653"/>
                </a:lnTo>
                <a:lnTo>
                  <a:pt x="475" y="635"/>
                </a:lnTo>
                <a:lnTo>
                  <a:pt x="432" y="623"/>
                </a:lnTo>
                <a:lnTo>
                  <a:pt x="392" y="635"/>
                </a:lnTo>
                <a:lnTo>
                  <a:pt x="347" y="581"/>
                </a:lnTo>
                <a:lnTo>
                  <a:pt x="361" y="567"/>
                </a:lnTo>
                <a:lnTo>
                  <a:pt x="378" y="567"/>
                </a:lnTo>
                <a:lnTo>
                  <a:pt x="392" y="551"/>
                </a:lnTo>
                <a:lnTo>
                  <a:pt x="446" y="495"/>
                </a:lnTo>
                <a:lnTo>
                  <a:pt x="460" y="509"/>
                </a:lnTo>
                <a:lnTo>
                  <a:pt x="446" y="551"/>
                </a:lnTo>
                <a:lnTo>
                  <a:pt x="446" y="567"/>
                </a:lnTo>
                <a:lnTo>
                  <a:pt x="446" y="581"/>
                </a:lnTo>
                <a:lnTo>
                  <a:pt x="489" y="551"/>
                </a:lnTo>
                <a:lnTo>
                  <a:pt x="532" y="551"/>
                </a:lnTo>
                <a:lnTo>
                  <a:pt x="532" y="538"/>
                </a:lnTo>
                <a:lnTo>
                  <a:pt x="603" y="482"/>
                </a:lnTo>
                <a:lnTo>
                  <a:pt x="617" y="482"/>
                </a:lnTo>
                <a:lnTo>
                  <a:pt x="631" y="466"/>
                </a:lnTo>
                <a:lnTo>
                  <a:pt x="646" y="466"/>
                </a:lnTo>
                <a:lnTo>
                  <a:pt x="673" y="439"/>
                </a:lnTo>
                <a:lnTo>
                  <a:pt x="703" y="439"/>
                </a:lnTo>
                <a:lnTo>
                  <a:pt x="703" y="435"/>
                </a:lnTo>
                <a:lnTo>
                  <a:pt x="703" y="358"/>
                </a:lnTo>
                <a:lnTo>
                  <a:pt x="703" y="353"/>
                </a:lnTo>
                <a:close/>
              </a:path>
            </a:pathLst>
          </a:custGeom>
          <a:solidFill>
            <a:srgbClr val="ADAC92"/>
          </a:solidFill>
          <a:ln w="4">
            <a:solidFill>
              <a:srgbClr val="FFFFFF"/>
            </a:solidFill>
            <a:miter lim="800000"/>
            <a:headEnd/>
            <a:tailEnd/>
          </a:ln>
        </p:spPr>
        <p:txBody>
          <a:bodyPr/>
          <a:lstStyle/>
          <a:p>
            <a:endParaRPr lang="en-US"/>
          </a:p>
        </p:txBody>
      </p:sp>
      <p:sp>
        <p:nvSpPr>
          <p:cNvPr id="8209" name="Freeform 18"/>
          <p:cNvSpPr>
            <a:spLocks/>
          </p:cNvSpPr>
          <p:nvPr/>
        </p:nvSpPr>
        <p:spPr bwMode="auto">
          <a:xfrm>
            <a:off x="117475" y="2300288"/>
            <a:ext cx="2251075" cy="1379537"/>
          </a:xfrm>
          <a:custGeom>
            <a:avLst/>
            <a:gdLst>
              <a:gd name="T0" fmla="*/ 272176880 w 1418"/>
              <a:gd name="T1" fmla="*/ 1514612535 h 869"/>
              <a:gd name="T2" fmla="*/ 549394072 w 1418"/>
              <a:gd name="T3" fmla="*/ 1514612535 h 869"/>
              <a:gd name="T4" fmla="*/ 662801858 w 1418"/>
              <a:gd name="T5" fmla="*/ 1411286989 h 869"/>
              <a:gd name="T6" fmla="*/ 773688695 w 1418"/>
              <a:gd name="T7" fmla="*/ 1481851318 h 869"/>
              <a:gd name="T8" fmla="*/ 987901307 w 1418"/>
              <a:gd name="T9" fmla="*/ 1481851318 h 869"/>
              <a:gd name="T10" fmla="*/ 1088707522 w 1418"/>
              <a:gd name="T11" fmla="*/ 1229835856 h 869"/>
              <a:gd name="T12" fmla="*/ 1020662533 w 1418"/>
              <a:gd name="T13" fmla="*/ 1197073052 h 869"/>
              <a:gd name="T14" fmla="*/ 1091226884 w 1418"/>
              <a:gd name="T15" fmla="*/ 1123989361 h 869"/>
              <a:gd name="T16" fmla="*/ 1378526185 w 1418"/>
              <a:gd name="T17" fmla="*/ 1123989361 h 869"/>
              <a:gd name="T18" fmla="*/ 1559977372 w 1418"/>
              <a:gd name="T19" fmla="*/ 1514612535 h 869"/>
              <a:gd name="T20" fmla="*/ 1771670821 w 1418"/>
              <a:gd name="T21" fmla="*/ 1582657504 h 869"/>
              <a:gd name="T22" fmla="*/ 1844754534 w 1418"/>
              <a:gd name="T23" fmla="*/ 1696064065 h 869"/>
              <a:gd name="T24" fmla="*/ 2021165410 w 1418"/>
              <a:gd name="T25" fmla="*/ 1728826869 h 869"/>
              <a:gd name="T26" fmla="*/ 1877515760 w 1418"/>
              <a:gd name="T27" fmla="*/ 1973281074 h 869"/>
              <a:gd name="T28" fmla="*/ 1839714223 w 1418"/>
              <a:gd name="T29" fmla="*/ 1945560167 h 869"/>
              <a:gd name="T30" fmla="*/ 1771670821 w 1418"/>
              <a:gd name="T31" fmla="*/ 1990922950 h 869"/>
              <a:gd name="T32" fmla="*/ 1771670821 w 1418"/>
              <a:gd name="T33" fmla="*/ 2147483647 h 869"/>
              <a:gd name="T34" fmla="*/ 1809472358 w 1418"/>
              <a:gd name="T35" fmla="*/ 2121970991 h 869"/>
              <a:gd name="T36" fmla="*/ 1844754534 w 1418"/>
              <a:gd name="T37" fmla="*/ 2147483647 h 869"/>
              <a:gd name="T38" fmla="*/ 2021165410 w 1418"/>
              <a:gd name="T39" fmla="*/ 2121970991 h 869"/>
              <a:gd name="T40" fmla="*/ 2147483647 w 1418"/>
              <a:gd name="T41" fmla="*/ 1338201711 h 869"/>
              <a:gd name="T42" fmla="*/ 2147483647 w 1418"/>
              <a:gd name="T43" fmla="*/ 1123989361 h 869"/>
              <a:gd name="T44" fmla="*/ 2147483647 w 1418"/>
              <a:gd name="T45" fmla="*/ 980339754 h 869"/>
              <a:gd name="T46" fmla="*/ 2147483647 w 1418"/>
              <a:gd name="T47" fmla="*/ 1088707196 h 869"/>
              <a:gd name="T48" fmla="*/ 2147483647 w 1418"/>
              <a:gd name="T49" fmla="*/ 980339754 h 869"/>
              <a:gd name="T50" fmla="*/ 2058966947 w 1418"/>
              <a:gd name="T51" fmla="*/ 942538228 h 869"/>
              <a:gd name="T52" fmla="*/ 2147483647 w 1418"/>
              <a:gd name="T53" fmla="*/ 367942675 h 869"/>
              <a:gd name="T54" fmla="*/ 2147483647 w 1418"/>
              <a:gd name="T55" fmla="*/ 367942675 h 869"/>
              <a:gd name="T56" fmla="*/ 2147483647 w 1418"/>
              <a:gd name="T57" fmla="*/ 367942675 h 869"/>
              <a:gd name="T58" fmla="*/ 2147483647 w 1418"/>
              <a:gd name="T59" fmla="*/ 335179871 h 869"/>
              <a:gd name="T60" fmla="*/ 2147483647 w 1418"/>
              <a:gd name="T61" fmla="*/ 367942675 h 869"/>
              <a:gd name="T62" fmla="*/ 2147483647 w 1418"/>
              <a:gd name="T63" fmla="*/ 367942675 h 869"/>
              <a:gd name="T64" fmla="*/ 2147483647 w 1418"/>
              <a:gd name="T65" fmla="*/ 17640295 h 869"/>
              <a:gd name="T66" fmla="*/ 0 w 1418"/>
              <a:gd name="T67" fmla="*/ 0 h 869"/>
              <a:gd name="T68" fmla="*/ 22682198 w 1418"/>
              <a:gd name="T69" fmla="*/ 1368443566 h 8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8"/>
              <a:gd name="T106" fmla="*/ 0 h 869"/>
              <a:gd name="T107" fmla="*/ 1418 w 1418"/>
              <a:gd name="T108" fmla="*/ 869 h 8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8" h="869">
                <a:moveTo>
                  <a:pt x="9" y="543"/>
                </a:moveTo>
                <a:lnTo>
                  <a:pt x="108" y="601"/>
                </a:lnTo>
                <a:lnTo>
                  <a:pt x="149" y="615"/>
                </a:lnTo>
                <a:lnTo>
                  <a:pt x="218" y="601"/>
                </a:lnTo>
                <a:lnTo>
                  <a:pt x="261" y="558"/>
                </a:lnTo>
                <a:lnTo>
                  <a:pt x="263" y="560"/>
                </a:lnTo>
                <a:lnTo>
                  <a:pt x="264" y="558"/>
                </a:lnTo>
                <a:lnTo>
                  <a:pt x="307" y="588"/>
                </a:lnTo>
                <a:lnTo>
                  <a:pt x="349" y="601"/>
                </a:lnTo>
                <a:lnTo>
                  <a:pt x="392" y="588"/>
                </a:lnTo>
                <a:lnTo>
                  <a:pt x="405" y="516"/>
                </a:lnTo>
                <a:lnTo>
                  <a:pt x="432" y="488"/>
                </a:lnTo>
                <a:lnTo>
                  <a:pt x="432" y="475"/>
                </a:lnTo>
                <a:lnTo>
                  <a:pt x="405" y="475"/>
                </a:lnTo>
                <a:lnTo>
                  <a:pt x="432" y="446"/>
                </a:lnTo>
                <a:lnTo>
                  <a:pt x="433" y="446"/>
                </a:lnTo>
                <a:lnTo>
                  <a:pt x="489" y="432"/>
                </a:lnTo>
                <a:lnTo>
                  <a:pt x="547" y="446"/>
                </a:lnTo>
                <a:lnTo>
                  <a:pt x="576" y="473"/>
                </a:lnTo>
                <a:lnTo>
                  <a:pt x="619" y="601"/>
                </a:lnTo>
                <a:lnTo>
                  <a:pt x="646" y="601"/>
                </a:lnTo>
                <a:lnTo>
                  <a:pt x="703" y="628"/>
                </a:lnTo>
                <a:lnTo>
                  <a:pt x="703" y="673"/>
                </a:lnTo>
                <a:lnTo>
                  <a:pt x="732" y="673"/>
                </a:lnTo>
                <a:lnTo>
                  <a:pt x="802" y="642"/>
                </a:lnTo>
                <a:lnTo>
                  <a:pt x="802" y="686"/>
                </a:lnTo>
                <a:lnTo>
                  <a:pt x="745" y="785"/>
                </a:lnTo>
                <a:lnTo>
                  <a:pt x="745" y="783"/>
                </a:lnTo>
                <a:lnTo>
                  <a:pt x="743" y="785"/>
                </a:lnTo>
                <a:lnTo>
                  <a:pt x="730" y="772"/>
                </a:lnTo>
                <a:lnTo>
                  <a:pt x="703" y="785"/>
                </a:lnTo>
                <a:lnTo>
                  <a:pt x="703" y="790"/>
                </a:lnTo>
                <a:lnTo>
                  <a:pt x="716" y="842"/>
                </a:lnTo>
                <a:lnTo>
                  <a:pt x="703" y="867"/>
                </a:lnTo>
                <a:lnTo>
                  <a:pt x="703" y="869"/>
                </a:lnTo>
                <a:lnTo>
                  <a:pt x="718" y="842"/>
                </a:lnTo>
                <a:lnTo>
                  <a:pt x="732" y="842"/>
                </a:lnTo>
                <a:lnTo>
                  <a:pt x="732" y="857"/>
                </a:lnTo>
                <a:lnTo>
                  <a:pt x="745" y="869"/>
                </a:lnTo>
                <a:lnTo>
                  <a:pt x="802" y="842"/>
                </a:lnTo>
                <a:lnTo>
                  <a:pt x="959" y="642"/>
                </a:lnTo>
                <a:lnTo>
                  <a:pt x="959" y="531"/>
                </a:lnTo>
                <a:lnTo>
                  <a:pt x="971" y="486"/>
                </a:lnTo>
                <a:lnTo>
                  <a:pt x="971" y="446"/>
                </a:lnTo>
                <a:lnTo>
                  <a:pt x="930" y="389"/>
                </a:lnTo>
                <a:lnTo>
                  <a:pt x="916" y="389"/>
                </a:lnTo>
                <a:lnTo>
                  <a:pt x="903" y="432"/>
                </a:lnTo>
                <a:lnTo>
                  <a:pt x="874" y="432"/>
                </a:lnTo>
                <a:lnTo>
                  <a:pt x="887" y="389"/>
                </a:lnTo>
                <a:lnTo>
                  <a:pt x="874" y="389"/>
                </a:lnTo>
                <a:lnTo>
                  <a:pt x="846" y="374"/>
                </a:lnTo>
                <a:lnTo>
                  <a:pt x="817" y="374"/>
                </a:lnTo>
                <a:lnTo>
                  <a:pt x="817" y="362"/>
                </a:lnTo>
                <a:lnTo>
                  <a:pt x="1016" y="146"/>
                </a:lnTo>
                <a:lnTo>
                  <a:pt x="1087" y="133"/>
                </a:lnTo>
                <a:lnTo>
                  <a:pt x="1101" y="146"/>
                </a:lnTo>
                <a:lnTo>
                  <a:pt x="1130" y="133"/>
                </a:lnTo>
                <a:lnTo>
                  <a:pt x="1171" y="146"/>
                </a:lnTo>
                <a:lnTo>
                  <a:pt x="1186" y="106"/>
                </a:lnTo>
                <a:lnTo>
                  <a:pt x="1241" y="133"/>
                </a:lnTo>
                <a:lnTo>
                  <a:pt x="1256" y="133"/>
                </a:lnTo>
                <a:lnTo>
                  <a:pt x="1241" y="146"/>
                </a:lnTo>
                <a:lnTo>
                  <a:pt x="1241" y="160"/>
                </a:lnTo>
                <a:lnTo>
                  <a:pt x="1340" y="146"/>
                </a:lnTo>
                <a:lnTo>
                  <a:pt x="1326" y="133"/>
                </a:lnTo>
                <a:lnTo>
                  <a:pt x="1398" y="7"/>
                </a:lnTo>
                <a:lnTo>
                  <a:pt x="1418" y="0"/>
                </a:lnTo>
                <a:lnTo>
                  <a:pt x="0" y="0"/>
                </a:lnTo>
                <a:lnTo>
                  <a:pt x="0" y="547"/>
                </a:lnTo>
                <a:lnTo>
                  <a:pt x="9" y="543"/>
                </a:lnTo>
                <a:close/>
              </a:path>
            </a:pathLst>
          </a:custGeom>
          <a:solidFill>
            <a:srgbClr val="ADAC92"/>
          </a:solidFill>
          <a:ln w="4">
            <a:solidFill>
              <a:srgbClr val="FFFFFF"/>
            </a:solidFill>
            <a:miter lim="800000"/>
            <a:headEnd/>
            <a:tailEnd/>
          </a:ln>
        </p:spPr>
        <p:txBody>
          <a:bodyPr/>
          <a:lstStyle/>
          <a:p>
            <a:endParaRPr lang="en-US"/>
          </a:p>
        </p:txBody>
      </p:sp>
      <p:sp>
        <p:nvSpPr>
          <p:cNvPr id="8210" name="Freeform 19"/>
          <p:cNvSpPr>
            <a:spLocks/>
          </p:cNvSpPr>
          <p:nvPr/>
        </p:nvSpPr>
        <p:spPr bwMode="auto">
          <a:xfrm>
            <a:off x="1233488" y="3554413"/>
            <a:ext cx="20637" cy="122237"/>
          </a:xfrm>
          <a:custGeom>
            <a:avLst/>
            <a:gdLst>
              <a:gd name="T0" fmla="*/ 0 w 13"/>
              <a:gd name="T1" fmla="*/ 0 h 77"/>
              <a:gd name="T2" fmla="*/ 0 w 13"/>
              <a:gd name="T3" fmla="*/ 194050416 h 77"/>
              <a:gd name="T4" fmla="*/ 32760447 w 13"/>
              <a:gd name="T5" fmla="*/ 131047587 h 77"/>
              <a:gd name="T6" fmla="*/ 0 w 13"/>
              <a:gd name="T7" fmla="*/ 0 h 77"/>
              <a:gd name="T8" fmla="*/ 0 60000 65536"/>
              <a:gd name="T9" fmla="*/ 0 60000 65536"/>
              <a:gd name="T10" fmla="*/ 0 60000 65536"/>
              <a:gd name="T11" fmla="*/ 0 60000 65536"/>
              <a:gd name="T12" fmla="*/ 0 w 13"/>
              <a:gd name="T13" fmla="*/ 0 h 77"/>
              <a:gd name="T14" fmla="*/ 13 w 13"/>
              <a:gd name="T15" fmla="*/ 77 h 77"/>
            </a:gdLst>
            <a:ahLst/>
            <a:cxnLst>
              <a:cxn ang="T8">
                <a:pos x="T0" y="T1"/>
              </a:cxn>
              <a:cxn ang="T9">
                <a:pos x="T2" y="T3"/>
              </a:cxn>
              <a:cxn ang="T10">
                <a:pos x="T4" y="T5"/>
              </a:cxn>
              <a:cxn ang="T11">
                <a:pos x="T6" y="T7"/>
              </a:cxn>
            </a:cxnLst>
            <a:rect l="T12" t="T13" r="T14" b="T15"/>
            <a:pathLst>
              <a:path w="13" h="77">
                <a:moveTo>
                  <a:pt x="0" y="0"/>
                </a:moveTo>
                <a:lnTo>
                  <a:pt x="0" y="77"/>
                </a:lnTo>
                <a:lnTo>
                  <a:pt x="13" y="52"/>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8211" name="Freeform 20"/>
          <p:cNvSpPr>
            <a:spLocks/>
          </p:cNvSpPr>
          <p:nvPr/>
        </p:nvSpPr>
        <p:spPr bwMode="auto">
          <a:xfrm>
            <a:off x="739775" y="3008313"/>
            <a:ext cx="65088" cy="225425"/>
          </a:xfrm>
          <a:custGeom>
            <a:avLst/>
            <a:gdLst>
              <a:gd name="T0" fmla="*/ 35282458 w 41"/>
              <a:gd name="T1" fmla="*/ 176410911 h 142"/>
              <a:gd name="T2" fmla="*/ 103327980 w 41"/>
              <a:gd name="T3" fmla="*/ 100806231 h 142"/>
              <a:gd name="T4" fmla="*/ 103327980 w 41"/>
              <a:gd name="T5" fmla="*/ 68043421 h 142"/>
              <a:gd name="T6" fmla="*/ 35282458 w 41"/>
              <a:gd name="T7" fmla="*/ 68043421 h 142"/>
              <a:gd name="T8" fmla="*/ 100807012 w 41"/>
              <a:gd name="T9" fmla="*/ 0 h 142"/>
              <a:gd name="T10" fmla="*/ 32763077 w 41"/>
              <a:gd name="T11" fmla="*/ 73083731 h 142"/>
              <a:gd name="T12" fmla="*/ 100807012 w 41"/>
              <a:gd name="T13" fmla="*/ 73083731 h 142"/>
              <a:gd name="T14" fmla="*/ 100807012 w 41"/>
              <a:gd name="T15" fmla="*/ 105846567 h 142"/>
              <a:gd name="T16" fmla="*/ 32763077 w 41"/>
              <a:gd name="T17" fmla="*/ 176410911 h 142"/>
              <a:gd name="T18" fmla="*/ 0 w 41"/>
              <a:gd name="T19" fmla="*/ 357862133 h 142"/>
              <a:gd name="T20" fmla="*/ 0 w 41"/>
              <a:gd name="T21" fmla="*/ 357862133 h 142"/>
              <a:gd name="T22" fmla="*/ 35282458 w 41"/>
              <a:gd name="T23" fmla="*/ 176410911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42"/>
              <a:gd name="T38" fmla="*/ 41 w 4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42">
                <a:moveTo>
                  <a:pt x="14" y="70"/>
                </a:moveTo>
                <a:lnTo>
                  <a:pt x="41" y="40"/>
                </a:lnTo>
                <a:lnTo>
                  <a:pt x="41" y="27"/>
                </a:lnTo>
                <a:lnTo>
                  <a:pt x="14" y="27"/>
                </a:lnTo>
                <a:lnTo>
                  <a:pt x="40" y="0"/>
                </a:lnTo>
                <a:lnTo>
                  <a:pt x="13" y="29"/>
                </a:lnTo>
                <a:lnTo>
                  <a:pt x="40" y="29"/>
                </a:lnTo>
                <a:lnTo>
                  <a:pt x="40" y="42"/>
                </a:lnTo>
                <a:lnTo>
                  <a:pt x="13" y="70"/>
                </a:lnTo>
                <a:lnTo>
                  <a:pt x="0" y="142"/>
                </a:lnTo>
                <a:lnTo>
                  <a:pt x="14" y="70"/>
                </a:lnTo>
                <a:close/>
              </a:path>
            </a:pathLst>
          </a:custGeom>
          <a:solidFill>
            <a:srgbClr val="ADAC92"/>
          </a:solidFill>
          <a:ln w="4">
            <a:solidFill>
              <a:srgbClr val="FFFFFF"/>
            </a:solidFill>
            <a:miter lim="800000"/>
            <a:headEnd/>
            <a:tailEnd/>
          </a:ln>
        </p:spPr>
        <p:txBody>
          <a:bodyPr/>
          <a:lstStyle/>
          <a:p>
            <a:endParaRPr lang="en-US"/>
          </a:p>
        </p:txBody>
      </p:sp>
      <p:sp>
        <p:nvSpPr>
          <p:cNvPr id="8212" name="Freeform 21"/>
          <p:cNvSpPr>
            <a:spLocks/>
          </p:cNvSpPr>
          <p:nvPr/>
        </p:nvSpPr>
        <p:spPr bwMode="auto">
          <a:xfrm>
            <a:off x="1233488" y="3522663"/>
            <a:ext cx="66675" cy="23812"/>
          </a:xfrm>
          <a:custGeom>
            <a:avLst/>
            <a:gdLst>
              <a:gd name="T0" fmla="*/ 0 w 42"/>
              <a:gd name="T1" fmla="*/ 37800759 h 15"/>
              <a:gd name="T2" fmla="*/ 0 w 42"/>
              <a:gd name="T3" fmla="*/ 37800759 h 15"/>
              <a:gd name="T4" fmla="*/ 68043425 w 42"/>
              <a:gd name="T5" fmla="*/ 5040207 h 15"/>
              <a:gd name="T6" fmla="*/ 100806238 w 42"/>
              <a:gd name="T7" fmla="*/ 37800759 h 15"/>
              <a:gd name="T8" fmla="*/ 105846574 w 42"/>
              <a:gd name="T9" fmla="*/ 32760554 h 15"/>
              <a:gd name="T10" fmla="*/ 73083736 w 42"/>
              <a:gd name="T11" fmla="*/ 0 h 15"/>
              <a:gd name="T12" fmla="*/ 0 w 42"/>
              <a:gd name="T13" fmla="*/ 37800759 h 15"/>
              <a:gd name="T14" fmla="*/ 0 60000 65536"/>
              <a:gd name="T15" fmla="*/ 0 60000 65536"/>
              <a:gd name="T16" fmla="*/ 0 60000 65536"/>
              <a:gd name="T17" fmla="*/ 0 60000 65536"/>
              <a:gd name="T18" fmla="*/ 0 60000 65536"/>
              <a:gd name="T19" fmla="*/ 0 60000 65536"/>
              <a:gd name="T20" fmla="*/ 0 60000 65536"/>
              <a:gd name="T21" fmla="*/ 0 w 42"/>
              <a:gd name="T22" fmla="*/ 0 h 15"/>
              <a:gd name="T23" fmla="*/ 42 w 4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5">
                <a:moveTo>
                  <a:pt x="0" y="15"/>
                </a:moveTo>
                <a:lnTo>
                  <a:pt x="0" y="15"/>
                </a:lnTo>
                <a:lnTo>
                  <a:pt x="27" y="2"/>
                </a:lnTo>
                <a:lnTo>
                  <a:pt x="40" y="15"/>
                </a:lnTo>
                <a:lnTo>
                  <a:pt x="42" y="13"/>
                </a:lnTo>
                <a:lnTo>
                  <a:pt x="29" y="0"/>
                </a:lnTo>
                <a:lnTo>
                  <a:pt x="0" y="15"/>
                </a:lnTo>
                <a:close/>
              </a:path>
            </a:pathLst>
          </a:custGeom>
          <a:solidFill>
            <a:srgbClr val="ADAC92"/>
          </a:solidFill>
          <a:ln w="4">
            <a:solidFill>
              <a:srgbClr val="FFFFFF"/>
            </a:solidFill>
            <a:miter lim="800000"/>
            <a:headEnd/>
            <a:tailEnd/>
          </a:ln>
        </p:spPr>
        <p:txBody>
          <a:bodyPr/>
          <a:lstStyle/>
          <a:p>
            <a:endParaRPr lang="en-US"/>
          </a:p>
        </p:txBody>
      </p:sp>
      <p:sp>
        <p:nvSpPr>
          <p:cNvPr id="8213" name="Freeform 22"/>
          <p:cNvSpPr>
            <a:spLocks/>
          </p:cNvSpPr>
          <p:nvPr/>
        </p:nvSpPr>
        <p:spPr bwMode="auto">
          <a:xfrm>
            <a:off x="117475" y="3162300"/>
            <a:ext cx="619125" cy="585788"/>
          </a:xfrm>
          <a:custGeom>
            <a:avLst/>
            <a:gdLst>
              <a:gd name="T0" fmla="*/ 158769050 w 390"/>
              <a:gd name="T1" fmla="*/ 821571565 h 369"/>
              <a:gd name="T2" fmla="*/ 340221880 w 390"/>
              <a:gd name="T3" fmla="*/ 821571565 h 369"/>
              <a:gd name="T4" fmla="*/ 481350685 w 390"/>
              <a:gd name="T5" fmla="*/ 723286214 h 369"/>
              <a:gd name="T6" fmla="*/ 443547560 w 390"/>
              <a:gd name="T7" fmla="*/ 677923378 h 369"/>
              <a:gd name="T8" fmla="*/ 511590963 w 390"/>
              <a:gd name="T9" fmla="*/ 577117075 h 369"/>
              <a:gd name="T10" fmla="*/ 589716576 w 390"/>
              <a:gd name="T11" fmla="*/ 609878330 h 369"/>
              <a:gd name="T12" fmla="*/ 730845282 w 390"/>
              <a:gd name="T13" fmla="*/ 541834869 h 369"/>
              <a:gd name="T14" fmla="*/ 801409635 w 390"/>
              <a:gd name="T15" fmla="*/ 430947936 h 369"/>
              <a:gd name="T16" fmla="*/ 982861027 w 390"/>
              <a:gd name="T17" fmla="*/ 430947936 h 369"/>
              <a:gd name="T18" fmla="*/ 947578850 w 390"/>
              <a:gd name="T19" fmla="*/ 360383425 h 369"/>
              <a:gd name="T20" fmla="*/ 907256363 w 390"/>
              <a:gd name="T21" fmla="*/ 327620583 h 369"/>
              <a:gd name="T22" fmla="*/ 806449946 w 390"/>
              <a:gd name="T23" fmla="*/ 362902789 h 369"/>
              <a:gd name="T24" fmla="*/ 730845282 w 390"/>
              <a:gd name="T25" fmla="*/ 362902789 h 369"/>
              <a:gd name="T26" fmla="*/ 730845282 w 390"/>
              <a:gd name="T27" fmla="*/ 360383425 h 369"/>
              <a:gd name="T28" fmla="*/ 730845282 w 390"/>
              <a:gd name="T29" fmla="*/ 360383425 h 369"/>
              <a:gd name="T30" fmla="*/ 730845282 w 390"/>
              <a:gd name="T31" fmla="*/ 181451394 h 369"/>
              <a:gd name="T32" fmla="*/ 771167770 w 390"/>
              <a:gd name="T33" fmla="*/ 113407934 h 369"/>
              <a:gd name="T34" fmla="*/ 662801878 w 390"/>
              <a:gd name="T35" fmla="*/ 42843485 h 369"/>
              <a:gd name="T36" fmla="*/ 556953762 w 390"/>
              <a:gd name="T37" fmla="*/ 146169189 h 369"/>
              <a:gd name="T38" fmla="*/ 549394089 w 390"/>
              <a:gd name="T39" fmla="*/ 146169189 h 369"/>
              <a:gd name="T40" fmla="*/ 549394089 w 390"/>
              <a:gd name="T41" fmla="*/ 146169189 h 369"/>
              <a:gd name="T42" fmla="*/ 370463746 w 390"/>
              <a:gd name="T43" fmla="*/ 181451394 h 369"/>
              <a:gd name="T44" fmla="*/ 267136578 w 390"/>
              <a:gd name="T45" fmla="*/ 146169189 h 369"/>
              <a:gd name="T46" fmla="*/ 17640301 w 390"/>
              <a:gd name="T47" fmla="*/ 0 h 369"/>
              <a:gd name="T48" fmla="*/ 0 w 390"/>
              <a:gd name="T49" fmla="*/ 10080633 h 369"/>
              <a:gd name="T50" fmla="*/ 0 w 390"/>
              <a:gd name="T51" fmla="*/ 927418382 h 369"/>
              <a:gd name="T52" fmla="*/ 17640301 w 390"/>
              <a:gd name="T53" fmla="*/ 929939333 h 369"/>
              <a:gd name="T54" fmla="*/ 158769050 w 390"/>
              <a:gd name="T55" fmla="*/ 821571565 h 3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69"/>
              <a:gd name="T86" fmla="*/ 390 w 390"/>
              <a:gd name="T87" fmla="*/ 369 h 3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69">
                <a:moveTo>
                  <a:pt x="63" y="326"/>
                </a:moveTo>
                <a:lnTo>
                  <a:pt x="135" y="326"/>
                </a:lnTo>
                <a:lnTo>
                  <a:pt x="191" y="287"/>
                </a:lnTo>
                <a:lnTo>
                  <a:pt x="176" y="269"/>
                </a:lnTo>
                <a:lnTo>
                  <a:pt x="203" y="229"/>
                </a:lnTo>
                <a:lnTo>
                  <a:pt x="234" y="242"/>
                </a:lnTo>
                <a:lnTo>
                  <a:pt x="290" y="215"/>
                </a:lnTo>
                <a:lnTo>
                  <a:pt x="318" y="171"/>
                </a:lnTo>
                <a:lnTo>
                  <a:pt x="390" y="171"/>
                </a:lnTo>
                <a:lnTo>
                  <a:pt x="376" y="143"/>
                </a:lnTo>
                <a:lnTo>
                  <a:pt x="360" y="130"/>
                </a:lnTo>
                <a:lnTo>
                  <a:pt x="320" y="144"/>
                </a:lnTo>
                <a:lnTo>
                  <a:pt x="290" y="144"/>
                </a:lnTo>
                <a:lnTo>
                  <a:pt x="290" y="143"/>
                </a:lnTo>
                <a:lnTo>
                  <a:pt x="290" y="72"/>
                </a:lnTo>
                <a:lnTo>
                  <a:pt x="306" y="45"/>
                </a:lnTo>
                <a:lnTo>
                  <a:pt x="263" y="17"/>
                </a:lnTo>
                <a:lnTo>
                  <a:pt x="221" y="58"/>
                </a:lnTo>
                <a:lnTo>
                  <a:pt x="218" y="58"/>
                </a:lnTo>
                <a:lnTo>
                  <a:pt x="147" y="72"/>
                </a:lnTo>
                <a:lnTo>
                  <a:pt x="106" y="58"/>
                </a:lnTo>
                <a:lnTo>
                  <a:pt x="7" y="0"/>
                </a:lnTo>
                <a:lnTo>
                  <a:pt x="0" y="4"/>
                </a:lnTo>
                <a:lnTo>
                  <a:pt x="0" y="368"/>
                </a:lnTo>
                <a:lnTo>
                  <a:pt x="7" y="369"/>
                </a:lnTo>
                <a:lnTo>
                  <a:pt x="63" y="326"/>
                </a:lnTo>
                <a:close/>
              </a:path>
            </a:pathLst>
          </a:custGeom>
          <a:solidFill>
            <a:srgbClr val="ADAC92"/>
          </a:solidFill>
          <a:ln w="4">
            <a:solidFill>
              <a:srgbClr val="FFFFFF"/>
            </a:solidFill>
            <a:miter lim="800000"/>
            <a:headEnd/>
            <a:tailEnd/>
          </a:ln>
        </p:spPr>
        <p:txBody>
          <a:bodyPr/>
          <a:lstStyle/>
          <a:p>
            <a:endParaRPr lang="en-US"/>
          </a:p>
        </p:txBody>
      </p:sp>
      <p:sp>
        <p:nvSpPr>
          <p:cNvPr id="8214" name="Freeform 23"/>
          <p:cNvSpPr>
            <a:spLocks/>
          </p:cNvSpPr>
          <p:nvPr/>
        </p:nvSpPr>
        <p:spPr bwMode="auto">
          <a:xfrm>
            <a:off x="577850" y="3368675"/>
            <a:ext cx="111125" cy="22225"/>
          </a:xfrm>
          <a:custGeom>
            <a:avLst/>
            <a:gdLst>
              <a:gd name="T0" fmla="*/ 75604679 w 70"/>
              <a:gd name="T1" fmla="*/ 35282190 h 14"/>
              <a:gd name="T2" fmla="*/ 176410910 w 70"/>
              <a:gd name="T3" fmla="*/ 0 h 14"/>
              <a:gd name="T4" fmla="*/ 176410910 w 70"/>
              <a:gd name="T5" fmla="*/ 0 h 14"/>
              <a:gd name="T6" fmla="*/ 70564369 w 70"/>
              <a:gd name="T7" fmla="*/ 32762828 h 14"/>
              <a:gd name="T8" fmla="*/ 0 w 70"/>
              <a:gd name="T9" fmla="*/ 32762828 h 14"/>
              <a:gd name="T10" fmla="*/ 0 w 70"/>
              <a:gd name="T11" fmla="*/ 35282190 h 14"/>
              <a:gd name="T12" fmla="*/ 75604679 w 70"/>
              <a:gd name="T13" fmla="*/ 35282190 h 14"/>
              <a:gd name="T14" fmla="*/ 0 60000 65536"/>
              <a:gd name="T15" fmla="*/ 0 60000 65536"/>
              <a:gd name="T16" fmla="*/ 0 60000 65536"/>
              <a:gd name="T17" fmla="*/ 0 60000 65536"/>
              <a:gd name="T18" fmla="*/ 0 60000 65536"/>
              <a:gd name="T19" fmla="*/ 0 60000 65536"/>
              <a:gd name="T20" fmla="*/ 0 60000 65536"/>
              <a:gd name="T21" fmla="*/ 0 w 70"/>
              <a:gd name="T22" fmla="*/ 0 h 14"/>
              <a:gd name="T23" fmla="*/ 70 w 7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4">
                <a:moveTo>
                  <a:pt x="30" y="14"/>
                </a:moveTo>
                <a:lnTo>
                  <a:pt x="70" y="0"/>
                </a:lnTo>
                <a:lnTo>
                  <a:pt x="28" y="13"/>
                </a:lnTo>
                <a:lnTo>
                  <a:pt x="0" y="13"/>
                </a:lnTo>
                <a:lnTo>
                  <a:pt x="0" y="14"/>
                </a:lnTo>
                <a:lnTo>
                  <a:pt x="30" y="14"/>
                </a:lnTo>
                <a:close/>
              </a:path>
            </a:pathLst>
          </a:custGeom>
          <a:solidFill>
            <a:srgbClr val="ADAC92"/>
          </a:solidFill>
          <a:ln w="4">
            <a:solidFill>
              <a:srgbClr val="FFFFFF"/>
            </a:solidFill>
            <a:miter lim="800000"/>
            <a:headEnd/>
            <a:tailEnd/>
          </a:ln>
        </p:spPr>
        <p:txBody>
          <a:bodyPr/>
          <a:lstStyle/>
          <a:p>
            <a:endParaRPr lang="en-US"/>
          </a:p>
        </p:txBody>
      </p:sp>
      <p:sp>
        <p:nvSpPr>
          <p:cNvPr id="8215" name="Freeform 24"/>
          <p:cNvSpPr>
            <a:spLocks/>
          </p:cNvSpPr>
          <p:nvPr/>
        </p:nvSpPr>
        <p:spPr bwMode="auto">
          <a:xfrm>
            <a:off x="463550" y="3186113"/>
            <a:ext cx="71438" cy="68262"/>
          </a:xfrm>
          <a:custGeom>
            <a:avLst/>
            <a:gdLst>
              <a:gd name="T0" fmla="*/ 113408630 w 45"/>
              <a:gd name="T1" fmla="*/ 5040275 h 43"/>
              <a:gd name="T2" fmla="*/ 108368284 w 45"/>
              <a:gd name="T3" fmla="*/ 0 h 43"/>
              <a:gd name="T4" fmla="*/ 0 w 45"/>
              <a:gd name="T5" fmla="*/ 108365142 h 43"/>
              <a:gd name="T6" fmla="*/ 7561316 w 45"/>
              <a:gd name="T7" fmla="*/ 108365142 h 43"/>
              <a:gd name="T8" fmla="*/ 113408630 w 45"/>
              <a:gd name="T9" fmla="*/ 5040275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45" y="2"/>
                </a:moveTo>
                <a:lnTo>
                  <a:pt x="43" y="0"/>
                </a:lnTo>
                <a:lnTo>
                  <a:pt x="0" y="43"/>
                </a:lnTo>
                <a:lnTo>
                  <a:pt x="3" y="43"/>
                </a:lnTo>
                <a:lnTo>
                  <a:pt x="45" y="2"/>
                </a:lnTo>
                <a:close/>
              </a:path>
            </a:pathLst>
          </a:custGeom>
          <a:solidFill>
            <a:srgbClr val="ADAC92"/>
          </a:solidFill>
          <a:ln w="4">
            <a:solidFill>
              <a:srgbClr val="FFFFFF"/>
            </a:solidFill>
            <a:miter lim="800000"/>
            <a:headEnd/>
            <a:tailEnd/>
          </a:ln>
        </p:spPr>
        <p:txBody>
          <a:bodyPr/>
          <a:lstStyle/>
          <a:p>
            <a:endParaRPr lang="en-US"/>
          </a:p>
        </p:txBody>
      </p:sp>
      <p:sp>
        <p:nvSpPr>
          <p:cNvPr id="8216" name="Freeform 25"/>
          <p:cNvSpPr>
            <a:spLocks/>
          </p:cNvSpPr>
          <p:nvPr/>
        </p:nvSpPr>
        <p:spPr bwMode="auto">
          <a:xfrm>
            <a:off x="117475" y="4997450"/>
            <a:ext cx="33338" cy="103188"/>
          </a:xfrm>
          <a:custGeom>
            <a:avLst/>
            <a:gdLst>
              <a:gd name="T0" fmla="*/ 52924874 w 21"/>
              <a:gd name="T1" fmla="*/ 163811716 h 65"/>
              <a:gd name="T2" fmla="*/ 52924874 w 21"/>
              <a:gd name="T3" fmla="*/ 85685712 h 65"/>
              <a:gd name="T4" fmla="*/ 17642152 w 21"/>
              <a:gd name="T5" fmla="*/ 17641971 h 65"/>
              <a:gd name="T6" fmla="*/ 0 w 21"/>
              <a:gd name="T7" fmla="*/ 0 h 65"/>
              <a:gd name="T8" fmla="*/ 0 w 21"/>
              <a:gd name="T9" fmla="*/ 163811716 h 65"/>
              <a:gd name="T10" fmla="*/ 52924874 w 21"/>
              <a:gd name="T11" fmla="*/ 163811716 h 65"/>
              <a:gd name="T12" fmla="*/ 52924874 w 21"/>
              <a:gd name="T13" fmla="*/ 163811716 h 65"/>
              <a:gd name="T14" fmla="*/ 0 60000 65536"/>
              <a:gd name="T15" fmla="*/ 0 60000 65536"/>
              <a:gd name="T16" fmla="*/ 0 60000 65536"/>
              <a:gd name="T17" fmla="*/ 0 60000 65536"/>
              <a:gd name="T18" fmla="*/ 0 60000 65536"/>
              <a:gd name="T19" fmla="*/ 0 60000 65536"/>
              <a:gd name="T20" fmla="*/ 0 60000 65536"/>
              <a:gd name="T21" fmla="*/ 0 w 21"/>
              <a:gd name="T22" fmla="*/ 0 h 65"/>
              <a:gd name="T23" fmla="*/ 21 w 2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5">
                <a:moveTo>
                  <a:pt x="21" y="65"/>
                </a:moveTo>
                <a:lnTo>
                  <a:pt x="21" y="34"/>
                </a:lnTo>
                <a:lnTo>
                  <a:pt x="7" y="7"/>
                </a:lnTo>
                <a:lnTo>
                  <a:pt x="0" y="0"/>
                </a:lnTo>
                <a:lnTo>
                  <a:pt x="0" y="65"/>
                </a:lnTo>
                <a:lnTo>
                  <a:pt x="21" y="65"/>
                </a:lnTo>
                <a:close/>
              </a:path>
            </a:pathLst>
          </a:custGeom>
          <a:solidFill>
            <a:srgbClr val="ADAC92"/>
          </a:solidFill>
          <a:ln w="9525">
            <a:noFill/>
            <a:round/>
            <a:headEnd/>
            <a:tailEnd/>
          </a:ln>
        </p:spPr>
        <p:txBody>
          <a:bodyPr/>
          <a:lstStyle/>
          <a:p>
            <a:endParaRPr lang="en-US"/>
          </a:p>
        </p:txBody>
      </p:sp>
      <p:sp>
        <p:nvSpPr>
          <p:cNvPr id="8217" name="Freeform 26"/>
          <p:cNvSpPr>
            <a:spLocks/>
          </p:cNvSpPr>
          <p:nvPr/>
        </p:nvSpPr>
        <p:spPr bwMode="auto">
          <a:xfrm>
            <a:off x="117475" y="4918075"/>
            <a:ext cx="100013" cy="201613"/>
          </a:xfrm>
          <a:custGeom>
            <a:avLst/>
            <a:gdLst>
              <a:gd name="T0" fmla="*/ 52924352 w 63"/>
              <a:gd name="T1" fmla="*/ 211693698 h 127"/>
              <a:gd name="T2" fmla="*/ 52924352 w 63"/>
              <a:gd name="T3" fmla="*/ 289819511 h 127"/>
              <a:gd name="T4" fmla="*/ 85685745 w 63"/>
              <a:gd name="T5" fmla="*/ 320061454 h 127"/>
              <a:gd name="T6" fmla="*/ 85685745 w 63"/>
              <a:gd name="T7" fmla="*/ 289819511 h 127"/>
              <a:gd name="T8" fmla="*/ 90726081 w 63"/>
              <a:gd name="T9" fmla="*/ 289819511 h 127"/>
              <a:gd name="T10" fmla="*/ 158771442 w 63"/>
              <a:gd name="T11" fmla="*/ 289819511 h 127"/>
              <a:gd name="T12" fmla="*/ 158771442 w 63"/>
              <a:gd name="T13" fmla="*/ 284779187 h 127"/>
              <a:gd name="T14" fmla="*/ 158771442 w 63"/>
              <a:gd name="T15" fmla="*/ 211693698 h 127"/>
              <a:gd name="T16" fmla="*/ 90726081 w 63"/>
              <a:gd name="T17" fmla="*/ 113408129 h 127"/>
              <a:gd name="T18" fmla="*/ 90726081 w 63"/>
              <a:gd name="T19" fmla="*/ 108367805 h 127"/>
              <a:gd name="T20" fmla="*/ 85685745 w 63"/>
              <a:gd name="T21" fmla="*/ 108367805 h 127"/>
              <a:gd name="T22" fmla="*/ 85685745 w 63"/>
              <a:gd name="T23" fmla="*/ 70564558 h 127"/>
              <a:gd name="T24" fmla="*/ 0 w 63"/>
              <a:gd name="T25" fmla="*/ 0 h 127"/>
              <a:gd name="T26" fmla="*/ 0 w 63"/>
              <a:gd name="T27" fmla="*/ 126008144 h 127"/>
              <a:gd name="T28" fmla="*/ 17641978 w 63"/>
              <a:gd name="T29" fmla="*/ 143650071 h 127"/>
              <a:gd name="T30" fmla="*/ 52924352 w 63"/>
              <a:gd name="T31" fmla="*/ 211693698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27"/>
              <a:gd name="T50" fmla="*/ 63 w 6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27">
                <a:moveTo>
                  <a:pt x="21" y="84"/>
                </a:moveTo>
                <a:lnTo>
                  <a:pt x="21" y="115"/>
                </a:lnTo>
                <a:lnTo>
                  <a:pt x="34" y="127"/>
                </a:lnTo>
                <a:lnTo>
                  <a:pt x="34" y="115"/>
                </a:lnTo>
                <a:lnTo>
                  <a:pt x="36" y="115"/>
                </a:lnTo>
                <a:lnTo>
                  <a:pt x="63" y="115"/>
                </a:lnTo>
                <a:lnTo>
                  <a:pt x="63" y="113"/>
                </a:lnTo>
                <a:lnTo>
                  <a:pt x="63" y="84"/>
                </a:lnTo>
                <a:lnTo>
                  <a:pt x="36" y="45"/>
                </a:lnTo>
                <a:lnTo>
                  <a:pt x="36" y="43"/>
                </a:lnTo>
                <a:lnTo>
                  <a:pt x="34" y="43"/>
                </a:lnTo>
                <a:lnTo>
                  <a:pt x="34" y="28"/>
                </a:lnTo>
                <a:lnTo>
                  <a:pt x="0" y="0"/>
                </a:lnTo>
                <a:lnTo>
                  <a:pt x="0" y="50"/>
                </a:lnTo>
                <a:lnTo>
                  <a:pt x="7" y="57"/>
                </a:lnTo>
                <a:lnTo>
                  <a:pt x="21" y="84"/>
                </a:lnTo>
                <a:close/>
              </a:path>
            </a:pathLst>
          </a:custGeom>
          <a:solidFill>
            <a:srgbClr val="ADAC92"/>
          </a:solidFill>
          <a:ln w="9525">
            <a:noFill/>
            <a:round/>
            <a:headEnd/>
            <a:tailEnd/>
          </a:ln>
        </p:spPr>
        <p:txBody>
          <a:bodyPr/>
          <a:lstStyle/>
          <a:p>
            <a:endParaRPr lang="en-US"/>
          </a:p>
        </p:txBody>
      </p:sp>
      <p:sp>
        <p:nvSpPr>
          <p:cNvPr id="8218" name="Freeform 27"/>
          <p:cNvSpPr>
            <a:spLocks/>
          </p:cNvSpPr>
          <p:nvPr/>
        </p:nvSpPr>
        <p:spPr bwMode="auto">
          <a:xfrm>
            <a:off x="117475" y="4846638"/>
            <a:ext cx="11113" cy="7937"/>
          </a:xfrm>
          <a:custGeom>
            <a:avLst/>
            <a:gdLst>
              <a:gd name="T0" fmla="*/ 0 w 7"/>
              <a:gd name="T1" fmla="*/ 0 h 5"/>
              <a:gd name="T2" fmla="*/ 0 w 7"/>
              <a:gd name="T3" fmla="*/ 12599192 h 5"/>
              <a:gd name="T4" fmla="*/ 17642683 w 7"/>
              <a:gd name="T5" fmla="*/ 7559199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0" y="0"/>
                </a:moveTo>
                <a:lnTo>
                  <a:pt x="0" y="5"/>
                </a:lnTo>
                <a:lnTo>
                  <a:pt x="7" y="3"/>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8219" name="Freeform 28"/>
          <p:cNvSpPr>
            <a:spLocks/>
          </p:cNvSpPr>
          <p:nvPr/>
        </p:nvSpPr>
        <p:spPr bwMode="auto">
          <a:xfrm>
            <a:off x="117475" y="4718050"/>
            <a:ext cx="190500" cy="628650"/>
          </a:xfrm>
          <a:custGeom>
            <a:avLst/>
            <a:gdLst>
              <a:gd name="T0" fmla="*/ 126007830 w 120"/>
              <a:gd name="T1" fmla="*/ 68043429 h 396"/>
              <a:gd name="T2" fmla="*/ 120967519 w 120"/>
              <a:gd name="T3" fmla="*/ 68043429 h 396"/>
              <a:gd name="T4" fmla="*/ 120967519 w 120"/>
              <a:gd name="T5" fmla="*/ 0 h 396"/>
              <a:gd name="T6" fmla="*/ 52924086 w 120"/>
              <a:gd name="T7" fmla="*/ 0 h 396"/>
              <a:gd name="T8" fmla="*/ 0 w 120"/>
              <a:gd name="T9" fmla="*/ 12601574 h 396"/>
              <a:gd name="T10" fmla="*/ 0 w 120"/>
              <a:gd name="T11" fmla="*/ 204133437 h 396"/>
              <a:gd name="T12" fmla="*/ 17641889 w 120"/>
              <a:gd name="T13" fmla="*/ 211693159 h 396"/>
              <a:gd name="T14" fmla="*/ 17641889 w 120"/>
              <a:gd name="T15" fmla="*/ 211693159 h 396"/>
              <a:gd name="T16" fmla="*/ 17641889 w 120"/>
              <a:gd name="T17" fmla="*/ 211693159 h 396"/>
              <a:gd name="T18" fmla="*/ 0 w 120"/>
              <a:gd name="T19" fmla="*/ 221773781 h 396"/>
              <a:gd name="T20" fmla="*/ 0 w 120"/>
              <a:gd name="T21" fmla="*/ 317539689 h 396"/>
              <a:gd name="T22" fmla="*/ 85685316 w 120"/>
              <a:gd name="T23" fmla="*/ 388104042 h 396"/>
              <a:gd name="T24" fmla="*/ 85685316 w 120"/>
              <a:gd name="T25" fmla="*/ 388104042 h 396"/>
              <a:gd name="T26" fmla="*/ 90725627 w 120"/>
              <a:gd name="T27" fmla="*/ 393144353 h 396"/>
              <a:gd name="T28" fmla="*/ 90725627 w 120"/>
              <a:gd name="T29" fmla="*/ 425907267 h 396"/>
              <a:gd name="T30" fmla="*/ 158769059 w 120"/>
              <a:gd name="T31" fmla="*/ 529232848 h 396"/>
              <a:gd name="T32" fmla="*/ 158769059 w 120"/>
              <a:gd name="T33" fmla="*/ 529232848 h 396"/>
              <a:gd name="T34" fmla="*/ 158769059 w 120"/>
              <a:gd name="T35" fmla="*/ 529232848 h 396"/>
              <a:gd name="T36" fmla="*/ 158769059 w 120"/>
              <a:gd name="T37" fmla="*/ 607356874 h 396"/>
              <a:gd name="T38" fmla="*/ 158769059 w 120"/>
              <a:gd name="T39" fmla="*/ 751006529 h 396"/>
              <a:gd name="T40" fmla="*/ 85685316 w 120"/>
              <a:gd name="T41" fmla="*/ 788809655 h 396"/>
              <a:gd name="T42" fmla="*/ 52924086 w 120"/>
              <a:gd name="T43" fmla="*/ 819051521 h 396"/>
              <a:gd name="T44" fmla="*/ 0 w 120"/>
              <a:gd name="T45" fmla="*/ 856853258 h 396"/>
              <a:gd name="T46" fmla="*/ 0 w 120"/>
              <a:gd name="T47" fmla="*/ 914817627 h 396"/>
              <a:gd name="T48" fmla="*/ 17641889 w 120"/>
              <a:gd name="T49" fmla="*/ 924898249 h 396"/>
              <a:gd name="T50" fmla="*/ 17641889 w 120"/>
              <a:gd name="T51" fmla="*/ 997981964 h 396"/>
              <a:gd name="T52" fmla="*/ 85685316 w 120"/>
              <a:gd name="T53" fmla="*/ 960180426 h 396"/>
              <a:gd name="T54" fmla="*/ 120967519 w 120"/>
              <a:gd name="T55" fmla="*/ 889616073 h 396"/>
              <a:gd name="T56" fmla="*/ 158769059 w 120"/>
              <a:gd name="T57" fmla="*/ 889616073 h 396"/>
              <a:gd name="T58" fmla="*/ 272176905 w 120"/>
              <a:gd name="T59" fmla="*/ 816530572 h 396"/>
              <a:gd name="T60" fmla="*/ 302418772 w 120"/>
              <a:gd name="T61" fmla="*/ 637598739 h 396"/>
              <a:gd name="T62" fmla="*/ 272176905 w 120"/>
              <a:gd name="T63" fmla="*/ 569555335 h 396"/>
              <a:gd name="T64" fmla="*/ 52924086 w 120"/>
              <a:gd name="T65" fmla="*/ 244455974 h 396"/>
              <a:gd name="T66" fmla="*/ 85685316 w 120"/>
              <a:gd name="T67" fmla="*/ 211693159 h 396"/>
              <a:gd name="T68" fmla="*/ 120967519 w 120"/>
              <a:gd name="T69" fmla="*/ 98286882 h 396"/>
              <a:gd name="T70" fmla="*/ 221773793 w 120"/>
              <a:gd name="T71" fmla="*/ 68043429 h 396"/>
              <a:gd name="T72" fmla="*/ 126007830 w 120"/>
              <a:gd name="T73" fmla="*/ 68043429 h 396"/>
              <a:gd name="T74" fmla="*/ 126007830 w 120"/>
              <a:gd name="T75" fmla="*/ 68043429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396"/>
              <a:gd name="T116" fmla="*/ 120 w 120"/>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396">
                <a:moveTo>
                  <a:pt x="50" y="27"/>
                </a:moveTo>
                <a:lnTo>
                  <a:pt x="48" y="27"/>
                </a:lnTo>
                <a:lnTo>
                  <a:pt x="48" y="0"/>
                </a:lnTo>
                <a:lnTo>
                  <a:pt x="21" y="0"/>
                </a:lnTo>
                <a:lnTo>
                  <a:pt x="0" y="5"/>
                </a:lnTo>
                <a:lnTo>
                  <a:pt x="0" y="81"/>
                </a:lnTo>
                <a:lnTo>
                  <a:pt x="7" y="84"/>
                </a:lnTo>
                <a:lnTo>
                  <a:pt x="0" y="88"/>
                </a:lnTo>
                <a:lnTo>
                  <a:pt x="0" y="126"/>
                </a:lnTo>
                <a:lnTo>
                  <a:pt x="34" y="154"/>
                </a:lnTo>
                <a:lnTo>
                  <a:pt x="36" y="156"/>
                </a:lnTo>
                <a:lnTo>
                  <a:pt x="36" y="169"/>
                </a:lnTo>
                <a:lnTo>
                  <a:pt x="63" y="210"/>
                </a:lnTo>
                <a:lnTo>
                  <a:pt x="63" y="241"/>
                </a:lnTo>
                <a:lnTo>
                  <a:pt x="63" y="298"/>
                </a:lnTo>
                <a:lnTo>
                  <a:pt x="34" y="313"/>
                </a:lnTo>
                <a:lnTo>
                  <a:pt x="21" y="325"/>
                </a:lnTo>
                <a:lnTo>
                  <a:pt x="0" y="340"/>
                </a:lnTo>
                <a:lnTo>
                  <a:pt x="0" y="363"/>
                </a:lnTo>
                <a:lnTo>
                  <a:pt x="7" y="367"/>
                </a:lnTo>
                <a:lnTo>
                  <a:pt x="7" y="396"/>
                </a:lnTo>
                <a:lnTo>
                  <a:pt x="34" y="381"/>
                </a:lnTo>
                <a:lnTo>
                  <a:pt x="48" y="353"/>
                </a:lnTo>
                <a:lnTo>
                  <a:pt x="63" y="353"/>
                </a:lnTo>
                <a:lnTo>
                  <a:pt x="108" y="324"/>
                </a:lnTo>
                <a:lnTo>
                  <a:pt x="120" y="253"/>
                </a:lnTo>
                <a:lnTo>
                  <a:pt x="108" y="226"/>
                </a:lnTo>
                <a:lnTo>
                  <a:pt x="21" y="97"/>
                </a:lnTo>
                <a:lnTo>
                  <a:pt x="34" y="84"/>
                </a:lnTo>
                <a:lnTo>
                  <a:pt x="48" y="39"/>
                </a:lnTo>
                <a:lnTo>
                  <a:pt x="88" y="27"/>
                </a:lnTo>
                <a:lnTo>
                  <a:pt x="50" y="27"/>
                </a:lnTo>
                <a:close/>
              </a:path>
            </a:pathLst>
          </a:custGeom>
          <a:solidFill>
            <a:srgbClr val="ADAC92"/>
          </a:solidFill>
          <a:ln w="4">
            <a:solidFill>
              <a:srgbClr val="FFFFFF"/>
            </a:solidFill>
            <a:miter lim="800000"/>
            <a:headEnd/>
            <a:tailEnd/>
          </a:ln>
        </p:spPr>
        <p:txBody>
          <a:bodyPr/>
          <a:lstStyle/>
          <a:p>
            <a:endParaRPr lang="en-US"/>
          </a:p>
        </p:txBody>
      </p:sp>
      <p:sp>
        <p:nvSpPr>
          <p:cNvPr id="8220" name="Freeform 29"/>
          <p:cNvSpPr>
            <a:spLocks/>
          </p:cNvSpPr>
          <p:nvPr/>
        </p:nvSpPr>
        <p:spPr bwMode="auto">
          <a:xfrm>
            <a:off x="117475" y="4714875"/>
            <a:ext cx="76200" cy="11113"/>
          </a:xfrm>
          <a:custGeom>
            <a:avLst/>
            <a:gdLst>
              <a:gd name="T0" fmla="*/ 120967511 w 48"/>
              <a:gd name="T1" fmla="*/ 5040539 h 7"/>
              <a:gd name="T2" fmla="*/ 120967511 w 48"/>
              <a:gd name="T3" fmla="*/ 0 h 7"/>
              <a:gd name="T4" fmla="*/ 52924083 w 48"/>
              <a:gd name="T5" fmla="*/ 0 h 7"/>
              <a:gd name="T6" fmla="*/ 0 w 48"/>
              <a:gd name="T7" fmla="*/ 12602142 h 7"/>
              <a:gd name="T8" fmla="*/ 0 w 48"/>
              <a:gd name="T9" fmla="*/ 17642683 h 7"/>
              <a:gd name="T10" fmla="*/ 52924083 w 48"/>
              <a:gd name="T11" fmla="*/ 5040539 h 7"/>
              <a:gd name="T12" fmla="*/ 120967511 w 48"/>
              <a:gd name="T13" fmla="*/ 5040539 h 7"/>
              <a:gd name="T14" fmla="*/ 0 60000 65536"/>
              <a:gd name="T15" fmla="*/ 0 60000 65536"/>
              <a:gd name="T16" fmla="*/ 0 60000 65536"/>
              <a:gd name="T17" fmla="*/ 0 60000 65536"/>
              <a:gd name="T18" fmla="*/ 0 60000 65536"/>
              <a:gd name="T19" fmla="*/ 0 60000 65536"/>
              <a:gd name="T20" fmla="*/ 0 60000 65536"/>
              <a:gd name="T21" fmla="*/ 0 w 48"/>
              <a:gd name="T22" fmla="*/ 0 h 7"/>
              <a:gd name="T23" fmla="*/ 48 w 4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
                <a:moveTo>
                  <a:pt x="48" y="2"/>
                </a:moveTo>
                <a:lnTo>
                  <a:pt x="48" y="0"/>
                </a:lnTo>
                <a:lnTo>
                  <a:pt x="21" y="0"/>
                </a:lnTo>
                <a:lnTo>
                  <a:pt x="0" y="5"/>
                </a:lnTo>
                <a:lnTo>
                  <a:pt x="0" y="7"/>
                </a:lnTo>
                <a:lnTo>
                  <a:pt x="21" y="2"/>
                </a:lnTo>
                <a:lnTo>
                  <a:pt x="48" y="2"/>
                </a:lnTo>
                <a:close/>
              </a:path>
            </a:pathLst>
          </a:custGeom>
          <a:solidFill>
            <a:srgbClr val="ADAC92"/>
          </a:solidFill>
          <a:ln w="4">
            <a:solidFill>
              <a:srgbClr val="FFFFFF"/>
            </a:solidFill>
            <a:miter lim="800000"/>
            <a:headEnd/>
            <a:tailEnd/>
          </a:ln>
        </p:spPr>
        <p:txBody>
          <a:bodyPr/>
          <a:lstStyle/>
          <a:p>
            <a:endParaRPr lang="en-US"/>
          </a:p>
        </p:txBody>
      </p:sp>
      <p:sp>
        <p:nvSpPr>
          <p:cNvPr id="8221" name="Freeform 30"/>
          <p:cNvSpPr>
            <a:spLocks/>
          </p:cNvSpPr>
          <p:nvPr/>
        </p:nvSpPr>
        <p:spPr bwMode="auto">
          <a:xfrm>
            <a:off x="196850" y="4760913"/>
            <a:ext cx="66675" cy="1587"/>
          </a:xfrm>
          <a:custGeom>
            <a:avLst/>
            <a:gdLst>
              <a:gd name="T0" fmla="*/ 0 w 42"/>
              <a:gd name="T1" fmla="*/ 0 h 1588"/>
              <a:gd name="T2" fmla="*/ 0 w 42"/>
              <a:gd name="T3" fmla="*/ 0 h 1588"/>
              <a:gd name="T4" fmla="*/ 95765928 w 42"/>
              <a:gd name="T5" fmla="*/ 0 h 1588"/>
              <a:gd name="T6" fmla="*/ 105846574 w 42"/>
              <a:gd name="T7" fmla="*/ 0 h 1588"/>
              <a:gd name="T8" fmla="*/ 0 w 42"/>
              <a:gd name="T9" fmla="*/ 0 h 1588"/>
              <a:gd name="T10" fmla="*/ 0 60000 65536"/>
              <a:gd name="T11" fmla="*/ 0 60000 65536"/>
              <a:gd name="T12" fmla="*/ 0 60000 65536"/>
              <a:gd name="T13" fmla="*/ 0 60000 65536"/>
              <a:gd name="T14" fmla="*/ 0 60000 65536"/>
              <a:gd name="T15" fmla="*/ 0 w 42"/>
              <a:gd name="T16" fmla="*/ 0 h 1588"/>
              <a:gd name="T17" fmla="*/ 42 w 42"/>
              <a:gd name="T18" fmla="*/ 1588 h 1588"/>
            </a:gdLst>
            <a:ahLst/>
            <a:cxnLst>
              <a:cxn ang="T10">
                <a:pos x="T0" y="T1"/>
              </a:cxn>
              <a:cxn ang="T11">
                <a:pos x="T2" y="T3"/>
              </a:cxn>
              <a:cxn ang="T12">
                <a:pos x="T4" y="T5"/>
              </a:cxn>
              <a:cxn ang="T13">
                <a:pos x="T6" y="T7"/>
              </a:cxn>
              <a:cxn ang="T14">
                <a:pos x="T8" y="T9"/>
              </a:cxn>
            </a:cxnLst>
            <a:rect l="T15" t="T16" r="T17" b="T18"/>
            <a:pathLst>
              <a:path w="42" h="1588">
                <a:moveTo>
                  <a:pt x="0" y="0"/>
                </a:moveTo>
                <a:lnTo>
                  <a:pt x="0" y="0"/>
                </a:lnTo>
                <a:lnTo>
                  <a:pt x="38" y="0"/>
                </a:lnTo>
                <a:lnTo>
                  <a:pt x="42" y="0"/>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8222" name="Freeform 31"/>
          <p:cNvSpPr>
            <a:spLocks/>
          </p:cNvSpPr>
          <p:nvPr/>
        </p:nvSpPr>
        <p:spPr bwMode="auto">
          <a:xfrm>
            <a:off x="217488" y="5051425"/>
            <a:ext cx="1587" cy="49213"/>
          </a:xfrm>
          <a:custGeom>
            <a:avLst/>
            <a:gdLst>
              <a:gd name="T0" fmla="*/ 0 w 1588"/>
              <a:gd name="T1" fmla="*/ 78126437 h 31"/>
              <a:gd name="T2" fmla="*/ 0 w 1588"/>
              <a:gd name="T3" fmla="*/ 78126437 h 31"/>
              <a:gd name="T4" fmla="*/ 0 w 1588"/>
              <a:gd name="T5" fmla="*/ 0 h 31"/>
              <a:gd name="T6" fmla="*/ 0 w 1588"/>
              <a:gd name="T7" fmla="*/ 0 h 31"/>
              <a:gd name="T8" fmla="*/ 0 w 1588"/>
              <a:gd name="T9" fmla="*/ 73086074 h 31"/>
              <a:gd name="T10" fmla="*/ 0 w 1588"/>
              <a:gd name="T11" fmla="*/ 78126437 h 31"/>
              <a:gd name="T12" fmla="*/ 0 60000 65536"/>
              <a:gd name="T13" fmla="*/ 0 60000 65536"/>
              <a:gd name="T14" fmla="*/ 0 60000 65536"/>
              <a:gd name="T15" fmla="*/ 0 60000 65536"/>
              <a:gd name="T16" fmla="*/ 0 60000 65536"/>
              <a:gd name="T17" fmla="*/ 0 60000 65536"/>
              <a:gd name="T18" fmla="*/ 0 w 1588"/>
              <a:gd name="T19" fmla="*/ 0 h 31"/>
              <a:gd name="T20" fmla="*/ 1588 w 158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88" h="31">
                <a:moveTo>
                  <a:pt x="0" y="31"/>
                </a:moveTo>
                <a:lnTo>
                  <a:pt x="0" y="31"/>
                </a:lnTo>
                <a:lnTo>
                  <a:pt x="0" y="0"/>
                </a:lnTo>
                <a:lnTo>
                  <a:pt x="0" y="29"/>
                </a:lnTo>
                <a:lnTo>
                  <a:pt x="0" y="31"/>
                </a:lnTo>
                <a:close/>
              </a:path>
            </a:pathLst>
          </a:custGeom>
          <a:solidFill>
            <a:srgbClr val="ADAC92"/>
          </a:solidFill>
          <a:ln w="4">
            <a:solidFill>
              <a:srgbClr val="FFFFFF"/>
            </a:solidFill>
            <a:miter lim="800000"/>
            <a:headEnd/>
            <a:tailEnd/>
          </a:ln>
        </p:spPr>
        <p:txBody>
          <a:bodyPr/>
          <a:lstStyle/>
          <a:p>
            <a:endParaRPr lang="en-US"/>
          </a:p>
        </p:txBody>
      </p:sp>
      <p:sp>
        <p:nvSpPr>
          <p:cNvPr id="8223" name="Freeform 32"/>
          <p:cNvSpPr>
            <a:spLocks/>
          </p:cNvSpPr>
          <p:nvPr/>
        </p:nvSpPr>
        <p:spPr bwMode="auto">
          <a:xfrm>
            <a:off x="171450" y="4962525"/>
            <a:ext cx="3175" cy="23813"/>
          </a:xfrm>
          <a:custGeom>
            <a:avLst/>
            <a:gdLst>
              <a:gd name="T0" fmla="*/ 5040312 w 2"/>
              <a:gd name="T1" fmla="*/ 37803934 h 15"/>
              <a:gd name="T2" fmla="*/ 5040312 w 2"/>
              <a:gd name="T3" fmla="*/ 5040419 h 15"/>
              <a:gd name="T4" fmla="*/ 0 w 2"/>
              <a:gd name="T5" fmla="*/ 0 h 15"/>
              <a:gd name="T6" fmla="*/ 0 w 2"/>
              <a:gd name="T7" fmla="*/ 37803934 h 15"/>
              <a:gd name="T8" fmla="*/ 5040312 w 2"/>
              <a:gd name="T9" fmla="*/ 37803934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2" y="15"/>
                </a:moveTo>
                <a:lnTo>
                  <a:pt x="2" y="2"/>
                </a:lnTo>
                <a:lnTo>
                  <a:pt x="0" y="0"/>
                </a:lnTo>
                <a:lnTo>
                  <a:pt x="0" y="15"/>
                </a:lnTo>
                <a:lnTo>
                  <a:pt x="2" y="15"/>
                </a:lnTo>
                <a:close/>
              </a:path>
            </a:pathLst>
          </a:custGeom>
          <a:solidFill>
            <a:srgbClr val="ADAC92"/>
          </a:solidFill>
          <a:ln w="4">
            <a:solidFill>
              <a:srgbClr val="FFFFFF"/>
            </a:solidFill>
            <a:miter lim="800000"/>
            <a:headEnd/>
            <a:tailEnd/>
          </a:ln>
        </p:spPr>
        <p:txBody>
          <a:bodyPr/>
          <a:lstStyle/>
          <a:p>
            <a:endParaRPr lang="en-US"/>
          </a:p>
        </p:txBody>
      </p:sp>
      <p:sp>
        <p:nvSpPr>
          <p:cNvPr id="8224" name="Freeform 33"/>
          <p:cNvSpPr>
            <a:spLocks/>
          </p:cNvSpPr>
          <p:nvPr/>
        </p:nvSpPr>
        <p:spPr bwMode="auto">
          <a:xfrm>
            <a:off x="117475" y="4851400"/>
            <a:ext cx="11113" cy="6350"/>
          </a:xfrm>
          <a:custGeom>
            <a:avLst/>
            <a:gdLst>
              <a:gd name="T0" fmla="*/ 17642683 w 7"/>
              <a:gd name="T1" fmla="*/ 0 h 4"/>
              <a:gd name="T2" fmla="*/ 0 w 7"/>
              <a:gd name="T3" fmla="*/ 5040312 h 4"/>
              <a:gd name="T4" fmla="*/ 0 w 7"/>
              <a:gd name="T5" fmla="*/ 10080623 h 4"/>
              <a:gd name="T6" fmla="*/ 17642683 w 7"/>
              <a:gd name="T7" fmla="*/ 0 h 4"/>
              <a:gd name="T8" fmla="*/ 17642683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0" y="2"/>
                </a:lnTo>
                <a:lnTo>
                  <a:pt x="0" y="4"/>
                </a:lnTo>
                <a:lnTo>
                  <a:pt x="7" y="0"/>
                </a:lnTo>
                <a:close/>
              </a:path>
            </a:pathLst>
          </a:custGeom>
          <a:solidFill>
            <a:srgbClr val="ADAC92"/>
          </a:solidFill>
          <a:ln w="4">
            <a:solidFill>
              <a:srgbClr val="FFFFFF"/>
            </a:solidFill>
            <a:miter lim="800000"/>
            <a:headEnd/>
            <a:tailEnd/>
          </a:ln>
        </p:spPr>
        <p:txBody>
          <a:bodyPr/>
          <a:lstStyle/>
          <a:p>
            <a:endParaRPr lang="en-US"/>
          </a:p>
        </p:txBody>
      </p:sp>
      <p:sp>
        <p:nvSpPr>
          <p:cNvPr id="8225" name="Freeform 34"/>
          <p:cNvSpPr>
            <a:spLocks/>
          </p:cNvSpPr>
          <p:nvPr/>
        </p:nvSpPr>
        <p:spPr bwMode="auto">
          <a:xfrm>
            <a:off x="117475" y="5100638"/>
            <a:ext cx="100013" cy="153987"/>
          </a:xfrm>
          <a:custGeom>
            <a:avLst/>
            <a:gdLst>
              <a:gd name="T0" fmla="*/ 85685745 w 63"/>
              <a:gd name="T1" fmla="*/ 176410359 h 97"/>
              <a:gd name="T2" fmla="*/ 158771442 w 63"/>
              <a:gd name="T3" fmla="*/ 141128297 h 97"/>
              <a:gd name="T4" fmla="*/ 158771442 w 63"/>
              <a:gd name="T5" fmla="*/ 0 h 97"/>
              <a:gd name="T6" fmla="*/ 90726081 w 63"/>
              <a:gd name="T7" fmla="*/ 0 h 97"/>
              <a:gd name="T8" fmla="*/ 90726081 w 63"/>
              <a:gd name="T9" fmla="*/ 35282074 h 97"/>
              <a:gd name="T10" fmla="*/ 85685745 w 63"/>
              <a:gd name="T11" fmla="*/ 30241780 h 97"/>
              <a:gd name="T12" fmla="*/ 85685745 w 63"/>
              <a:gd name="T13" fmla="*/ 35282074 h 97"/>
              <a:gd name="T14" fmla="*/ 52924352 w 63"/>
              <a:gd name="T15" fmla="*/ 0 h 97"/>
              <a:gd name="T16" fmla="*/ 0 w 63"/>
              <a:gd name="T17" fmla="*/ 0 h 97"/>
              <a:gd name="T18" fmla="*/ 0 w 63"/>
              <a:gd name="T19" fmla="*/ 244453591 h 97"/>
              <a:gd name="T20" fmla="*/ 52924352 w 63"/>
              <a:gd name="T21" fmla="*/ 209171529 h 97"/>
              <a:gd name="T22" fmla="*/ 85685745 w 63"/>
              <a:gd name="T23" fmla="*/ 176410359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97"/>
              <a:gd name="T38" fmla="*/ 63 w 6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97">
                <a:moveTo>
                  <a:pt x="34" y="70"/>
                </a:moveTo>
                <a:lnTo>
                  <a:pt x="63" y="56"/>
                </a:lnTo>
                <a:lnTo>
                  <a:pt x="63" y="0"/>
                </a:lnTo>
                <a:lnTo>
                  <a:pt x="36" y="0"/>
                </a:lnTo>
                <a:lnTo>
                  <a:pt x="36" y="14"/>
                </a:lnTo>
                <a:lnTo>
                  <a:pt x="34" y="12"/>
                </a:lnTo>
                <a:lnTo>
                  <a:pt x="34" y="14"/>
                </a:lnTo>
                <a:lnTo>
                  <a:pt x="21" y="0"/>
                </a:lnTo>
                <a:lnTo>
                  <a:pt x="0" y="0"/>
                </a:lnTo>
                <a:lnTo>
                  <a:pt x="0" y="97"/>
                </a:lnTo>
                <a:lnTo>
                  <a:pt x="21" y="83"/>
                </a:lnTo>
                <a:lnTo>
                  <a:pt x="34" y="70"/>
                </a:lnTo>
                <a:close/>
              </a:path>
            </a:pathLst>
          </a:custGeom>
          <a:solidFill>
            <a:srgbClr val="ADAC92"/>
          </a:solidFill>
          <a:ln w="9525">
            <a:noFill/>
            <a:round/>
            <a:headEnd/>
            <a:tailEnd/>
          </a:ln>
        </p:spPr>
        <p:txBody>
          <a:bodyPr/>
          <a:lstStyle/>
          <a:p>
            <a:endParaRPr lang="en-US"/>
          </a:p>
        </p:txBody>
      </p:sp>
      <p:sp>
        <p:nvSpPr>
          <p:cNvPr id="8226" name="Freeform 35"/>
          <p:cNvSpPr>
            <a:spLocks/>
          </p:cNvSpPr>
          <p:nvPr/>
        </p:nvSpPr>
        <p:spPr bwMode="auto">
          <a:xfrm>
            <a:off x="117475" y="5100638"/>
            <a:ext cx="100013" cy="157162"/>
          </a:xfrm>
          <a:custGeom>
            <a:avLst/>
            <a:gdLst>
              <a:gd name="T0" fmla="*/ 85685745 w 63"/>
              <a:gd name="T1" fmla="*/ 181450666 h 99"/>
              <a:gd name="T2" fmla="*/ 158771442 w 63"/>
              <a:gd name="T3" fmla="*/ 143647661 h 99"/>
              <a:gd name="T4" fmla="*/ 158771442 w 63"/>
              <a:gd name="T5" fmla="*/ 0 h 99"/>
              <a:gd name="T6" fmla="*/ 158771442 w 63"/>
              <a:gd name="T7" fmla="*/ 0 h 99"/>
              <a:gd name="T8" fmla="*/ 158771442 w 63"/>
              <a:gd name="T9" fmla="*/ 141128307 h 99"/>
              <a:gd name="T10" fmla="*/ 85685745 w 63"/>
              <a:gd name="T11" fmla="*/ 176410371 h 99"/>
              <a:gd name="T12" fmla="*/ 52924352 w 63"/>
              <a:gd name="T13" fmla="*/ 209171544 h 99"/>
              <a:gd name="T14" fmla="*/ 0 w 63"/>
              <a:gd name="T15" fmla="*/ 244453609 h 99"/>
              <a:gd name="T16" fmla="*/ 0 w 63"/>
              <a:gd name="T17" fmla="*/ 249493904 h 99"/>
              <a:gd name="T18" fmla="*/ 52924352 w 63"/>
              <a:gd name="T19" fmla="*/ 211692485 h 99"/>
              <a:gd name="T20" fmla="*/ 85685745 w 63"/>
              <a:gd name="T21" fmla="*/ 181450666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9"/>
              <a:gd name="T35" fmla="*/ 63 w 63"/>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9">
                <a:moveTo>
                  <a:pt x="34" y="72"/>
                </a:moveTo>
                <a:lnTo>
                  <a:pt x="63" y="57"/>
                </a:lnTo>
                <a:lnTo>
                  <a:pt x="63" y="0"/>
                </a:lnTo>
                <a:lnTo>
                  <a:pt x="63" y="56"/>
                </a:lnTo>
                <a:lnTo>
                  <a:pt x="34" y="70"/>
                </a:lnTo>
                <a:lnTo>
                  <a:pt x="21" y="83"/>
                </a:lnTo>
                <a:lnTo>
                  <a:pt x="0" y="97"/>
                </a:lnTo>
                <a:lnTo>
                  <a:pt x="0" y="99"/>
                </a:lnTo>
                <a:lnTo>
                  <a:pt x="21" y="84"/>
                </a:lnTo>
                <a:lnTo>
                  <a:pt x="34" y="72"/>
                </a:lnTo>
                <a:close/>
              </a:path>
            </a:pathLst>
          </a:custGeom>
          <a:solidFill>
            <a:srgbClr val="ADAC92"/>
          </a:solidFill>
          <a:ln w="4">
            <a:solidFill>
              <a:srgbClr val="FFFFFF"/>
            </a:solidFill>
            <a:miter lim="800000"/>
            <a:headEnd/>
            <a:tailEnd/>
          </a:ln>
        </p:spPr>
        <p:txBody>
          <a:bodyPr/>
          <a:lstStyle/>
          <a:p>
            <a:endParaRPr lang="en-US"/>
          </a:p>
        </p:txBody>
      </p:sp>
      <p:sp>
        <p:nvSpPr>
          <p:cNvPr id="8227" name="Freeform 36"/>
          <p:cNvSpPr>
            <a:spLocks/>
          </p:cNvSpPr>
          <p:nvPr/>
        </p:nvSpPr>
        <p:spPr bwMode="auto">
          <a:xfrm>
            <a:off x="1028700" y="3908425"/>
            <a:ext cx="136525" cy="223838"/>
          </a:xfrm>
          <a:custGeom>
            <a:avLst/>
            <a:gdLst>
              <a:gd name="T0" fmla="*/ 181451235 w 86"/>
              <a:gd name="T1" fmla="*/ 105846803 h 141"/>
              <a:gd name="T2" fmla="*/ 143648111 w 86"/>
              <a:gd name="T3" fmla="*/ 0 h 141"/>
              <a:gd name="T4" fmla="*/ 0 w 86"/>
              <a:gd name="T5" fmla="*/ 105846803 h 141"/>
              <a:gd name="T6" fmla="*/ 0 w 86"/>
              <a:gd name="T7" fmla="*/ 141129054 h 141"/>
              <a:gd name="T8" fmla="*/ 0 w 86"/>
              <a:gd name="T9" fmla="*/ 282258108 h 141"/>
              <a:gd name="T10" fmla="*/ 0 w 86"/>
              <a:gd name="T11" fmla="*/ 317540359 h 141"/>
              <a:gd name="T12" fmla="*/ 0 w 86"/>
              <a:gd name="T13" fmla="*/ 355343564 h 141"/>
              <a:gd name="T14" fmla="*/ 181451235 w 86"/>
              <a:gd name="T15" fmla="*/ 317540359 h 141"/>
              <a:gd name="T16" fmla="*/ 216733460 w 86"/>
              <a:gd name="T17" fmla="*/ 214214560 h 141"/>
              <a:gd name="T18" fmla="*/ 181451235 w 86"/>
              <a:gd name="T19" fmla="*/ 105846803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41"/>
              <a:gd name="T32" fmla="*/ 86 w 8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41">
                <a:moveTo>
                  <a:pt x="72" y="42"/>
                </a:moveTo>
                <a:lnTo>
                  <a:pt x="57" y="0"/>
                </a:lnTo>
                <a:lnTo>
                  <a:pt x="0" y="42"/>
                </a:lnTo>
                <a:lnTo>
                  <a:pt x="0" y="56"/>
                </a:lnTo>
                <a:lnTo>
                  <a:pt x="0" y="112"/>
                </a:lnTo>
                <a:lnTo>
                  <a:pt x="0" y="126"/>
                </a:lnTo>
                <a:lnTo>
                  <a:pt x="0" y="141"/>
                </a:lnTo>
                <a:lnTo>
                  <a:pt x="72" y="126"/>
                </a:lnTo>
                <a:lnTo>
                  <a:pt x="86" y="85"/>
                </a:lnTo>
                <a:lnTo>
                  <a:pt x="72" y="42"/>
                </a:lnTo>
                <a:close/>
              </a:path>
            </a:pathLst>
          </a:custGeom>
          <a:solidFill>
            <a:srgbClr val="ADAC92"/>
          </a:solidFill>
          <a:ln w="4">
            <a:solidFill>
              <a:srgbClr val="FFFFFF"/>
            </a:solidFill>
            <a:miter lim="800000"/>
            <a:headEnd/>
            <a:tailEnd/>
          </a:ln>
        </p:spPr>
        <p:txBody>
          <a:bodyPr/>
          <a:lstStyle/>
          <a:p>
            <a:endParaRPr lang="en-US"/>
          </a:p>
        </p:txBody>
      </p:sp>
      <p:sp>
        <p:nvSpPr>
          <p:cNvPr id="8228" name="Freeform 37"/>
          <p:cNvSpPr>
            <a:spLocks/>
          </p:cNvSpPr>
          <p:nvPr/>
        </p:nvSpPr>
        <p:spPr bwMode="auto">
          <a:xfrm>
            <a:off x="962025" y="3683000"/>
            <a:ext cx="271463" cy="292100"/>
          </a:xfrm>
          <a:custGeom>
            <a:avLst/>
            <a:gdLst>
              <a:gd name="T0" fmla="*/ 287298338 w 171"/>
              <a:gd name="T1" fmla="*/ 68043427 h 184"/>
              <a:gd name="T2" fmla="*/ 249496732 w 171"/>
              <a:gd name="T3" fmla="*/ 68043427 h 184"/>
              <a:gd name="T4" fmla="*/ 214214492 w 171"/>
              <a:gd name="T5" fmla="*/ 108367526 h 184"/>
              <a:gd name="T6" fmla="*/ 178932203 w 171"/>
              <a:gd name="T7" fmla="*/ 108367526 h 184"/>
              <a:gd name="T8" fmla="*/ 0 w 171"/>
              <a:gd name="T9" fmla="*/ 249494691 h 184"/>
              <a:gd name="T10" fmla="*/ 0 w 171"/>
              <a:gd name="T11" fmla="*/ 282257506 h 184"/>
              <a:gd name="T12" fmla="*/ 37803206 w 171"/>
              <a:gd name="T13" fmla="*/ 282257506 h 184"/>
              <a:gd name="T14" fmla="*/ 0 w 171"/>
              <a:gd name="T15" fmla="*/ 425907257 h 184"/>
              <a:gd name="T16" fmla="*/ 37803206 w 171"/>
              <a:gd name="T17" fmla="*/ 463708795 h 184"/>
              <a:gd name="T18" fmla="*/ 73085458 w 171"/>
              <a:gd name="T19" fmla="*/ 463708795 h 184"/>
              <a:gd name="T20" fmla="*/ 105846769 w 171"/>
              <a:gd name="T21" fmla="*/ 463708795 h 184"/>
              <a:gd name="T22" fmla="*/ 249496732 w 171"/>
              <a:gd name="T23" fmla="*/ 357862168 h 184"/>
              <a:gd name="T24" fmla="*/ 178932203 w 171"/>
              <a:gd name="T25" fmla="*/ 322579992 h 184"/>
              <a:gd name="T26" fmla="*/ 178932203 w 171"/>
              <a:gd name="T27" fmla="*/ 282257506 h 184"/>
              <a:gd name="T28" fmla="*/ 317540258 w 171"/>
              <a:gd name="T29" fmla="*/ 176410929 h 184"/>
              <a:gd name="T30" fmla="*/ 317540258 w 171"/>
              <a:gd name="T31" fmla="*/ 108367526 h 184"/>
              <a:gd name="T32" fmla="*/ 430948351 w 171"/>
              <a:gd name="T33" fmla="*/ 0 h 184"/>
              <a:gd name="T34" fmla="*/ 355343452 w 171"/>
              <a:gd name="T35" fmla="*/ 0 h 184"/>
              <a:gd name="T36" fmla="*/ 287298338 w 171"/>
              <a:gd name="T37" fmla="*/ 68043427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84"/>
              <a:gd name="T59" fmla="*/ 171 w 171"/>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84">
                <a:moveTo>
                  <a:pt x="114" y="27"/>
                </a:moveTo>
                <a:lnTo>
                  <a:pt x="99" y="27"/>
                </a:lnTo>
                <a:lnTo>
                  <a:pt x="85" y="43"/>
                </a:lnTo>
                <a:lnTo>
                  <a:pt x="71" y="43"/>
                </a:lnTo>
                <a:lnTo>
                  <a:pt x="0" y="99"/>
                </a:lnTo>
                <a:lnTo>
                  <a:pt x="0" y="112"/>
                </a:lnTo>
                <a:lnTo>
                  <a:pt x="15" y="112"/>
                </a:lnTo>
                <a:lnTo>
                  <a:pt x="0" y="169"/>
                </a:lnTo>
                <a:lnTo>
                  <a:pt x="15" y="184"/>
                </a:lnTo>
                <a:lnTo>
                  <a:pt x="29" y="184"/>
                </a:lnTo>
                <a:lnTo>
                  <a:pt x="42" y="184"/>
                </a:lnTo>
                <a:lnTo>
                  <a:pt x="99" y="142"/>
                </a:lnTo>
                <a:lnTo>
                  <a:pt x="71" y="128"/>
                </a:lnTo>
                <a:lnTo>
                  <a:pt x="71" y="112"/>
                </a:lnTo>
                <a:lnTo>
                  <a:pt x="126" y="70"/>
                </a:lnTo>
                <a:lnTo>
                  <a:pt x="126" y="43"/>
                </a:lnTo>
                <a:lnTo>
                  <a:pt x="171" y="0"/>
                </a:lnTo>
                <a:lnTo>
                  <a:pt x="141" y="0"/>
                </a:lnTo>
                <a:lnTo>
                  <a:pt x="114" y="27"/>
                </a:lnTo>
                <a:close/>
              </a:path>
            </a:pathLst>
          </a:custGeom>
          <a:solidFill>
            <a:srgbClr val="ADAC92"/>
          </a:solidFill>
          <a:ln w="4">
            <a:solidFill>
              <a:srgbClr val="FFFFFF"/>
            </a:solidFill>
            <a:miter lim="800000"/>
            <a:headEnd/>
            <a:tailEnd/>
          </a:ln>
        </p:spPr>
        <p:txBody>
          <a:bodyPr/>
          <a:lstStyle/>
          <a:p>
            <a:endParaRPr lang="en-US"/>
          </a:p>
        </p:txBody>
      </p:sp>
      <p:sp>
        <p:nvSpPr>
          <p:cNvPr id="8229" name="Freeform 38"/>
          <p:cNvSpPr>
            <a:spLocks/>
          </p:cNvSpPr>
          <p:nvPr/>
        </p:nvSpPr>
        <p:spPr bwMode="auto">
          <a:xfrm>
            <a:off x="760413" y="4605338"/>
            <a:ext cx="87312" cy="131762"/>
          </a:xfrm>
          <a:custGeom>
            <a:avLst/>
            <a:gdLst>
              <a:gd name="T0" fmla="*/ 138607017 w 55"/>
              <a:gd name="T1" fmla="*/ 0 h 83"/>
              <a:gd name="T2" fmla="*/ 103325017 w 55"/>
              <a:gd name="T3" fmla="*/ 0 h 83"/>
              <a:gd name="T4" fmla="*/ 0 w 55"/>
              <a:gd name="T5" fmla="*/ 141128212 h 83"/>
              <a:gd name="T6" fmla="*/ 0 w 55"/>
              <a:gd name="T7" fmla="*/ 178929605 h 83"/>
              <a:gd name="T8" fmla="*/ 68043041 w 55"/>
              <a:gd name="T9" fmla="*/ 209171404 h 83"/>
              <a:gd name="T10" fmla="*/ 138607017 w 55"/>
              <a:gd name="T11" fmla="*/ 0 h 83"/>
              <a:gd name="T12" fmla="*/ 0 60000 65536"/>
              <a:gd name="T13" fmla="*/ 0 60000 65536"/>
              <a:gd name="T14" fmla="*/ 0 60000 65536"/>
              <a:gd name="T15" fmla="*/ 0 60000 65536"/>
              <a:gd name="T16" fmla="*/ 0 60000 65536"/>
              <a:gd name="T17" fmla="*/ 0 60000 65536"/>
              <a:gd name="T18" fmla="*/ 0 w 55"/>
              <a:gd name="T19" fmla="*/ 0 h 83"/>
              <a:gd name="T20" fmla="*/ 55 w 55"/>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5" h="83">
                <a:moveTo>
                  <a:pt x="55" y="0"/>
                </a:moveTo>
                <a:lnTo>
                  <a:pt x="41" y="0"/>
                </a:lnTo>
                <a:lnTo>
                  <a:pt x="0" y="56"/>
                </a:lnTo>
                <a:lnTo>
                  <a:pt x="0" y="71"/>
                </a:lnTo>
                <a:lnTo>
                  <a:pt x="27" y="83"/>
                </a:lnTo>
                <a:lnTo>
                  <a:pt x="55" y="0"/>
                </a:lnTo>
                <a:close/>
              </a:path>
            </a:pathLst>
          </a:custGeom>
          <a:solidFill>
            <a:srgbClr val="ADAC92"/>
          </a:solidFill>
          <a:ln w="4">
            <a:solidFill>
              <a:srgbClr val="FFFFFF"/>
            </a:solidFill>
            <a:miter lim="800000"/>
            <a:headEnd/>
            <a:tailEnd/>
          </a:ln>
        </p:spPr>
        <p:txBody>
          <a:bodyPr/>
          <a:lstStyle/>
          <a:p>
            <a:endParaRPr lang="en-US"/>
          </a:p>
        </p:txBody>
      </p:sp>
      <p:sp>
        <p:nvSpPr>
          <p:cNvPr id="8230" name="Freeform 39"/>
          <p:cNvSpPr>
            <a:spLocks/>
          </p:cNvSpPr>
          <p:nvPr/>
        </p:nvSpPr>
        <p:spPr bwMode="auto">
          <a:xfrm>
            <a:off x="1165225" y="4157663"/>
            <a:ext cx="109538" cy="179387"/>
          </a:xfrm>
          <a:custGeom>
            <a:avLst/>
            <a:gdLst>
              <a:gd name="T0" fmla="*/ 32762972 w 69"/>
              <a:gd name="T1" fmla="*/ 0 h 113"/>
              <a:gd name="T2" fmla="*/ 0 w 69"/>
              <a:gd name="T3" fmla="*/ 68043242 h 113"/>
              <a:gd name="T4" fmla="*/ 0 w 69"/>
              <a:gd name="T5" fmla="*/ 103325321 h 113"/>
              <a:gd name="T6" fmla="*/ 32762972 w 69"/>
              <a:gd name="T7" fmla="*/ 103325321 h 113"/>
              <a:gd name="T8" fmla="*/ 32762972 w 69"/>
              <a:gd name="T9" fmla="*/ 249494011 h 113"/>
              <a:gd name="T10" fmla="*/ 108368009 w 69"/>
              <a:gd name="T11" fmla="*/ 284776091 h 113"/>
              <a:gd name="T12" fmla="*/ 141129381 w 69"/>
              <a:gd name="T13" fmla="*/ 249494011 h 113"/>
              <a:gd name="T14" fmla="*/ 173892341 w 69"/>
              <a:gd name="T15" fmla="*/ 103325321 h 113"/>
              <a:gd name="T16" fmla="*/ 141129381 w 69"/>
              <a:gd name="T17" fmla="*/ 68043242 h 113"/>
              <a:gd name="T18" fmla="*/ 32762972 w 6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13"/>
              <a:gd name="T32" fmla="*/ 69 w 6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13">
                <a:moveTo>
                  <a:pt x="13" y="0"/>
                </a:moveTo>
                <a:lnTo>
                  <a:pt x="0" y="27"/>
                </a:lnTo>
                <a:lnTo>
                  <a:pt x="0" y="41"/>
                </a:lnTo>
                <a:lnTo>
                  <a:pt x="13" y="41"/>
                </a:lnTo>
                <a:lnTo>
                  <a:pt x="13" y="99"/>
                </a:lnTo>
                <a:lnTo>
                  <a:pt x="43" y="113"/>
                </a:lnTo>
                <a:lnTo>
                  <a:pt x="56" y="99"/>
                </a:lnTo>
                <a:lnTo>
                  <a:pt x="69" y="41"/>
                </a:lnTo>
                <a:lnTo>
                  <a:pt x="56" y="27"/>
                </a:lnTo>
                <a:lnTo>
                  <a:pt x="13" y="0"/>
                </a:lnTo>
                <a:close/>
              </a:path>
            </a:pathLst>
          </a:custGeom>
          <a:solidFill>
            <a:srgbClr val="ADAC92"/>
          </a:solidFill>
          <a:ln w="4">
            <a:solidFill>
              <a:srgbClr val="FFFFFF"/>
            </a:solidFill>
            <a:miter lim="800000"/>
            <a:headEnd/>
            <a:tailEnd/>
          </a:ln>
        </p:spPr>
        <p:txBody>
          <a:bodyPr/>
          <a:lstStyle/>
          <a:p>
            <a:endParaRPr lang="en-US"/>
          </a:p>
        </p:txBody>
      </p:sp>
      <p:sp>
        <p:nvSpPr>
          <p:cNvPr id="8231" name="Freeform 40"/>
          <p:cNvSpPr>
            <a:spLocks/>
          </p:cNvSpPr>
          <p:nvPr/>
        </p:nvSpPr>
        <p:spPr bwMode="auto">
          <a:xfrm>
            <a:off x="1274763" y="4157663"/>
            <a:ext cx="114300" cy="65087"/>
          </a:xfrm>
          <a:custGeom>
            <a:avLst/>
            <a:gdLst>
              <a:gd name="T0" fmla="*/ 0 w 72"/>
              <a:gd name="T1" fmla="*/ 68042902 h 41"/>
              <a:gd name="T2" fmla="*/ 0 w 72"/>
              <a:gd name="T3" fmla="*/ 103324805 h 41"/>
              <a:gd name="T4" fmla="*/ 35282185 w 72"/>
              <a:gd name="T5" fmla="*/ 103324805 h 41"/>
              <a:gd name="T6" fmla="*/ 75604680 w 72"/>
              <a:gd name="T7" fmla="*/ 68042902 h 41"/>
              <a:gd name="T8" fmla="*/ 148688412 w 72"/>
              <a:gd name="T9" fmla="*/ 68042902 h 41"/>
              <a:gd name="T10" fmla="*/ 181451223 w 72"/>
              <a:gd name="T11" fmla="*/ 0 h 41"/>
              <a:gd name="T12" fmla="*/ 75604680 w 72"/>
              <a:gd name="T13" fmla="*/ 0 h 41"/>
              <a:gd name="T14" fmla="*/ 0 w 72"/>
              <a:gd name="T15" fmla="*/ 68042902 h 4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1"/>
              <a:gd name="T26" fmla="*/ 72 w 7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1">
                <a:moveTo>
                  <a:pt x="0" y="27"/>
                </a:moveTo>
                <a:lnTo>
                  <a:pt x="0" y="41"/>
                </a:lnTo>
                <a:lnTo>
                  <a:pt x="14" y="41"/>
                </a:lnTo>
                <a:lnTo>
                  <a:pt x="30" y="27"/>
                </a:lnTo>
                <a:lnTo>
                  <a:pt x="59" y="27"/>
                </a:lnTo>
                <a:lnTo>
                  <a:pt x="72" y="0"/>
                </a:lnTo>
                <a:lnTo>
                  <a:pt x="30" y="0"/>
                </a:lnTo>
                <a:lnTo>
                  <a:pt x="0" y="27"/>
                </a:lnTo>
                <a:close/>
              </a:path>
            </a:pathLst>
          </a:custGeom>
          <a:solidFill>
            <a:srgbClr val="ADAC92"/>
          </a:solidFill>
          <a:ln w="4">
            <a:solidFill>
              <a:srgbClr val="FFFFFF"/>
            </a:solidFill>
            <a:miter lim="800000"/>
            <a:headEnd/>
            <a:tailEnd/>
          </a:ln>
        </p:spPr>
        <p:txBody>
          <a:bodyPr/>
          <a:lstStyle/>
          <a:p>
            <a:endParaRPr lang="en-US"/>
          </a:p>
        </p:txBody>
      </p:sp>
      <p:sp>
        <p:nvSpPr>
          <p:cNvPr id="8232" name="Freeform 41"/>
          <p:cNvSpPr>
            <a:spLocks/>
          </p:cNvSpPr>
          <p:nvPr/>
        </p:nvSpPr>
        <p:spPr bwMode="auto">
          <a:xfrm>
            <a:off x="1233488" y="3748088"/>
            <a:ext cx="452437" cy="452437"/>
          </a:xfrm>
          <a:custGeom>
            <a:avLst/>
            <a:gdLst>
              <a:gd name="T0" fmla="*/ 672880092 w 285"/>
              <a:gd name="T1" fmla="*/ 37801504 h 285"/>
              <a:gd name="T2" fmla="*/ 640117317 w 285"/>
              <a:gd name="T3" fmla="*/ 37801504 h 285"/>
              <a:gd name="T4" fmla="*/ 572073996 w 285"/>
              <a:gd name="T5" fmla="*/ 219252563 h 285"/>
              <a:gd name="T6" fmla="*/ 498990371 w 285"/>
              <a:gd name="T7" fmla="*/ 355340792 h 285"/>
              <a:gd name="T8" fmla="*/ 428426104 w 285"/>
              <a:gd name="T9" fmla="*/ 430945463 h 285"/>
              <a:gd name="T10" fmla="*/ 428426104 w 285"/>
              <a:gd name="T11" fmla="*/ 355340792 h 285"/>
              <a:gd name="T12" fmla="*/ 360381097 w 285"/>
              <a:gd name="T13" fmla="*/ 390622925 h 285"/>
              <a:gd name="T14" fmla="*/ 322579605 w 285"/>
              <a:gd name="T15" fmla="*/ 536791863 h 285"/>
              <a:gd name="T16" fmla="*/ 282257166 w 285"/>
              <a:gd name="T17" fmla="*/ 536791863 h 285"/>
              <a:gd name="T18" fmla="*/ 100806120 w 285"/>
              <a:gd name="T19" fmla="*/ 536791863 h 285"/>
              <a:gd name="T20" fmla="*/ 0 w 285"/>
              <a:gd name="T21" fmla="*/ 604836771 h 285"/>
              <a:gd name="T22" fmla="*/ 0 w 285"/>
              <a:gd name="T23" fmla="*/ 645159209 h 285"/>
              <a:gd name="T24" fmla="*/ 68043345 w 285"/>
              <a:gd name="T25" fmla="*/ 645159209 h 285"/>
              <a:gd name="T26" fmla="*/ 246975033 w 285"/>
              <a:gd name="T27" fmla="*/ 572073996 h 285"/>
              <a:gd name="T28" fmla="*/ 282257166 w 285"/>
              <a:gd name="T29" fmla="*/ 604836771 h 285"/>
              <a:gd name="T30" fmla="*/ 282257166 w 285"/>
              <a:gd name="T31" fmla="*/ 645159209 h 285"/>
              <a:gd name="T32" fmla="*/ 322579605 w 285"/>
              <a:gd name="T33" fmla="*/ 718242835 h 285"/>
              <a:gd name="T34" fmla="*/ 360381097 w 285"/>
              <a:gd name="T35" fmla="*/ 604836771 h 285"/>
              <a:gd name="T36" fmla="*/ 360381097 w 285"/>
              <a:gd name="T37" fmla="*/ 572073996 h 285"/>
              <a:gd name="T38" fmla="*/ 428426104 w 285"/>
              <a:gd name="T39" fmla="*/ 604836771 h 285"/>
              <a:gd name="T40" fmla="*/ 458667933 w 285"/>
              <a:gd name="T41" fmla="*/ 604836771 h 285"/>
              <a:gd name="T42" fmla="*/ 498990371 w 285"/>
              <a:gd name="T43" fmla="*/ 572073996 h 285"/>
              <a:gd name="T44" fmla="*/ 536791863 w 285"/>
              <a:gd name="T45" fmla="*/ 604836771 h 285"/>
              <a:gd name="T46" fmla="*/ 536791863 w 285"/>
              <a:gd name="T47" fmla="*/ 572073996 h 285"/>
              <a:gd name="T48" fmla="*/ 572073996 w 285"/>
              <a:gd name="T49" fmla="*/ 536791863 h 285"/>
              <a:gd name="T50" fmla="*/ 572073996 w 285"/>
              <a:gd name="T51" fmla="*/ 572073996 h 285"/>
              <a:gd name="T52" fmla="*/ 640117317 w 285"/>
              <a:gd name="T53" fmla="*/ 572073996 h 285"/>
              <a:gd name="T54" fmla="*/ 672880092 w 285"/>
              <a:gd name="T55" fmla="*/ 536791863 h 285"/>
              <a:gd name="T56" fmla="*/ 672880092 w 285"/>
              <a:gd name="T57" fmla="*/ 317539300 h 285"/>
              <a:gd name="T58" fmla="*/ 718242835 w 285"/>
              <a:gd name="T59" fmla="*/ 317539300 h 285"/>
              <a:gd name="T60" fmla="*/ 718242835 w 285"/>
              <a:gd name="T61" fmla="*/ 37801504 h 285"/>
              <a:gd name="T62" fmla="*/ 672880092 w 285"/>
              <a:gd name="T63" fmla="*/ 0 h 285"/>
              <a:gd name="T64" fmla="*/ 672880092 w 285"/>
              <a:gd name="T65" fmla="*/ 37801504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285"/>
              <a:gd name="T101" fmla="*/ 285 w 285"/>
              <a:gd name="T102" fmla="*/ 285 h 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285">
                <a:moveTo>
                  <a:pt x="267" y="15"/>
                </a:moveTo>
                <a:lnTo>
                  <a:pt x="254" y="15"/>
                </a:lnTo>
                <a:lnTo>
                  <a:pt x="227" y="87"/>
                </a:lnTo>
                <a:lnTo>
                  <a:pt x="198" y="141"/>
                </a:lnTo>
                <a:lnTo>
                  <a:pt x="170" y="171"/>
                </a:lnTo>
                <a:lnTo>
                  <a:pt x="170" y="141"/>
                </a:lnTo>
                <a:lnTo>
                  <a:pt x="143" y="155"/>
                </a:lnTo>
                <a:lnTo>
                  <a:pt x="128" y="213"/>
                </a:lnTo>
                <a:lnTo>
                  <a:pt x="112" y="213"/>
                </a:lnTo>
                <a:lnTo>
                  <a:pt x="40" y="213"/>
                </a:lnTo>
                <a:lnTo>
                  <a:pt x="0" y="240"/>
                </a:lnTo>
                <a:lnTo>
                  <a:pt x="0" y="256"/>
                </a:lnTo>
                <a:lnTo>
                  <a:pt x="27" y="256"/>
                </a:lnTo>
                <a:lnTo>
                  <a:pt x="98" y="227"/>
                </a:lnTo>
                <a:lnTo>
                  <a:pt x="112" y="240"/>
                </a:lnTo>
                <a:lnTo>
                  <a:pt x="112" y="256"/>
                </a:lnTo>
                <a:lnTo>
                  <a:pt x="128" y="285"/>
                </a:lnTo>
                <a:lnTo>
                  <a:pt x="143" y="240"/>
                </a:lnTo>
                <a:lnTo>
                  <a:pt x="143" y="227"/>
                </a:lnTo>
                <a:lnTo>
                  <a:pt x="170" y="240"/>
                </a:lnTo>
                <a:lnTo>
                  <a:pt x="182" y="240"/>
                </a:lnTo>
                <a:lnTo>
                  <a:pt x="198" y="227"/>
                </a:lnTo>
                <a:lnTo>
                  <a:pt x="213" y="240"/>
                </a:lnTo>
                <a:lnTo>
                  <a:pt x="213" y="227"/>
                </a:lnTo>
                <a:lnTo>
                  <a:pt x="227" y="213"/>
                </a:lnTo>
                <a:lnTo>
                  <a:pt x="227" y="227"/>
                </a:lnTo>
                <a:lnTo>
                  <a:pt x="254" y="227"/>
                </a:lnTo>
                <a:lnTo>
                  <a:pt x="267" y="213"/>
                </a:lnTo>
                <a:lnTo>
                  <a:pt x="267" y="126"/>
                </a:lnTo>
                <a:lnTo>
                  <a:pt x="285" y="126"/>
                </a:lnTo>
                <a:lnTo>
                  <a:pt x="285" y="15"/>
                </a:lnTo>
                <a:lnTo>
                  <a:pt x="267" y="0"/>
                </a:lnTo>
                <a:lnTo>
                  <a:pt x="267" y="15"/>
                </a:lnTo>
                <a:close/>
              </a:path>
            </a:pathLst>
          </a:custGeom>
          <a:solidFill>
            <a:srgbClr val="ADAC92"/>
          </a:solidFill>
          <a:ln w="4">
            <a:solidFill>
              <a:srgbClr val="FFFFFF"/>
            </a:solidFill>
            <a:miter lim="800000"/>
            <a:headEnd/>
            <a:tailEnd/>
          </a:ln>
        </p:spPr>
        <p:txBody>
          <a:bodyPr/>
          <a:lstStyle/>
          <a:p>
            <a:endParaRPr lang="en-US"/>
          </a:p>
        </p:txBody>
      </p:sp>
      <p:sp>
        <p:nvSpPr>
          <p:cNvPr id="8233" name="Freeform 42"/>
          <p:cNvSpPr>
            <a:spLocks/>
          </p:cNvSpPr>
          <p:nvPr/>
        </p:nvSpPr>
        <p:spPr bwMode="auto">
          <a:xfrm>
            <a:off x="1593850" y="3503613"/>
            <a:ext cx="268288" cy="244475"/>
          </a:xfrm>
          <a:custGeom>
            <a:avLst/>
            <a:gdLst>
              <a:gd name="T0" fmla="*/ 357862824 w 169"/>
              <a:gd name="T1" fmla="*/ 181451228 h 154"/>
              <a:gd name="T2" fmla="*/ 282258023 w 169"/>
              <a:gd name="T3" fmla="*/ 136088433 h 154"/>
              <a:gd name="T4" fmla="*/ 146169332 w 169"/>
              <a:gd name="T5" fmla="*/ 0 h 154"/>
              <a:gd name="T6" fmla="*/ 146169332 w 169"/>
              <a:gd name="T7" fmla="*/ 35282186 h 154"/>
              <a:gd name="T8" fmla="*/ 146169332 w 169"/>
              <a:gd name="T9" fmla="*/ 68043423 h 154"/>
              <a:gd name="T10" fmla="*/ 100806426 w 169"/>
              <a:gd name="T11" fmla="*/ 249494675 h 154"/>
              <a:gd name="T12" fmla="*/ 68045140 w 169"/>
              <a:gd name="T13" fmla="*/ 211693140 h 154"/>
              <a:gd name="T14" fmla="*/ 68045140 w 169"/>
              <a:gd name="T15" fmla="*/ 249494675 h 154"/>
              <a:gd name="T16" fmla="*/ 0 w 169"/>
              <a:gd name="T17" fmla="*/ 279736538 h 154"/>
              <a:gd name="T18" fmla="*/ 0 w 169"/>
              <a:gd name="T19" fmla="*/ 388104008 h 154"/>
              <a:gd name="T20" fmla="*/ 100806426 w 169"/>
              <a:gd name="T21" fmla="*/ 347781524 h 154"/>
              <a:gd name="T22" fmla="*/ 68045140 w 169"/>
              <a:gd name="T23" fmla="*/ 347781524 h 154"/>
              <a:gd name="T24" fmla="*/ 68045140 w 169"/>
              <a:gd name="T25" fmla="*/ 279736538 h 154"/>
              <a:gd name="T26" fmla="*/ 146169332 w 169"/>
              <a:gd name="T27" fmla="*/ 279736538 h 154"/>
              <a:gd name="T28" fmla="*/ 282258023 w 169"/>
              <a:gd name="T29" fmla="*/ 347781524 h 154"/>
              <a:gd name="T30" fmla="*/ 322580584 w 169"/>
              <a:gd name="T31" fmla="*/ 249494675 h 154"/>
              <a:gd name="T32" fmla="*/ 357862824 w 169"/>
              <a:gd name="T33" fmla="*/ 249494675 h 154"/>
              <a:gd name="T34" fmla="*/ 425908038 w 169"/>
              <a:gd name="T35" fmla="*/ 211693140 h 154"/>
              <a:gd name="T36" fmla="*/ 390625699 w 169"/>
              <a:gd name="T37" fmla="*/ 211693140 h 154"/>
              <a:gd name="T38" fmla="*/ 357862824 w 169"/>
              <a:gd name="T39" fmla="*/ 181451228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54"/>
              <a:gd name="T62" fmla="*/ 169 w 169"/>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54">
                <a:moveTo>
                  <a:pt x="142" y="72"/>
                </a:moveTo>
                <a:lnTo>
                  <a:pt x="112" y="54"/>
                </a:lnTo>
                <a:lnTo>
                  <a:pt x="58" y="0"/>
                </a:lnTo>
                <a:lnTo>
                  <a:pt x="58" y="14"/>
                </a:lnTo>
                <a:lnTo>
                  <a:pt x="58" y="27"/>
                </a:lnTo>
                <a:lnTo>
                  <a:pt x="40" y="99"/>
                </a:lnTo>
                <a:lnTo>
                  <a:pt x="27" y="84"/>
                </a:lnTo>
                <a:lnTo>
                  <a:pt x="27" y="99"/>
                </a:lnTo>
                <a:lnTo>
                  <a:pt x="0" y="111"/>
                </a:lnTo>
                <a:lnTo>
                  <a:pt x="0" y="154"/>
                </a:lnTo>
                <a:lnTo>
                  <a:pt x="40" y="138"/>
                </a:lnTo>
                <a:lnTo>
                  <a:pt x="27" y="138"/>
                </a:lnTo>
                <a:lnTo>
                  <a:pt x="27" y="111"/>
                </a:lnTo>
                <a:lnTo>
                  <a:pt x="58" y="111"/>
                </a:lnTo>
                <a:lnTo>
                  <a:pt x="112" y="138"/>
                </a:lnTo>
                <a:lnTo>
                  <a:pt x="128" y="99"/>
                </a:lnTo>
                <a:lnTo>
                  <a:pt x="142" y="99"/>
                </a:lnTo>
                <a:lnTo>
                  <a:pt x="169" y="84"/>
                </a:lnTo>
                <a:lnTo>
                  <a:pt x="155" y="84"/>
                </a:lnTo>
                <a:lnTo>
                  <a:pt x="142" y="72"/>
                </a:lnTo>
                <a:close/>
              </a:path>
            </a:pathLst>
          </a:custGeom>
          <a:solidFill>
            <a:srgbClr val="ADAC92"/>
          </a:solidFill>
          <a:ln w="4">
            <a:solidFill>
              <a:srgbClr val="FFFFFF"/>
            </a:solidFill>
            <a:miter lim="800000"/>
            <a:headEnd/>
            <a:tailEnd/>
          </a:ln>
        </p:spPr>
        <p:txBody>
          <a:bodyPr/>
          <a:lstStyle/>
          <a:p>
            <a:endParaRPr lang="en-US"/>
          </a:p>
        </p:txBody>
      </p:sp>
      <p:sp>
        <p:nvSpPr>
          <p:cNvPr id="8234" name="Freeform 43"/>
          <p:cNvSpPr>
            <a:spLocks/>
          </p:cNvSpPr>
          <p:nvPr/>
        </p:nvSpPr>
        <p:spPr bwMode="auto">
          <a:xfrm>
            <a:off x="1685925" y="3368675"/>
            <a:ext cx="87313" cy="134938"/>
          </a:xfrm>
          <a:custGeom>
            <a:avLst/>
            <a:gdLst>
              <a:gd name="T0" fmla="*/ 30242052 w 55"/>
              <a:gd name="T1" fmla="*/ 214214891 h 85"/>
              <a:gd name="T2" fmla="*/ 30242052 w 55"/>
              <a:gd name="T3" fmla="*/ 103327571 h 85"/>
              <a:gd name="T4" fmla="*/ 138610192 w 55"/>
              <a:gd name="T5" fmla="*/ 141129272 h 85"/>
              <a:gd name="T6" fmla="*/ 138610192 w 55"/>
              <a:gd name="T7" fmla="*/ 103327571 h 85"/>
              <a:gd name="T8" fmla="*/ 30242052 w 55"/>
              <a:gd name="T9" fmla="*/ 0 h 85"/>
              <a:gd name="T10" fmla="*/ 0 w 55"/>
              <a:gd name="T11" fmla="*/ 103327571 h 85"/>
              <a:gd name="T12" fmla="*/ 30242052 w 55"/>
              <a:gd name="T13" fmla="*/ 214214891 h 85"/>
              <a:gd name="T14" fmla="*/ 0 60000 65536"/>
              <a:gd name="T15" fmla="*/ 0 60000 65536"/>
              <a:gd name="T16" fmla="*/ 0 60000 65536"/>
              <a:gd name="T17" fmla="*/ 0 60000 65536"/>
              <a:gd name="T18" fmla="*/ 0 60000 65536"/>
              <a:gd name="T19" fmla="*/ 0 60000 65536"/>
              <a:gd name="T20" fmla="*/ 0 60000 65536"/>
              <a:gd name="T21" fmla="*/ 0 w 55"/>
              <a:gd name="T22" fmla="*/ 0 h 85"/>
              <a:gd name="T23" fmla="*/ 55 w 5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5">
                <a:moveTo>
                  <a:pt x="12" y="85"/>
                </a:moveTo>
                <a:lnTo>
                  <a:pt x="12" y="41"/>
                </a:lnTo>
                <a:lnTo>
                  <a:pt x="55" y="56"/>
                </a:lnTo>
                <a:lnTo>
                  <a:pt x="55" y="41"/>
                </a:lnTo>
                <a:lnTo>
                  <a:pt x="12" y="0"/>
                </a:lnTo>
                <a:lnTo>
                  <a:pt x="0" y="41"/>
                </a:lnTo>
                <a:lnTo>
                  <a:pt x="12" y="85"/>
                </a:lnTo>
                <a:close/>
              </a:path>
            </a:pathLst>
          </a:custGeom>
          <a:solidFill>
            <a:srgbClr val="ADAC92"/>
          </a:solidFill>
          <a:ln w="4">
            <a:solidFill>
              <a:srgbClr val="FFFFFF"/>
            </a:solidFill>
            <a:miter lim="800000"/>
            <a:headEnd/>
            <a:tailEnd/>
          </a:ln>
        </p:spPr>
        <p:txBody>
          <a:bodyPr/>
          <a:lstStyle/>
          <a:p>
            <a:endParaRPr lang="en-US"/>
          </a:p>
        </p:txBody>
      </p:sp>
      <p:sp>
        <p:nvSpPr>
          <p:cNvPr id="8235" name="Freeform 44"/>
          <p:cNvSpPr>
            <a:spLocks/>
          </p:cNvSpPr>
          <p:nvPr/>
        </p:nvSpPr>
        <p:spPr bwMode="auto">
          <a:xfrm>
            <a:off x="1685925" y="2917825"/>
            <a:ext cx="111125" cy="450850"/>
          </a:xfrm>
          <a:custGeom>
            <a:avLst/>
            <a:gdLst>
              <a:gd name="T0" fmla="*/ 138607789 w 70"/>
              <a:gd name="T1" fmla="*/ 569555266 h 284"/>
              <a:gd name="T2" fmla="*/ 176410910 w 70"/>
              <a:gd name="T3" fmla="*/ 569555266 h 284"/>
              <a:gd name="T4" fmla="*/ 68043420 w 70"/>
              <a:gd name="T5" fmla="*/ 249494667 h 284"/>
              <a:gd name="T6" fmla="*/ 68043420 w 70"/>
              <a:gd name="T7" fmla="*/ 35282185 h 284"/>
              <a:gd name="T8" fmla="*/ 68043420 w 70"/>
              <a:gd name="T9" fmla="*/ 0 h 284"/>
              <a:gd name="T10" fmla="*/ 30241874 w 70"/>
              <a:gd name="T11" fmla="*/ 0 h 284"/>
              <a:gd name="T12" fmla="*/ 30241874 w 70"/>
              <a:gd name="T13" fmla="*/ 35282185 h 284"/>
              <a:gd name="T14" fmla="*/ 0 w 70"/>
              <a:gd name="T15" fmla="*/ 108365928 h 284"/>
              <a:gd name="T16" fmla="*/ 0 w 70"/>
              <a:gd name="T17" fmla="*/ 320059012 h 284"/>
              <a:gd name="T18" fmla="*/ 30241874 w 70"/>
              <a:gd name="T19" fmla="*/ 357862133 h 284"/>
              <a:gd name="T20" fmla="*/ 0 w 70"/>
              <a:gd name="T21" fmla="*/ 607356800 h 284"/>
              <a:gd name="T22" fmla="*/ 30241874 w 70"/>
              <a:gd name="T23" fmla="*/ 715724266 h 284"/>
              <a:gd name="T24" fmla="*/ 68043420 w 70"/>
              <a:gd name="T25" fmla="*/ 569555266 h 284"/>
              <a:gd name="T26" fmla="*/ 138607789 w 70"/>
              <a:gd name="T27" fmla="*/ 569555266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284"/>
              <a:gd name="T44" fmla="*/ 70 w 7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284">
                <a:moveTo>
                  <a:pt x="55" y="226"/>
                </a:moveTo>
                <a:lnTo>
                  <a:pt x="70" y="226"/>
                </a:lnTo>
                <a:lnTo>
                  <a:pt x="27" y="99"/>
                </a:lnTo>
                <a:lnTo>
                  <a:pt x="27" y="14"/>
                </a:lnTo>
                <a:lnTo>
                  <a:pt x="27" y="0"/>
                </a:lnTo>
                <a:lnTo>
                  <a:pt x="12" y="0"/>
                </a:lnTo>
                <a:lnTo>
                  <a:pt x="12" y="14"/>
                </a:lnTo>
                <a:lnTo>
                  <a:pt x="0" y="43"/>
                </a:lnTo>
                <a:lnTo>
                  <a:pt x="0" y="127"/>
                </a:lnTo>
                <a:lnTo>
                  <a:pt x="12" y="142"/>
                </a:lnTo>
                <a:lnTo>
                  <a:pt x="0" y="241"/>
                </a:lnTo>
                <a:lnTo>
                  <a:pt x="12" y="284"/>
                </a:lnTo>
                <a:lnTo>
                  <a:pt x="27" y="226"/>
                </a:lnTo>
                <a:lnTo>
                  <a:pt x="55" y="226"/>
                </a:lnTo>
                <a:close/>
              </a:path>
            </a:pathLst>
          </a:custGeom>
          <a:solidFill>
            <a:srgbClr val="ADAC92"/>
          </a:solidFill>
          <a:ln w="4">
            <a:solidFill>
              <a:srgbClr val="FFFFFF"/>
            </a:solidFill>
            <a:miter lim="800000"/>
            <a:headEnd/>
            <a:tailEnd/>
          </a:ln>
        </p:spPr>
        <p:txBody>
          <a:bodyPr/>
          <a:lstStyle/>
          <a:p>
            <a:endParaRPr lang="en-US"/>
          </a:p>
        </p:txBody>
      </p:sp>
      <p:sp>
        <p:nvSpPr>
          <p:cNvPr id="8236" name="Freeform 45"/>
          <p:cNvSpPr>
            <a:spLocks/>
          </p:cNvSpPr>
          <p:nvPr/>
        </p:nvSpPr>
        <p:spPr bwMode="auto">
          <a:xfrm>
            <a:off x="760413" y="4918075"/>
            <a:ext cx="111125" cy="204788"/>
          </a:xfrm>
          <a:custGeom>
            <a:avLst/>
            <a:gdLst>
              <a:gd name="T0" fmla="*/ 176410910 w 70"/>
              <a:gd name="T1" fmla="*/ 113408098 h 129"/>
              <a:gd name="T2" fmla="*/ 138607789 w 70"/>
              <a:gd name="T3" fmla="*/ 75604861 h 129"/>
              <a:gd name="T4" fmla="*/ 176410910 w 70"/>
              <a:gd name="T5" fmla="*/ 0 h 129"/>
              <a:gd name="T6" fmla="*/ 138607789 w 70"/>
              <a:gd name="T7" fmla="*/ 45362914 h 129"/>
              <a:gd name="T8" fmla="*/ 68043420 w 70"/>
              <a:gd name="T9" fmla="*/ 0 h 129"/>
              <a:gd name="T10" fmla="*/ 0 w 70"/>
              <a:gd name="T11" fmla="*/ 143650032 h 129"/>
              <a:gd name="T12" fmla="*/ 0 w 70"/>
              <a:gd name="T13" fmla="*/ 257056543 h 129"/>
              <a:gd name="T14" fmla="*/ 68043420 w 70"/>
              <a:gd name="T15" fmla="*/ 289819432 h 129"/>
              <a:gd name="T16" fmla="*/ 68043420 w 70"/>
              <a:gd name="T17" fmla="*/ 325101689 h 129"/>
              <a:gd name="T18" fmla="*/ 103325592 w 70"/>
              <a:gd name="T19" fmla="*/ 325101689 h 129"/>
              <a:gd name="T20" fmla="*/ 138607789 w 70"/>
              <a:gd name="T21" fmla="*/ 325101689 h 129"/>
              <a:gd name="T22" fmla="*/ 103325592 w 70"/>
              <a:gd name="T23" fmla="*/ 257056543 h 129"/>
              <a:gd name="T24" fmla="*/ 176410910 w 70"/>
              <a:gd name="T25" fmla="*/ 1134080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29"/>
              <a:gd name="T41" fmla="*/ 70 w 7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29">
                <a:moveTo>
                  <a:pt x="70" y="45"/>
                </a:moveTo>
                <a:lnTo>
                  <a:pt x="55" y="30"/>
                </a:lnTo>
                <a:lnTo>
                  <a:pt x="70" y="0"/>
                </a:lnTo>
                <a:lnTo>
                  <a:pt x="55" y="18"/>
                </a:lnTo>
                <a:lnTo>
                  <a:pt x="27" y="0"/>
                </a:lnTo>
                <a:lnTo>
                  <a:pt x="0" y="57"/>
                </a:lnTo>
                <a:lnTo>
                  <a:pt x="0" y="102"/>
                </a:lnTo>
                <a:lnTo>
                  <a:pt x="27" y="115"/>
                </a:lnTo>
                <a:lnTo>
                  <a:pt x="27" y="129"/>
                </a:lnTo>
                <a:lnTo>
                  <a:pt x="41" y="129"/>
                </a:lnTo>
                <a:lnTo>
                  <a:pt x="55" y="129"/>
                </a:lnTo>
                <a:lnTo>
                  <a:pt x="41" y="102"/>
                </a:lnTo>
                <a:lnTo>
                  <a:pt x="70" y="45"/>
                </a:lnTo>
                <a:close/>
              </a:path>
            </a:pathLst>
          </a:custGeom>
          <a:solidFill>
            <a:srgbClr val="ADAC92"/>
          </a:solidFill>
          <a:ln w="4">
            <a:solidFill>
              <a:srgbClr val="FFFFFF"/>
            </a:solidFill>
            <a:miter lim="800000"/>
            <a:headEnd/>
            <a:tailEnd/>
          </a:ln>
        </p:spPr>
        <p:txBody>
          <a:bodyPr/>
          <a:lstStyle/>
          <a:p>
            <a:endParaRPr lang="en-US"/>
          </a:p>
        </p:txBody>
      </p:sp>
      <p:sp>
        <p:nvSpPr>
          <p:cNvPr id="8237" name="Freeform 46"/>
          <p:cNvSpPr>
            <a:spLocks/>
          </p:cNvSpPr>
          <p:nvPr/>
        </p:nvSpPr>
        <p:spPr bwMode="auto">
          <a:xfrm>
            <a:off x="488950" y="4722813"/>
            <a:ext cx="47625" cy="34925"/>
          </a:xfrm>
          <a:custGeom>
            <a:avLst/>
            <a:gdLst>
              <a:gd name="T0" fmla="*/ 27722518 w 30"/>
              <a:gd name="T1" fmla="*/ 5040312 h 22"/>
              <a:gd name="T2" fmla="*/ 5040313 w 30"/>
              <a:gd name="T3" fmla="*/ 0 h 22"/>
              <a:gd name="T4" fmla="*/ 5040313 w 30"/>
              <a:gd name="T5" fmla="*/ 17640300 h 22"/>
              <a:gd name="T6" fmla="*/ 5040313 w 30"/>
              <a:gd name="T7" fmla="*/ 22682198 h 22"/>
              <a:gd name="T8" fmla="*/ 0 w 30"/>
              <a:gd name="T9" fmla="*/ 22682198 h 22"/>
              <a:gd name="T10" fmla="*/ 0 w 30"/>
              <a:gd name="T11" fmla="*/ 50403120 h 22"/>
              <a:gd name="T12" fmla="*/ 73085331 w 30"/>
              <a:gd name="T13" fmla="*/ 55443443 h 22"/>
              <a:gd name="T14" fmla="*/ 75604693 w 30"/>
              <a:gd name="T15" fmla="*/ 10080625 h 22"/>
              <a:gd name="T16" fmla="*/ 73085331 w 30"/>
              <a:gd name="T17" fmla="*/ 5040312 h 22"/>
              <a:gd name="T18" fmla="*/ 73085331 w 30"/>
              <a:gd name="T19" fmla="*/ 22682198 h 22"/>
              <a:gd name="T20" fmla="*/ 27722518 w 30"/>
              <a:gd name="T21" fmla="*/ 504031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11" y="2"/>
                </a:moveTo>
                <a:lnTo>
                  <a:pt x="2" y="0"/>
                </a:lnTo>
                <a:lnTo>
                  <a:pt x="2" y="7"/>
                </a:lnTo>
                <a:lnTo>
                  <a:pt x="2" y="9"/>
                </a:lnTo>
                <a:lnTo>
                  <a:pt x="0" y="9"/>
                </a:lnTo>
                <a:lnTo>
                  <a:pt x="0" y="20"/>
                </a:lnTo>
                <a:lnTo>
                  <a:pt x="29" y="22"/>
                </a:lnTo>
                <a:lnTo>
                  <a:pt x="30" y="4"/>
                </a:lnTo>
                <a:lnTo>
                  <a:pt x="29" y="2"/>
                </a:lnTo>
                <a:lnTo>
                  <a:pt x="29" y="9"/>
                </a:lnTo>
                <a:lnTo>
                  <a:pt x="11" y="2"/>
                </a:lnTo>
                <a:close/>
              </a:path>
            </a:pathLst>
          </a:custGeom>
          <a:solidFill>
            <a:srgbClr val="ADAC92"/>
          </a:solidFill>
          <a:ln w="4">
            <a:solidFill>
              <a:srgbClr val="FFFFFF"/>
            </a:solidFill>
            <a:miter lim="800000"/>
            <a:headEnd/>
            <a:tailEnd/>
          </a:ln>
        </p:spPr>
        <p:txBody>
          <a:bodyPr/>
          <a:lstStyle/>
          <a:p>
            <a:endParaRPr lang="en-US"/>
          </a:p>
        </p:txBody>
      </p:sp>
      <p:sp>
        <p:nvSpPr>
          <p:cNvPr id="8238" name="Freeform 47"/>
          <p:cNvSpPr>
            <a:spLocks/>
          </p:cNvSpPr>
          <p:nvPr/>
        </p:nvSpPr>
        <p:spPr bwMode="auto">
          <a:xfrm>
            <a:off x="506413" y="4725988"/>
            <a:ext cx="28575" cy="11112"/>
          </a:xfrm>
          <a:custGeom>
            <a:avLst/>
            <a:gdLst>
              <a:gd name="T0" fmla="*/ 45362806 w 18"/>
              <a:gd name="T1" fmla="*/ 17639508 h 7"/>
              <a:gd name="T2" fmla="*/ 45362806 w 18"/>
              <a:gd name="T3" fmla="*/ 0 h 7"/>
              <a:gd name="T4" fmla="*/ 0 w 18"/>
              <a:gd name="T5" fmla="*/ 0 h 7"/>
              <a:gd name="T6" fmla="*/ 45362806 w 18"/>
              <a:gd name="T7" fmla="*/ 17639508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8" y="7"/>
                </a:moveTo>
                <a:lnTo>
                  <a:pt x="18" y="0"/>
                </a:lnTo>
                <a:lnTo>
                  <a:pt x="0" y="0"/>
                </a:lnTo>
                <a:lnTo>
                  <a:pt x="18" y="7"/>
                </a:lnTo>
                <a:close/>
              </a:path>
            </a:pathLst>
          </a:custGeom>
          <a:solidFill>
            <a:srgbClr val="ADAC92"/>
          </a:solidFill>
          <a:ln w="4">
            <a:solidFill>
              <a:srgbClr val="FFFFFF"/>
            </a:solidFill>
            <a:miter lim="800000"/>
            <a:headEnd/>
            <a:tailEnd/>
          </a:ln>
        </p:spPr>
        <p:txBody>
          <a:bodyPr/>
          <a:lstStyle/>
          <a:p>
            <a:endParaRPr lang="en-US"/>
          </a:p>
        </p:txBody>
      </p:sp>
      <p:sp>
        <p:nvSpPr>
          <p:cNvPr id="8239" name="Freeform 48"/>
          <p:cNvSpPr>
            <a:spLocks/>
          </p:cNvSpPr>
          <p:nvPr/>
        </p:nvSpPr>
        <p:spPr bwMode="auto">
          <a:xfrm>
            <a:off x="488950" y="4733925"/>
            <a:ext cx="3175" cy="3175"/>
          </a:xfrm>
          <a:custGeom>
            <a:avLst/>
            <a:gdLst>
              <a:gd name="T0" fmla="*/ 5040312 w 2"/>
              <a:gd name="T1" fmla="*/ 0 h 2"/>
              <a:gd name="T2" fmla="*/ 0 w 2"/>
              <a:gd name="T3" fmla="*/ 5040312 h 2"/>
              <a:gd name="T4" fmla="*/ 5040312 w 2"/>
              <a:gd name="T5" fmla="*/ 5040312 h 2"/>
              <a:gd name="T6" fmla="*/ 504031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ADAC92"/>
          </a:solidFill>
          <a:ln w="4">
            <a:solidFill>
              <a:srgbClr val="FFFFFF"/>
            </a:solidFill>
            <a:miter lim="800000"/>
            <a:headEnd/>
            <a:tailEnd/>
          </a:ln>
        </p:spPr>
        <p:txBody>
          <a:bodyPr/>
          <a:lstStyle/>
          <a:p>
            <a:endParaRPr lang="en-US"/>
          </a:p>
        </p:txBody>
      </p:sp>
      <p:sp>
        <p:nvSpPr>
          <p:cNvPr id="708610" name="Rectangle 2"/>
          <p:cNvSpPr>
            <a:spLocks noGrp="1" noChangeArrowheads="1"/>
          </p:cNvSpPr>
          <p:nvPr>
            <p:ph type="title"/>
          </p:nvPr>
        </p:nvSpPr>
        <p:spPr/>
        <p:txBody>
          <a:bodyPr/>
          <a:lstStyle/>
          <a:p>
            <a:pPr eaLnBrk="1" hangingPunct="1">
              <a:defRPr/>
            </a:pPr>
            <a:r>
              <a:rPr lang="en-US" dirty="0" smtClean="0"/>
              <a:t>3. Optimize Global Transportation</a:t>
            </a:r>
          </a:p>
        </p:txBody>
      </p:sp>
      <p:sp>
        <p:nvSpPr>
          <p:cNvPr id="8241" name="AutoShape 2"/>
          <p:cNvSpPr>
            <a:spLocks noChangeAspect="1" noChangeArrowheads="1"/>
          </p:cNvSpPr>
          <p:nvPr/>
        </p:nvSpPr>
        <p:spPr bwMode="auto">
          <a:xfrm>
            <a:off x="0" y="984250"/>
            <a:ext cx="9144000" cy="5873750"/>
          </a:xfrm>
          <a:prstGeom prst="rect">
            <a:avLst/>
          </a:prstGeom>
          <a:noFill/>
          <a:ln w="9525">
            <a:noFill/>
            <a:miter lim="800000"/>
            <a:headEnd/>
            <a:tailEnd/>
          </a:ln>
        </p:spPr>
        <p:txBody>
          <a:bodyPr/>
          <a:lstStyle/>
          <a:p>
            <a:endParaRPr lang="en-US"/>
          </a:p>
        </p:txBody>
      </p:sp>
      <p:sp>
        <p:nvSpPr>
          <p:cNvPr id="8242" name="TextBox 7"/>
          <p:cNvSpPr txBox="1">
            <a:spLocks noChangeArrowheads="1"/>
          </p:cNvSpPr>
          <p:nvPr/>
        </p:nvSpPr>
        <p:spPr bwMode="auto">
          <a:xfrm>
            <a:off x="160338" y="1223963"/>
            <a:ext cx="5943600" cy="738664"/>
          </a:xfrm>
          <a:prstGeom prst="rect">
            <a:avLst/>
          </a:prstGeom>
          <a:noFill/>
          <a:ln w="9525">
            <a:noFill/>
            <a:miter lim="800000"/>
            <a:headEnd/>
            <a:tailEnd/>
          </a:ln>
        </p:spPr>
        <p:txBody>
          <a:bodyPr>
            <a:spAutoFit/>
          </a:bodyPr>
          <a:lstStyle/>
          <a:p>
            <a:r>
              <a:rPr lang="en-US" sz="1400" b="0" i="1" dirty="0" smtClean="0"/>
              <a:t>“Amber Road improves </a:t>
            </a:r>
            <a:r>
              <a:rPr lang="en-US" sz="1400" b="0" i="1" dirty="0"/>
              <a:t>how we manage our </a:t>
            </a:r>
            <a:br>
              <a:rPr lang="en-US" sz="1400" b="0" i="1" dirty="0"/>
            </a:br>
            <a:r>
              <a:rPr lang="en-US" sz="1400" b="0" i="1" dirty="0"/>
              <a:t>ocean transportation and allows us to realize targeted </a:t>
            </a:r>
            <a:br>
              <a:rPr lang="en-US" sz="1400" b="0" i="1" dirty="0"/>
            </a:br>
            <a:r>
              <a:rPr lang="en-US" sz="1400" b="0" i="1" dirty="0"/>
              <a:t>customer satisfaction gains in our export business.”</a:t>
            </a:r>
          </a:p>
        </p:txBody>
      </p:sp>
      <p:sp>
        <p:nvSpPr>
          <p:cNvPr id="8243" name="Rectangle 44"/>
          <p:cNvSpPr>
            <a:spLocks noChangeArrowheads="1"/>
          </p:cNvSpPr>
          <p:nvPr/>
        </p:nvSpPr>
        <p:spPr bwMode="auto">
          <a:xfrm>
            <a:off x="6248400" y="1143000"/>
            <a:ext cx="2667000" cy="2308324"/>
          </a:xfrm>
          <a:prstGeom prst="rect">
            <a:avLst/>
          </a:prstGeom>
          <a:noFill/>
          <a:ln w="9525">
            <a:noFill/>
            <a:miter lim="800000"/>
            <a:headEnd/>
            <a:tailEnd/>
          </a:ln>
        </p:spPr>
        <p:txBody>
          <a:bodyPr>
            <a:spAutoFit/>
          </a:bodyPr>
          <a:lstStyle/>
          <a:p>
            <a:pPr marL="282575" indent="-282575" algn="l">
              <a:spcBef>
                <a:spcPct val="50000"/>
              </a:spcBef>
              <a:buFontTx/>
              <a:buChar char="•"/>
            </a:pPr>
            <a:r>
              <a:rPr lang="en-US" sz="1600" b="0" dirty="0"/>
              <a:t>Manage higher transportation budgets </a:t>
            </a:r>
            <a:br>
              <a:rPr lang="en-US" sz="1600" b="0" dirty="0"/>
            </a:br>
            <a:r>
              <a:rPr lang="en-US" sz="1600" b="0" dirty="0"/>
              <a:t>(6 – 11% of revenue)</a:t>
            </a:r>
          </a:p>
          <a:p>
            <a:pPr marL="282575" indent="-282575" algn="l">
              <a:spcBef>
                <a:spcPct val="50000"/>
              </a:spcBef>
              <a:buFontTx/>
              <a:buChar char="•"/>
            </a:pPr>
            <a:r>
              <a:rPr lang="en-US" sz="1600" b="0" dirty="0"/>
              <a:t>Optimize carrier selection and reduce costs</a:t>
            </a:r>
          </a:p>
          <a:p>
            <a:pPr marL="282575" indent="-282575" algn="l">
              <a:spcBef>
                <a:spcPct val="50000"/>
              </a:spcBef>
              <a:buFontTx/>
              <a:buChar char="•"/>
            </a:pPr>
            <a:r>
              <a:rPr lang="en-US" sz="1600" b="0" dirty="0"/>
              <a:t>Implement stronger financial controls</a:t>
            </a:r>
          </a:p>
        </p:txBody>
      </p:sp>
      <p:sp>
        <p:nvSpPr>
          <p:cNvPr id="8244" name="Rectangle 44"/>
          <p:cNvSpPr>
            <a:spLocks noChangeArrowheads="1"/>
          </p:cNvSpPr>
          <p:nvPr/>
        </p:nvSpPr>
        <p:spPr bwMode="auto">
          <a:xfrm>
            <a:off x="6248400" y="4038600"/>
            <a:ext cx="2667000" cy="1892300"/>
          </a:xfrm>
          <a:prstGeom prst="rect">
            <a:avLst/>
          </a:prstGeom>
          <a:noFill/>
          <a:ln w="9525">
            <a:noFill/>
            <a:miter lim="800000"/>
            <a:headEnd/>
            <a:tailEnd/>
          </a:ln>
        </p:spPr>
        <p:txBody>
          <a:bodyPr>
            <a:spAutoFit/>
          </a:bodyPr>
          <a:lstStyle/>
          <a:p>
            <a:pPr marL="282575" indent="-282575" algn="l">
              <a:spcBef>
                <a:spcPct val="60000"/>
              </a:spcBef>
            </a:pPr>
            <a:r>
              <a:rPr lang="en-US"/>
              <a:t>Global TMS</a:t>
            </a:r>
          </a:p>
          <a:p>
            <a:pPr marL="282575" indent="-282575" algn="l">
              <a:spcBef>
                <a:spcPct val="60000"/>
              </a:spcBef>
              <a:buFontTx/>
              <a:buAutoNum type="arabicPeriod"/>
            </a:pPr>
            <a:r>
              <a:rPr lang="en-US" sz="1300" b="0"/>
              <a:t>Manage contracts</a:t>
            </a:r>
          </a:p>
          <a:p>
            <a:pPr marL="282575" indent="-282575" algn="l">
              <a:spcBef>
                <a:spcPct val="60000"/>
              </a:spcBef>
              <a:buFontTx/>
              <a:buAutoNum type="arabicPeriod"/>
            </a:pPr>
            <a:r>
              <a:rPr lang="en-US" sz="1300" b="0"/>
              <a:t>Evaluate routings</a:t>
            </a:r>
          </a:p>
          <a:p>
            <a:pPr marL="282575" indent="-282575" algn="l">
              <a:spcBef>
                <a:spcPct val="60000"/>
              </a:spcBef>
              <a:buFontTx/>
              <a:buAutoNum type="arabicPeriod"/>
            </a:pPr>
            <a:r>
              <a:rPr lang="en-US" sz="1300" b="0"/>
              <a:t>Select carriers</a:t>
            </a:r>
          </a:p>
          <a:p>
            <a:pPr marL="282575" indent="-282575" algn="l">
              <a:spcBef>
                <a:spcPct val="60000"/>
              </a:spcBef>
              <a:buFontTx/>
              <a:buAutoNum type="arabicPeriod"/>
            </a:pPr>
            <a:r>
              <a:rPr lang="en-US" sz="1300" b="0"/>
              <a:t>Audit freight bills</a:t>
            </a:r>
          </a:p>
          <a:p>
            <a:pPr marL="282575" indent="-282575" algn="l">
              <a:spcBef>
                <a:spcPct val="60000"/>
              </a:spcBef>
              <a:buFontTx/>
              <a:buAutoNum type="arabicPeriod"/>
            </a:pPr>
            <a:r>
              <a:rPr lang="en-US" sz="1300" b="0"/>
              <a:t>Measure performance</a:t>
            </a:r>
          </a:p>
        </p:txBody>
      </p:sp>
      <p:sp>
        <p:nvSpPr>
          <p:cNvPr id="8245" name="Oval 12"/>
          <p:cNvSpPr>
            <a:spLocks noChangeArrowheads="1"/>
          </p:cNvSpPr>
          <p:nvPr/>
        </p:nvSpPr>
        <p:spPr bwMode="auto">
          <a:xfrm>
            <a:off x="657225" y="360997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8246" name="Oval 12"/>
          <p:cNvSpPr>
            <a:spLocks noChangeArrowheads="1"/>
          </p:cNvSpPr>
          <p:nvPr/>
        </p:nvSpPr>
        <p:spPr bwMode="auto">
          <a:xfrm>
            <a:off x="576263" y="4354513"/>
            <a:ext cx="182562" cy="184150"/>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8247" name="Oval 12"/>
          <p:cNvSpPr>
            <a:spLocks noChangeArrowheads="1"/>
          </p:cNvSpPr>
          <p:nvPr/>
        </p:nvSpPr>
        <p:spPr bwMode="auto">
          <a:xfrm>
            <a:off x="212725" y="451802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8248" name="Oval 12"/>
          <p:cNvSpPr>
            <a:spLocks noChangeArrowheads="1"/>
          </p:cNvSpPr>
          <p:nvPr/>
        </p:nvSpPr>
        <p:spPr bwMode="auto">
          <a:xfrm>
            <a:off x="331788" y="4198938"/>
            <a:ext cx="182562" cy="182562"/>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8249" name="Rounded Rectangle 128"/>
          <p:cNvSpPr>
            <a:spLocks noChangeArrowheads="1"/>
          </p:cNvSpPr>
          <p:nvPr/>
        </p:nvSpPr>
        <p:spPr bwMode="auto">
          <a:xfrm>
            <a:off x="2455863" y="3738563"/>
            <a:ext cx="1527175" cy="771525"/>
          </a:xfrm>
          <a:prstGeom prst="roundRect">
            <a:avLst>
              <a:gd name="adj" fmla="val 8755"/>
            </a:avLst>
          </a:prstGeom>
          <a:solidFill>
            <a:srgbClr val="FBBE5B"/>
          </a:solidFill>
          <a:ln w="9525" algn="ctr">
            <a:solidFill>
              <a:schemeClr val="bg1"/>
            </a:solidFill>
            <a:round/>
            <a:headEnd/>
            <a:tailEnd/>
          </a:ln>
        </p:spPr>
        <p:txBody>
          <a:bodyPr tIns="164592"/>
          <a:lstStyle/>
          <a:p>
            <a:pPr algn="ctr"/>
            <a:r>
              <a:rPr lang="en-US" sz="1300" dirty="0">
                <a:solidFill>
                  <a:schemeClr val="bg1"/>
                </a:solidFill>
              </a:rPr>
              <a:t>GLOBAL</a:t>
            </a:r>
          </a:p>
          <a:p>
            <a:pPr algn="ctr"/>
            <a:r>
              <a:rPr lang="en-US" sz="1300" dirty="0">
                <a:solidFill>
                  <a:schemeClr val="bg1"/>
                </a:solidFill>
              </a:rPr>
              <a:t>TMS</a:t>
            </a:r>
          </a:p>
        </p:txBody>
      </p:sp>
      <p:sp>
        <p:nvSpPr>
          <p:cNvPr id="8250" name="Oval 26"/>
          <p:cNvSpPr>
            <a:spLocks noChangeArrowheads="1"/>
          </p:cNvSpPr>
          <p:nvPr/>
        </p:nvSpPr>
        <p:spPr bwMode="auto">
          <a:xfrm>
            <a:off x="4935538" y="3265488"/>
            <a:ext cx="182562" cy="182562"/>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8251" name="Oval 26"/>
          <p:cNvSpPr>
            <a:spLocks noChangeArrowheads="1"/>
          </p:cNvSpPr>
          <p:nvPr/>
        </p:nvSpPr>
        <p:spPr bwMode="auto">
          <a:xfrm>
            <a:off x="4929188" y="3597275"/>
            <a:ext cx="182562" cy="182563"/>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8252" name="Oval 26"/>
          <p:cNvSpPr>
            <a:spLocks noChangeArrowheads="1"/>
          </p:cNvSpPr>
          <p:nvPr/>
        </p:nvSpPr>
        <p:spPr bwMode="auto">
          <a:xfrm>
            <a:off x="5811838" y="4022725"/>
            <a:ext cx="182562" cy="182563"/>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8253" name="Oval 26"/>
          <p:cNvSpPr>
            <a:spLocks noChangeArrowheads="1"/>
          </p:cNvSpPr>
          <p:nvPr/>
        </p:nvSpPr>
        <p:spPr bwMode="auto">
          <a:xfrm>
            <a:off x="5241925" y="3954463"/>
            <a:ext cx="182563" cy="182562"/>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122" name="Freeform 121"/>
          <p:cNvSpPr>
            <a:spLocks noChangeArrowheads="1"/>
          </p:cNvSpPr>
          <p:nvPr/>
        </p:nvSpPr>
        <p:spPr bwMode="auto">
          <a:xfrm>
            <a:off x="763588" y="4108450"/>
            <a:ext cx="4510087" cy="827088"/>
          </a:xfrm>
          <a:custGeom>
            <a:avLst/>
            <a:gdLst>
              <a:gd name="T0" fmla="*/ 0 w 4509370"/>
              <a:gd name="T1" fmla="*/ 346341 h 882042"/>
              <a:gd name="T2" fmla="*/ 1277655 w 4509370"/>
              <a:gd name="T3" fmla="*/ 663331 h 882042"/>
              <a:gd name="T4" fmla="*/ 2480153 w 4509370"/>
              <a:gd name="T5" fmla="*/ 716162 h 882042"/>
              <a:gd name="T6" fmla="*/ 4509370 w 4509370"/>
              <a:gd name="T7" fmla="*/ 0 h 882042"/>
              <a:gd name="T8" fmla="*/ 0 60000 65536"/>
              <a:gd name="T9" fmla="*/ 0 60000 65536"/>
              <a:gd name="T10" fmla="*/ 0 60000 65536"/>
              <a:gd name="T11" fmla="*/ 0 60000 65536"/>
              <a:gd name="T12" fmla="*/ 0 w 4509370"/>
              <a:gd name="T13" fmla="*/ 0 h 882042"/>
              <a:gd name="T14" fmla="*/ 4509370 w 4509370"/>
              <a:gd name="T15" fmla="*/ 882042 h 882042"/>
            </a:gdLst>
            <a:ahLst/>
            <a:cxnLst>
              <a:cxn ang="T8">
                <a:pos x="T0" y="T1"/>
              </a:cxn>
              <a:cxn ang="T9">
                <a:pos x="T2" y="T3"/>
              </a:cxn>
              <a:cxn ang="T10">
                <a:pos x="T4" y="T5"/>
              </a:cxn>
              <a:cxn ang="T11">
                <a:pos x="T6" y="T7"/>
              </a:cxn>
            </a:cxnLst>
            <a:rect l="T12" t="T13" r="T14" b="T15"/>
            <a:pathLst>
              <a:path w="4509370" h="882042">
                <a:moveTo>
                  <a:pt x="0" y="369518"/>
                </a:moveTo>
                <a:cubicBezTo>
                  <a:pt x="432147" y="505738"/>
                  <a:pt x="864295" y="641959"/>
                  <a:pt x="1277654" y="707721"/>
                </a:cubicBezTo>
                <a:cubicBezTo>
                  <a:pt x="1691013" y="773483"/>
                  <a:pt x="1941534" y="882042"/>
                  <a:pt x="2480153" y="764088"/>
                </a:cubicBezTo>
                <a:cubicBezTo>
                  <a:pt x="3018772" y="646135"/>
                  <a:pt x="4182650" y="129436"/>
                  <a:pt x="4509370" y="0"/>
                </a:cubicBezTo>
              </a:path>
            </a:pathLst>
          </a:custGeom>
          <a:noFill/>
          <a:ln w="19050" algn="ctr">
            <a:solidFill>
              <a:srgbClr val="FFFFFF"/>
            </a:solidFill>
            <a:prstDash val="sysDash"/>
            <a:round/>
            <a:headEnd/>
            <a:tailEnd/>
          </a:ln>
          <a:effectLst>
            <a:outerShdw dist="38100" dir="2700000" algn="tl" rotWithShape="0">
              <a:srgbClr val="000000">
                <a:alpha val="39999"/>
              </a:srgbClr>
            </a:outerShdw>
          </a:effectLst>
        </p:spPr>
        <p:txBody>
          <a:bodyPr/>
          <a:lstStyle/>
          <a:p>
            <a:pPr>
              <a:defRPr/>
            </a:pPr>
            <a:endParaRPr lang="en-US"/>
          </a:p>
        </p:txBody>
      </p:sp>
      <p:sp>
        <p:nvSpPr>
          <p:cNvPr id="8255" name="TextBox 143"/>
          <p:cNvSpPr txBox="1">
            <a:spLocks noChangeArrowheads="1"/>
          </p:cNvSpPr>
          <p:nvPr/>
        </p:nvSpPr>
        <p:spPr bwMode="auto">
          <a:xfrm>
            <a:off x="2430463" y="3014663"/>
            <a:ext cx="1558925" cy="646331"/>
          </a:xfrm>
          <a:prstGeom prst="rect">
            <a:avLst/>
          </a:prstGeom>
          <a:noFill/>
          <a:ln w="9525">
            <a:noFill/>
            <a:miter lim="800000"/>
            <a:headEnd/>
            <a:tailEnd/>
          </a:ln>
        </p:spPr>
        <p:txBody>
          <a:bodyPr lIns="0" rIns="0">
            <a:spAutoFit/>
          </a:bodyPr>
          <a:lstStyle/>
          <a:p>
            <a:pPr algn="ctr"/>
            <a:r>
              <a:rPr lang="en-US" sz="1200" dirty="0">
                <a:solidFill>
                  <a:schemeClr val="bg2"/>
                </a:solidFill>
              </a:rPr>
              <a:t>Optimize Routes</a:t>
            </a:r>
          </a:p>
          <a:p>
            <a:pPr algn="ctr"/>
            <a:endParaRPr lang="en-US" sz="1200" dirty="0">
              <a:solidFill>
                <a:schemeClr val="bg2"/>
              </a:solidFill>
            </a:endParaRPr>
          </a:p>
          <a:p>
            <a:pPr algn="ctr"/>
            <a:r>
              <a:rPr lang="en-US" sz="1200" dirty="0">
                <a:solidFill>
                  <a:schemeClr val="bg2"/>
                </a:solidFill>
              </a:rPr>
              <a:t>Reduce Costs</a:t>
            </a:r>
          </a:p>
        </p:txBody>
      </p:sp>
      <p:sp>
        <p:nvSpPr>
          <p:cNvPr id="164" name="Oval 163"/>
          <p:cNvSpPr/>
          <p:nvPr/>
        </p:nvSpPr>
        <p:spPr bwMode="auto">
          <a:xfrm>
            <a:off x="5537200" y="3475038"/>
            <a:ext cx="182563" cy="182562"/>
          </a:xfrm>
          <a:prstGeom prst="ellipse">
            <a:avLst/>
          </a:prstGeom>
          <a:solidFill>
            <a:srgbClr val="FFFF00"/>
          </a:solidFill>
          <a:ln w="9525" cap="flat" cmpd="sng" algn="ctr">
            <a:solidFill>
              <a:schemeClr val="bg1"/>
            </a:solidFill>
            <a:prstDash val="solid"/>
            <a:round/>
            <a:headEnd type="none" w="med" len="med"/>
            <a:tailEnd type="none" w="med" len="med"/>
          </a:ln>
          <a:effectLst/>
        </p:spPr>
        <p:txBody>
          <a:bodyPr wrap="none" lIns="9144" tIns="9144" rIns="0" bIns="0" anchor="ctr"/>
          <a:lstStyle/>
          <a:p>
            <a:pPr>
              <a:defRPr/>
            </a:pPr>
            <a:r>
              <a:rPr lang="en-US" sz="600" dirty="0">
                <a:solidFill>
                  <a:schemeClr val="tx1">
                    <a:lumMod val="65000"/>
                    <a:lumOff val="35000"/>
                  </a:schemeClr>
                </a:solidFill>
              </a:rPr>
              <a:t>DC</a:t>
            </a:r>
          </a:p>
        </p:txBody>
      </p:sp>
      <p:sp>
        <p:nvSpPr>
          <p:cNvPr id="168" name="Oval 167"/>
          <p:cNvSpPr/>
          <p:nvPr/>
        </p:nvSpPr>
        <p:spPr bwMode="auto">
          <a:xfrm>
            <a:off x="5241925" y="3670300"/>
            <a:ext cx="182563" cy="182563"/>
          </a:xfrm>
          <a:prstGeom prst="ellipse">
            <a:avLst/>
          </a:prstGeom>
          <a:solidFill>
            <a:srgbClr val="FFFF00"/>
          </a:solidFill>
          <a:ln w="9525" cap="flat" cmpd="sng" algn="ctr">
            <a:solidFill>
              <a:schemeClr val="bg1"/>
            </a:solidFill>
            <a:prstDash val="solid"/>
            <a:round/>
            <a:headEnd type="none" w="med" len="med"/>
            <a:tailEnd type="none" w="med" len="med"/>
          </a:ln>
          <a:effectLst/>
        </p:spPr>
        <p:txBody>
          <a:bodyPr wrap="none" lIns="9144" tIns="9144" rIns="0" bIns="0" anchor="ctr"/>
          <a:lstStyle/>
          <a:p>
            <a:pPr>
              <a:defRPr/>
            </a:pPr>
            <a:r>
              <a:rPr lang="en-US" sz="600" dirty="0">
                <a:solidFill>
                  <a:schemeClr val="tx1">
                    <a:lumMod val="65000"/>
                    <a:lumOff val="35000"/>
                  </a:schemeClr>
                </a:solidFill>
              </a:rPr>
              <a:t>DC</a:t>
            </a:r>
          </a:p>
        </p:txBody>
      </p:sp>
      <p:cxnSp>
        <p:nvCxnSpPr>
          <p:cNvPr id="8258" name="Straight Arrow Connector 169"/>
          <p:cNvCxnSpPr>
            <a:cxnSpLocks noChangeShapeType="1"/>
            <a:stCxn id="164" idx="1"/>
            <a:endCxn id="8250" idx="6"/>
          </p:cNvCxnSpPr>
          <p:nvPr/>
        </p:nvCxnSpPr>
        <p:spPr bwMode="auto">
          <a:xfrm rot="16200000" flipV="1">
            <a:off x="5267325" y="3206750"/>
            <a:ext cx="146050" cy="444500"/>
          </a:xfrm>
          <a:prstGeom prst="straightConnector1">
            <a:avLst/>
          </a:prstGeom>
          <a:noFill/>
          <a:ln w="19050" algn="ctr">
            <a:solidFill>
              <a:schemeClr val="bg1"/>
            </a:solidFill>
            <a:round/>
            <a:headEnd type="triangle" w="med" len="med"/>
            <a:tailEnd/>
          </a:ln>
        </p:spPr>
      </p:cxnSp>
      <p:cxnSp>
        <p:nvCxnSpPr>
          <p:cNvPr id="8259" name="Straight Arrow Connector 171"/>
          <p:cNvCxnSpPr>
            <a:cxnSpLocks noChangeShapeType="1"/>
            <a:stCxn id="164" idx="2"/>
            <a:endCxn id="8251" idx="6"/>
          </p:cNvCxnSpPr>
          <p:nvPr/>
        </p:nvCxnSpPr>
        <p:spPr bwMode="auto">
          <a:xfrm rot="10800000" flipV="1">
            <a:off x="5111750" y="3567113"/>
            <a:ext cx="425450" cy="120650"/>
          </a:xfrm>
          <a:prstGeom prst="straightConnector1">
            <a:avLst/>
          </a:prstGeom>
          <a:noFill/>
          <a:ln w="19050" algn="ctr">
            <a:solidFill>
              <a:schemeClr val="bg1"/>
            </a:solidFill>
            <a:round/>
            <a:headEnd type="triangle" w="med" len="med"/>
            <a:tailEnd/>
          </a:ln>
        </p:spPr>
      </p:cxnSp>
      <p:cxnSp>
        <p:nvCxnSpPr>
          <p:cNvPr id="8260" name="Straight Arrow Connector 174"/>
          <p:cNvCxnSpPr>
            <a:cxnSpLocks noChangeShapeType="1"/>
            <a:stCxn id="164" idx="3"/>
          </p:cNvCxnSpPr>
          <p:nvPr/>
        </p:nvCxnSpPr>
        <p:spPr bwMode="auto">
          <a:xfrm rot="5400000">
            <a:off x="5317331" y="3706020"/>
            <a:ext cx="320675" cy="169862"/>
          </a:xfrm>
          <a:prstGeom prst="straightConnector1">
            <a:avLst/>
          </a:prstGeom>
          <a:noFill/>
          <a:ln w="19050" algn="ctr">
            <a:solidFill>
              <a:schemeClr val="bg1"/>
            </a:solidFill>
            <a:round/>
            <a:headEnd type="triangle" w="med" len="med"/>
            <a:tailEnd/>
          </a:ln>
        </p:spPr>
      </p:cxnSp>
      <p:sp>
        <p:nvSpPr>
          <p:cNvPr id="182" name="Freeform 181"/>
          <p:cNvSpPr>
            <a:spLocks noChangeArrowheads="1"/>
          </p:cNvSpPr>
          <p:nvPr/>
        </p:nvSpPr>
        <p:spPr bwMode="auto">
          <a:xfrm>
            <a:off x="763588" y="3814763"/>
            <a:ext cx="4214812" cy="1155700"/>
          </a:xfrm>
          <a:custGeom>
            <a:avLst/>
            <a:gdLst>
              <a:gd name="T0" fmla="*/ 0 w 4240060"/>
              <a:gd name="T1" fmla="*/ 634667 h 1160467"/>
              <a:gd name="T2" fmla="*/ 1270105 w 4240060"/>
              <a:gd name="T3" fmla="*/ 971735 h 1160467"/>
              <a:gd name="T4" fmla="*/ 2465498 w 4240060"/>
              <a:gd name="T5" fmla="*/ 994617 h 1160467"/>
              <a:gd name="T6" fmla="*/ 4215008 w 4240060"/>
              <a:gd name="T7" fmla="*/ 0 h 1160467"/>
              <a:gd name="T8" fmla="*/ 0 60000 65536"/>
              <a:gd name="T9" fmla="*/ 0 60000 65536"/>
              <a:gd name="T10" fmla="*/ 0 60000 65536"/>
              <a:gd name="T11" fmla="*/ 0 60000 65536"/>
              <a:gd name="T12" fmla="*/ 0 w 4240060"/>
              <a:gd name="T13" fmla="*/ 0 h 1160467"/>
              <a:gd name="T14" fmla="*/ 4240060 w 4240060"/>
              <a:gd name="T15" fmla="*/ 1160467 h 1160467"/>
            </a:gdLst>
            <a:ahLst/>
            <a:cxnLst>
              <a:cxn ang="T8">
                <a:pos x="T0" y="T1"/>
              </a:cxn>
              <a:cxn ang="T9">
                <a:pos x="T2" y="T3"/>
              </a:cxn>
              <a:cxn ang="T10">
                <a:pos x="T4" y="T5"/>
              </a:cxn>
              <a:cxn ang="T11">
                <a:pos x="T6" y="T7"/>
              </a:cxn>
            </a:cxnLst>
            <a:rect l="T12" t="T13" r="T14" b="T15"/>
            <a:pathLst>
              <a:path w="4240060" h="1160467">
                <a:moveTo>
                  <a:pt x="0" y="636804"/>
                </a:moveTo>
                <a:cubicBezTo>
                  <a:pt x="432147" y="773024"/>
                  <a:pt x="864295" y="914813"/>
                  <a:pt x="1277654" y="975007"/>
                </a:cubicBezTo>
                <a:cubicBezTo>
                  <a:pt x="1691013" y="1035201"/>
                  <a:pt x="1986419" y="1160467"/>
                  <a:pt x="2480153" y="997966"/>
                </a:cubicBezTo>
                <a:cubicBezTo>
                  <a:pt x="3199356" y="788690"/>
                  <a:pt x="3546131" y="610551"/>
                  <a:pt x="4240060" y="0"/>
                </a:cubicBezTo>
              </a:path>
            </a:pathLst>
          </a:custGeom>
          <a:noFill/>
          <a:ln w="19050" algn="ctr">
            <a:solidFill>
              <a:srgbClr val="FFFFFF"/>
            </a:solidFill>
            <a:prstDash val="sysDash"/>
            <a:round/>
            <a:headEnd/>
            <a:tailEnd/>
          </a:ln>
          <a:effectLst>
            <a:outerShdw dist="38100" dir="2700000" algn="tl" rotWithShape="0">
              <a:srgbClr val="000000">
                <a:alpha val="39999"/>
              </a:srgbClr>
            </a:outerShdw>
          </a:effectLst>
        </p:spPr>
        <p:txBody>
          <a:bodyPr/>
          <a:lstStyle/>
          <a:p>
            <a:pPr>
              <a:defRPr/>
            </a:pPr>
            <a:endParaRPr lang="en-US"/>
          </a:p>
        </p:txBody>
      </p:sp>
      <p:sp>
        <p:nvSpPr>
          <p:cNvPr id="8262" name="TextBox 182"/>
          <p:cNvSpPr txBox="1">
            <a:spLocks noChangeArrowheads="1"/>
          </p:cNvSpPr>
          <p:nvPr/>
        </p:nvSpPr>
        <p:spPr bwMode="auto">
          <a:xfrm>
            <a:off x="1603375" y="4841875"/>
            <a:ext cx="876300" cy="457200"/>
          </a:xfrm>
          <a:prstGeom prst="rect">
            <a:avLst/>
          </a:prstGeom>
          <a:noFill/>
          <a:ln w="9525">
            <a:noFill/>
            <a:miter lim="800000"/>
            <a:headEnd/>
            <a:tailEnd/>
          </a:ln>
        </p:spPr>
        <p:txBody>
          <a:bodyPr>
            <a:spAutoFit/>
          </a:bodyPr>
          <a:lstStyle/>
          <a:p>
            <a:r>
              <a:rPr lang="en-US" sz="1200">
                <a:solidFill>
                  <a:srgbClr val="0070C0"/>
                </a:solidFill>
              </a:rPr>
              <a:t>ocean route</a:t>
            </a:r>
          </a:p>
        </p:txBody>
      </p:sp>
      <p:sp>
        <p:nvSpPr>
          <p:cNvPr id="184" name="Freeform 183"/>
          <p:cNvSpPr>
            <a:spLocks noChangeArrowheads="1"/>
          </p:cNvSpPr>
          <p:nvPr/>
        </p:nvSpPr>
        <p:spPr bwMode="auto">
          <a:xfrm>
            <a:off x="750888" y="2362200"/>
            <a:ext cx="4210050" cy="2035175"/>
          </a:xfrm>
          <a:custGeom>
            <a:avLst/>
            <a:gdLst>
              <a:gd name="T0" fmla="*/ 0 w 4208745"/>
              <a:gd name="T1" fmla="*/ 2034436 h 2034436"/>
              <a:gd name="T2" fmla="*/ 2204580 w 4208745"/>
              <a:gd name="T3" fmla="*/ 186847 h 2034436"/>
              <a:gd name="T4" fmla="*/ 4208745 w 4208745"/>
              <a:gd name="T5" fmla="*/ 913356 h 2034436"/>
              <a:gd name="T6" fmla="*/ 4208745 w 4208745"/>
              <a:gd name="T7" fmla="*/ 913356 h 2034436"/>
              <a:gd name="T8" fmla="*/ 0 60000 65536"/>
              <a:gd name="T9" fmla="*/ 0 60000 65536"/>
              <a:gd name="T10" fmla="*/ 0 60000 65536"/>
              <a:gd name="T11" fmla="*/ 0 60000 65536"/>
              <a:gd name="T12" fmla="*/ 0 w 4208745"/>
              <a:gd name="T13" fmla="*/ 0 h 2034436"/>
              <a:gd name="T14" fmla="*/ 4208745 w 4208745"/>
              <a:gd name="T15" fmla="*/ 2034436 h 2034436"/>
            </a:gdLst>
            <a:ahLst/>
            <a:cxnLst>
              <a:cxn ang="T8">
                <a:pos x="T0" y="T1"/>
              </a:cxn>
              <a:cxn ang="T9">
                <a:pos x="T2" y="T3"/>
              </a:cxn>
              <a:cxn ang="T10">
                <a:pos x="T4" y="T5"/>
              </a:cxn>
              <a:cxn ang="T11">
                <a:pos x="T6" y="T7"/>
              </a:cxn>
            </a:cxnLst>
            <a:rect l="T12" t="T13" r="T14" b="T15"/>
            <a:pathLst>
              <a:path w="4208745" h="2034436">
                <a:moveTo>
                  <a:pt x="0" y="2034436"/>
                </a:moveTo>
                <a:cubicBezTo>
                  <a:pt x="751561" y="1204065"/>
                  <a:pt x="1503123" y="373694"/>
                  <a:pt x="2204580" y="186847"/>
                </a:cubicBezTo>
                <a:cubicBezTo>
                  <a:pt x="2906037" y="0"/>
                  <a:pt x="4208745" y="913356"/>
                  <a:pt x="4208745" y="913356"/>
                </a:cubicBezTo>
              </a:path>
            </a:pathLst>
          </a:custGeom>
          <a:noFill/>
          <a:ln w="19050" algn="ctr">
            <a:solidFill>
              <a:srgbClr val="FFFFFF"/>
            </a:solidFill>
            <a:prstDash val="sysDash"/>
            <a:round/>
            <a:headEnd/>
            <a:tailEnd/>
          </a:ln>
          <a:effectLst>
            <a:outerShdw dist="38100" dir="2700000" algn="tl" rotWithShape="0">
              <a:srgbClr val="000000">
                <a:alpha val="39999"/>
              </a:srgbClr>
            </a:outerShdw>
          </a:effectLst>
        </p:spPr>
        <p:txBody>
          <a:bodyPr/>
          <a:lstStyle/>
          <a:p>
            <a:pPr>
              <a:defRPr/>
            </a:pPr>
            <a:endParaRPr lang="en-US"/>
          </a:p>
        </p:txBody>
      </p:sp>
      <p:sp>
        <p:nvSpPr>
          <p:cNvPr id="8264" name="TextBox 184"/>
          <p:cNvSpPr txBox="1">
            <a:spLocks noChangeArrowheads="1"/>
          </p:cNvSpPr>
          <p:nvPr/>
        </p:nvSpPr>
        <p:spPr bwMode="auto">
          <a:xfrm>
            <a:off x="1590675" y="2686050"/>
            <a:ext cx="876300" cy="457200"/>
          </a:xfrm>
          <a:prstGeom prst="rect">
            <a:avLst/>
          </a:prstGeom>
          <a:noFill/>
          <a:ln w="9525">
            <a:noFill/>
            <a:miter lim="800000"/>
            <a:headEnd/>
            <a:tailEnd/>
          </a:ln>
        </p:spPr>
        <p:txBody>
          <a:bodyPr>
            <a:spAutoFit/>
          </a:bodyPr>
          <a:lstStyle/>
          <a:p>
            <a:r>
              <a:rPr lang="en-US" sz="1200">
                <a:solidFill>
                  <a:srgbClr val="0070C0"/>
                </a:solidFill>
              </a:rPr>
              <a:t>air freight</a:t>
            </a:r>
          </a:p>
        </p:txBody>
      </p:sp>
      <p:grpSp>
        <p:nvGrpSpPr>
          <p:cNvPr id="2" name="Group 94"/>
          <p:cNvGrpSpPr>
            <a:grpSpLocks/>
          </p:cNvGrpSpPr>
          <p:nvPr/>
        </p:nvGrpSpPr>
        <p:grpSpPr bwMode="auto">
          <a:xfrm>
            <a:off x="819150" y="6124575"/>
            <a:ext cx="4648200" cy="574675"/>
            <a:chOff x="1207" y="3774"/>
            <a:chExt cx="2111" cy="261"/>
          </a:xfrm>
        </p:grpSpPr>
        <p:grpSp>
          <p:nvGrpSpPr>
            <p:cNvPr id="3" name="Group 19"/>
            <p:cNvGrpSpPr>
              <a:grpSpLocks/>
            </p:cNvGrpSpPr>
            <p:nvPr/>
          </p:nvGrpSpPr>
          <p:grpSpPr bwMode="auto">
            <a:xfrm>
              <a:off x="1211" y="3915"/>
              <a:ext cx="411" cy="115"/>
              <a:chOff x="1740794" y="5866945"/>
              <a:chExt cx="653547" cy="182880"/>
            </a:xfrm>
          </p:grpSpPr>
          <p:sp>
            <p:nvSpPr>
              <p:cNvPr id="8285" name="Oval 12"/>
              <p:cNvSpPr>
                <a:spLocks noChangeArrowheads="1"/>
              </p:cNvSpPr>
              <p:nvPr/>
            </p:nvSpPr>
            <p:spPr bwMode="auto">
              <a:xfrm>
                <a:off x="1740794" y="5866945"/>
                <a:ext cx="182880" cy="182880"/>
              </a:xfrm>
              <a:prstGeom prst="ellipse">
                <a:avLst/>
              </a:prstGeom>
              <a:solidFill>
                <a:srgbClr val="92D050"/>
              </a:solidFill>
              <a:ln w="9525" algn="ctr">
                <a:solidFill>
                  <a:schemeClr val="bg1"/>
                </a:solidFill>
                <a:round/>
                <a:headEnd/>
                <a:tailEnd/>
              </a:ln>
            </p:spPr>
            <p:txBody>
              <a:bodyPr wrap="none" lIns="9144" tIns="9144" rIns="0" bIns="0" anchor="ctr"/>
              <a:lstStyle/>
              <a:p>
                <a:r>
                  <a:rPr lang="en-US" sz="800">
                    <a:solidFill>
                      <a:schemeClr val="bg1"/>
                    </a:solidFill>
                  </a:rPr>
                  <a:t>SP</a:t>
                </a:r>
              </a:p>
            </p:txBody>
          </p:sp>
          <p:sp>
            <p:nvSpPr>
              <p:cNvPr id="8286" name="TextBox 13"/>
              <p:cNvSpPr txBox="1">
                <a:spLocks noChangeArrowheads="1"/>
              </p:cNvSpPr>
              <p:nvPr/>
            </p:nvSpPr>
            <p:spPr bwMode="auto">
              <a:xfrm>
                <a:off x="1980849" y="5903751"/>
                <a:ext cx="413492" cy="98916"/>
              </a:xfrm>
              <a:prstGeom prst="rect">
                <a:avLst/>
              </a:prstGeom>
              <a:noFill/>
              <a:ln w="9525">
                <a:noFill/>
                <a:miter lim="800000"/>
                <a:headEnd/>
                <a:tailEnd/>
              </a:ln>
            </p:spPr>
            <p:txBody>
              <a:bodyPr wrap="none" lIns="0" tIns="0" rIns="0" bIns="0">
                <a:spAutoFit/>
              </a:bodyPr>
              <a:lstStyle/>
              <a:p>
                <a:pPr algn="l"/>
                <a:r>
                  <a:rPr lang="en-US" sz="900"/>
                  <a:t>SUPPLIER</a:t>
                </a:r>
              </a:p>
            </p:txBody>
          </p:sp>
        </p:grpSp>
        <p:grpSp>
          <p:nvGrpSpPr>
            <p:cNvPr id="4" name="Group 20"/>
            <p:cNvGrpSpPr>
              <a:grpSpLocks/>
            </p:cNvGrpSpPr>
            <p:nvPr/>
          </p:nvGrpSpPr>
          <p:grpSpPr bwMode="auto">
            <a:xfrm>
              <a:off x="1716" y="3779"/>
              <a:ext cx="659" cy="115"/>
              <a:chOff x="1740882" y="6098281"/>
              <a:chExt cx="1047977" cy="182678"/>
            </a:xfrm>
          </p:grpSpPr>
          <p:sp>
            <p:nvSpPr>
              <p:cNvPr id="8283" name="Oval 143"/>
              <p:cNvSpPr>
                <a:spLocks noChangeArrowheads="1"/>
              </p:cNvSpPr>
              <p:nvPr/>
            </p:nvSpPr>
            <p:spPr bwMode="auto">
              <a:xfrm>
                <a:off x="1740890" y="6098356"/>
                <a:ext cx="182298" cy="182103"/>
              </a:xfrm>
              <a:prstGeom prst="ellipse">
                <a:avLst/>
              </a:prstGeom>
              <a:solidFill>
                <a:srgbClr val="FFFF00"/>
              </a:solidFill>
              <a:ln w="9525" algn="ctr">
                <a:solidFill>
                  <a:schemeClr val="bg1"/>
                </a:solidFill>
                <a:round/>
                <a:headEnd/>
                <a:tailEnd/>
              </a:ln>
            </p:spPr>
            <p:txBody>
              <a:bodyPr wrap="none" lIns="9144" tIns="9144" rIns="0" bIns="0" anchor="ctr"/>
              <a:lstStyle/>
              <a:p>
                <a:r>
                  <a:rPr lang="en-US" sz="800">
                    <a:solidFill>
                      <a:srgbClr val="595959"/>
                    </a:solidFill>
                  </a:rPr>
                  <a:t>DC</a:t>
                </a:r>
              </a:p>
            </p:txBody>
          </p:sp>
          <p:sp>
            <p:nvSpPr>
              <p:cNvPr id="8284" name="TextBox 15"/>
              <p:cNvSpPr txBox="1">
                <a:spLocks noChangeArrowheads="1"/>
              </p:cNvSpPr>
              <p:nvPr/>
            </p:nvSpPr>
            <p:spPr bwMode="auto">
              <a:xfrm>
                <a:off x="1981664" y="6135046"/>
                <a:ext cx="807195" cy="98807"/>
              </a:xfrm>
              <a:prstGeom prst="rect">
                <a:avLst/>
              </a:prstGeom>
              <a:noFill/>
              <a:ln w="9525">
                <a:noFill/>
                <a:miter lim="800000"/>
                <a:headEnd/>
                <a:tailEnd/>
              </a:ln>
            </p:spPr>
            <p:txBody>
              <a:bodyPr wrap="none" lIns="0" tIns="0" rIns="0" bIns="0">
                <a:spAutoFit/>
              </a:bodyPr>
              <a:lstStyle/>
              <a:p>
                <a:pPr algn="l"/>
                <a:r>
                  <a:rPr lang="en-US" sz="900"/>
                  <a:t>DECONSOLIDATION</a:t>
                </a:r>
              </a:p>
            </p:txBody>
          </p:sp>
        </p:grpSp>
        <p:grpSp>
          <p:nvGrpSpPr>
            <p:cNvPr id="5" name="Group 21"/>
            <p:cNvGrpSpPr>
              <a:grpSpLocks/>
            </p:cNvGrpSpPr>
            <p:nvPr/>
          </p:nvGrpSpPr>
          <p:grpSpPr bwMode="auto">
            <a:xfrm>
              <a:off x="1716" y="3920"/>
              <a:ext cx="440" cy="115"/>
              <a:chOff x="1740882" y="6330611"/>
              <a:chExt cx="698260" cy="182677"/>
            </a:xfrm>
          </p:grpSpPr>
          <p:sp>
            <p:nvSpPr>
              <p:cNvPr id="8281" name="Oval 141"/>
              <p:cNvSpPr>
                <a:spLocks noChangeArrowheads="1"/>
              </p:cNvSpPr>
              <p:nvPr/>
            </p:nvSpPr>
            <p:spPr bwMode="auto">
              <a:xfrm>
                <a:off x="1740890" y="6330040"/>
                <a:ext cx="183063" cy="183248"/>
              </a:xfrm>
              <a:prstGeom prst="ellipse">
                <a:avLst/>
              </a:prstGeom>
              <a:solidFill>
                <a:srgbClr val="00B0F0"/>
              </a:solidFill>
              <a:ln w="9525" algn="ctr">
                <a:solidFill>
                  <a:schemeClr val="bg1"/>
                </a:solidFill>
                <a:round/>
                <a:headEnd/>
                <a:tailEnd/>
              </a:ln>
            </p:spPr>
            <p:txBody>
              <a:bodyPr wrap="none" lIns="18288" tIns="9144" rIns="0" bIns="0" anchor="ctr"/>
              <a:lstStyle/>
              <a:p>
                <a:pPr algn="l"/>
                <a:r>
                  <a:rPr lang="en-US" sz="800">
                    <a:solidFill>
                      <a:schemeClr val="bg1"/>
                    </a:solidFill>
                  </a:rPr>
                  <a:t>AS</a:t>
                </a:r>
              </a:p>
            </p:txBody>
          </p:sp>
          <p:sp>
            <p:nvSpPr>
              <p:cNvPr id="8282" name="TextBox 17"/>
              <p:cNvSpPr txBox="1">
                <a:spLocks noChangeArrowheads="1"/>
              </p:cNvSpPr>
              <p:nvPr/>
            </p:nvSpPr>
            <p:spPr bwMode="auto">
              <a:xfrm>
                <a:off x="1981267" y="6367146"/>
                <a:ext cx="457875" cy="98189"/>
              </a:xfrm>
              <a:prstGeom prst="rect">
                <a:avLst/>
              </a:prstGeom>
              <a:noFill/>
              <a:ln w="9525">
                <a:noFill/>
                <a:miter lim="800000"/>
                <a:headEnd/>
                <a:tailEnd/>
              </a:ln>
            </p:spPr>
            <p:txBody>
              <a:bodyPr wrap="none" lIns="0" tIns="0" rIns="0" bIns="0">
                <a:spAutoFit/>
              </a:bodyPr>
              <a:lstStyle/>
              <a:p>
                <a:pPr algn="l"/>
                <a:r>
                  <a:rPr lang="en-US" sz="900"/>
                  <a:t>ASSEMBLY</a:t>
                </a:r>
              </a:p>
            </p:txBody>
          </p:sp>
        </p:grpSp>
        <p:grpSp>
          <p:nvGrpSpPr>
            <p:cNvPr id="6" name="Group 22"/>
            <p:cNvGrpSpPr>
              <a:grpSpLocks/>
            </p:cNvGrpSpPr>
            <p:nvPr/>
          </p:nvGrpSpPr>
          <p:grpSpPr bwMode="auto">
            <a:xfrm>
              <a:off x="2453" y="3774"/>
              <a:ext cx="330" cy="115"/>
              <a:chOff x="1740794" y="5660265"/>
              <a:chExt cx="523307" cy="182880"/>
            </a:xfrm>
          </p:grpSpPr>
          <p:sp>
            <p:nvSpPr>
              <p:cNvPr id="8279" name="Oval 23"/>
              <p:cNvSpPr>
                <a:spLocks noChangeArrowheads="1"/>
              </p:cNvSpPr>
              <p:nvPr/>
            </p:nvSpPr>
            <p:spPr bwMode="auto">
              <a:xfrm>
                <a:off x="1740794" y="5660265"/>
                <a:ext cx="182880" cy="182880"/>
              </a:xfrm>
              <a:prstGeom prst="ellipse">
                <a:avLst/>
              </a:prstGeom>
              <a:solidFill>
                <a:srgbClr val="7030A0"/>
              </a:solidFill>
              <a:ln w="9525" algn="ctr">
                <a:solidFill>
                  <a:schemeClr val="bg1"/>
                </a:solidFill>
                <a:round/>
                <a:headEnd/>
                <a:tailEnd/>
              </a:ln>
            </p:spPr>
            <p:txBody>
              <a:bodyPr wrap="none" lIns="0" tIns="9144" rIns="0" bIns="0" anchor="ctr"/>
              <a:lstStyle/>
              <a:p>
                <a:r>
                  <a:rPr lang="en-US" sz="800">
                    <a:solidFill>
                      <a:schemeClr val="bg1"/>
                    </a:solidFill>
                  </a:rPr>
                  <a:t>ST</a:t>
                </a:r>
              </a:p>
            </p:txBody>
          </p:sp>
          <p:sp>
            <p:nvSpPr>
              <p:cNvPr id="8280" name="TextBox 24"/>
              <p:cNvSpPr txBox="1">
                <a:spLocks noChangeArrowheads="1"/>
              </p:cNvSpPr>
              <p:nvPr/>
            </p:nvSpPr>
            <p:spPr bwMode="auto">
              <a:xfrm>
                <a:off x="1981355" y="5696841"/>
                <a:ext cx="282746" cy="98298"/>
              </a:xfrm>
              <a:prstGeom prst="rect">
                <a:avLst/>
              </a:prstGeom>
              <a:noFill/>
              <a:ln w="9525">
                <a:noFill/>
                <a:miter lim="800000"/>
                <a:headEnd/>
                <a:tailEnd/>
              </a:ln>
            </p:spPr>
            <p:txBody>
              <a:bodyPr wrap="none" lIns="0" tIns="0" rIns="0" bIns="0">
                <a:spAutoFit/>
              </a:bodyPr>
              <a:lstStyle/>
              <a:p>
                <a:pPr algn="l"/>
                <a:r>
                  <a:rPr lang="en-US" sz="900"/>
                  <a:t>STORE</a:t>
                </a:r>
              </a:p>
            </p:txBody>
          </p:sp>
        </p:grpSp>
        <p:sp>
          <p:nvSpPr>
            <p:cNvPr id="8272" name="Oval 26"/>
            <p:cNvSpPr>
              <a:spLocks noChangeArrowheads="1"/>
            </p:cNvSpPr>
            <p:nvPr/>
          </p:nvSpPr>
          <p:spPr bwMode="auto">
            <a:xfrm>
              <a:off x="2453" y="3915"/>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800">
                  <a:solidFill>
                    <a:schemeClr val="bg1"/>
                  </a:solidFill>
                </a:rPr>
                <a:t>GW</a:t>
              </a:r>
            </a:p>
          </p:txBody>
        </p:sp>
        <p:sp>
          <p:nvSpPr>
            <p:cNvPr id="8273" name="TextBox 27"/>
            <p:cNvSpPr txBox="1">
              <a:spLocks noChangeArrowheads="1"/>
            </p:cNvSpPr>
            <p:nvPr/>
          </p:nvSpPr>
          <p:spPr bwMode="auto">
            <a:xfrm>
              <a:off x="2605" y="3938"/>
              <a:ext cx="266" cy="62"/>
            </a:xfrm>
            <a:prstGeom prst="rect">
              <a:avLst/>
            </a:prstGeom>
            <a:noFill/>
            <a:ln w="9525">
              <a:noFill/>
              <a:miter lim="800000"/>
              <a:headEnd/>
              <a:tailEnd/>
            </a:ln>
          </p:spPr>
          <p:txBody>
            <a:bodyPr wrap="none" lIns="0" tIns="0" rIns="0" bIns="0">
              <a:spAutoFit/>
            </a:bodyPr>
            <a:lstStyle/>
            <a:p>
              <a:pPr algn="l"/>
              <a:r>
                <a:rPr lang="en-US" sz="900"/>
                <a:t>GATEWAY</a:t>
              </a:r>
            </a:p>
          </p:txBody>
        </p:sp>
        <p:sp>
          <p:nvSpPr>
            <p:cNvPr id="8274" name="Oval 47"/>
            <p:cNvSpPr>
              <a:spLocks noChangeArrowheads="1"/>
            </p:cNvSpPr>
            <p:nvPr/>
          </p:nvSpPr>
          <p:spPr bwMode="auto">
            <a:xfrm>
              <a:off x="1207" y="3774"/>
              <a:ext cx="115" cy="115"/>
            </a:xfrm>
            <a:prstGeom prst="ellipse">
              <a:avLst/>
            </a:prstGeom>
            <a:solidFill>
              <a:srgbClr val="FF0000"/>
            </a:solidFill>
            <a:ln w="9525" algn="ctr">
              <a:solidFill>
                <a:schemeClr val="bg1"/>
              </a:solidFill>
              <a:round/>
              <a:headEnd/>
              <a:tailEnd/>
            </a:ln>
          </p:spPr>
          <p:txBody>
            <a:bodyPr wrap="none" lIns="9144" tIns="9144" rIns="0" bIns="0" anchor="ctr"/>
            <a:lstStyle/>
            <a:p>
              <a:r>
                <a:rPr lang="en-US" sz="800">
                  <a:solidFill>
                    <a:schemeClr val="bg1"/>
                  </a:solidFill>
                </a:rPr>
                <a:t>IM</a:t>
              </a:r>
            </a:p>
          </p:txBody>
        </p:sp>
        <p:sp>
          <p:nvSpPr>
            <p:cNvPr id="8275" name="TextBox 48"/>
            <p:cNvSpPr txBox="1">
              <a:spLocks noChangeArrowheads="1"/>
            </p:cNvSpPr>
            <p:nvPr/>
          </p:nvSpPr>
          <p:spPr bwMode="auto">
            <a:xfrm>
              <a:off x="1358" y="3797"/>
              <a:ext cx="274" cy="62"/>
            </a:xfrm>
            <a:prstGeom prst="rect">
              <a:avLst/>
            </a:prstGeom>
            <a:noFill/>
            <a:ln w="9525">
              <a:noFill/>
              <a:miter lim="800000"/>
              <a:headEnd/>
              <a:tailEnd/>
            </a:ln>
          </p:spPr>
          <p:txBody>
            <a:bodyPr wrap="none" lIns="0" tIns="0" rIns="0" bIns="0">
              <a:spAutoFit/>
            </a:bodyPr>
            <a:lstStyle/>
            <a:p>
              <a:pPr algn="l"/>
              <a:r>
                <a:rPr lang="en-US" sz="900"/>
                <a:t>IMPORTER</a:t>
              </a:r>
            </a:p>
          </p:txBody>
        </p:sp>
        <p:grpSp>
          <p:nvGrpSpPr>
            <p:cNvPr id="7" name="Group 22"/>
            <p:cNvGrpSpPr>
              <a:grpSpLocks/>
            </p:cNvGrpSpPr>
            <p:nvPr/>
          </p:nvGrpSpPr>
          <p:grpSpPr bwMode="auto">
            <a:xfrm>
              <a:off x="2915" y="3774"/>
              <a:ext cx="403" cy="115"/>
              <a:chOff x="1740794" y="5660265"/>
              <a:chExt cx="639235" cy="182880"/>
            </a:xfrm>
          </p:grpSpPr>
          <p:sp>
            <p:nvSpPr>
              <p:cNvPr id="8277" name="Oval 23"/>
              <p:cNvSpPr>
                <a:spLocks noChangeArrowheads="1"/>
              </p:cNvSpPr>
              <p:nvPr/>
            </p:nvSpPr>
            <p:spPr bwMode="auto">
              <a:xfrm>
                <a:off x="1740794" y="5660265"/>
                <a:ext cx="182880" cy="182880"/>
              </a:xfrm>
              <a:prstGeom prst="ellipse">
                <a:avLst/>
              </a:prstGeom>
              <a:solidFill>
                <a:schemeClr val="bg2"/>
              </a:solidFill>
              <a:ln w="9525" algn="ctr">
                <a:solidFill>
                  <a:schemeClr val="bg1"/>
                </a:solidFill>
                <a:round/>
                <a:headEnd/>
                <a:tailEnd/>
              </a:ln>
            </p:spPr>
            <p:txBody>
              <a:bodyPr wrap="none" lIns="0" tIns="9144" rIns="0" bIns="0" anchor="ctr"/>
              <a:lstStyle/>
              <a:p>
                <a:r>
                  <a:rPr lang="en-US" sz="800">
                    <a:solidFill>
                      <a:schemeClr val="bg1"/>
                    </a:solidFill>
                  </a:rPr>
                  <a:t>FC</a:t>
                </a:r>
              </a:p>
            </p:txBody>
          </p:sp>
          <p:sp>
            <p:nvSpPr>
              <p:cNvPr id="8278" name="TextBox 24"/>
              <p:cNvSpPr txBox="1">
                <a:spLocks noChangeArrowheads="1"/>
              </p:cNvSpPr>
              <p:nvPr/>
            </p:nvSpPr>
            <p:spPr bwMode="auto">
              <a:xfrm>
                <a:off x="1981366" y="5696841"/>
                <a:ext cx="398663" cy="98298"/>
              </a:xfrm>
              <a:prstGeom prst="rect">
                <a:avLst/>
              </a:prstGeom>
              <a:noFill/>
              <a:ln w="9525">
                <a:noFill/>
                <a:miter lim="800000"/>
                <a:headEnd/>
                <a:tailEnd/>
              </a:ln>
            </p:spPr>
            <p:txBody>
              <a:bodyPr wrap="none" lIns="0" tIns="0" rIns="0" bIns="0">
                <a:spAutoFit/>
              </a:bodyPr>
              <a:lstStyle/>
              <a:p>
                <a:pPr algn="l"/>
                <a:r>
                  <a:rPr lang="en-US" sz="900"/>
                  <a:t>FACTORY</a:t>
                </a:r>
              </a:p>
            </p:txBody>
          </p:sp>
        </p:grpSp>
      </p:grpSp>
      <p:sp>
        <p:nvSpPr>
          <p:cNvPr id="8266" name="TextBox 143"/>
          <p:cNvSpPr txBox="1">
            <a:spLocks noChangeArrowheads="1"/>
          </p:cNvSpPr>
          <p:nvPr/>
        </p:nvSpPr>
        <p:spPr bwMode="auto">
          <a:xfrm>
            <a:off x="2454275" y="4984750"/>
            <a:ext cx="1558925" cy="274638"/>
          </a:xfrm>
          <a:prstGeom prst="rect">
            <a:avLst/>
          </a:prstGeom>
          <a:noFill/>
          <a:ln w="9525">
            <a:noFill/>
            <a:miter lim="800000"/>
            <a:headEnd/>
            <a:tailEnd/>
          </a:ln>
        </p:spPr>
        <p:txBody>
          <a:bodyPr lIns="0" rIns="0">
            <a:spAutoFit/>
          </a:bodyPr>
          <a:lstStyle/>
          <a:p>
            <a:pPr algn="ctr"/>
            <a:r>
              <a:rPr lang="en-US" sz="1200" dirty="0">
                <a:solidFill>
                  <a:schemeClr val="bg2"/>
                </a:solidFill>
              </a:rPr>
              <a:t>Control Spend</a:t>
            </a:r>
          </a:p>
        </p:txBody>
      </p:sp>
      <p:sp>
        <p:nvSpPr>
          <p:cNvPr id="8267" name="Rectangle 115"/>
          <p:cNvSpPr>
            <a:spLocks noChangeArrowheads="1"/>
          </p:cNvSpPr>
          <p:nvPr/>
        </p:nvSpPr>
        <p:spPr bwMode="auto">
          <a:xfrm>
            <a:off x="4429125" y="1890713"/>
            <a:ext cx="874713" cy="274637"/>
          </a:xfrm>
          <a:prstGeom prst="rect">
            <a:avLst/>
          </a:prstGeom>
          <a:noFill/>
          <a:ln w="9525">
            <a:noFill/>
            <a:miter lim="800000"/>
            <a:headEnd/>
            <a:tailEnd/>
          </a:ln>
        </p:spPr>
        <p:txBody>
          <a:bodyPr wrap="none">
            <a:spAutoFit/>
          </a:bodyPr>
          <a:lstStyle/>
          <a:p>
            <a:r>
              <a:rPr lang="en-US" sz="1200" b="0" i="1"/>
              <a:t>Engelhard</a:t>
            </a:r>
            <a:endParaRPr lang="en-US" sz="1200"/>
          </a:p>
        </p:txBody>
      </p:sp>
    </p:spTree>
    <p:extLst>
      <p:ext uri="{BB962C8B-B14F-4D97-AF65-F5344CB8AC3E}">
        <p14:creationId xmlns:p14="http://schemas.microsoft.com/office/powerpoint/2010/main" val="369194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14300" y="2309813"/>
            <a:ext cx="6007100" cy="4443412"/>
          </a:xfrm>
          <a:prstGeom prst="rect">
            <a:avLst/>
          </a:prstGeom>
          <a:solidFill>
            <a:srgbClr val="BCD8DD"/>
          </a:solidFill>
          <a:ln w="9525">
            <a:noFill/>
            <a:miter lim="800000"/>
            <a:headEnd/>
            <a:tailEnd/>
          </a:ln>
        </p:spPr>
        <p:txBody>
          <a:bodyPr/>
          <a:lstStyle/>
          <a:p>
            <a:endParaRPr lang="en-US"/>
          </a:p>
        </p:txBody>
      </p:sp>
      <p:sp>
        <p:nvSpPr>
          <p:cNvPr id="123" name="Rectangle 122"/>
          <p:cNvSpPr/>
          <p:nvPr/>
        </p:nvSpPr>
        <p:spPr bwMode="auto">
          <a:xfrm rot="10800000">
            <a:off x="2430049" y="2298525"/>
            <a:ext cx="1565754" cy="4427949"/>
          </a:xfrm>
          <a:prstGeom prst="rect">
            <a:avLst/>
          </a:prstGeom>
          <a:gradFill flip="none" rotWithShape="1">
            <a:gsLst>
              <a:gs pos="0">
                <a:srgbClr val="C5F0FF">
                  <a:alpha val="0"/>
                </a:srgbClr>
              </a:gs>
              <a:gs pos="25000">
                <a:srgbClr val="C5F0FF"/>
              </a:gs>
              <a:gs pos="70000">
                <a:srgbClr val="C5F0FF"/>
              </a:gs>
              <a:gs pos="100000">
                <a:srgbClr val="C5F0FF">
                  <a:alpha val="0"/>
                </a:srgbClr>
              </a:gs>
            </a:gsLst>
            <a:lin ang="16200000" scaled="0"/>
            <a:tileRect/>
          </a:gradFill>
          <a:ln w="9525" cap="flat" cmpd="sng" algn="ctr">
            <a:noFill/>
            <a:prstDash val="solid"/>
            <a:round/>
            <a:headEnd type="none" w="med" len="med"/>
            <a:tailEnd type="none" w="med" len="med"/>
          </a:ln>
          <a:effectLst/>
        </p:spPr>
        <p:txBody>
          <a:bodyPr/>
          <a:lstStyle/>
          <a:p>
            <a:pPr>
              <a:defRPr/>
            </a:pPr>
            <a:endParaRPr lang="en-US"/>
          </a:p>
        </p:txBody>
      </p:sp>
      <p:sp>
        <p:nvSpPr>
          <p:cNvPr id="9222" name="Rectangle 6"/>
          <p:cNvSpPr>
            <a:spLocks noChangeArrowheads="1"/>
          </p:cNvSpPr>
          <p:nvPr/>
        </p:nvSpPr>
        <p:spPr bwMode="auto">
          <a:xfrm>
            <a:off x="117475" y="1096963"/>
            <a:ext cx="6007100" cy="1133475"/>
          </a:xfrm>
          <a:prstGeom prst="rect">
            <a:avLst/>
          </a:prstGeom>
          <a:solidFill>
            <a:schemeClr val="bg1"/>
          </a:solidFill>
          <a:ln w="6350">
            <a:solidFill>
              <a:schemeClr val="bg2"/>
            </a:solidFill>
            <a:miter lim="800000"/>
            <a:headEnd/>
            <a:tailEnd/>
          </a:ln>
        </p:spPr>
        <p:txBody>
          <a:bodyPr/>
          <a:lstStyle/>
          <a:p>
            <a:endParaRPr lang="en-US"/>
          </a:p>
        </p:txBody>
      </p:sp>
      <p:sp>
        <p:nvSpPr>
          <p:cNvPr id="9223" name="Rectangle 7"/>
          <p:cNvSpPr>
            <a:spLocks noChangeArrowheads="1"/>
          </p:cNvSpPr>
          <p:nvPr/>
        </p:nvSpPr>
        <p:spPr bwMode="auto">
          <a:xfrm>
            <a:off x="6192838" y="1096963"/>
            <a:ext cx="2836862" cy="2811462"/>
          </a:xfrm>
          <a:prstGeom prst="rect">
            <a:avLst/>
          </a:prstGeom>
          <a:solidFill>
            <a:srgbClr val="EAEAEA"/>
          </a:solidFill>
          <a:ln w="6350">
            <a:solidFill>
              <a:schemeClr val="bg2"/>
            </a:solidFill>
            <a:miter lim="800000"/>
            <a:headEnd/>
            <a:tailEnd/>
          </a:ln>
        </p:spPr>
        <p:txBody>
          <a:bodyPr/>
          <a:lstStyle/>
          <a:p>
            <a:endParaRPr lang="en-US"/>
          </a:p>
        </p:txBody>
      </p:sp>
      <p:sp>
        <p:nvSpPr>
          <p:cNvPr id="9224" name="Rectangle 8"/>
          <p:cNvSpPr>
            <a:spLocks noChangeArrowheads="1"/>
          </p:cNvSpPr>
          <p:nvPr/>
        </p:nvSpPr>
        <p:spPr bwMode="auto">
          <a:xfrm>
            <a:off x="6192838" y="3976688"/>
            <a:ext cx="2822575" cy="2767012"/>
          </a:xfrm>
          <a:prstGeom prst="rect">
            <a:avLst/>
          </a:prstGeom>
          <a:solidFill>
            <a:srgbClr val="EAEAEA"/>
          </a:solidFill>
          <a:ln w="6350">
            <a:solidFill>
              <a:schemeClr val="bg2"/>
            </a:solidFill>
            <a:miter lim="800000"/>
            <a:headEnd/>
            <a:tailEnd/>
          </a:ln>
        </p:spPr>
        <p:txBody>
          <a:bodyPr/>
          <a:lstStyle/>
          <a:p>
            <a:endParaRPr lang="en-US"/>
          </a:p>
        </p:txBody>
      </p:sp>
      <p:sp>
        <p:nvSpPr>
          <p:cNvPr id="9225" name="Freeform 10"/>
          <p:cNvSpPr>
            <a:spLocks/>
          </p:cNvSpPr>
          <p:nvPr/>
        </p:nvSpPr>
        <p:spPr bwMode="auto">
          <a:xfrm>
            <a:off x="4933950" y="3136900"/>
            <a:ext cx="1190625" cy="1306513"/>
          </a:xfrm>
          <a:custGeom>
            <a:avLst/>
            <a:gdLst>
              <a:gd name="T0" fmla="*/ 143648115 w 750"/>
              <a:gd name="T1" fmla="*/ 181451315 h 823"/>
              <a:gd name="T2" fmla="*/ 108367527 w 750"/>
              <a:gd name="T3" fmla="*/ 181451315 h 823"/>
              <a:gd name="T4" fmla="*/ 108367527 w 750"/>
              <a:gd name="T5" fmla="*/ 73085356 h 823"/>
              <a:gd name="T6" fmla="*/ 0 w 750"/>
              <a:gd name="T7" fmla="*/ 73085356 h 823"/>
              <a:gd name="T8" fmla="*/ 35282188 w 750"/>
              <a:gd name="T9" fmla="*/ 287297936 h 823"/>
              <a:gd name="T10" fmla="*/ 0 w 750"/>
              <a:gd name="T11" fmla="*/ 607358701 h 823"/>
              <a:gd name="T12" fmla="*/ 35282188 w 750"/>
              <a:gd name="T13" fmla="*/ 753527776 h 823"/>
              <a:gd name="T14" fmla="*/ 0 w 750"/>
              <a:gd name="T15" fmla="*/ 894656736 h 823"/>
              <a:gd name="T16" fmla="*/ 35282188 w 750"/>
              <a:gd name="T17" fmla="*/ 924898614 h 823"/>
              <a:gd name="T18" fmla="*/ 35282188 w 750"/>
              <a:gd name="T19" fmla="*/ 967740480 h 823"/>
              <a:gd name="T20" fmla="*/ 143648115 w 750"/>
              <a:gd name="T21" fmla="*/ 1071067689 h 823"/>
              <a:gd name="T22" fmla="*/ 181451241 w 750"/>
              <a:gd name="T23" fmla="*/ 1071067689 h 823"/>
              <a:gd name="T24" fmla="*/ 181451241 w 750"/>
              <a:gd name="T25" fmla="*/ 1106349880 h 823"/>
              <a:gd name="T26" fmla="*/ 143648115 w 750"/>
              <a:gd name="T27" fmla="*/ 1106349880 h 823"/>
              <a:gd name="T28" fmla="*/ 143648115 w 750"/>
              <a:gd name="T29" fmla="*/ 1139111120 h 823"/>
              <a:gd name="T30" fmla="*/ 181451241 w 750"/>
              <a:gd name="T31" fmla="*/ 1139111120 h 823"/>
              <a:gd name="T32" fmla="*/ 181451241 w 750"/>
              <a:gd name="T33" fmla="*/ 1217236764 h 823"/>
              <a:gd name="T34" fmla="*/ 257055953 w 750"/>
              <a:gd name="T35" fmla="*/ 1320562386 h 823"/>
              <a:gd name="T36" fmla="*/ 257055953 w 750"/>
              <a:gd name="T37" fmla="*/ 1355844576 h 823"/>
              <a:gd name="T38" fmla="*/ 433466932 w 750"/>
              <a:gd name="T39" fmla="*/ 1398688030 h 823"/>
              <a:gd name="T40" fmla="*/ 433466932 w 750"/>
              <a:gd name="T41" fmla="*/ 1466731461 h 823"/>
              <a:gd name="T42" fmla="*/ 471270058 w 750"/>
              <a:gd name="T43" fmla="*/ 1466731461 h 823"/>
              <a:gd name="T44" fmla="*/ 534273150 w 750"/>
              <a:gd name="T45" fmla="*/ 1534776479 h 823"/>
              <a:gd name="T46" fmla="*/ 642639039 w 750"/>
              <a:gd name="T47" fmla="*/ 1534776479 h 823"/>
              <a:gd name="T48" fmla="*/ 892135419 w 750"/>
              <a:gd name="T49" fmla="*/ 1643142413 h 823"/>
              <a:gd name="T50" fmla="*/ 1249997490 w 750"/>
              <a:gd name="T51" fmla="*/ 1575098982 h 823"/>
              <a:gd name="T52" fmla="*/ 1255037801 w 750"/>
              <a:gd name="T53" fmla="*/ 1575098982 h 823"/>
              <a:gd name="T54" fmla="*/ 1255037801 w 750"/>
              <a:gd name="T55" fmla="*/ 1575098982 h 823"/>
              <a:gd name="T56" fmla="*/ 1358364967 w 750"/>
              <a:gd name="T57" fmla="*/ 1683465314 h 823"/>
              <a:gd name="T58" fmla="*/ 1358364967 w 750"/>
              <a:gd name="T59" fmla="*/ 1751510332 h 823"/>
              <a:gd name="T60" fmla="*/ 1431448681 w 750"/>
              <a:gd name="T61" fmla="*/ 1786792523 h 823"/>
              <a:gd name="T62" fmla="*/ 1464211495 w 750"/>
              <a:gd name="T63" fmla="*/ 1786792523 h 823"/>
              <a:gd name="T64" fmla="*/ 1499493671 w 750"/>
              <a:gd name="T65" fmla="*/ 1746470019 h 823"/>
              <a:gd name="T66" fmla="*/ 1572577385 w 750"/>
              <a:gd name="T67" fmla="*/ 1746470019 h 823"/>
              <a:gd name="T68" fmla="*/ 1577617696 w 750"/>
              <a:gd name="T69" fmla="*/ 1751510332 h 823"/>
              <a:gd name="T70" fmla="*/ 1577617696 w 750"/>
              <a:gd name="T71" fmla="*/ 1751510332 h 823"/>
              <a:gd name="T72" fmla="*/ 1713706486 w 750"/>
              <a:gd name="T73" fmla="*/ 2036287219 h 823"/>
              <a:gd name="T74" fmla="*/ 1857356139 w 750"/>
              <a:gd name="T75" fmla="*/ 2074090360 h 823"/>
              <a:gd name="T76" fmla="*/ 1857356139 w 750"/>
              <a:gd name="T77" fmla="*/ 2074090360 h 823"/>
              <a:gd name="T78" fmla="*/ 1857356139 w 750"/>
              <a:gd name="T79" fmla="*/ 2074090360 h 823"/>
              <a:gd name="T80" fmla="*/ 1857356139 w 750"/>
              <a:gd name="T81" fmla="*/ 1927921285 h 823"/>
              <a:gd name="T82" fmla="*/ 1890117366 w 750"/>
              <a:gd name="T83" fmla="*/ 1905239083 h 823"/>
              <a:gd name="T84" fmla="*/ 1890117366 w 750"/>
              <a:gd name="T85" fmla="*/ 0 h 823"/>
              <a:gd name="T86" fmla="*/ 143648115 w 750"/>
              <a:gd name="T87" fmla="*/ 0 h 823"/>
              <a:gd name="T88" fmla="*/ 143648115 w 750"/>
              <a:gd name="T89" fmla="*/ 181451315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823"/>
              <a:gd name="T137" fmla="*/ 750 w 750"/>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823">
                <a:moveTo>
                  <a:pt x="57" y="72"/>
                </a:moveTo>
                <a:lnTo>
                  <a:pt x="43" y="72"/>
                </a:lnTo>
                <a:lnTo>
                  <a:pt x="43" y="29"/>
                </a:lnTo>
                <a:lnTo>
                  <a:pt x="0" y="29"/>
                </a:lnTo>
                <a:lnTo>
                  <a:pt x="14" y="114"/>
                </a:lnTo>
                <a:lnTo>
                  <a:pt x="0" y="241"/>
                </a:lnTo>
                <a:lnTo>
                  <a:pt x="14" y="299"/>
                </a:lnTo>
                <a:lnTo>
                  <a:pt x="0" y="355"/>
                </a:lnTo>
                <a:lnTo>
                  <a:pt x="14" y="367"/>
                </a:lnTo>
                <a:lnTo>
                  <a:pt x="14" y="384"/>
                </a:lnTo>
                <a:lnTo>
                  <a:pt x="57" y="425"/>
                </a:lnTo>
                <a:lnTo>
                  <a:pt x="72" y="425"/>
                </a:lnTo>
                <a:lnTo>
                  <a:pt x="72" y="439"/>
                </a:lnTo>
                <a:lnTo>
                  <a:pt x="57" y="439"/>
                </a:lnTo>
                <a:lnTo>
                  <a:pt x="57" y="452"/>
                </a:lnTo>
                <a:lnTo>
                  <a:pt x="72" y="452"/>
                </a:lnTo>
                <a:lnTo>
                  <a:pt x="72" y="483"/>
                </a:lnTo>
                <a:lnTo>
                  <a:pt x="102" y="524"/>
                </a:lnTo>
                <a:lnTo>
                  <a:pt x="102" y="538"/>
                </a:lnTo>
                <a:lnTo>
                  <a:pt x="172" y="555"/>
                </a:lnTo>
                <a:lnTo>
                  <a:pt x="172" y="582"/>
                </a:lnTo>
                <a:lnTo>
                  <a:pt x="187" y="582"/>
                </a:lnTo>
                <a:lnTo>
                  <a:pt x="212" y="609"/>
                </a:lnTo>
                <a:lnTo>
                  <a:pt x="255" y="609"/>
                </a:lnTo>
                <a:lnTo>
                  <a:pt x="354" y="652"/>
                </a:lnTo>
                <a:lnTo>
                  <a:pt x="496" y="625"/>
                </a:lnTo>
                <a:lnTo>
                  <a:pt x="498" y="625"/>
                </a:lnTo>
                <a:lnTo>
                  <a:pt x="539" y="668"/>
                </a:lnTo>
                <a:lnTo>
                  <a:pt x="539" y="695"/>
                </a:lnTo>
                <a:lnTo>
                  <a:pt x="568" y="709"/>
                </a:lnTo>
                <a:lnTo>
                  <a:pt x="581" y="709"/>
                </a:lnTo>
                <a:lnTo>
                  <a:pt x="595" y="693"/>
                </a:lnTo>
                <a:lnTo>
                  <a:pt x="624" y="693"/>
                </a:lnTo>
                <a:lnTo>
                  <a:pt x="626" y="695"/>
                </a:lnTo>
                <a:lnTo>
                  <a:pt x="680" y="808"/>
                </a:lnTo>
                <a:lnTo>
                  <a:pt x="737" y="823"/>
                </a:lnTo>
                <a:lnTo>
                  <a:pt x="737" y="765"/>
                </a:lnTo>
                <a:lnTo>
                  <a:pt x="750" y="756"/>
                </a:lnTo>
                <a:lnTo>
                  <a:pt x="750" y="0"/>
                </a:lnTo>
                <a:lnTo>
                  <a:pt x="57" y="0"/>
                </a:lnTo>
                <a:lnTo>
                  <a:pt x="57" y="72"/>
                </a:lnTo>
                <a:close/>
              </a:path>
            </a:pathLst>
          </a:custGeom>
          <a:solidFill>
            <a:srgbClr val="ADAC92"/>
          </a:solidFill>
          <a:ln w="4">
            <a:solidFill>
              <a:srgbClr val="FFFFFF"/>
            </a:solidFill>
            <a:miter lim="800000"/>
            <a:headEnd/>
            <a:tailEnd/>
          </a:ln>
        </p:spPr>
        <p:txBody>
          <a:bodyPr/>
          <a:lstStyle/>
          <a:p>
            <a:endParaRPr lang="en-US"/>
          </a:p>
        </p:txBody>
      </p:sp>
      <p:sp>
        <p:nvSpPr>
          <p:cNvPr id="9226" name="Freeform 11"/>
          <p:cNvSpPr>
            <a:spLocks/>
          </p:cNvSpPr>
          <p:nvPr/>
        </p:nvSpPr>
        <p:spPr bwMode="auto">
          <a:xfrm>
            <a:off x="4237038" y="2300288"/>
            <a:ext cx="14287" cy="4762"/>
          </a:xfrm>
          <a:custGeom>
            <a:avLst/>
            <a:gdLst>
              <a:gd name="T0" fmla="*/ 22679815 w 9"/>
              <a:gd name="T1" fmla="*/ 0 h 3"/>
              <a:gd name="T2" fmla="*/ 0 w 9"/>
              <a:gd name="T3" fmla="*/ 0 h 3"/>
              <a:gd name="T4" fmla="*/ 0 w 9"/>
              <a:gd name="T5" fmla="*/ 7558882 h 3"/>
              <a:gd name="T6" fmla="*/ 22679815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0" y="3"/>
                </a:lnTo>
                <a:lnTo>
                  <a:pt x="9" y="0"/>
                </a:lnTo>
                <a:close/>
              </a:path>
            </a:pathLst>
          </a:custGeom>
          <a:solidFill>
            <a:srgbClr val="ADAC92"/>
          </a:solidFill>
          <a:ln w="4">
            <a:solidFill>
              <a:srgbClr val="FFFFFF"/>
            </a:solidFill>
            <a:miter lim="800000"/>
            <a:headEnd/>
            <a:tailEnd/>
          </a:ln>
        </p:spPr>
        <p:txBody>
          <a:bodyPr/>
          <a:lstStyle/>
          <a:p>
            <a:endParaRPr lang="en-US"/>
          </a:p>
        </p:txBody>
      </p:sp>
      <p:sp>
        <p:nvSpPr>
          <p:cNvPr id="9227" name="Freeform 12"/>
          <p:cNvSpPr>
            <a:spLocks/>
          </p:cNvSpPr>
          <p:nvPr/>
        </p:nvSpPr>
        <p:spPr bwMode="auto">
          <a:xfrm>
            <a:off x="4327525" y="2300288"/>
            <a:ext cx="1797050" cy="836612"/>
          </a:xfrm>
          <a:custGeom>
            <a:avLst/>
            <a:gdLst>
              <a:gd name="T0" fmla="*/ 105846566 w 1132"/>
              <a:gd name="T1" fmla="*/ 143648010 h 527"/>
              <a:gd name="T2" fmla="*/ 176410911 w 1132"/>
              <a:gd name="T3" fmla="*/ 113406167 h 527"/>
              <a:gd name="T4" fmla="*/ 244454356 w 1132"/>
              <a:gd name="T5" fmla="*/ 45362777 h 527"/>
              <a:gd name="T6" fmla="*/ 287297788 w 1132"/>
              <a:gd name="T7" fmla="*/ 181451107 h 527"/>
              <a:gd name="T8" fmla="*/ 322579960 w 1132"/>
              <a:gd name="T9" fmla="*/ 181451107 h 527"/>
              <a:gd name="T10" fmla="*/ 466228110 w 1132"/>
              <a:gd name="T11" fmla="*/ 435985973 h 527"/>
              <a:gd name="T12" fmla="*/ 572074627 w 1132"/>
              <a:gd name="T13" fmla="*/ 539313064 h 527"/>
              <a:gd name="T14" fmla="*/ 572074627 w 1132"/>
              <a:gd name="T15" fmla="*/ 685481971 h 527"/>
              <a:gd name="T16" fmla="*/ 572074627 w 1132"/>
              <a:gd name="T17" fmla="*/ 753525324 h 527"/>
              <a:gd name="T18" fmla="*/ 534273093 w 1132"/>
              <a:gd name="T19" fmla="*/ 788807474 h 527"/>
              <a:gd name="T20" fmla="*/ 680442092 w 1132"/>
              <a:gd name="T21" fmla="*/ 934976580 h 527"/>
              <a:gd name="T22" fmla="*/ 713204903 w 1132"/>
              <a:gd name="T23" fmla="*/ 970258730 h 527"/>
              <a:gd name="T24" fmla="*/ 748485488 w 1132"/>
              <a:gd name="T25" fmla="*/ 1111387330 h 527"/>
              <a:gd name="T26" fmla="*/ 997981841 w 1132"/>
              <a:gd name="T27" fmla="*/ 1292838388 h 527"/>
              <a:gd name="T28" fmla="*/ 1071065547 w 1132"/>
              <a:gd name="T29" fmla="*/ 1328120538 h 527"/>
              <a:gd name="T30" fmla="*/ 1106347720 w 1132"/>
              <a:gd name="T31" fmla="*/ 1328120538 h 527"/>
              <a:gd name="T32" fmla="*/ 2147483647 w 1132"/>
              <a:gd name="T33" fmla="*/ 1328120538 h 527"/>
              <a:gd name="T34" fmla="*/ 2147483647 w 1132"/>
              <a:gd name="T35" fmla="*/ 0 h 527"/>
              <a:gd name="T36" fmla="*/ 0 w 1132"/>
              <a:gd name="T37" fmla="*/ 0 h 527"/>
              <a:gd name="T38" fmla="*/ 0 w 1132"/>
              <a:gd name="T39" fmla="*/ 7559670 h 527"/>
              <a:gd name="T40" fmla="*/ 105846566 w 1132"/>
              <a:gd name="T41" fmla="*/ 143648010 h 5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2"/>
              <a:gd name="T64" fmla="*/ 0 h 527"/>
              <a:gd name="T65" fmla="*/ 1132 w 1132"/>
              <a:gd name="T66" fmla="*/ 527 h 5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2" h="527">
                <a:moveTo>
                  <a:pt x="42" y="57"/>
                </a:moveTo>
                <a:lnTo>
                  <a:pt x="70" y="45"/>
                </a:lnTo>
                <a:lnTo>
                  <a:pt x="97" y="18"/>
                </a:lnTo>
                <a:lnTo>
                  <a:pt x="114" y="72"/>
                </a:lnTo>
                <a:lnTo>
                  <a:pt x="128" y="72"/>
                </a:lnTo>
                <a:lnTo>
                  <a:pt x="185" y="173"/>
                </a:lnTo>
                <a:lnTo>
                  <a:pt x="227" y="214"/>
                </a:lnTo>
                <a:lnTo>
                  <a:pt x="227" y="272"/>
                </a:lnTo>
                <a:lnTo>
                  <a:pt x="227" y="299"/>
                </a:lnTo>
                <a:lnTo>
                  <a:pt x="212" y="313"/>
                </a:lnTo>
                <a:lnTo>
                  <a:pt x="270" y="371"/>
                </a:lnTo>
                <a:lnTo>
                  <a:pt x="283" y="385"/>
                </a:lnTo>
                <a:lnTo>
                  <a:pt x="297" y="441"/>
                </a:lnTo>
                <a:lnTo>
                  <a:pt x="396" y="513"/>
                </a:lnTo>
                <a:lnTo>
                  <a:pt x="425" y="527"/>
                </a:lnTo>
                <a:lnTo>
                  <a:pt x="439" y="527"/>
                </a:lnTo>
                <a:lnTo>
                  <a:pt x="1132" y="527"/>
                </a:lnTo>
                <a:lnTo>
                  <a:pt x="1132" y="0"/>
                </a:lnTo>
                <a:lnTo>
                  <a:pt x="0" y="0"/>
                </a:lnTo>
                <a:lnTo>
                  <a:pt x="0" y="3"/>
                </a:lnTo>
                <a:lnTo>
                  <a:pt x="42" y="57"/>
                </a:lnTo>
                <a:close/>
              </a:path>
            </a:pathLst>
          </a:custGeom>
          <a:solidFill>
            <a:srgbClr val="ADAC92"/>
          </a:solidFill>
          <a:ln w="4">
            <a:solidFill>
              <a:srgbClr val="FFFFFF"/>
            </a:solidFill>
            <a:miter lim="800000"/>
            <a:headEnd/>
            <a:tailEnd/>
          </a:ln>
        </p:spPr>
        <p:txBody>
          <a:bodyPr/>
          <a:lstStyle/>
          <a:p>
            <a:endParaRPr lang="en-US"/>
          </a:p>
        </p:txBody>
      </p:sp>
      <p:sp>
        <p:nvSpPr>
          <p:cNvPr id="9228" name="Freeform 13"/>
          <p:cNvSpPr>
            <a:spLocks/>
          </p:cNvSpPr>
          <p:nvPr/>
        </p:nvSpPr>
        <p:spPr bwMode="auto">
          <a:xfrm>
            <a:off x="5270500" y="4103688"/>
            <a:ext cx="854075" cy="790575"/>
          </a:xfrm>
          <a:custGeom>
            <a:avLst/>
            <a:gdLst>
              <a:gd name="T0" fmla="*/ 1323082621 w 538"/>
              <a:gd name="T1" fmla="*/ 819051573 h 498"/>
              <a:gd name="T2" fmla="*/ 1292840760 w 538"/>
              <a:gd name="T3" fmla="*/ 783769394 h 498"/>
              <a:gd name="T4" fmla="*/ 1292840760 w 538"/>
              <a:gd name="T5" fmla="*/ 607358500 h 498"/>
              <a:gd name="T6" fmla="*/ 1323082621 w 538"/>
              <a:gd name="T7" fmla="*/ 539313504 h 498"/>
              <a:gd name="T8" fmla="*/ 1184473297 w 538"/>
              <a:gd name="T9" fmla="*/ 501511963 h 498"/>
              <a:gd name="T10" fmla="*/ 1179432987 w 538"/>
              <a:gd name="T11" fmla="*/ 501511963 h 498"/>
              <a:gd name="T12" fmla="*/ 1179432987 w 538"/>
              <a:gd name="T13" fmla="*/ 501511963 h 498"/>
              <a:gd name="T14" fmla="*/ 1043344611 w 538"/>
              <a:gd name="T15" fmla="*/ 216733484 h 498"/>
              <a:gd name="T16" fmla="*/ 965219009 w 538"/>
              <a:gd name="T17" fmla="*/ 216733484 h 498"/>
              <a:gd name="T18" fmla="*/ 934977148 w 538"/>
              <a:gd name="T19" fmla="*/ 257055974 h 498"/>
              <a:gd name="T20" fmla="*/ 897175615 w 538"/>
              <a:gd name="T21" fmla="*/ 257055974 h 498"/>
              <a:gd name="T22" fmla="*/ 824090124 w 538"/>
              <a:gd name="T23" fmla="*/ 216733484 h 498"/>
              <a:gd name="T24" fmla="*/ 824090124 w 538"/>
              <a:gd name="T25" fmla="*/ 216733484 h 498"/>
              <a:gd name="T26" fmla="*/ 821570763 w 538"/>
              <a:gd name="T27" fmla="*/ 211693172 h 498"/>
              <a:gd name="T28" fmla="*/ 821570763 w 538"/>
              <a:gd name="T29" fmla="*/ 143649714 h 498"/>
              <a:gd name="T30" fmla="*/ 720764559 w 538"/>
              <a:gd name="T31" fmla="*/ 40322503 h 498"/>
              <a:gd name="T32" fmla="*/ 362902435 w 538"/>
              <a:gd name="T33" fmla="*/ 113407847 h 498"/>
              <a:gd name="T34" fmla="*/ 113406236 w 538"/>
              <a:gd name="T35" fmla="*/ 2520950 h 498"/>
              <a:gd name="T36" fmla="*/ 5040312 w 538"/>
              <a:gd name="T37" fmla="*/ 2520950 h 498"/>
              <a:gd name="T38" fmla="*/ 0 w 538"/>
              <a:gd name="T39" fmla="*/ 0 h 498"/>
              <a:gd name="T40" fmla="*/ 0 w 538"/>
              <a:gd name="T41" fmla="*/ 0 h 498"/>
              <a:gd name="T42" fmla="*/ 68043419 w 538"/>
              <a:gd name="T43" fmla="*/ 211693172 h 498"/>
              <a:gd name="T44" fmla="*/ 214212490 w 538"/>
              <a:gd name="T45" fmla="*/ 289818791 h 498"/>
              <a:gd name="T46" fmla="*/ 146169046 w 538"/>
              <a:gd name="T47" fmla="*/ 393144378 h 498"/>
              <a:gd name="T48" fmla="*/ 108365925 w 538"/>
              <a:gd name="T49" fmla="*/ 357862199 h 498"/>
              <a:gd name="T50" fmla="*/ 146169046 w 538"/>
              <a:gd name="T51" fmla="*/ 430947605 h 498"/>
              <a:gd name="T52" fmla="*/ 289817143 w 538"/>
              <a:gd name="T53" fmla="*/ 501511963 h 498"/>
              <a:gd name="T54" fmla="*/ 322579953 w 538"/>
              <a:gd name="T55" fmla="*/ 569555371 h 498"/>
              <a:gd name="T56" fmla="*/ 289817143 w 538"/>
              <a:gd name="T57" fmla="*/ 607358500 h 498"/>
              <a:gd name="T58" fmla="*/ 425905618 w 538"/>
              <a:gd name="T59" fmla="*/ 715724398 h 498"/>
              <a:gd name="T60" fmla="*/ 466228099 w 538"/>
              <a:gd name="T61" fmla="*/ 751006577 h 498"/>
              <a:gd name="T62" fmla="*/ 504031220 w 538"/>
              <a:gd name="T63" fmla="*/ 715724398 h 498"/>
              <a:gd name="T64" fmla="*/ 466228099 w 538"/>
              <a:gd name="T65" fmla="*/ 637598780 h 498"/>
              <a:gd name="T66" fmla="*/ 425905618 w 538"/>
              <a:gd name="T67" fmla="*/ 637598780 h 498"/>
              <a:gd name="T68" fmla="*/ 357862124 w 538"/>
              <a:gd name="T69" fmla="*/ 501511963 h 498"/>
              <a:gd name="T70" fmla="*/ 146169046 w 538"/>
              <a:gd name="T71" fmla="*/ 176410944 h 498"/>
              <a:gd name="T72" fmla="*/ 108365925 w 538"/>
              <a:gd name="T73" fmla="*/ 40322503 h 498"/>
              <a:gd name="T74" fmla="*/ 214212490 w 538"/>
              <a:gd name="T75" fmla="*/ 108367536 h 498"/>
              <a:gd name="T76" fmla="*/ 249494661 w 538"/>
              <a:gd name="T77" fmla="*/ 108367536 h 498"/>
              <a:gd name="T78" fmla="*/ 322579953 w 538"/>
              <a:gd name="T79" fmla="*/ 252015662 h 498"/>
              <a:gd name="T80" fmla="*/ 357862124 w 538"/>
              <a:gd name="T81" fmla="*/ 357862199 h 498"/>
              <a:gd name="T82" fmla="*/ 425905618 w 538"/>
              <a:gd name="T83" fmla="*/ 357862199 h 498"/>
              <a:gd name="T84" fmla="*/ 425905618 w 538"/>
              <a:gd name="T85" fmla="*/ 393144378 h 498"/>
              <a:gd name="T86" fmla="*/ 504031220 w 538"/>
              <a:gd name="T87" fmla="*/ 501511963 h 498"/>
              <a:gd name="T88" fmla="*/ 504031220 w 538"/>
              <a:gd name="T89" fmla="*/ 539313504 h 498"/>
              <a:gd name="T90" fmla="*/ 607356785 w 538"/>
              <a:gd name="T91" fmla="*/ 569555371 h 498"/>
              <a:gd name="T92" fmla="*/ 753525781 w 538"/>
              <a:gd name="T93" fmla="*/ 783769394 h 498"/>
              <a:gd name="T94" fmla="*/ 821570763 w 538"/>
              <a:gd name="T95" fmla="*/ 851813001 h 498"/>
              <a:gd name="T96" fmla="*/ 753525781 w 538"/>
              <a:gd name="T97" fmla="*/ 929938619 h 498"/>
              <a:gd name="T98" fmla="*/ 821570763 w 538"/>
              <a:gd name="T99" fmla="*/ 997982027 h 498"/>
              <a:gd name="T100" fmla="*/ 897175615 w 538"/>
              <a:gd name="T101" fmla="*/ 1111389824 h 498"/>
              <a:gd name="T102" fmla="*/ 1038304301 w 538"/>
              <a:gd name="T103" fmla="*/ 1111389824 h 498"/>
              <a:gd name="T104" fmla="*/ 1078626782 w 538"/>
              <a:gd name="T105" fmla="*/ 1141631692 h 498"/>
              <a:gd name="T106" fmla="*/ 1292840760 w 538"/>
              <a:gd name="T107" fmla="*/ 1214715412 h 498"/>
              <a:gd name="T108" fmla="*/ 1355843844 w 538"/>
              <a:gd name="T109" fmla="*/ 1255037902 h 498"/>
              <a:gd name="T110" fmla="*/ 1355843844 w 538"/>
              <a:gd name="T111" fmla="*/ 947578915 h 498"/>
              <a:gd name="T112" fmla="*/ 1323082621 w 538"/>
              <a:gd name="T113" fmla="*/ 851813001 h 498"/>
              <a:gd name="T114" fmla="*/ 1323082621 w 538"/>
              <a:gd name="T115" fmla="*/ 81905157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8"/>
              <a:gd name="T175" fmla="*/ 0 h 498"/>
              <a:gd name="T176" fmla="*/ 538 w 538"/>
              <a:gd name="T177" fmla="*/ 498 h 4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8" h="498">
                <a:moveTo>
                  <a:pt x="525" y="325"/>
                </a:moveTo>
                <a:lnTo>
                  <a:pt x="513" y="311"/>
                </a:lnTo>
                <a:lnTo>
                  <a:pt x="513" y="241"/>
                </a:lnTo>
                <a:lnTo>
                  <a:pt x="525" y="214"/>
                </a:lnTo>
                <a:lnTo>
                  <a:pt x="470" y="199"/>
                </a:lnTo>
                <a:lnTo>
                  <a:pt x="468" y="199"/>
                </a:lnTo>
                <a:lnTo>
                  <a:pt x="414" y="86"/>
                </a:lnTo>
                <a:lnTo>
                  <a:pt x="383" y="86"/>
                </a:lnTo>
                <a:lnTo>
                  <a:pt x="371" y="102"/>
                </a:lnTo>
                <a:lnTo>
                  <a:pt x="356" y="102"/>
                </a:lnTo>
                <a:lnTo>
                  <a:pt x="327" y="86"/>
                </a:lnTo>
                <a:lnTo>
                  <a:pt x="326" y="84"/>
                </a:lnTo>
                <a:lnTo>
                  <a:pt x="326" y="57"/>
                </a:lnTo>
                <a:lnTo>
                  <a:pt x="286" y="16"/>
                </a:lnTo>
                <a:lnTo>
                  <a:pt x="144" y="45"/>
                </a:lnTo>
                <a:lnTo>
                  <a:pt x="45" y="1"/>
                </a:lnTo>
                <a:lnTo>
                  <a:pt x="2" y="1"/>
                </a:lnTo>
                <a:lnTo>
                  <a:pt x="0" y="0"/>
                </a:lnTo>
                <a:lnTo>
                  <a:pt x="27" y="84"/>
                </a:lnTo>
                <a:lnTo>
                  <a:pt x="85" y="115"/>
                </a:lnTo>
                <a:lnTo>
                  <a:pt x="58" y="156"/>
                </a:lnTo>
                <a:lnTo>
                  <a:pt x="43" y="142"/>
                </a:lnTo>
                <a:lnTo>
                  <a:pt x="58" y="171"/>
                </a:lnTo>
                <a:lnTo>
                  <a:pt x="115" y="199"/>
                </a:lnTo>
                <a:lnTo>
                  <a:pt x="128" y="226"/>
                </a:lnTo>
                <a:lnTo>
                  <a:pt x="115" y="241"/>
                </a:lnTo>
                <a:lnTo>
                  <a:pt x="169" y="284"/>
                </a:lnTo>
                <a:lnTo>
                  <a:pt x="185" y="298"/>
                </a:lnTo>
                <a:lnTo>
                  <a:pt x="200" y="284"/>
                </a:lnTo>
                <a:lnTo>
                  <a:pt x="185" y="253"/>
                </a:lnTo>
                <a:lnTo>
                  <a:pt x="169" y="253"/>
                </a:lnTo>
                <a:lnTo>
                  <a:pt x="142" y="199"/>
                </a:lnTo>
                <a:lnTo>
                  <a:pt x="58" y="70"/>
                </a:lnTo>
                <a:lnTo>
                  <a:pt x="43" y="16"/>
                </a:lnTo>
                <a:lnTo>
                  <a:pt x="85" y="43"/>
                </a:lnTo>
                <a:lnTo>
                  <a:pt x="99" y="43"/>
                </a:lnTo>
                <a:lnTo>
                  <a:pt x="128" y="100"/>
                </a:lnTo>
                <a:lnTo>
                  <a:pt x="142" y="142"/>
                </a:lnTo>
                <a:lnTo>
                  <a:pt x="169" y="142"/>
                </a:lnTo>
                <a:lnTo>
                  <a:pt x="169" y="156"/>
                </a:lnTo>
                <a:lnTo>
                  <a:pt x="200" y="199"/>
                </a:lnTo>
                <a:lnTo>
                  <a:pt x="200" y="214"/>
                </a:lnTo>
                <a:lnTo>
                  <a:pt x="241" y="226"/>
                </a:lnTo>
                <a:lnTo>
                  <a:pt x="299" y="311"/>
                </a:lnTo>
                <a:lnTo>
                  <a:pt x="326" y="338"/>
                </a:lnTo>
                <a:lnTo>
                  <a:pt x="299" y="369"/>
                </a:lnTo>
                <a:lnTo>
                  <a:pt x="326" y="396"/>
                </a:lnTo>
                <a:lnTo>
                  <a:pt x="356" y="441"/>
                </a:lnTo>
                <a:lnTo>
                  <a:pt x="412" y="441"/>
                </a:lnTo>
                <a:lnTo>
                  <a:pt x="428" y="453"/>
                </a:lnTo>
                <a:lnTo>
                  <a:pt x="513" y="482"/>
                </a:lnTo>
                <a:lnTo>
                  <a:pt x="538" y="498"/>
                </a:lnTo>
                <a:lnTo>
                  <a:pt x="538" y="376"/>
                </a:lnTo>
                <a:lnTo>
                  <a:pt x="525" y="338"/>
                </a:lnTo>
                <a:lnTo>
                  <a:pt x="525" y="325"/>
                </a:lnTo>
                <a:close/>
              </a:path>
            </a:pathLst>
          </a:custGeom>
          <a:solidFill>
            <a:srgbClr val="ADAC92"/>
          </a:solidFill>
          <a:ln w="4">
            <a:solidFill>
              <a:srgbClr val="FFFFFF"/>
            </a:solidFill>
            <a:miter lim="800000"/>
            <a:headEnd/>
            <a:tailEnd/>
          </a:ln>
        </p:spPr>
        <p:txBody>
          <a:bodyPr/>
          <a:lstStyle/>
          <a:p>
            <a:endParaRPr lang="en-US"/>
          </a:p>
        </p:txBody>
      </p:sp>
      <p:sp>
        <p:nvSpPr>
          <p:cNvPr id="9229" name="Freeform 14"/>
          <p:cNvSpPr>
            <a:spLocks/>
          </p:cNvSpPr>
          <p:nvPr/>
        </p:nvSpPr>
        <p:spPr bwMode="auto">
          <a:xfrm>
            <a:off x="5789613" y="4237038"/>
            <a:ext cx="138112" cy="28575"/>
          </a:xfrm>
          <a:custGeom>
            <a:avLst/>
            <a:gdLst>
              <a:gd name="T0" fmla="*/ 73083472 w 87"/>
              <a:gd name="T1" fmla="*/ 45362806 h 18"/>
              <a:gd name="T2" fmla="*/ 110886484 w 87"/>
              <a:gd name="T3" fmla="*/ 45362806 h 18"/>
              <a:gd name="T4" fmla="*/ 141128239 w 87"/>
              <a:gd name="T5" fmla="*/ 5040312 h 18"/>
              <a:gd name="T6" fmla="*/ 219252029 w 87"/>
              <a:gd name="T7" fmla="*/ 5040312 h 18"/>
              <a:gd name="T8" fmla="*/ 214211736 w 87"/>
              <a:gd name="T9" fmla="*/ 0 h 18"/>
              <a:gd name="T10" fmla="*/ 141128239 w 87"/>
              <a:gd name="T11" fmla="*/ 0 h 18"/>
              <a:gd name="T12" fmla="*/ 105846192 w 87"/>
              <a:gd name="T13" fmla="*/ 40322495 h 18"/>
              <a:gd name="T14" fmla="*/ 73083472 w 87"/>
              <a:gd name="T15" fmla="*/ 40322495 h 18"/>
              <a:gd name="T16" fmla="*/ 0 w 87"/>
              <a:gd name="T17" fmla="*/ 5040312 h 18"/>
              <a:gd name="T18" fmla="*/ 0 w 87"/>
              <a:gd name="T19" fmla="*/ 5040312 h 18"/>
              <a:gd name="T20" fmla="*/ 73083472 w 87"/>
              <a:gd name="T21" fmla="*/ 4536280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8"/>
              <a:gd name="T35" fmla="*/ 87 w 8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8">
                <a:moveTo>
                  <a:pt x="29" y="18"/>
                </a:moveTo>
                <a:lnTo>
                  <a:pt x="44" y="18"/>
                </a:lnTo>
                <a:lnTo>
                  <a:pt x="56" y="2"/>
                </a:lnTo>
                <a:lnTo>
                  <a:pt x="87" y="2"/>
                </a:lnTo>
                <a:lnTo>
                  <a:pt x="85" y="0"/>
                </a:lnTo>
                <a:lnTo>
                  <a:pt x="56" y="0"/>
                </a:lnTo>
                <a:lnTo>
                  <a:pt x="42" y="16"/>
                </a:lnTo>
                <a:lnTo>
                  <a:pt x="29" y="16"/>
                </a:lnTo>
                <a:lnTo>
                  <a:pt x="0" y="2"/>
                </a:lnTo>
                <a:lnTo>
                  <a:pt x="29" y="18"/>
                </a:lnTo>
                <a:close/>
              </a:path>
            </a:pathLst>
          </a:custGeom>
          <a:solidFill>
            <a:srgbClr val="ADAC92"/>
          </a:solidFill>
          <a:ln w="4">
            <a:solidFill>
              <a:srgbClr val="FFFFFF"/>
            </a:solidFill>
            <a:miter lim="800000"/>
            <a:headEnd/>
            <a:tailEnd/>
          </a:ln>
        </p:spPr>
        <p:txBody>
          <a:bodyPr/>
          <a:lstStyle/>
          <a:p>
            <a:endParaRPr lang="en-US"/>
          </a:p>
        </p:txBody>
      </p:sp>
      <p:sp>
        <p:nvSpPr>
          <p:cNvPr id="9230" name="Freeform 15"/>
          <p:cNvSpPr>
            <a:spLocks/>
          </p:cNvSpPr>
          <p:nvPr/>
        </p:nvSpPr>
        <p:spPr bwMode="auto">
          <a:xfrm>
            <a:off x="6013450" y="4419600"/>
            <a:ext cx="90488" cy="23813"/>
          </a:xfrm>
          <a:custGeom>
            <a:avLst/>
            <a:gdLst>
              <a:gd name="T0" fmla="*/ 143650505 w 57"/>
              <a:gd name="T1" fmla="*/ 37803934 h 15"/>
              <a:gd name="T2" fmla="*/ 143650505 w 57"/>
              <a:gd name="T3" fmla="*/ 37803934 h 15"/>
              <a:gd name="T4" fmla="*/ 0 w 57"/>
              <a:gd name="T5" fmla="*/ 0 h 15"/>
              <a:gd name="T6" fmla="*/ 5040341 w 57"/>
              <a:gd name="T7" fmla="*/ 0 h 15"/>
              <a:gd name="T8" fmla="*/ 143650505 w 57"/>
              <a:gd name="T9" fmla="*/ 37803934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57" y="15"/>
                </a:moveTo>
                <a:lnTo>
                  <a:pt x="57" y="15"/>
                </a:lnTo>
                <a:lnTo>
                  <a:pt x="0" y="0"/>
                </a:lnTo>
                <a:lnTo>
                  <a:pt x="2" y="0"/>
                </a:lnTo>
                <a:lnTo>
                  <a:pt x="57" y="15"/>
                </a:lnTo>
                <a:close/>
              </a:path>
            </a:pathLst>
          </a:custGeom>
          <a:solidFill>
            <a:srgbClr val="ADAC92"/>
          </a:solidFill>
          <a:ln w="4">
            <a:solidFill>
              <a:srgbClr val="FFFFFF"/>
            </a:solidFill>
            <a:miter lim="800000"/>
            <a:headEnd/>
            <a:tailEnd/>
          </a:ln>
        </p:spPr>
        <p:txBody>
          <a:bodyPr/>
          <a:lstStyle/>
          <a:p>
            <a:endParaRPr lang="en-US"/>
          </a:p>
        </p:txBody>
      </p:sp>
      <p:sp>
        <p:nvSpPr>
          <p:cNvPr id="9231" name="Freeform 16"/>
          <p:cNvSpPr>
            <a:spLocks/>
          </p:cNvSpPr>
          <p:nvPr/>
        </p:nvSpPr>
        <p:spPr bwMode="auto">
          <a:xfrm>
            <a:off x="5270500" y="4103688"/>
            <a:ext cx="454025" cy="71437"/>
          </a:xfrm>
          <a:custGeom>
            <a:avLst/>
            <a:gdLst>
              <a:gd name="T0" fmla="*/ 113406239 w 286"/>
              <a:gd name="T1" fmla="*/ 2519345 h 45"/>
              <a:gd name="T2" fmla="*/ 362902444 w 286"/>
              <a:gd name="T3" fmla="*/ 113405455 h 45"/>
              <a:gd name="T4" fmla="*/ 720764578 w 286"/>
              <a:gd name="T5" fmla="*/ 40322217 h 45"/>
              <a:gd name="T6" fmla="*/ 715724268 w 286"/>
              <a:gd name="T7" fmla="*/ 40322217 h 45"/>
              <a:gd name="T8" fmla="*/ 357862134 w 286"/>
              <a:gd name="T9" fmla="*/ 108365179 h 45"/>
              <a:gd name="T10" fmla="*/ 108365928 w 286"/>
              <a:gd name="T11" fmla="*/ 0 h 45"/>
              <a:gd name="T12" fmla="*/ 0 w 286"/>
              <a:gd name="T13" fmla="*/ 0 h 45"/>
              <a:gd name="T14" fmla="*/ 5040312 w 286"/>
              <a:gd name="T15" fmla="*/ 2519345 h 45"/>
              <a:gd name="T16" fmla="*/ 113406239 w 286"/>
              <a:gd name="T17" fmla="*/ 25193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6"/>
              <a:gd name="T28" fmla="*/ 0 h 45"/>
              <a:gd name="T29" fmla="*/ 286 w 28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6" h="45">
                <a:moveTo>
                  <a:pt x="45" y="1"/>
                </a:moveTo>
                <a:lnTo>
                  <a:pt x="144" y="45"/>
                </a:lnTo>
                <a:lnTo>
                  <a:pt x="286" y="16"/>
                </a:lnTo>
                <a:lnTo>
                  <a:pt x="284" y="16"/>
                </a:lnTo>
                <a:lnTo>
                  <a:pt x="142" y="43"/>
                </a:lnTo>
                <a:lnTo>
                  <a:pt x="43" y="0"/>
                </a:lnTo>
                <a:lnTo>
                  <a:pt x="0" y="0"/>
                </a:lnTo>
                <a:lnTo>
                  <a:pt x="2" y="1"/>
                </a:lnTo>
                <a:lnTo>
                  <a:pt x="45" y="1"/>
                </a:lnTo>
                <a:close/>
              </a:path>
            </a:pathLst>
          </a:custGeom>
          <a:solidFill>
            <a:srgbClr val="ADAC92"/>
          </a:solidFill>
          <a:ln w="4">
            <a:solidFill>
              <a:srgbClr val="FFFFFF"/>
            </a:solidFill>
            <a:miter lim="800000"/>
            <a:headEnd/>
            <a:tailEnd/>
          </a:ln>
        </p:spPr>
        <p:txBody>
          <a:bodyPr/>
          <a:lstStyle/>
          <a:p>
            <a:endParaRPr lang="en-US"/>
          </a:p>
        </p:txBody>
      </p:sp>
      <p:sp>
        <p:nvSpPr>
          <p:cNvPr id="9232" name="Freeform 17"/>
          <p:cNvSpPr>
            <a:spLocks/>
          </p:cNvSpPr>
          <p:nvPr/>
        </p:nvSpPr>
        <p:spPr bwMode="auto">
          <a:xfrm>
            <a:off x="117475" y="2986088"/>
            <a:ext cx="1271588" cy="1843087"/>
          </a:xfrm>
          <a:custGeom>
            <a:avLst/>
            <a:gdLst>
              <a:gd name="T0" fmla="*/ 1771671588 w 801"/>
              <a:gd name="T1" fmla="*/ 889614144 h 1161"/>
              <a:gd name="T2" fmla="*/ 1844755332 w 801"/>
              <a:gd name="T3" fmla="*/ 851812620 h 1161"/>
              <a:gd name="T4" fmla="*/ 2018646922 w 801"/>
              <a:gd name="T5" fmla="*/ 642638804 h 1161"/>
              <a:gd name="T6" fmla="*/ 1839715019 w 801"/>
              <a:gd name="T7" fmla="*/ 607356641 h 1161"/>
              <a:gd name="T8" fmla="*/ 1771671588 w 801"/>
              <a:gd name="T9" fmla="*/ 498990791 h 1161"/>
              <a:gd name="T10" fmla="*/ 1554937734 w 801"/>
              <a:gd name="T11" fmla="*/ 425905516 h 1161"/>
              <a:gd name="T12" fmla="*/ 1378526781 w 801"/>
              <a:gd name="T13" fmla="*/ 35282175 h 1161"/>
              <a:gd name="T14" fmla="*/ 1088707993 w 801"/>
              <a:gd name="T15" fmla="*/ 35282175 h 1161"/>
              <a:gd name="T16" fmla="*/ 1023183925 w 801"/>
              <a:gd name="T17" fmla="*/ 103325566 h 1161"/>
              <a:gd name="T18" fmla="*/ 1091228943 w 801"/>
              <a:gd name="T19" fmla="*/ 136088393 h 1161"/>
              <a:gd name="T20" fmla="*/ 987901734 w 801"/>
              <a:gd name="T21" fmla="*/ 393144202 h 1161"/>
              <a:gd name="T22" fmla="*/ 987901734 w 801"/>
              <a:gd name="T23" fmla="*/ 393144202 h 1161"/>
              <a:gd name="T24" fmla="*/ 771168079 w 801"/>
              <a:gd name="T25" fmla="*/ 393144202 h 1161"/>
              <a:gd name="T26" fmla="*/ 730845576 w 801"/>
              <a:gd name="T27" fmla="*/ 640119443 h 1161"/>
              <a:gd name="T28" fmla="*/ 907256727 w 801"/>
              <a:gd name="T29" fmla="*/ 607356641 h 1161"/>
              <a:gd name="T30" fmla="*/ 909777677 w 801"/>
              <a:gd name="T31" fmla="*/ 607356641 h 1161"/>
              <a:gd name="T32" fmla="*/ 987901734 w 801"/>
              <a:gd name="T33" fmla="*/ 710683769 h 1161"/>
              <a:gd name="T34" fmla="*/ 730845576 w 801"/>
              <a:gd name="T35" fmla="*/ 821570568 h 1161"/>
              <a:gd name="T36" fmla="*/ 516633069 w 801"/>
              <a:gd name="T37" fmla="*/ 856852929 h 1161"/>
              <a:gd name="T38" fmla="*/ 483870241 w 801"/>
              <a:gd name="T39" fmla="*/ 1003021890 h 1161"/>
              <a:gd name="T40" fmla="*/ 158770701 w 801"/>
              <a:gd name="T41" fmla="*/ 1106347431 h 1161"/>
              <a:gd name="T42" fmla="*/ 0 w 801"/>
              <a:gd name="T43" fmla="*/ 1209674560 h 1161"/>
              <a:gd name="T44" fmla="*/ 52924104 w 801"/>
              <a:gd name="T45" fmla="*/ 2147483647 h 1161"/>
              <a:gd name="T46" fmla="*/ 120967560 w 801"/>
              <a:gd name="T47" fmla="*/ 2147483647 h 1161"/>
              <a:gd name="T48" fmla="*/ 126007873 w 801"/>
              <a:gd name="T49" fmla="*/ 2147483647 h 1161"/>
              <a:gd name="T50" fmla="*/ 221773869 w 801"/>
              <a:gd name="T51" fmla="*/ 2147483647 h 1161"/>
              <a:gd name="T52" fmla="*/ 272176998 w 801"/>
              <a:gd name="T53" fmla="*/ 2147483647 h 1161"/>
              <a:gd name="T54" fmla="*/ 340222017 w 801"/>
              <a:gd name="T55" fmla="*/ 2147483647 h 1161"/>
              <a:gd name="T56" fmla="*/ 551915260 w 801"/>
              <a:gd name="T57" fmla="*/ 2147483647 h 1161"/>
              <a:gd name="T58" fmla="*/ 594757126 w 801"/>
              <a:gd name="T59" fmla="*/ 2147483647 h 1161"/>
              <a:gd name="T60" fmla="*/ 617439328 w 801"/>
              <a:gd name="T61" fmla="*/ 2147483647 h 1161"/>
              <a:gd name="T62" fmla="*/ 662802145 w 801"/>
              <a:gd name="T63" fmla="*/ 2147483647 h 1161"/>
              <a:gd name="T64" fmla="*/ 909777677 w 801"/>
              <a:gd name="T65" fmla="*/ 2147483647 h 1161"/>
              <a:gd name="T66" fmla="*/ 952619544 w 801"/>
              <a:gd name="T67" fmla="*/ 2147483647 h 1161"/>
              <a:gd name="T68" fmla="*/ 987901734 w 801"/>
              <a:gd name="T69" fmla="*/ 2147483647 h 1161"/>
              <a:gd name="T70" fmla="*/ 1123990184 w 801"/>
              <a:gd name="T71" fmla="*/ 2147483647 h 1161"/>
              <a:gd name="T72" fmla="*/ 1020664562 w 801"/>
              <a:gd name="T73" fmla="*/ 2147483647 h 1161"/>
              <a:gd name="T74" fmla="*/ 1123990184 w 801"/>
              <a:gd name="T75" fmla="*/ 2036285635 h 1161"/>
              <a:gd name="T76" fmla="*/ 1088707993 w 801"/>
              <a:gd name="T77" fmla="*/ 2001003472 h 1161"/>
              <a:gd name="T78" fmla="*/ 987901734 w 801"/>
              <a:gd name="T79" fmla="*/ 1781749236 h 1161"/>
              <a:gd name="T80" fmla="*/ 1159272374 w 801"/>
              <a:gd name="T81" fmla="*/ 1600297715 h 1161"/>
              <a:gd name="T82" fmla="*/ 1197075515 w 801"/>
              <a:gd name="T83" fmla="*/ 1600297715 h 1161"/>
              <a:gd name="T84" fmla="*/ 987901734 w 801"/>
              <a:gd name="T85" fmla="*/ 1600297715 h 1161"/>
              <a:gd name="T86" fmla="*/ 909777677 w 801"/>
              <a:gd name="T87" fmla="*/ 1428927208 h 1161"/>
              <a:gd name="T88" fmla="*/ 987901734 w 801"/>
              <a:gd name="T89" fmla="*/ 1388604736 h 1161"/>
              <a:gd name="T90" fmla="*/ 1159272374 w 801"/>
              <a:gd name="T91" fmla="*/ 1282758247 h 1161"/>
              <a:gd name="T92" fmla="*/ 1123990184 w 801"/>
              <a:gd name="T93" fmla="*/ 1428927208 h 1161"/>
              <a:gd name="T94" fmla="*/ 1232357706 w 801"/>
              <a:gd name="T95" fmla="*/ 1388604736 h 1161"/>
              <a:gd name="T96" fmla="*/ 1340723640 w 801"/>
              <a:gd name="T97" fmla="*/ 1355843521 h 1161"/>
              <a:gd name="T98" fmla="*/ 1554937734 w 801"/>
              <a:gd name="T99" fmla="*/ 1214714869 h 1161"/>
              <a:gd name="T100" fmla="*/ 1628021478 w 801"/>
              <a:gd name="T101" fmla="*/ 1174392397 h 1161"/>
              <a:gd name="T102" fmla="*/ 1771671588 w 801"/>
              <a:gd name="T103" fmla="*/ 1106347431 h 1161"/>
              <a:gd name="T104" fmla="*/ 1771671588 w 801"/>
              <a:gd name="T105" fmla="*/ 902215710 h 1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1"/>
              <a:gd name="T160" fmla="*/ 0 h 1161"/>
              <a:gd name="T161" fmla="*/ 801 w 801"/>
              <a:gd name="T162" fmla="*/ 1161 h 1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1" h="1161">
                <a:moveTo>
                  <a:pt x="703" y="353"/>
                </a:moveTo>
                <a:lnTo>
                  <a:pt x="703" y="353"/>
                </a:lnTo>
                <a:lnTo>
                  <a:pt x="732" y="338"/>
                </a:lnTo>
                <a:lnTo>
                  <a:pt x="745" y="351"/>
                </a:lnTo>
                <a:lnTo>
                  <a:pt x="801" y="255"/>
                </a:lnTo>
                <a:lnTo>
                  <a:pt x="801" y="212"/>
                </a:lnTo>
                <a:lnTo>
                  <a:pt x="730" y="241"/>
                </a:lnTo>
                <a:lnTo>
                  <a:pt x="703" y="241"/>
                </a:lnTo>
                <a:lnTo>
                  <a:pt x="703" y="198"/>
                </a:lnTo>
                <a:lnTo>
                  <a:pt x="646" y="169"/>
                </a:lnTo>
                <a:lnTo>
                  <a:pt x="617" y="169"/>
                </a:lnTo>
                <a:lnTo>
                  <a:pt x="574" y="43"/>
                </a:lnTo>
                <a:lnTo>
                  <a:pt x="547" y="14"/>
                </a:lnTo>
                <a:lnTo>
                  <a:pt x="489" y="0"/>
                </a:lnTo>
                <a:lnTo>
                  <a:pt x="432" y="14"/>
                </a:lnTo>
                <a:lnTo>
                  <a:pt x="406" y="41"/>
                </a:lnTo>
                <a:lnTo>
                  <a:pt x="433" y="41"/>
                </a:lnTo>
                <a:lnTo>
                  <a:pt x="433" y="54"/>
                </a:lnTo>
                <a:lnTo>
                  <a:pt x="406" y="84"/>
                </a:lnTo>
                <a:lnTo>
                  <a:pt x="392" y="156"/>
                </a:lnTo>
                <a:lnTo>
                  <a:pt x="347" y="169"/>
                </a:lnTo>
                <a:lnTo>
                  <a:pt x="306" y="156"/>
                </a:lnTo>
                <a:lnTo>
                  <a:pt x="290" y="183"/>
                </a:lnTo>
                <a:lnTo>
                  <a:pt x="290" y="254"/>
                </a:lnTo>
                <a:lnTo>
                  <a:pt x="318" y="254"/>
                </a:lnTo>
                <a:lnTo>
                  <a:pt x="360" y="241"/>
                </a:lnTo>
                <a:lnTo>
                  <a:pt x="361" y="241"/>
                </a:lnTo>
                <a:lnTo>
                  <a:pt x="378" y="255"/>
                </a:lnTo>
                <a:lnTo>
                  <a:pt x="392" y="282"/>
                </a:lnTo>
                <a:lnTo>
                  <a:pt x="320" y="282"/>
                </a:lnTo>
                <a:lnTo>
                  <a:pt x="290" y="326"/>
                </a:lnTo>
                <a:lnTo>
                  <a:pt x="236" y="353"/>
                </a:lnTo>
                <a:lnTo>
                  <a:pt x="205" y="340"/>
                </a:lnTo>
                <a:lnTo>
                  <a:pt x="178" y="381"/>
                </a:lnTo>
                <a:lnTo>
                  <a:pt x="192" y="398"/>
                </a:lnTo>
                <a:lnTo>
                  <a:pt x="135" y="439"/>
                </a:lnTo>
                <a:lnTo>
                  <a:pt x="63" y="439"/>
                </a:lnTo>
                <a:lnTo>
                  <a:pt x="7" y="482"/>
                </a:lnTo>
                <a:lnTo>
                  <a:pt x="0" y="480"/>
                </a:lnTo>
                <a:lnTo>
                  <a:pt x="0" y="1094"/>
                </a:lnTo>
                <a:lnTo>
                  <a:pt x="21" y="1089"/>
                </a:lnTo>
                <a:lnTo>
                  <a:pt x="48" y="1089"/>
                </a:lnTo>
                <a:lnTo>
                  <a:pt x="48" y="1091"/>
                </a:lnTo>
                <a:lnTo>
                  <a:pt x="50" y="1091"/>
                </a:lnTo>
                <a:lnTo>
                  <a:pt x="50" y="1118"/>
                </a:lnTo>
                <a:lnTo>
                  <a:pt x="92" y="1118"/>
                </a:lnTo>
                <a:lnTo>
                  <a:pt x="88" y="1118"/>
                </a:lnTo>
                <a:lnTo>
                  <a:pt x="93" y="1118"/>
                </a:lnTo>
                <a:lnTo>
                  <a:pt x="108" y="1118"/>
                </a:lnTo>
                <a:lnTo>
                  <a:pt x="135" y="1118"/>
                </a:lnTo>
                <a:lnTo>
                  <a:pt x="135" y="1161"/>
                </a:lnTo>
                <a:lnTo>
                  <a:pt x="147" y="1132"/>
                </a:lnTo>
                <a:lnTo>
                  <a:pt x="219" y="1103"/>
                </a:lnTo>
                <a:lnTo>
                  <a:pt x="234" y="1103"/>
                </a:lnTo>
                <a:lnTo>
                  <a:pt x="236" y="1101"/>
                </a:lnTo>
                <a:lnTo>
                  <a:pt x="236" y="1091"/>
                </a:lnTo>
                <a:lnTo>
                  <a:pt x="245" y="1096"/>
                </a:lnTo>
                <a:lnTo>
                  <a:pt x="263" y="1096"/>
                </a:lnTo>
                <a:lnTo>
                  <a:pt x="263" y="1091"/>
                </a:lnTo>
                <a:lnTo>
                  <a:pt x="306" y="1091"/>
                </a:lnTo>
                <a:lnTo>
                  <a:pt x="361" y="1046"/>
                </a:lnTo>
                <a:lnTo>
                  <a:pt x="361" y="1033"/>
                </a:lnTo>
                <a:lnTo>
                  <a:pt x="378" y="1033"/>
                </a:lnTo>
                <a:lnTo>
                  <a:pt x="392" y="1006"/>
                </a:lnTo>
                <a:lnTo>
                  <a:pt x="392" y="963"/>
                </a:lnTo>
                <a:lnTo>
                  <a:pt x="405" y="963"/>
                </a:lnTo>
                <a:lnTo>
                  <a:pt x="446" y="936"/>
                </a:lnTo>
                <a:lnTo>
                  <a:pt x="460" y="864"/>
                </a:lnTo>
                <a:lnTo>
                  <a:pt x="405" y="864"/>
                </a:lnTo>
                <a:lnTo>
                  <a:pt x="460" y="851"/>
                </a:lnTo>
                <a:lnTo>
                  <a:pt x="446" y="808"/>
                </a:lnTo>
                <a:lnTo>
                  <a:pt x="460" y="808"/>
                </a:lnTo>
                <a:lnTo>
                  <a:pt x="432" y="794"/>
                </a:lnTo>
                <a:lnTo>
                  <a:pt x="405" y="722"/>
                </a:lnTo>
                <a:lnTo>
                  <a:pt x="392" y="707"/>
                </a:lnTo>
                <a:lnTo>
                  <a:pt x="432" y="653"/>
                </a:lnTo>
                <a:lnTo>
                  <a:pt x="460" y="635"/>
                </a:lnTo>
                <a:lnTo>
                  <a:pt x="475" y="653"/>
                </a:lnTo>
                <a:lnTo>
                  <a:pt x="475" y="635"/>
                </a:lnTo>
                <a:lnTo>
                  <a:pt x="432" y="623"/>
                </a:lnTo>
                <a:lnTo>
                  <a:pt x="392" y="635"/>
                </a:lnTo>
                <a:lnTo>
                  <a:pt x="347" y="581"/>
                </a:lnTo>
                <a:lnTo>
                  <a:pt x="361" y="567"/>
                </a:lnTo>
                <a:lnTo>
                  <a:pt x="378" y="567"/>
                </a:lnTo>
                <a:lnTo>
                  <a:pt x="392" y="551"/>
                </a:lnTo>
                <a:lnTo>
                  <a:pt x="446" y="495"/>
                </a:lnTo>
                <a:lnTo>
                  <a:pt x="460" y="509"/>
                </a:lnTo>
                <a:lnTo>
                  <a:pt x="446" y="551"/>
                </a:lnTo>
                <a:lnTo>
                  <a:pt x="446" y="567"/>
                </a:lnTo>
                <a:lnTo>
                  <a:pt x="446" y="581"/>
                </a:lnTo>
                <a:lnTo>
                  <a:pt x="489" y="551"/>
                </a:lnTo>
                <a:lnTo>
                  <a:pt x="532" y="551"/>
                </a:lnTo>
                <a:lnTo>
                  <a:pt x="532" y="538"/>
                </a:lnTo>
                <a:lnTo>
                  <a:pt x="603" y="482"/>
                </a:lnTo>
                <a:lnTo>
                  <a:pt x="617" y="482"/>
                </a:lnTo>
                <a:lnTo>
                  <a:pt x="631" y="466"/>
                </a:lnTo>
                <a:lnTo>
                  <a:pt x="646" y="466"/>
                </a:lnTo>
                <a:lnTo>
                  <a:pt x="673" y="439"/>
                </a:lnTo>
                <a:lnTo>
                  <a:pt x="703" y="439"/>
                </a:lnTo>
                <a:lnTo>
                  <a:pt x="703" y="435"/>
                </a:lnTo>
                <a:lnTo>
                  <a:pt x="703" y="358"/>
                </a:lnTo>
                <a:lnTo>
                  <a:pt x="703" y="353"/>
                </a:lnTo>
                <a:close/>
              </a:path>
            </a:pathLst>
          </a:custGeom>
          <a:solidFill>
            <a:srgbClr val="ADAC92"/>
          </a:solidFill>
          <a:ln w="4">
            <a:solidFill>
              <a:srgbClr val="FFFFFF"/>
            </a:solidFill>
            <a:miter lim="800000"/>
            <a:headEnd/>
            <a:tailEnd/>
          </a:ln>
        </p:spPr>
        <p:txBody>
          <a:bodyPr/>
          <a:lstStyle/>
          <a:p>
            <a:endParaRPr lang="en-US"/>
          </a:p>
        </p:txBody>
      </p:sp>
      <p:sp>
        <p:nvSpPr>
          <p:cNvPr id="9233" name="Freeform 18"/>
          <p:cNvSpPr>
            <a:spLocks/>
          </p:cNvSpPr>
          <p:nvPr/>
        </p:nvSpPr>
        <p:spPr bwMode="auto">
          <a:xfrm>
            <a:off x="117475" y="2300288"/>
            <a:ext cx="2251075" cy="1379537"/>
          </a:xfrm>
          <a:custGeom>
            <a:avLst/>
            <a:gdLst>
              <a:gd name="T0" fmla="*/ 272176880 w 1418"/>
              <a:gd name="T1" fmla="*/ 1514612535 h 869"/>
              <a:gd name="T2" fmla="*/ 549394072 w 1418"/>
              <a:gd name="T3" fmla="*/ 1514612535 h 869"/>
              <a:gd name="T4" fmla="*/ 662801858 w 1418"/>
              <a:gd name="T5" fmla="*/ 1411286989 h 869"/>
              <a:gd name="T6" fmla="*/ 773688695 w 1418"/>
              <a:gd name="T7" fmla="*/ 1481851318 h 869"/>
              <a:gd name="T8" fmla="*/ 987901307 w 1418"/>
              <a:gd name="T9" fmla="*/ 1481851318 h 869"/>
              <a:gd name="T10" fmla="*/ 1088707522 w 1418"/>
              <a:gd name="T11" fmla="*/ 1229835856 h 869"/>
              <a:gd name="T12" fmla="*/ 1020662533 w 1418"/>
              <a:gd name="T13" fmla="*/ 1197073052 h 869"/>
              <a:gd name="T14" fmla="*/ 1091226884 w 1418"/>
              <a:gd name="T15" fmla="*/ 1123989361 h 869"/>
              <a:gd name="T16" fmla="*/ 1378526185 w 1418"/>
              <a:gd name="T17" fmla="*/ 1123989361 h 869"/>
              <a:gd name="T18" fmla="*/ 1559977372 w 1418"/>
              <a:gd name="T19" fmla="*/ 1514612535 h 869"/>
              <a:gd name="T20" fmla="*/ 1771670821 w 1418"/>
              <a:gd name="T21" fmla="*/ 1582657504 h 869"/>
              <a:gd name="T22" fmla="*/ 1844754534 w 1418"/>
              <a:gd name="T23" fmla="*/ 1696064065 h 869"/>
              <a:gd name="T24" fmla="*/ 2021165410 w 1418"/>
              <a:gd name="T25" fmla="*/ 1728826869 h 869"/>
              <a:gd name="T26" fmla="*/ 1877515760 w 1418"/>
              <a:gd name="T27" fmla="*/ 1973281074 h 869"/>
              <a:gd name="T28" fmla="*/ 1839714223 w 1418"/>
              <a:gd name="T29" fmla="*/ 1945560167 h 869"/>
              <a:gd name="T30" fmla="*/ 1771670821 w 1418"/>
              <a:gd name="T31" fmla="*/ 1990922950 h 869"/>
              <a:gd name="T32" fmla="*/ 1771670821 w 1418"/>
              <a:gd name="T33" fmla="*/ 2147483647 h 869"/>
              <a:gd name="T34" fmla="*/ 1809472358 w 1418"/>
              <a:gd name="T35" fmla="*/ 2121970991 h 869"/>
              <a:gd name="T36" fmla="*/ 1844754534 w 1418"/>
              <a:gd name="T37" fmla="*/ 2147483647 h 869"/>
              <a:gd name="T38" fmla="*/ 2021165410 w 1418"/>
              <a:gd name="T39" fmla="*/ 2121970991 h 869"/>
              <a:gd name="T40" fmla="*/ 2147483647 w 1418"/>
              <a:gd name="T41" fmla="*/ 1338201711 h 869"/>
              <a:gd name="T42" fmla="*/ 2147483647 w 1418"/>
              <a:gd name="T43" fmla="*/ 1123989361 h 869"/>
              <a:gd name="T44" fmla="*/ 2147483647 w 1418"/>
              <a:gd name="T45" fmla="*/ 980339754 h 869"/>
              <a:gd name="T46" fmla="*/ 2147483647 w 1418"/>
              <a:gd name="T47" fmla="*/ 1088707196 h 869"/>
              <a:gd name="T48" fmla="*/ 2147483647 w 1418"/>
              <a:gd name="T49" fmla="*/ 980339754 h 869"/>
              <a:gd name="T50" fmla="*/ 2058966947 w 1418"/>
              <a:gd name="T51" fmla="*/ 942538228 h 869"/>
              <a:gd name="T52" fmla="*/ 2147483647 w 1418"/>
              <a:gd name="T53" fmla="*/ 367942675 h 869"/>
              <a:gd name="T54" fmla="*/ 2147483647 w 1418"/>
              <a:gd name="T55" fmla="*/ 367942675 h 869"/>
              <a:gd name="T56" fmla="*/ 2147483647 w 1418"/>
              <a:gd name="T57" fmla="*/ 367942675 h 869"/>
              <a:gd name="T58" fmla="*/ 2147483647 w 1418"/>
              <a:gd name="T59" fmla="*/ 335179871 h 869"/>
              <a:gd name="T60" fmla="*/ 2147483647 w 1418"/>
              <a:gd name="T61" fmla="*/ 367942675 h 869"/>
              <a:gd name="T62" fmla="*/ 2147483647 w 1418"/>
              <a:gd name="T63" fmla="*/ 367942675 h 869"/>
              <a:gd name="T64" fmla="*/ 2147483647 w 1418"/>
              <a:gd name="T65" fmla="*/ 17640295 h 869"/>
              <a:gd name="T66" fmla="*/ 0 w 1418"/>
              <a:gd name="T67" fmla="*/ 0 h 869"/>
              <a:gd name="T68" fmla="*/ 22682198 w 1418"/>
              <a:gd name="T69" fmla="*/ 1368443566 h 8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8"/>
              <a:gd name="T106" fmla="*/ 0 h 869"/>
              <a:gd name="T107" fmla="*/ 1418 w 1418"/>
              <a:gd name="T108" fmla="*/ 869 h 8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8" h="869">
                <a:moveTo>
                  <a:pt x="9" y="543"/>
                </a:moveTo>
                <a:lnTo>
                  <a:pt x="108" y="601"/>
                </a:lnTo>
                <a:lnTo>
                  <a:pt x="149" y="615"/>
                </a:lnTo>
                <a:lnTo>
                  <a:pt x="218" y="601"/>
                </a:lnTo>
                <a:lnTo>
                  <a:pt x="261" y="558"/>
                </a:lnTo>
                <a:lnTo>
                  <a:pt x="263" y="560"/>
                </a:lnTo>
                <a:lnTo>
                  <a:pt x="264" y="558"/>
                </a:lnTo>
                <a:lnTo>
                  <a:pt x="307" y="588"/>
                </a:lnTo>
                <a:lnTo>
                  <a:pt x="349" y="601"/>
                </a:lnTo>
                <a:lnTo>
                  <a:pt x="392" y="588"/>
                </a:lnTo>
                <a:lnTo>
                  <a:pt x="405" y="516"/>
                </a:lnTo>
                <a:lnTo>
                  <a:pt x="432" y="488"/>
                </a:lnTo>
                <a:lnTo>
                  <a:pt x="432" y="475"/>
                </a:lnTo>
                <a:lnTo>
                  <a:pt x="405" y="475"/>
                </a:lnTo>
                <a:lnTo>
                  <a:pt x="432" y="446"/>
                </a:lnTo>
                <a:lnTo>
                  <a:pt x="433" y="446"/>
                </a:lnTo>
                <a:lnTo>
                  <a:pt x="489" y="432"/>
                </a:lnTo>
                <a:lnTo>
                  <a:pt x="547" y="446"/>
                </a:lnTo>
                <a:lnTo>
                  <a:pt x="576" y="473"/>
                </a:lnTo>
                <a:lnTo>
                  <a:pt x="619" y="601"/>
                </a:lnTo>
                <a:lnTo>
                  <a:pt x="646" y="601"/>
                </a:lnTo>
                <a:lnTo>
                  <a:pt x="703" y="628"/>
                </a:lnTo>
                <a:lnTo>
                  <a:pt x="703" y="673"/>
                </a:lnTo>
                <a:lnTo>
                  <a:pt x="732" y="673"/>
                </a:lnTo>
                <a:lnTo>
                  <a:pt x="802" y="642"/>
                </a:lnTo>
                <a:lnTo>
                  <a:pt x="802" y="686"/>
                </a:lnTo>
                <a:lnTo>
                  <a:pt x="745" y="785"/>
                </a:lnTo>
                <a:lnTo>
                  <a:pt x="745" y="783"/>
                </a:lnTo>
                <a:lnTo>
                  <a:pt x="743" y="785"/>
                </a:lnTo>
                <a:lnTo>
                  <a:pt x="730" y="772"/>
                </a:lnTo>
                <a:lnTo>
                  <a:pt x="703" y="785"/>
                </a:lnTo>
                <a:lnTo>
                  <a:pt x="703" y="790"/>
                </a:lnTo>
                <a:lnTo>
                  <a:pt x="716" y="842"/>
                </a:lnTo>
                <a:lnTo>
                  <a:pt x="703" y="867"/>
                </a:lnTo>
                <a:lnTo>
                  <a:pt x="703" y="869"/>
                </a:lnTo>
                <a:lnTo>
                  <a:pt x="718" y="842"/>
                </a:lnTo>
                <a:lnTo>
                  <a:pt x="732" y="842"/>
                </a:lnTo>
                <a:lnTo>
                  <a:pt x="732" y="857"/>
                </a:lnTo>
                <a:lnTo>
                  <a:pt x="745" y="869"/>
                </a:lnTo>
                <a:lnTo>
                  <a:pt x="802" y="842"/>
                </a:lnTo>
                <a:lnTo>
                  <a:pt x="959" y="642"/>
                </a:lnTo>
                <a:lnTo>
                  <a:pt x="959" y="531"/>
                </a:lnTo>
                <a:lnTo>
                  <a:pt x="971" y="486"/>
                </a:lnTo>
                <a:lnTo>
                  <a:pt x="971" y="446"/>
                </a:lnTo>
                <a:lnTo>
                  <a:pt x="930" y="389"/>
                </a:lnTo>
                <a:lnTo>
                  <a:pt x="916" y="389"/>
                </a:lnTo>
                <a:lnTo>
                  <a:pt x="903" y="432"/>
                </a:lnTo>
                <a:lnTo>
                  <a:pt x="874" y="432"/>
                </a:lnTo>
                <a:lnTo>
                  <a:pt x="887" y="389"/>
                </a:lnTo>
                <a:lnTo>
                  <a:pt x="874" y="389"/>
                </a:lnTo>
                <a:lnTo>
                  <a:pt x="846" y="374"/>
                </a:lnTo>
                <a:lnTo>
                  <a:pt x="817" y="374"/>
                </a:lnTo>
                <a:lnTo>
                  <a:pt x="817" y="362"/>
                </a:lnTo>
                <a:lnTo>
                  <a:pt x="1016" y="146"/>
                </a:lnTo>
                <a:lnTo>
                  <a:pt x="1087" y="133"/>
                </a:lnTo>
                <a:lnTo>
                  <a:pt x="1101" y="146"/>
                </a:lnTo>
                <a:lnTo>
                  <a:pt x="1130" y="133"/>
                </a:lnTo>
                <a:lnTo>
                  <a:pt x="1171" y="146"/>
                </a:lnTo>
                <a:lnTo>
                  <a:pt x="1186" y="106"/>
                </a:lnTo>
                <a:lnTo>
                  <a:pt x="1241" y="133"/>
                </a:lnTo>
                <a:lnTo>
                  <a:pt x="1256" y="133"/>
                </a:lnTo>
                <a:lnTo>
                  <a:pt x="1241" y="146"/>
                </a:lnTo>
                <a:lnTo>
                  <a:pt x="1241" y="160"/>
                </a:lnTo>
                <a:lnTo>
                  <a:pt x="1340" y="146"/>
                </a:lnTo>
                <a:lnTo>
                  <a:pt x="1326" y="133"/>
                </a:lnTo>
                <a:lnTo>
                  <a:pt x="1398" y="7"/>
                </a:lnTo>
                <a:lnTo>
                  <a:pt x="1418" y="0"/>
                </a:lnTo>
                <a:lnTo>
                  <a:pt x="0" y="0"/>
                </a:lnTo>
                <a:lnTo>
                  <a:pt x="0" y="547"/>
                </a:lnTo>
                <a:lnTo>
                  <a:pt x="9" y="543"/>
                </a:lnTo>
                <a:close/>
              </a:path>
            </a:pathLst>
          </a:custGeom>
          <a:solidFill>
            <a:srgbClr val="ADAC92"/>
          </a:solidFill>
          <a:ln w="4">
            <a:solidFill>
              <a:srgbClr val="FFFFFF"/>
            </a:solidFill>
            <a:miter lim="800000"/>
            <a:headEnd/>
            <a:tailEnd/>
          </a:ln>
        </p:spPr>
        <p:txBody>
          <a:bodyPr/>
          <a:lstStyle/>
          <a:p>
            <a:endParaRPr lang="en-US"/>
          </a:p>
        </p:txBody>
      </p:sp>
      <p:sp>
        <p:nvSpPr>
          <p:cNvPr id="9234" name="Freeform 19"/>
          <p:cNvSpPr>
            <a:spLocks/>
          </p:cNvSpPr>
          <p:nvPr/>
        </p:nvSpPr>
        <p:spPr bwMode="auto">
          <a:xfrm>
            <a:off x="1233488" y="3554413"/>
            <a:ext cx="20637" cy="122237"/>
          </a:xfrm>
          <a:custGeom>
            <a:avLst/>
            <a:gdLst>
              <a:gd name="T0" fmla="*/ 0 w 13"/>
              <a:gd name="T1" fmla="*/ 0 h 77"/>
              <a:gd name="T2" fmla="*/ 0 w 13"/>
              <a:gd name="T3" fmla="*/ 194050416 h 77"/>
              <a:gd name="T4" fmla="*/ 32760447 w 13"/>
              <a:gd name="T5" fmla="*/ 131047587 h 77"/>
              <a:gd name="T6" fmla="*/ 0 w 13"/>
              <a:gd name="T7" fmla="*/ 0 h 77"/>
              <a:gd name="T8" fmla="*/ 0 60000 65536"/>
              <a:gd name="T9" fmla="*/ 0 60000 65536"/>
              <a:gd name="T10" fmla="*/ 0 60000 65536"/>
              <a:gd name="T11" fmla="*/ 0 60000 65536"/>
              <a:gd name="T12" fmla="*/ 0 w 13"/>
              <a:gd name="T13" fmla="*/ 0 h 77"/>
              <a:gd name="T14" fmla="*/ 13 w 13"/>
              <a:gd name="T15" fmla="*/ 77 h 77"/>
            </a:gdLst>
            <a:ahLst/>
            <a:cxnLst>
              <a:cxn ang="T8">
                <a:pos x="T0" y="T1"/>
              </a:cxn>
              <a:cxn ang="T9">
                <a:pos x="T2" y="T3"/>
              </a:cxn>
              <a:cxn ang="T10">
                <a:pos x="T4" y="T5"/>
              </a:cxn>
              <a:cxn ang="T11">
                <a:pos x="T6" y="T7"/>
              </a:cxn>
            </a:cxnLst>
            <a:rect l="T12" t="T13" r="T14" b="T15"/>
            <a:pathLst>
              <a:path w="13" h="77">
                <a:moveTo>
                  <a:pt x="0" y="0"/>
                </a:moveTo>
                <a:lnTo>
                  <a:pt x="0" y="77"/>
                </a:lnTo>
                <a:lnTo>
                  <a:pt x="13" y="52"/>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9235" name="Freeform 20"/>
          <p:cNvSpPr>
            <a:spLocks/>
          </p:cNvSpPr>
          <p:nvPr/>
        </p:nvSpPr>
        <p:spPr bwMode="auto">
          <a:xfrm>
            <a:off x="739775" y="3008313"/>
            <a:ext cx="65088" cy="225425"/>
          </a:xfrm>
          <a:custGeom>
            <a:avLst/>
            <a:gdLst>
              <a:gd name="T0" fmla="*/ 35282458 w 41"/>
              <a:gd name="T1" fmla="*/ 176410911 h 142"/>
              <a:gd name="T2" fmla="*/ 103327980 w 41"/>
              <a:gd name="T3" fmla="*/ 100806231 h 142"/>
              <a:gd name="T4" fmla="*/ 103327980 w 41"/>
              <a:gd name="T5" fmla="*/ 68043421 h 142"/>
              <a:gd name="T6" fmla="*/ 35282458 w 41"/>
              <a:gd name="T7" fmla="*/ 68043421 h 142"/>
              <a:gd name="T8" fmla="*/ 100807012 w 41"/>
              <a:gd name="T9" fmla="*/ 0 h 142"/>
              <a:gd name="T10" fmla="*/ 32763077 w 41"/>
              <a:gd name="T11" fmla="*/ 73083731 h 142"/>
              <a:gd name="T12" fmla="*/ 100807012 w 41"/>
              <a:gd name="T13" fmla="*/ 73083731 h 142"/>
              <a:gd name="T14" fmla="*/ 100807012 w 41"/>
              <a:gd name="T15" fmla="*/ 105846567 h 142"/>
              <a:gd name="T16" fmla="*/ 32763077 w 41"/>
              <a:gd name="T17" fmla="*/ 176410911 h 142"/>
              <a:gd name="T18" fmla="*/ 0 w 41"/>
              <a:gd name="T19" fmla="*/ 357862133 h 142"/>
              <a:gd name="T20" fmla="*/ 0 w 41"/>
              <a:gd name="T21" fmla="*/ 357862133 h 142"/>
              <a:gd name="T22" fmla="*/ 35282458 w 41"/>
              <a:gd name="T23" fmla="*/ 176410911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42"/>
              <a:gd name="T38" fmla="*/ 41 w 4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42">
                <a:moveTo>
                  <a:pt x="14" y="70"/>
                </a:moveTo>
                <a:lnTo>
                  <a:pt x="41" y="40"/>
                </a:lnTo>
                <a:lnTo>
                  <a:pt x="41" y="27"/>
                </a:lnTo>
                <a:lnTo>
                  <a:pt x="14" y="27"/>
                </a:lnTo>
                <a:lnTo>
                  <a:pt x="40" y="0"/>
                </a:lnTo>
                <a:lnTo>
                  <a:pt x="13" y="29"/>
                </a:lnTo>
                <a:lnTo>
                  <a:pt x="40" y="29"/>
                </a:lnTo>
                <a:lnTo>
                  <a:pt x="40" y="42"/>
                </a:lnTo>
                <a:lnTo>
                  <a:pt x="13" y="70"/>
                </a:lnTo>
                <a:lnTo>
                  <a:pt x="0" y="142"/>
                </a:lnTo>
                <a:lnTo>
                  <a:pt x="14" y="70"/>
                </a:lnTo>
                <a:close/>
              </a:path>
            </a:pathLst>
          </a:custGeom>
          <a:solidFill>
            <a:srgbClr val="ADAC92"/>
          </a:solidFill>
          <a:ln w="4">
            <a:solidFill>
              <a:srgbClr val="FFFFFF"/>
            </a:solidFill>
            <a:miter lim="800000"/>
            <a:headEnd/>
            <a:tailEnd/>
          </a:ln>
        </p:spPr>
        <p:txBody>
          <a:bodyPr/>
          <a:lstStyle/>
          <a:p>
            <a:endParaRPr lang="en-US"/>
          </a:p>
        </p:txBody>
      </p:sp>
      <p:sp>
        <p:nvSpPr>
          <p:cNvPr id="9236" name="Freeform 21"/>
          <p:cNvSpPr>
            <a:spLocks/>
          </p:cNvSpPr>
          <p:nvPr/>
        </p:nvSpPr>
        <p:spPr bwMode="auto">
          <a:xfrm>
            <a:off x="1233488" y="3522663"/>
            <a:ext cx="66675" cy="23812"/>
          </a:xfrm>
          <a:custGeom>
            <a:avLst/>
            <a:gdLst>
              <a:gd name="T0" fmla="*/ 0 w 42"/>
              <a:gd name="T1" fmla="*/ 37800759 h 15"/>
              <a:gd name="T2" fmla="*/ 0 w 42"/>
              <a:gd name="T3" fmla="*/ 37800759 h 15"/>
              <a:gd name="T4" fmla="*/ 68043425 w 42"/>
              <a:gd name="T5" fmla="*/ 5040207 h 15"/>
              <a:gd name="T6" fmla="*/ 100806238 w 42"/>
              <a:gd name="T7" fmla="*/ 37800759 h 15"/>
              <a:gd name="T8" fmla="*/ 105846574 w 42"/>
              <a:gd name="T9" fmla="*/ 32760554 h 15"/>
              <a:gd name="T10" fmla="*/ 73083736 w 42"/>
              <a:gd name="T11" fmla="*/ 0 h 15"/>
              <a:gd name="T12" fmla="*/ 0 w 42"/>
              <a:gd name="T13" fmla="*/ 37800759 h 15"/>
              <a:gd name="T14" fmla="*/ 0 60000 65536"/>
              <a:gd name="T15" fmla="*/ 0 60000 65536"/>
              <a:gd name="T16" fmla="*/ 0 60000 65536"/>
              <a:gd name="T17" fmla="*/ 0 60000 65536"/>
              <a:gd name="T18" fmla="*/ 0 60000 65536"/>
              <a:gd name="T19" fmla="*/ 0 60000 65536"/>
              <a:gd name="T20" fmla="*/ 0 60000 65536"/>
              <a:gd name="T21" fmla="*/ 0 w 42"/>
              <a:gd name="T22" fmla="*/ 0 h 15"/>
              <a:gd name="T23" fmla="*/ 42 w 4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5">
                <a:moveTo>
                  <a:pt x="0" y="15"/>
                </a:moveTo>
                <a:lnTo>
                  <a:pt x="0" y="15"/>
                </a:lnTo>
                <a:lnTo>
                  <a:pt x="27" y="2"/>
                </a:lnTo>
                <a:lnTo>
                  <a:pt x="40" y="15"/>
                </a:lnTo>
                <a:lnTo>
                  <a:pt x="42" y="13"/>
                </a:lnTo>
                <a:lnTo>
                  <a:pt x="29" y="0"/>
                </a:lnTo>
                <a:lnTo>
                  <a:pt x="0" y="15"/>
                </a:lnTo>
                <a:close/>
              </a:path>
            </a:pathLst>
          </a:custGeom>
          <a:solidFill>
            <a:srgbClr val="ADAC92"/>
          </a:solidFill>
          <a:ln w="4">
            <a:solidFill>
              <a:srgbClr val="FFFFFF"/>
            </a:solidFill>
            <a:miter lim="800000"/>
            <a:headEnd/>
            <a:tailEnd/>
          </a:ln>
        </p:spPr>
        <p:txBody>
          <a:bodyPr/>
          <a:lstStyle/>
          <a:p>
            <a:endParaRPr lang="en-US"/>
          </a:p>
        </p:txBody>
      </p:sp>
      <p:sp>
        <p:nvSpPr>
          <p:cNvPr id="9237" name="Freeform 22"/>
          <p:cNvSpPr>
            <a:spLocks/>
          </p:cNvSpPr>
          <p:nvPr/>
        </p:nvSpPr>
        <p:spPr bwMode="auto">
          <a:xfrm>
            <a:off x="117475" y="3162300"/>
            <a:ext cx="619125" cy="585788"/>
          </a:xfrm>
          <a:custGeom>
            <a:avLst/>
            <a:gdLst>
              <a:gd name="T0" fmla="*/ 158769050 w 390"/>
              <a:gd name="T1" fmla="*/ 821571565 h 369"/>
              <a:gd name="T2" fmla="*/ 340221880 w 390"/>
              <a:gd name="T3" fmla="*/ 821571565 h 369"/>
              <a:gd name="T4" fmla="*/ 481350685 w 390"/>
              <a:gd name="T5" fmla="*/ 723286214 h 369"/>
              <a:gd name="T6" fmla="*/ 443547560 w 390"/>
              <a:gd name="T7" fmla="*/ 677923378 h 369"/>
              <a:gd name="T8" fmla="*/ 511590963 w 390"/>
              <a:gd name="T9" fmla="*/ 577117075 h 369"/>
              <a:gd name="T10" fmla="*/ 589716576 w 390"/>
              <a:gd name="T11" fmla="*/ 609878330 h 369"/>
              <a:gd name="T12" fmla="*/ 730845282 w 390"/>
              <a:gd name="T13" fmla="*/ 541834869 h 369"/>
              <a:gd name="T14" fmla="*/ 801409635 w 390"/>
              <a:gd name="T15" fmla="*/ 430947936 h 369"/>
              <a:gd name="T16" fmla="*/ 982861027 w 390"/>
              <a:gd name="T17" fmla="*/ 430947936 h 369"/>
              <a:gd name="T18" fmla="*/ 947578850 w 390"/>
              <a:gd name="T19" fmla="*/ 360383425 h 369"/>
              <a:gd name="T20" fmla="*/ 907256363 w 390"/>
              <a:gd name="T21" fmla="*/ 327620583 h 369"/>
              <a:gd name="T22" fmla="*/ 806449946 w 390"/>
              <a:gd name="T23" fmla="*/ 362902789 h 369"/>
              <a:gd name="T24" fmla="*/ 730845282 w 390"/>
              <a:gd name="T25" fmla="*/ 362902789 h 369"/>
              <a:gd name="T26" fmla="*/ 730845282 w 390"/>
              <a:gd name="T27" fmla="*/ 360383425 h 369"/>
              <a:gd name="T28" fmla="*/ 730845282 w 390"/>
              <a:gd name="T29" fmla="*/ 360383425 h 369"/>
              <a:gd name="T30" fmla="*/ 730845282 w 390"/>
              <a:gd name="T31" fmla="*/ 181451394 h 369"/>
              <a:gd name="T32" fmla="*/ 771167770 w 390"/>
              <a:gd name="T33" fmla="*/ 113407934 h 369"/>
              <a:gd name="T34" fmla="*/ 662801878 w 390"/>
              <a:gd name="T35" fmla="*/ 42843485 h 369"/>
              <a:gd name="T36" fmla="*/ 556953762 w 390"/>
              <a:gd name="T37" fmla="*/ 146169189 h 369"/>
              <a:gd name="T38" fmla="*/ 549394089 w 390"/>
              <a:gd name="T39" fmla="*/ 146169189 h 369"/>
              <a:gd name="T40" fmla="*/ 549394089 w 390"/>
              <a:gd name="T41" fmla="*/ 146169189 h 369"/>
              <a:gd name="T42" fmla="*/ 370463746 w 390"/>
              <a:gd name="T43" fmla="*/ 181451394 h 369"/>
              <a:gd name="T44" fmla="*/ 267136578 w 390"/>
              <a:gd name="T45" fmla="*/ 146169189 h 369"/>
              <a:gd name="T46" fmla="*/ 17640301 w 390"/>
              <a:gd name="T47" fmla="*/ 0 h 369"/>
              <a:gd name="T48" fmla="*/ 0 w 390"/>
              <a:gd name="T49" fmla="*/ 10080633 h 369"/>
              <a:gd name="T50" fmla="*/ 0 w 390"/>
              <a:gd name="T51" fmla="*/ 927418382 h 369"/>
              <a:gd name="T52" fmla="*/ 17640301 w 390"/>
              <a:gd name="T53" fmla="*/ 929939333 h 369"/>
              <a:gd name="T54" fmla="*/ 158769050 w 390"/>
              <a:gd name="T55" fmla="*/ 821571565 h 3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69"/>
              <a:gd name="T86" fmla="*/ 390 w 390"/>
              <a:gd name="T87" fmla="*/ 369 h 3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69">
                <a:moveTo>
                  <a:pt x="63" y="326"/>
                </a:moveTo>
                <a:lnTo>
                  <a:pt x="135" y="326"/>
                </a:lnTo>
                <a:lnTo>
                  <a:pt x="191" y="287"/>
                </a:lnTo>
                <a:lnTo>
                  <a:pt x="176" y="269"/>
                </a:lnTo>
                <a:lnTo>
                  <a:pt x="203" y="229"/>
                </a:lnTo>
                <a:lnTo>
                  <a:pt x="234" y="242"/>
                </a:lnTo>
                <a:lnTo>
                  <a:pt x="290" y="215"/>
                </a:lnTo>
                <a:lnTo>
                  <a:pt x="318" y="171"/>
                </a:lnTo>
                <a:lnTo>
                  <a:pt x="390" y="171"/>
                </a:lnTo>
                <a:lnTo>
                  <a:pt x="376" y="143"/>
                </a:lnTo>
                <a:lnTo>
                  <a:pt x="360" y="130"/>
                </a:lnTo>
                <a:lnTo>
                  <a:pt x="320" y="144"/>
                </a:lnTo>
                <a:lnTo>
                  <a:pt x="290" y="144"/>
                </a:lnTo>
                <a:lnTo>
                  <a:pt x="290" y="143"/>
                </a:lnTo>
                <a:lnTo>
                  <a:pt x="290" y="72"/>
                </a:lnTo>
                <a:lnTo>
                  <a:pt x="306" y="45"/>
                </a:lnTo>
                <a:lnTo>
                  <a:pt x="263" y="17"/>
                </a:lnTo>
                <a:lnTo>
                  <a:pt x="221" y="58"/>
                </a:lnTo>
                <a:lnTo>
                  <a:pt x="218" y="58"/>
                </a:lnTo>
                <a:lnTo>
                  <a:pt x="147" y="72"/>
                </a:lnTo>
                <a:lnTo>
                  <a:pt x="106" y="58"/>
                </a:lnTo>
                <a:lnTo>
                  <a:pt x="7" y="0"/>
                </a:lnTo>
                <a:lnTo>
                  <a:pt x="0" y="4"/>
                </a:lnTo>
                <a:lnTo>
                  <a:pt x="0" y="368"/>
                </a:lnTo>
                <a:lnTo>
                  <a:pt x="7" y="369"/>
                </a:lnTo>
                <a:lnTo>
                  <a:pt x="63" y="326"/>
                </a:lnTo>
                <a:close/>
              </a:path>
            </a:pathLst>
          </a:custGeom>
          <a:solidFill>
            <a:srgbClr val="ADAC92"/>
          </a:solidFill>
          <a:ln w="4">
            <a:solidFill>
              <a:srgbClr val="FFFFFF"/>
            </a:solidFill>
            <a:miter lim="800000"/>
            <a:headEnd/>
            <a:tailEnd/>
          </a:ln>
        </p:spPr>
        <p:txBody>
          <a:bodyPr/>
          <a:lstStyle/>
          <a:p>
            <a:endParaRPr lang="en-US"/>
          </a:p>
        </p:txBody>
      </p:sp>
      <p:sp>
        <p:nvSpPr>
          <p:cNvPr id="9238" name="Freeform 23"/>
          <p:cNvSpPr>
            <a:spLocks/>
          </p:cNvSpPr>
          <p:nvPr/>
        </p:nvSpPr>
        <p:spPr bwMode="auto">
          <a:xfrm>
            <a:off x="577850" y="3368675"/>
            <a:ext cx="111125" cy="22225"/>
          </a:xfrm>
          <a:custGeom>
            <a:avLst/>
            <a:gdLst>
              <a:gd name="T0" fmla="*/ 75604679 w 70"/>
              <a:gd name="T1" fmla="*/ 35282190 h 14"/>
              <a:gd name="T2" fmla="*/ 176410910 w 70"/>
              <a:gd name="T3" fmla="*/ 0 h 14"/>
              <a:gd name="T4" fmla="*/ 176410910 w 70"/>
              <a:gd name="T5" fmla="*/ 0 h 14"/>
              <a:gd name="T6" fmla="*/ 70564369 w 70"/>
              <a:gd name="T7" fmla="*/ 32762828 h 14"/>
              <a:gd name="T8" fmla="*/ 0 w 70"/>
              <a:gd name="T9" fmla="*/ 32762828 h 14"/>
              <a:gd name="T10" fmla="*/ 0 w 70"/>
              <a:gd name="T11" fmla="*/ 35282190 h 14"/>
              <a:gd name="T12" fmla="*/ 75604679 w 70"/>
              <a:gd name="T13" fmla="*/ 35282190 h 14"/>
              <a:gd name="T14" fmla="*/ 0 60000 65536"/>
              <a:gd name="T15" fmla="*/ 0 60000 65536"/>
              <a:gd name="T16" fmla="*/ 0 60000 65536"/>
              <a:gd name="T17" fmla="*/ 0 60000 65536"/>
              <a:gd name="T18" fmla="*/ 0 60000 65536"/>
              <a:gd name="T19" fmla="*/ 0 60000 65536"/>
              <a:gd name="T20" fmla="*/ 0 60000 65536"/>
              <a:gd name="T21" fmla="*/ 0 w 70"/>
              <a:gd name="T22" fmla="*/ 0 h 14"/>
              <a:gd name="T23" fmla="*/ 70 w 7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4">
                <a:moveTo>
                  <a:pt x="30" y="14"/>
                </a:moveTo>
                <a:lnTo>
                  <a:pt x="70" y="0"/>
                </a:lnTo>
                <a:lnTo>
                  <a:pt x="28" y="13"/>
                </a:lnTo>
                <a:lnTo>
                  <a:pt x="0" y="13"/>
                </a:lnTo>
                <a:lnTo>
                  <a:pt x="0" y="14"/>
                </a:lnTo>
                <a:lnTo>
                  <a:pt x="30" y="14"/>
                </a:lnTo>
                <a:close/>
              </a:path>
            </a:pathLst>
          </a:custGeom>
          <a:solidFill>
            <a:srgbClr val="ADAC92"/>
          </a:solidFill>
          <a:ln w="4">
            <a:solidFill>
              <a:srgbClr val="FFFFFF"/>
            </a:solidFill>
            <a:miter lim="800000"/>
            <a:headEnd/>
            <a:tailEnd/>
          </a:ln>
        </p:spPr>
        <p:txBody>
          <a:bodyPr/>
          <a:lstStyle/>
          <a:p>
            <a:endParaRPr lang="en-US"/>
          </a:p>
        </p:txBody>
      </p:sp>
      <p:sp>
        <p:nvSpPr>
          <p:cNvPr id="9239" name="Freeform 24"/>
          <p:cNvSpPr>
            <a:spLocks/>
          </p:cNvSpPr>
          <p:nvPr/>
        </p:nvSpPr>
        <p:spPr bwMode="auto">
          <a:xfrm>
            <a:off x="463550" y="3186113"/>
            <a:ext cx="71438" cy="68262"/>
          </a:xfrm>
          <a:custGeom>
            <a:avLst/>
            <a:gdLst>
              <a:gd name="T0" fmla="*/ 113408630 w 45"/>
              <a:gd name="T1" fmla="*/ 5040275 h 43"/>
              <a:gd name="T2" fmla="*/ 108368284 w 45"/>
              <a:gd name="T3" fmla="*/ 0 h 43"/>
              <a:gd name="T4" fmla="*/ 0 w 45"/>
              <a:gd name="T5" fmla="*/ 108365142 h 43"/>
              <a:gd name="T6" fmla="*/ 7561316 w 45"/>
              <a:gd name="T7" fmla="*/ 108365142 h 43"/>
              <a:gd name="T8" fmla="*/ 113408630 w 45"/>
              <a:gd name="T9" fmla="*/ 5040275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45" y="2"/>
                </a:moveTo>
                <a:lnTo>
                  <a:pt x="43" y="0"/>
                </a:lnTo>
                <a:lnTo>
                  <a:pt x="0" y="43"/>
                </a:lnTo>
                <a:lnTo>
                  <a:pt x="3" y="43"/>
                </a:lnTo>
                <a:lnTo>
                  <a:pt x="45" y="2"/>
                </a:lnTo>
                <a:close/>
              </a:path>
            </a:pathLst>
          </a:custGeom>
          <a:solidFill>
            <a:srgbClr val="ADAC92"/>
          </a:solidFill>
          <a:ln w="4">
            <a:solidFill>
              <a:srgbClr val="FFFFFF"/>
            </a:solidFill>
            <a:miter lim="800000"/>
            <a:headEnd/>
            <a:tailEnd/>
          </a:ln>
        </p:spPr>
        <p:txBody>
          <a:bodyPr/>
          <a:lstStyle/>
          <a:p>
            <a:endParaRPr lang="en-US"/>
          </a:p>
        </p:txBody>
      </p:sp>
      <p:sp>
        <p:nvSpPr>
          <p:cNvPr id="9240" name="Freeform 25"/>
          <p:cNvSpPr>
            <a:spLocks/>
          </p:cNvSpPr>
          <p:nvPr/>
        </p:nvSpPr>
        <p:spPr bwMode="auto">
          <a:xfrm>
            <a:off x="117475" y="4997450"/>
            <a:ext cx="33338" cy="103188"/>
          </a:xfrm>
          <a:custGeom>
            <a:avLst/>
            <a:gdLst>
              <a:gd name="T0" fmla="*/ 52924874 w 21"/>
              <a:gd name="T1" fmla="*/ 163811716 h 65"/>
              <a:gd name="T2" fmla="*/ 52924874 w 21"/>
              <a:gd name="T3" fmla="*/ 85685712 h 65"/>
              <a:gd name="T4" fmla="*/ 17642152 w 21"/>
              <a:gd name="T5" fmla="*/ 17641971 h 65"/>
              <a:gd name="T6" fmla="*/ 0 w 21"/>
              <a:gd name="T7" fmla="*/ 0 h 65"/>
              <a:gd name="T8" fmla="*/ 0 w 21"/>
              <a:gd name="T9" fmla="*/ 163811716 h 65"/>
              <a:gd name="T10" fmla="*/ 52924874 w 21"/>
              <a:gd name="T11" fmla="*/ 163811716 h 65"/>
              <a:gd name="T12" fmla="*/ 52924874 w 21"/>
              <a:gd name="T13" fmla="*/ 163811716 h 65"/>
              <a:gd name="T14" fmla="*/ 0 60000 65536"/>
              <a:gd name="T15" fmla="*/ 0 60000 65536"/>
              <a:gd name="T16" fmla="*/ 0 60000 65536"/>
              <a:gd name="T17" fmla="*/ 0 60000 65536"/>
              <a:gd name="T18" fmla="*/ 0 60000 65536"/>
              <a:gd name="T19" fmla="*/ 0 60000 65536"/>
              <a:gd name="T20" fmla="*/ 0 60000 65536"/>
              <a:gd name="T21" fmla="*/ 0 w 21"/>
              <a:gd name="T22" fmla="*/ 0 h 65"/>
              <a:gd name="T23" fmla="*/ 21 w 2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5">
                <a:moveTo>
                  <a:pt x="21" y="65"/>
                </a:moveTo>
                <a:lnTo>
                  <a:pt x="21" y="34"/>
                </a:lnTo>
                <a:lnTo>
                  <a:pt x="7" y="7"/>
                </a:lnTo>
                <a:lnTo>
                  <a:pt x="0" y="0"/>
                </a:lnTo>
                <a:lnTo>
                  <a:pt x="0" y="65"/>
                </a:lnTo>
                <a:lnTo>
                  <a:pt x="21" y="65"/>
                </a:lnTo>
                <a:close/>
              </a:path>
            </a:pathLst>
          </a:custGeom>
          <a:solidFill>
            <a:srgbClr val="ADAC92"/>
          </a:solidFill>
          <a:ln w="9525">
            <a:noFill/>
            <a:round/>
            <a:headEnd/>
            <a:tailEnd/>
          </a:ln>
        </p:spPr>
        <p:txBody>
          <a:bodyPr/>
          <a:lstStyle/>
          <a:p>
            <a:endParaRPr lang="en-US"/>
          </a:p>
        </p:txBody>
      </p:sp>
      <p:sp>
        <p:nvSpPr>
          <p:cNvPr id="9241" name="Freeform 26"/>
          <p:cNvSpPr>
            <a:spLocks/>
          </p:cNvSpPr>
          <p:nvPr/>
        </p:nvSpPr>
        <p:spPr bwMode="auto">
          <a:xfrm>
            <a:off x="117475" y="4918075"/>
            <a:ext cx="100013" cy="201613"/>
          </a:xfrm>
          <a:custGeom>
            <a:avLst/>
            <a:gdLst>
              <a:gd name="T0" fmla="*/ 52924352 w 63"/>
              <a:gd name="T1" fmla="*/ 211693698 h 127"/>
              <a:gd name="T2" fmla="*/ 52924352 w 63"/>
              <a:gd name="T3" fmla="*/ 289819511 h 127"/>
              <a:gd name="T4" fmla="*/ 85685745 w 63"/>
              <a:gd name="T5" fmla="*/ 320061454 h 127"/>
              <a:gd name="T6" fmla="*/ 85685745 w 63"/>
              <a:gd name="T7" fmla="*/ 289819511 h 127"/>
              <a:gd name="T8" fmla="*/ 90726081 w 63"/>
              <a:gd name="T9" fmla="*/ 289819511 h 127"/>
              <a:gd name="T10" fmla="*/ 158771442 w 63"/>
              <a:gd name="T11" fmla="*/ 289819511 h 127"/>
              <a:gd name="T12" fmla="*/ 158771442 w 63"/>
              <a:gd name="T13" fmla="*/ 284779187 h 127"/>
              <a:gd name="T14" fmla="*/ 158771442 w 63"/>
              <a:gd name="T15" fmla="*/ 211693698 h 127"/>
              <a:gd name="T16" fmla="*/ 90726081 w 63"/>
              <a:gd name="T17" fmla="*/ 113408129 h 127"/>
              <a:gd name="T18" fmla="*/ 90726081 w 63"/>
              <a:gd name="T19" fmla="*/ 108367805 h 127"/>
              <a:gd name="T20" fmla="*/ 85685745 w 63"/>
              <a:gd name="T21" fmla="*/ 108367805 h 127"/>
              <a:gd name="T22" fmla="*/ 85685745 w 63"/>
              <a:gd name="T23" fmla="*/ 70564558 h 127"/>
              <a:gd name="T24" fmla="*/ 0 w 63"/>
              <a:gd name="T25" fmla="*/ 0 h 127"/>
              <a:gd name="T26" fmla="*/ 0 w 63"/>
              <a:gd name="T27" fmla="*/ 126008144 h 127"/>
              <a:gd name="T28" fmla="*/ 17641978 w 63"/>
              <a:gd name="T29" fmla="*/ 143650071 h 127"/>
              <a:gd name="T30" fmla="*/ 52924352 w 63"/>
              <a:gd name="T31" fmla="*/ 211693698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27"/>
              <a:gd name="T50" fmla="*/ 63 w 6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27">
                <a:moveTo>
                  <a:pt x="21" y="84"/>
                </a:moveTo>
                <a:lnTo>
                  <a:pt x="21" y="115"/>
                </a:lnTo>
                <a:lnTo>
                  <a:pt x="34" y="127"/>
                </a:lnTo>
                <a:lnTo>
                  <a:pt x="34" y="115"/>
                </a:lnTo>
                <a:lnTo>
                  <a:pt x="36" y="115"/>
                </a:lnTo>
                <a:lnTo>
                  <a:pt x="63" y="115"/>
                </a:lnTo>
                <a:lnTo>
                  <a:pt x="63" y="113"/>
                </a:lnTo>
                <a:lnTo>
                  <a:pt x="63" y="84"/>
                </a:lnTo>
                <a:lnTo>
                  <a:pt x="36" y="45"/>
                </a:lnTo>
                <a:lnTo>
                  <a:pt x="36" y="43"/>
                </a:lnTo>
                <a:lnTo>
                  <a:pt x="34" y="43"/>
                </a:lnTo>
                <a:lnTo>
                  <a:pt x="34" y="28"/>
                </a:lnTo>
                <a:lnTo>
                  <a:pt x="0" y="0"/>
                </a:lnTo>
                <a:lnTo>
                  <a:pt x="0" y="50"/>
                </a:lnTo>
                <a:lnTo>
                  <a:pt x="7" y="57"/>
                </a:lnTo>
                <a:lnTo>
                  <a:pt x="21" y="84"/>
                </a:lnTo>
                <a:close/>
              </a:path>
            </a:pathLst>
          </a:custGeom>
          <a:solidFill>
            <a:srgbClr val="ADAC92"/>
          </a:solidFill>
          <a:ln w="9525">
            <a:noFill/>
            <a:round/>
            <a:headEnd/>
            <a:tailEnd/>
          </a:ln>
        </p:spPr>
        <p:txBody>
          <a:bodyPr/>
          <a:lstStyle/>
          <a:p>
            <a:endParaRPr lang="en-US"/>
          </a:p>
        </p:txBody>
      </p:sp>
      <p:sp>
        <p:nvSpPr>
          <p:cNvPr id="9242" name="Freeform 27"/>
          <p:cNvSpPr>
            <a:spLocks/>
          </p:cNvSpPr>
          <p:nvPr/>
        </p:nvSpPr>
        <p:spPr bwMode="auto">
          <a:xfrm>
            <a:off x="117475" y="4846638"/>
            <a:ext cx="11113" cy="7937"/>
          </a:xfrm>
          <a:custGeom>
            <a:avLst/>
            <a:gdLst>
              <a:gd name="T0" fmla="*/ 0 w 7"/>
              <a:gd name="T1" fmla="*/ 0 h 5"/>
              <a:gd name="T2" fmla="*/ 0 w 7"/>
              <a:gd name="T3" fmla="*/ 12599192 h 5"/>
              <a:gd name="T4" fmla="*/ 17642683 w 7"/>
              <a:gd name="T5" fmla="*/ 7559199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0" y="0"/>
                </a:moveTo>
                <a:lnTo>
                  <a:pt x="0" y="5"/>
                </a:lnTo>
                <a:lnTo>
                  <a:pt x="7" y="3"/>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9243" name="Freeform 28"/>
          <p:cNvSpPr>
            <a:spLocks/>
          </p:cNvSpPr>
          <p:nvPr/>
        </p:nvSpPr>
        <p:spPr bwMode="auto">
          <a:xfrm>
            <a:off x="117475" y="4718050"/>
            <a:ext cx="190500" cy="628650"/>
          </a:xfrm>
          <a:custGeom>
            <a:avLst/>
            <a:gdLst>
              <a:gd name="T0" fmla="*/ 126007830 w 120"/>
              <a:gd name="T1" fmla="*/ 68043429 h 396"/>
              <a:gd name="T2" fmla="*/ 120967519 w 120"/>
              <a:gd name="T3" fmla="*/ 68043429 h 396"/>
              <a:gd name="T4" fmla="*/ 120967519 w 120"/>
              <a:gd name="T5" fmla="*/ 0 h 396"/>
              <a:gd name="T6" fmla="*/ 52924086 w 120"/>
              <a:gd name="T7" fmla="*/ 0 h 396"/>
              <a:gd name="T8" fmla="*/ 0 w 120"/>
              <a:gd name="T9" fmla="*/ 12601574 h 396"/>
              <a:gd name="T10" fmla="*/ 0 w 120"/>
              <a:gd name="T11" fmla="*/ 204133437 h 396"/>
              <a:gd name="T12" fmla="*/ 17641889 w 120"/>
              <a:gd name="T13" fmla="*/ 211693159 h 396"/>
              <a:gd name="T14" fmla="*/ 17641889 w 120"/>
              <a:gd name="T15" fmla="*/ 211693159 h 396"/>
              <a:gd name="T16" fmla="*/ 17641889 w 120"/>
              <a:gd name="T17" fmla="*/ 211693159 h 396"/>
              <a:gd name="T18" fmla="*/ 0 w 120"/>
              <a:gd name="T19" fmla="*/ 221773781 h 396"/>
              <a:gd name="T20" fmla="*/ 0 w 120"/>
              <a:gd name="T21" fmla="*/ 317539689 h 396"/>
              <a:gd name="T22" fmla="*/ 85685316 w 120"/>
              <a:gd name="T23" fmla="*/ 388104042 h 396"/>
              <a:gd name="T24" fmla="*/ 85685316 w 120"/>
              <a:gd name="T25" fmla="*/ 388104042 h 396"/>
              <a:gd name="T26" fmla="*/ 90725627 w 120"/>
              <a:gd name="T27" fmla="*/ 393144353 h 396"/>
              <a:gd name="T28" fmla="*/ 90725627 w 120"/>
              <a:gd name="T29" fmla="*/ 425907267 h 396"/>
              <a:gd name="T30" fmla="*/ 158769059 w 120"/>
              <a:gd name="T31" fmla="*/ 529232848 h 396"/>
              <a:gd name="T32" fmla="*/ 158769059 w 120"/>
              <a:gd name="T33" fmla="*/ 529232848 h 396"/>
              <a:gd name="T34" fmla="*/ 158769059 w 120"/>
              <a:gd name="T35" fmla="*/ 529232848 h 396"/>
              <a:gd name="T36" fmla="*/ 158769059 w 120"/>
              <a:gd name="T37" fmla="*/ 607356874 h 396"/>
              <a:gd name="T38" fmla="*/ 158769059 w 120"/>
              <a:gd name="T39" fmla="*/ 751006529 h 396"/>
              <a:gd name="T40" fmla="*/ 85685316 w 120"/>
              <a:gd name="T41" fmla="*/ 788809655 h 396"/>
              <a:gd name="T42" fmla="*/ 52924086 w 120"/>
              <a:gd name="T43" fmla="*/ 819051521 h 396"/>
              <a:gd name="T44" fmla="*/ 0 w 120"/>
              <a:gd name="T45" fmla="*/ 856853258 h 396"/>
              <a:gd name="T46" fmla="*/ 0 w 120"/>
              <a:gd name="T47" fmla="*/ 914817627 h 396"/>
              <a:gd name="T48" fmla="*/ 17641889 w 120"/>
              <a:gd name="T49" fmla="*/ 924898249 h 396"/>
              <a:gd name="T50" fmla="*/ 17641889 w 120"/>
              <a:gd name="T51" fmla="*/ 997981964 h 396"/>
              <a:gd name="T52" fmla="*/ 85685316 w 120"/>
              <a:gd name="T53" fmla="*/ 960180426 h 396"/>
              <a:gd name="T54" fmla="*/ 120967519 w 120"/>
              <a:gd name="T55" fmla="*/ 889616073 h 396"/>
              <a:gd name="T56" fmla="*/ 158769059 w 120"/>
              <a:gd name="T57" fmla="*/ 889616073 h 396"/>
              <a:gd name="T58" fmla="*/ 272176905 w 120"/>
              <a:gd name="T59" fmla="*/ 816530572 h 396"/>
              <a:gd name="T60" fmla="*/ 302418772 w 120"/>
              <a:gd name="T61" fmla="*/ 637598739 h 396"/>
              <a:gd name="T62" fmla="*/ 272176905 w 120"/>
              <a:gd name="T63" fmla="*/ 569555335 h 396"/>
              <a:gd name="T64" fmla="*/ 52924086 w 120"/>
              <a:gd name="T65" fmla="*/ 244455974 h 396"/>
              <a:gd name="T66" fmla="*/ 85685316 w 120"/>
              <a:gd name="T67" fmla="*/ 211693159 h 396"/>
              <a:gd name="T68" fmla="*/ 120967519 w 120"/>
              <a:gd name="T69" fmla="*/ 98286882 h 396"/>
              <a:gd name="T70" fmla="*/ 221773793 w 120"/>
              <a:gd name="T71" fmla="*/ 68043429 h 396"/>
              <a:gd name="T72" fmla="*/ 126007830 w 120"/>
              <a:gd name="T73" fmla="*/ 68043429 h 396"/>
              <a:gd name="T74" fmla="*/ 126007830 w 120"/>
              <a:gd name="T75" fmla="*/ 68043429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396"/>
              <a:gd name="T116" fmla="*/ 120 w 120"/>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396">
                <a:moveTo>
                  <a:pt x="50" y="27"/>
                </a:moveTo>
                <a:lnTo>
                  <a:pt x="48" y="27"/>
                </a:lnTo>
                <a:lnTo>
                  <a:pt x="48" y="0"/>
                </a:lnTo>
                <a:lnTo>
                  <a:pt x="21" y="0"/>
                </a:lnTo>
                <a:lnTo>
                  <a:pt x="0" y="5"/>
                </a:lnTo>
                <a:lnTo>
                  <a:pt x="0" y="81"/>
                </a:lnTo>
                <a:lnTo>
                  <a:pt x="7" y="84"/>
                </a:lnTo>
                <a:lnTo>
                  <a:pt x="0" y="88"/>
                </a:lnTo>
                <a:lnTo>
                  <a:pt x="0" y="126"/>
                </a:lnTo>
                <a:lnTo>
                  <a:pt x="34" y="154"/>
                </a:lnTo>
                <a:lnTo>
                  <a:pt x="36" y="156"/>
                </a:lnTo>
                <a:lnTo>
                  <a:pt x="36" y="169"/>
                </a:lnTo>
                <a:lnTo>
                  <a:pt x="63" y="210"/>
                </a:lnTo>
                <a:lnTo>
                  <a:pt x="63" y="241"/>
                </a:lnTo>
                <a:lnTo>
                  <a:pt x="63" y="298"/>
                </a:lnTo>
                <a:lnTo>
                  <a:pt x="34" y="313"/>
                </a:lnTo>
                <a:lnTo>
                  <a:pt x="21" y="325"/>
                </a:lnTo>
                <a:lnTo>
                  <a:pt x="0" y="340"/>
                </a:lnTo>
                <a:lnTo>
                  <a:pt x="0" y="363"/>
                </a:lnTo>
                <a:lnTo>
                  <a:pt x="7" y="367"/>
                </a:lnTo>
                <a:lnTo>
                  <a:pt x="7" y="396"/>
                </a:lnTo>
                <a:lnTo>
                  <a:pt x="34" y="381"/>
                </a:lnTo>
                <a:lnTo>
                  <a:pt x="48" y="353"/>
                </a:lnTo>
                <a:lnTo>
                  <a:pt x="63" y="353"/>
                </a:lnTo>
                <a:lnTo>
                  <a:pt x="108" y="324"/>
                </a:lnTo>
                <a:lnTo>
                  <a:pt x="120" y="253"/>
                </a:lnTo>
                <a:lnTo>
                  <a:pt x="108" y="226"/>
                </a:lnTo>
                <a:lnTo>
                  <a:pt x="21" y="97"/>
                </a:lnTo>
                <a:lnTo>
                  <a:pt x="34" y="84"/>
                </a:lnTo>
                <a:lnTo>
                  <a:pt x="48" y="39"/>
                </a:lnTo>
                <a:lnTo>
                  <a:pt x="88" y="27"/>
                </a:lnTo>
                <a:lnTo>
                  <a:pt x="50" y="27"/>
                </a:lnTo>
                <a:close/>
              </a:path>
            </a:pathLst>
          </a:custGeom>
          <a:solidFill>
            <a:srgbClr val="ADAC92"/>
          </a:solidFill>
          <a:ln w="4">
            <a:solidFill>
              <a:srgbClr val="FFFFFF"/>
            </a:solidFill>
            <a:miter lim="800000"/>
            <a:headEnd/>
            <a:tailEnd/>
          </a:ln>
        </p:spPr>
        <p:txBody>
          <a:bodyPr/>
          <a:lstStyle/>
          <a:p>
            <a:endParaRPr lang="en-US"/>
          </a:p>
        </p:txBody>
      </p:sp>
      <p:sp>
        <p:nvSpPr>
          <p:cNvPr id="9244" name="Freeform 29"/>
          <p:cNvSpPr>
            <a:spLocks/>
          </p:cNvSpPr>
          <p:nvPr/>
        </p:nvSpPr>
        <p:spPr bwMode="auto">
          <a:xfrm>
            <a:off x="117475" y="4714875"/>
            <a:ext cx="76200" cy="11113"/>
          </a:xfrm>
          <a:custGeom>
            <a:avLst/>
            <a:gdLst>
              <a:gd name="T0" fmla="*/ 120967511 w 48"/>
              <a:gd name="T1" fmla="*/ 5040539 h 7"/>
              <a:gd name="T2" fmla="*/ 120967511 w 48"/>
              <a:gd name="T3" fmla="*/ 0 h 7"/>
              <a:gd name="T4" fmla="*/ 52924083 w 48"/>
              <a:gd name="T5" fmla="*/ 0 h 7"/>
              <a:gd name="T6" fmla="*/ 0 w 48"/>
              <a:gd name="T7" fmla="*/ 12602142 h 7"/>
              <a:gd name="T8" fmla="*/ 0 w 48"/>
              <a:gd name="T9" fmla="*/ 17642683 h 7"/>
              <a:gd name="T10" fmla="*/ 52924083 w 48"/>
              <a:gd name="T11" fmla="*/ 5040539 h 7"/>
              <a:gd name="T12" fmla="*/ 120967511 w 48"/>
              <a:gd name="T13" fmla="*/ 5040539 h 7"/>
              <a:gd name="T14" fmla="*/ 0 60000 65536"/>
              <a:gd name="T15" fmla="*/ 0 60000 65536"/>
              <a:gd name="T16" fmla="*/ 0 60000 65536"/>
              <a:gd name="T17" fmla="*/ 0 60000 65536"/>
              <a:gd name="T18" fmla="*/ 0 60000 65536"/>
              <a:gd name="T19" fmla="*/ 0 60000 65536"/>
              <a:gd name="T20" fmla="*/ 0 60000 65536"/>
              <a:gd name="T21" fmla="*/ 0 w 48"/>
              <a:gd name="T22" fmla="*/ 0 h 7"/>
              <a:gd name="T23" fmla="*/ 48 w 4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
                <a:moveTo>
                  <a:pt x="48" y="2"/>
                </a:moveTo>
                <a:lnTo>
                  <a:pt x="48" y="0"/>
                </a:lnTo>
                <a:lnTo>
                  <a:pt x="21" y="0"/>
                </a:lnTo>
                <a:lnTo>
                  <a:pt x="0" y="5"/>
                </a:lnTo>
                <a:lnTo>
                  <a:pt x="0" y="7"/>
                </a:lnTo>
                <a:lnTo>
                  <a:pt x="21" y="2"/>
                </a:lnTo>
                <a:lnTo>
                  <a:pt x="48" y="2"/>
                </a:lnTo>
                <a:close/>
              </a:path>
            </a:pathLst>
          </a:custGeom>
          <a:solidFill>
            <a:srgbClr val="ADAC92"/>
          </a:solidFill>
          <a:ln w="4">
            <a:solidFill>
              <a:srgbClr val="FFFFFF"/>
            </a:solidFill>
            <a:miter lim="800000"/>
            <a:headEnd/>
            <a:tailEnd/>
          </a:ln>
        </p:spPr>
        <p:txBody>
          <a:bodyPr/>
          <a:lstStyle/>
          <a:p>
            <a:endParaRPr lang="en-US"/>
          </a:p>
        </p:txBody>
      </p:sp>
      <p:sp>
        <p:nvSpPr>
          <p:cNvPr id="9245" name="Freeform 30"/>
          <p:cNvSpPr>
            <a:spLocks/>
          </p:cNvSpPr>
          <p:nvPr/>
        </p:nvSpPr>
        <p:spPr bwMode="auto">
          <a:xfrm>
            <a:off x="196850" y="4760913"/>
            <a:ext cx="66675" cy="1587"/>
          </a:xfrm>
          <a:custGeom>
            <a:avLst/>
            <a:gdLst>
              <a:gd name="T0" fmla="*/ 0 w 42"/>
              <a:gd name="T1" fmla="*/ 0 h 1588"/>
              <a:gd name="T2" fmla="*/ 0 w 42"/>
              <a:gd name="T3" fmla="*/ 0 h 1588"/>
              <a:gd name="T4" fmla="*/ 95765928 w 42"/>
              <a:gd name="T5" fmla="*/ 0 h 1588"/>
              <a:gd name="T6" fmla="*/ 105846574 w 42"/>
              <a:gd name="T7" fmla="*/ 0 h 1588"/>
              <a:gd name="T8" fmla="*/ 0 w 42"/>
              <a:gd name="T9" fmla="*/ 0 h 1588"/>
              <a:gd name="T10" fmla="*/ 0 60000 65536"/>
              <a:gd name="T11" fmla="*/ 0 60000 65536"/>
              <a:gd name="T12" fmla="*/ 0 60000 65536"/>
              <a:gd name="T13" fmla="*/ 0 60000 65536"/>
              <a:gd name="T14" fmla="*/ 0 60000 65536"/>
              <a:gd name="T15" fmla="*/ 0 w 42"/>
              <a:gd name="T16" fmla="*/ 0 h 1588"/>
              <a:gd name="T17" fmla="*/ 42 w 42"/>
              <a:gd name="T18" fmla="*/ 1588 h 1588"/>
            </a:gdLst>
            <a:ahLst/>
            <a:cxnLst>
              <a:cxn ang="T10">
                <a:pos x="T0" y="T1"/>
              </a:cxn>
              <a:cxn ang="T11">
                <a:pos x="T2" y="T3"/>
              </a:cxn>
              <a:cxn ang="T12">
                <a:pos x="T4" y="T5"/>
              </a:cxn>
              <a:cxn ang="T13">
                <a:pos x="T6" y="T7"/>
              </a:cxn>
              <a:cxn ang="T14">
                <a:pos x="T8" y="T9"/>
              </a:cxn>
            </a:cxnLst>
            <a:rect l="T15" t="T16" r="T17" b="T18"/>
            <a:pathLst>
              <a:path w="42" h="1588">
                <a:moveTo>
                  <a:pt x="0" y="0"/>
                </a:moveTo>
                <a:lnTo>
                  <a:pt x="0" y="0"/>
                </a:lnTo>
                <a:lnTo>
                  <a:pt x="38" y="0"/>
                </a:lnTo>
                <a:lnTo>
                  <a:pt x="42" y="0"/>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9246" name="Freeform 31"/>
          <p:cNvSpPr>
            <a:spLocks/>
          </p:cNvSpPr>
          <p:nvPr/>
        </p:nvSpPr>
        <p:spPr bwMode="auto">
          <a:xfrm>
            <a:off x="217488" y="5051425"/>
            <a:ext cx="1587" cy="49213"/>
          </a:xfrm>
          <a:custGeom>
            <a:avLst/>
            <a:gdLst>
              <a:gd name="T0" fmla="*/ 0 w 1588"/>
              <a:gd name="T1" fmla="*/ 78126437 h 31"/>
              <a:gd name="T2" fmla="*/ 0 w 1588"/>
              <a:gd name="T3" fmla="*/ 78126437 h 31"/>
              <a:gd name="T4" fmla="*/ 0 w 1588"/>
              <a:gd name="T5" fmla="*/ 0 h 31"/>
              <a:gd name="T6" fmla="*/ 0 w 1588"/>
              <a:gd name="T7" fmla="*/ 0 h 31"/>
              <a:gd name="T8" fmla="*/ 0 w 1588"/>
              <a:gd name="T9" fmla="*/ 73086074 h 31"/>
              <a:gd name="T10" fmla="*/ 0 w 1588"/>
              <a:gd name="T11" fmla="*/ 78126437 h 31"/>
              <a:gd name="T12" fmla="*/ 0 60000 65536"/>
              <a:gd name="T13" fmla="*/ 0 60000 65536"/>
              <a:gd name="T14" fmla="*/ 0 60000 65536"/>
              <a:gd name="T15" fmla="*/ 0 60000 65536"/>
              <a:gd name="T16" fmla="*/ 0 60000 65536"/>
              <a:gd name="T17" fmla="*/ 0 60000 65536"/>
              <a:gd name="T18" fmla="*/ 0 w 1588"/>
              <a:gd name="T19" fmla="*/ 0 h 31"/>
              <a:gd name="T20" fmla="*/ 1588 w 158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88" h="31">
                <a:moveTo>
                  <a:pt x="0" y="31"/>
                </a:moveTo>
                <a:lnTo>
                  <a:pt x="0" y="31"/>
                </a:lnTo>
                <a:lnTo>
                  <a:pt x="0" y="0"/>
                </a:lnTo>
                <a:lnTo>
                  <a:pt x="0" y="29"/>
                </a:lnTo>
                <a:lnTo>
                  <a:pt x="0" y="31"/>
                </a:lnTo>
                <a:close/>
              </a:path>
            </a:pathLst>
          </a:custGeom>
          <a:solidFill>
            <a:srgbClr val="ADAC92"/>
          </a:solidFill>
          <a:ln w="4">
            <a:solidFill>
              <a:srgbClr val="FFFFFF"/>
            </a:solidFill>
            <a:miter lim="800000"/>
            <a:headEnd/>
            <a:tailEnd/>
          </a:ln>
        </p:spPr>
        <p:txBody>
          <a:bodyPr/>
          <a:lstStyle/>
          <a:p>
            <a:endParaRPr lang="en-US"/>
          </a:p>
        </p:txBody>
      </p:sp>
      <p:sp>
        <p:nvSpPr>
          <p:cNvPr id="9247" name="Freeform 32"/>
          <p:cNvSpPr>
            <a:spLocks/>
          </p:cNvSpPr>
          <p:nvPr/>
        </p:nvSpPr>
        <p:spPr bwMode="auto">
          <a:xfrm>
            <a:off x="171450" y="4962525"/>
            <a:ext cx="3175" cy="23813"/>
          </a:xfrm>
          <a:custGeom>
            <a:avLst/>
            <a:gdLst>
              <a:gd name="T0" fmla="*/ 5040312 w 2"/>
              <a:gd name="T1" fmla="*/ 37803934 h 15"/>
              <a:gd name="T2" fmla="*/ 5040312 w 2"/>
              <a:gd name="T3" fmla="*/ 5040419 h 15"/>
              <a:gd name="T4" fmla="*/ 0 w 2"/>
              <a:gd name="T5" fmla="*/ 0 h 15"/>
              <a:gd name="T6" fmla="*/ 0 w 2"/>
              <a:gd name="T7" fmla="*/ 37803934 h 15"/>
              <a:gd name="T8" fmla="*/ 5040312 w 2"/>
              <a:gd name="T9" fmla="*/ 37803934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2" y="15"/>
                </a:moveTo>
                <a:lnTo>
                  <a:pt x="2" y="2"/>
                </a:lnTo>
                <a:lnTo>
                  <a:pt x="0" y="0"/>
                </a:lnTo>
                <a:lnTo>
                  <a:pt x="0" y="15"/>
                </a:lnTo>
                <a:lnTo>
                  <a:pt x="2" y="15"/>
                </a:lnTo>
                <a:close/>
              </a:path>
            </a:pathLst>
          </a:custGeom>
          <a:solidFill>
            <a:srgbClr val="ADAC92"/>
          </a:solidFill>
          <a:ln w="4">
            <a:solidFill>
              <a:srgbClr val="FFFFFF"/>
            </a:solidFill>
            <a:miter lim="800000"/>
            <a:headEnd/>
            <a:tailEnd/>
          </a:ln>
        </p:spPr>
        <p:txBody>
          <a:bodyPr/>
          <a:lstStyle/>
          <a:p>
            <a:endParaRPr lang="en-US"/>
          </a:p>
        </p:txBody>
      </p:sp>
      <p:sp>
        <p:nvSpPr>
          <p:cNvPr id="9248" name="Freeform 33"/>
          <p:cNvSpPr>
            <a:spLocks/>
          </p:cNvSpPr>
          <p:nvPr/>
        </p:nvSpPr>
        <p:spPr bwMode="auto">
          <a:xfrm>
            <a:off x="117475" y="4851400"/>
            <a:ext cx="11113" cy="6350"/>
          </a:xfrm>
          <a:custGeom>
            <a:avLst/>
            <a:gdLst>
              <a:gd name="T0" fmla="*/ 17642683 w 7"/>
              <a:gd name="T1" fmla="*/ 0 h 4"/>
              <a:gd name="T2" fmla="*/ 0 w 7"/>
              <a:gd name="T3" fmla="*/ 5040312 h 4"/>
              <a:gd name="T4" fmla="*/ 0 w 7"/>
              <a:gd name="T5" fmla="*/ 10080623 h 4"/>
              <a:gd name="T6" fmla="*/ 17642683 w 7"/>
              <a:gd name="T7" fmla="*/ 0 h 4"/>
              <a:gd name="T8" fmla="*/ 17642683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0" y="2"/>
                </a:lnTo>
                <a:lnTo>
                  <a:pt x="0" y="4"/>
                </a:lnTo>
                <a:lnTo>
                  <a:pt x="7" y="0"/>
                </a:lnTo>
                <a:close/>
              </a:path>
            </a:pathLst>
          </a:custGeom>
          <a:solidFill>
            <a:srgbClr val="ADAC92"/>
          </a:solidFill>
          <a:ln w="4">
            <a:solidFill>
              <a:srgbClr val="FFFFFF"/>
            </a:solidFill>
            <a:miter lim="800000"/>
            <a:headEnd/>
            <a:tailEnd/>
          </a:ln>
        </p:spPr>
        <p:txBody>
          <a:bodyPr/>
          <a:lstStyle/>
          <a:p>
            <a:endParaRPr lang="en-US"/>
          </a:p>
        </p:txBody>
      </p:sp>
      <p:sp>
        <p:nvSpPr>
          <p:cNvPr id="9249" name="Freeform 34"/>
          <p:cNvSpPr>
            <a:spLocks/>
          </p:cNvSpPr>
          <p:nvPr/>
        </p:nvSpPr>
        <p:spPr bwMode="auto">
          <a:xfrm>
            <a:off x="117475" y="5100638"/>
            <a:ext cx="100013" cy="153987"/>
          </a:xfrm>
          <a:custGeom>
            <a:avLst/>
            <a:gdLst>
              <a:gd name="T0" fmla="*/ 85685745 w 63"/>
              <a:gd name="T1" fmla="*/ 176410359 h 97"/>
              <a:gd name="T2" fmla="*/ 158771442 w 63"/>
              <a:gd name="T3" fmla="*/ 141128297 h 97"/>
              <a:gd name="T4" fmla="*/ 158771442 w 63"/>
              <a:gd name="T5" fmla="*/ 0 h 97"/>
              <a:gd name="T6" fmla="*/ 90726081 w 63"/>
              <a:gd name="T7" fmla="*/ 0 h 97"/>
              <a:gd name="T8" fmla="*/ 90726081 w 63"/>
              <a:gd name="T9" fmla="*/ 35282074 h 97"/>
              <a:gd name="T10" fmla="*/ 85685745 w 63"/>
              <a:gd name="T11" fmla="*/ 30241780 h 97"/>
              <a:gd name="T12" fmla="*/ 85685745 w 63"/>
              <a:gd name="T13" fmla="*/ 35282074 h 97"/>
              <a:gd name="T14" fmla="*/ 52924352 w 63"/>
              <a:gd name="T15" fmla="*/ 0 h 97"/>
              <a:gd name="T16" fmla="*/ 0 w 63"/>
              <a:gd name="T17" fmla="*/ 0 h 97"/>
              <a:gd name="T18" fmla="*/ 0 w 63"/>
              <a:gd name="T19" fmla="*/ 244453591 h 97"/>
              <a:gd name="T20" fmla="*/ 52924352 w 63"/>
              <a:gd name="T21" fmla="*/ 209171529 h 97"/>
              <a:gd name="T22" fmla="*/ 85685745 w 63"/>
              <a:gd name="T23" fmla="*/ 176410359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97"/>
              <a:gd name="T38" fmla="*/ 63 w 6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97">
                <a:moveTo>
                  <a:pt x="34" y="70"/>
                </a:moveTo>
                <a:lnTo>
                  <a:pt x="63" y="56"/>
                </a:lnTo>
                <a:lnTo>
                  <a:pt x="63" y="0"/>
                </a:lnTo>
                <a:lnTo>
                  <a:pt x="36" y="0"/>
                </a:lnTo>
                <a:lnTo>
                  <a:pt x="36" y="14"/>
                </a:lnTo>
                <a:lnTo>
                  <a:pt x="34" y="12"/>
                </a:lnTo>
                <a:lnTo>
                  <a:pt x="34" y="14"/>
                </a:lnTo>
                <a:lnTo>
                  <a:pt x="21" y="0"/>
                </a:lnTo>
                <a:lnTo>
                  <a:pt x="0" y="0"/>
                </a:lnTo>
                <a:lnTo>
                  <a:pt x="0" y="97"/>
                </a:lnTo>
                <a:lnTo>
                  <a:pt x="21" y="83"/>
                </a:lnTo>
                <a:lnTo>
                  <a:pt x="34" y="70"/>
                </a:lnTo>
                <a:close/>
              </a:path>
            </a:pathLst>
          </a:custGeom>
          <a:solidFill>
            <a:srgbClr val="ADAC92"/>
          </a:solidFill>
          <a:ln w="9525">
            <a:noFill/>
            <a:round/>
            <a:headEnd/>
            <a:tailEnd/>
          </a:ln>
        </p:spPr>
        <p:txBody>
          <a:bodyPr/>
          <a:lstStyle/>
          <a:p>
            <a:endParaRPr lang="en-US"/>
          </a:p>
        </p:txBody>
      </p:sp>
      <p:sp>
        <p:nvSpPr>
          <p:cNvPr id="9250" name="Freeform 35"/>
          <p:cNvSpPr>
            <a:spLocks/>
          </p:cNvSpPr>
          <p:nvPr/>
        </p:nvSpPr>
        <p:spPr bwMode="auto">
          <a:xfrm>
            <a:off x="117475" y="5100638"/>
            <a:ext cx="100013" cy="157162"/>
          </a:xfrm>
          <a:custGeom>
            <a:avLst/>
            <a:gdLst>
              <a:gd name="T0" fmla="*/ 85685745 w 63"/>
              <a:gd name="T1" fmla="*/ 181450666 h 99"/>
              <a:gd name="T2" fmla="*/ 158771442 w 63"/>
              <a:gd name="T3" fmla="*/ 143647661 h 99"/>
              <a:gd name="T4" fmla="*/ 158771442 w 63"/>
              <a:gd name="T5" fmla="*/ 0 h 99"/>
              <a:gd name="T6" fmla="*/ 158771442 w 63"/>
              <a:gd name="T7" fmla="*/ 0 h 99"/>
              <a:gd name="T8" fmla="*/ 158771442 w 63"/>
              <a:gd name="T9" fmla="*/ 141128307 h 99"/>
              <a:gd name="T10" fmla="*/ 85685745 w 63"/>
              <a:gd name="T11" fmla="*/ 176410371 h 99"/>
              <a:gd name="T12" fmla="*/ 52924352 w 63"/>
              <a:gd name="T13" fmla="*/ 209171544 h 99"/>
              <a:gd name="T14" fmla="*/ 0 w 63"/>
              <a:gd name="T15" fmla="*/ 244453609 h 99"/>
              <a:gd name="T16" fmla="*/ 0 w 63"/>
              <a:gd name="T17" fmla="*/ 249493904 h 99"/>
              <a:gd name="T18" fmla="*/ 52924352 w 63"/>
              <a:gd name="T19" fmla="*/ 211692485 h 99"/>
              <a:gd name="T20" fmla="*/ 85685745 w 63"/>
              <a:gd name="T21" fmla="*/ 181450666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9"/>
              <a:gd name="T35" fmla="*/ 63 w 63"/>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9">
                <a:moveTo>
                  <a:pt x="34" y="72"/>
                </a:moveTo>
                <a:lnTo>
                  <a:pt x="63" y="57"/>
                </a:lnTo>
                <a:lnTo>
                  <a:pt x="63" y="0"/>
                </a:lnTo>
                <a:lnTo>
                  <a:pt x="63" y="56"/>
                </a:lnTo>
                <a:lnTo>
                  <a:pt x="34" y="70"/>
                </a:lnTo>
                <a:lnTo>
                  <a:pt x="21" y="83"/>
                </a:lnTo>
                <a:lnTo>
                  <a:pt x="0" y="97"/>
                </a:lnTo>
                <a:lnTo>
                  <a:pt x="0" y="99"/>
                </a:lnTo>
                <a:lnTo>
                  <a:pt x="21" y="84"/>
                </a:lnTo>
                <a:lnTo>
                  <a:pt x="34" y="72"/>
                </a:lnTo>
                <a:close/>
              </a:path>
            </a:pathLst>
          </a:custGeom>
          <a:solidFill>
            <a:srgbClr val="ADAC92"/>
          </a:solidFill>
          <a:ln w="4">
            <a:solidFill>
              <a:srgbClr val="FFFFFF"/>
            </a:solidFill>
            <a:miter lim="800000"/>
            <a:headEnd/>
            <a:tailEnd/>
          </a:ln>
        </p:spPr>
        <p:txBody>
          <a:bodyPr/>
          <a:lstStyle/>
          <a:p>
            <a:endParaRPr lang="en-US"/>
          </a:p>
        </p:txBody>
      </p:sp>
      <p:sp>
        <p:nvSpPr>
          <p:cNvPr id="9251" name="Freeform 36"/>
          <p:cNvSpPr>
            <a:spLocks/>
          </p:cNvSpPr>
          <p:nvPr/>
        </p:nvSpPr>
        <p:spPr bwMode="auto">
          <a:xfrm>
            <a:off x="1028700" y="3908425"/>
            <a:ext cx="136525" cy="223838"/>
          </a:xfrm>
          <a:custGeom>
            <a:avLst/>
            <a:gdLst>
              <a:gd name="T0" fmla="*/ 181451235 w 86"/>
              <a:gd name="T1" fmla="*/ 105846803 h 141"/>
              <a:gd name="T2" fmla="*/ 143648111 w 86"/>
              <a:gd name="T3" fmla="*/ 0 h 141"/>
              <a:gd name="T4" fmla="*/ 0 w 86"/>
              <a:gd name="T5" fmla="*/ 105846803 h 141"/>
              <a:gd name="T6" fmla="*/ 0 w 86"/>
              <a:gd name="T7" fmla="*/ 141129054 h 141"/>
              <a:gd name="T8" fmla="*/ 0 w 86"/>
              <a:gd name="T9" fmla="*/ 282258108 h 141"/>
              <a:gd name="T10" fmla="*/ 0 w 86"/>
              <a:gd name="T11" fmla="*/ 317540359 h 141"/>
              <a:gd name="T12" fmla="*/ 0 w 86"/>
              <a:gd name="T13" fmla="*/ 355343564 h 141"/>
              <a:gd name="T14" fmla="*/ 181451235 w 86"/>
              <a:gd name="T15" fmla="*/ 317540359 h 141"/>
              <a:gd name="T16" fmla="*/ 216733460 w 86"/>
              <a:gd name="T17" fmla="*/ 214214560 h 141"/>
              <a:gd name="T18" fmla="*/ 181451235 w 86"/>
              <a:gd name="T19" fmla="*/ 105846803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41"/>
              <a:gd name="T32" fmla="*/ 86 w 8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41">
                <a:moveTo>
                  <a:pt x="72" y="42"/>
                </a:moveTo>
                <a:lnTo>
                  <a:pt x="57" y="0"/>
                </a:lnTo>
                <a:lnTo>
                  <a:pt x="0" y="42"/>
                </a:lnTo>
                <a:lnTo>
                  <a:pt x="0" y="56"/>
                </a:lnTo>
                <a:lnTo>
                  <a:pt x="0" y="112"/>
                </a:lnTo>
                <a:lnTo>
                  <a:pt x="0" y="126"/>
                </a:lnTo>
                <a:lnTo>
                  <a:pt x="0" y="141"/>
                </a:lnTo>
                <a:lnTo>
                  <a:pt x="72" y="126"/>
                </a:lnTo>
                <a:lnTo>
                  <a:pt x="86" y="85"/>
                </a:lnTo>
                <a:lnTo>
                  <a:pt x="72" y="42"/>
                </a:lnTo>
                <a:close/>
              </a:path>
            </a:pathLst>
          </a:custGeom>
          <a:solidFill>
            <a:srgbClr val="ADAC92"/>
          </a:solidFill>
          <a:ln w="4">
            <a:solidFill>
              <a:srgbClr val="FFFFFF"/>
            </a:solidFill>
            <a:miter lim="800000"/>
            <a:headEnd/>
            <a:tailEnd/>
          </a:ln>
        </p:spPr>
        <p:txBody>
          <a:bodyPr/>
          <a:lstStyle/>
          <a:p>
            <a:endParaRPr lang="en-US"/>
          </a:p>
        </p:txBody>
      </p:sp>
      <p:sp>
        <p:nvSpPr>
          <p:cNvPr id="9252" name="Freeform 37"/>
          <p:cNvSpPr>
            <a:spLocks/>
          </p:cNvSpPr>
          <p:nvPr/>
        </p:nvSpPr>
        <p:spPr bwMode="auto">
          <a:xfrm>
            <a:off x="962025" y="3683000"/>
            <a:ext cx="271463" cy="292100"/>
          </a:xfrm>
          <a:custGeom>
            <a:avLst/>
            <a:gdLst>
              <a:gd name="T0" fmla="*/ 287298338 w 171"/>
              <a:gd name="T1" fmla="*/ 68043427 h 184"/>
              <a:gd name="T2" fmla="*/ 249496732 w 171"/>
              <a:gd name="T3" fmla="*/ 68043427 h 184"/>
              <a:gd name="T4" fmla="*/ 214214492 w 171"/>
              <a:gd name="T5" fmla="*/ 108367526 h 184"/>
              <a:gd name="T6" fmla="*/ 178932203 w 171"/>
              <a:gd name="T7" fmla="*/ 108367526 h 184"/>
              <a:gd name="T8" fmla="*/ 0 w 171"/>
              <a:gd name="T9" fmla="*/ 249494691 h 184"/>
              <a:gd name="T10" fmla="*/ 0 w 171"/>
              <a:gd name="T11" fmla="*/ 282257506 h 184"/>
              <a:gd name="T12" fmla="*/ 37803206 w 171"/>
              <a:gd name="T13" fmla="*/ 282257506 h 184"/>
              <a:gd name="T14" fmla="*/ 0 w 171"/>
              <a:gd name="T15" fmla="*/ 425907257 h 184"/>
              <a:gd name="T16" fmla="*/ 37803206 w 171"/>
              <a:gd name="T17" fmla="*/ 463708795 h 184"/>
              <a:gd name="T18" fmla="*/ 73085458 w 171"/>
              <a:gd name="T19" fmla="*/ 463708795 h 184"/>
              <a:gd name="T20" fmla="*/ 105846769 w 171"/>
              <a:gd name="T21" fmla="*/ 463708795 h 184"/>
              <a:gd name="T22" fmla="*/ 249496732 w 171"/>
              <a:gd name="T23" fmla="*/ 357862168 h 184"/>
              <a:gd name="T24" fmla="*/ 178932203 w 171"/>
              <a:gd name="T25" fmla="*/ 322579992 h 184"/>
              <a:gd name="T26" fmla="*/ 178932203 w 171"/>
              <a:gd name="T27" fmla="*/ 282257506 h 184"/>
              <a:gd name="T28" fmla="*/ 317540258 w 171"/>
              <a:gd name="T29" fmla="*/ 176410929 h 184"/>
              <a:gd name="T30" fmla="*/ 317540258 w 171"/>
              <a:gd name="T31" fmla="*/ 108367526 h 184"/>
              <a:gd name="T32" fmla="*/ 430948351 w 171"/>
              <a:gd name="T33" fmla="*/ 0 h 184"/>
              <a:gd name="T34" fmla="*/ 355343452 w 171"/>
              <a:gd name="T35" fmla="*/ 0 h 184"/>
              <a:gd name="T36" fmla="*/ 287298338 w 171"/>
              <a:gd name="T37" fmla="*/ 68043427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84"/>
              <a:gd name="T59" fmla="*/ 171 w 171"/>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84">
                <a:moveTo>
                  <a:pt x="114" y="27"/>
                </a:moveTo>
                <a:lnTo>
                  <a:pt x="99" y="27"/>
                </a:lnTo>
                <a:lnTo>
                  <a:pt x="85" y="43"/>
                </a:lnTo>
                <a:lnTo>
                  <a:pt x="71" y="43"/>
                </a:lnTo>
                <a:lnTo>
                  <a:pt x="0" y="99"/>
                </a:lnTo>
                <a:lnTo>
                  <a:pt x="0" y="112"/>
                </a:lnTo>
                <a:lnTo>
                  <a:pt x="15" y="112"/>
                </a:lnTo>
                <a:lnTo>
                  <a:pt x="0" y="169"/>
                </a:lnTo>
                <a:lnTo>
                  <a:pt x="15" y="184"/>
                </a:lnTo>
                <a:lnTo>
                  <a:pt x="29" y="184"/>
                </a:lnTo>
                <a:lnTo>
                  <a:pt x="42" y="184"/>
                </a:lnTo>
                <a:lnTo>
                  <a:pt x="99" y="142"/>
                </a:lnTo>
                <a:lnTo>
                  <a:pt x="71" y="128"/>
                </a:lnTo>
                <a:lnTo>
                  <a:pt x="71" y="112"/>
                </a:lnTo>
                <a:lnTo>
                  <a:pt x="126" y="70"/>
                </a:lnTo>
                <a:lnTo>
                  <a:pt x="126" y="43"/>
                </a:lnTo>
                <a:lnTo>
                  <a:pt x="171" y="0"/>
                </a:lnTo>
                <a:lnTo>
                  <a:pt x="141" y="0"/>
                </a:lnTo>
                <a:lnTo>
                  <a:pt x="114" y="27"/>
                </a:lnTo>
                <a:close/>
              </a:path>
            </a:pathLst>
          </a:custGeom>
          <a:solidFill>
            <a:srgbClr val="ADAC92"/>
          </a:solidFill>
          <a:ln w="4">
            <a:solidFill>
              <a:srgbClr val="FFFFFF"/>
            </a:solidFill>
            <a:miter lim="800000"/>
            <a:headEnd/>
            <a:tailEnd/>
          </a:ln>
        </p:spPr>
        <p:txBody>
          <a:bodyPr/>
          <a:lstStyle/>
          <a:p>
            <a:endParaRPr lang="en-US"/>
          </a:p>
        </p:txBody>
      </p:sp>
      <p:sp>
        <p:nvSpPr>
          <p:cNvPr id="9253" name="Freeform 38"/>
          <p:cNvSpPr>
            <a:spLocks/>
          </p:cNvSpPr>
          <p:nvPr/>
        </p:nvSpPr>
        <p:spPr bwMode="auto">
          <a:xfrm>
            <a:off x="760413" y="4605338"/>
            <a:ext cx="87312" cy="131762"/>
          </a:xfrm>
          <a:custGeom>
            <a:avLst/>
            <a:gdLst>
              <a:gd name="T0" fmla="*/ 138607017 w 55"/>
              <a:gd name="T1" fmla="*/ 0 h 83"/>
              <a:gd name="T2" fmla="*/ 103325017 w 55"/>
              <a:gd name="T3" fmla="*/ 0 h 83"/>
              <a:gd name="T4" fmla="*/ 0 w 55"/>
              <a:gd name="T5" fmla="*/ 141128212 h 83"/>
              <a:gd name="T6" fmla="*/ 0 w 55"/>
              <a:gd name="T7" fmla="*/ 178929605 h 83"/>
              <a:gd name="T8" fmla="*/ 68043041 w 55"/>
              <a:gd name="T9" fmla="*/ 209171404 h 83"/>
              <a:gd name="T10" fmla="*/ 138607017 w 55"/>
              <a:gd name="T11" fmla="*/ 0 h 83"/>
              <a:gd name="T12" fmla="*/ 0 60000 65536"/>
              <a:gd name="T13" fmla="*/ 0 60000 65536"/>
              <a:gd name="T14" fmla="*/ 0 60000 65536"/>
              <a:gd name="T15" fmla="*/ 0 60000 65536"/>
              <a:gd name="T16" fmla="*/ 0 60000 65536"/>
              <a:gd name="T17" fmla="*/ 0 60000 65536"/>
              <a:gd name="T18" fmla="*/ 0 w 55"/>
              <a:gd name="T19" fmla="*/ 0 h 83"/>
              <a:gd name="T20" fmla="*/ 55 w 55"/>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5" h="83">
                <a:moveTo>
                  <a:pt x="55" y="0"/>
                </a:moveTo>
                <a:lnTo>
                  <a:pt x="41" y="0"/>
                </a:lnTo>
                <a:lnTo>
                  <a:pt x="0" y="56"/>
                </a:lnTo>
                <a:lnTo>
                  <a:pt x="0" y="71"/>
                </a:lnTo>
                <a:lnTo>
                  <a:pt x="27" y="83"/>
                </a:lnTo>
                <a:lnTo>
                  <a:pt x="55" y="0"/>
                </a:lnTo>
                <a:close/>
              </a:path>
            </a:pathLst>
          </a:custGeom>
          <a:solidFill>
            <a:srgbClr val="ADAC92"/>
          </a:solidFill>
          <a:ln w="4">
            <a:solidFill>
              <a:srgbClr val="FFFFFF"/>
            </a:solidFill>
            <a:miter lim="800000"/>
            <a:headEnd/>
            <a:tailEnd/>
          </a:ln>
        </p:spPr>
        <p:txBody>
          <a:bodyPr/>
          <a:lstStyle/>
          <a:p>
            <a:endParaRPr lang="en-US"/>
          </a:p>
        </p:txBody>
      </p:sp>
      <p:sp>
        <p:nvSpPr>
          <p:cNvPr id="9254" name="Freeform 39"/>
          <p:cNvSpPr>
            <a:spLocks/>
          </p:cNvSpPr>
          <p:nvPr/>
        </p:nvSpPr>
        <p:spPr bwMode="auto">
          <a:xfrm>
            <a:off x="1165225" y="4157663"/>
            <a:ext cx="109538" cy="179387"/>
          </a:xfrm>
          <a:custGeom>
            <a:avLst/>
            <a:gdLst>
              <a:gd name="T0" fmla="*/ 32762972 w 69"/>
              <a:gd name="T1" fmla="*/ 0 h 113"/>
              <a:gd name="T2" fmla="*/ 0 w 69"/>
              <a:gd name="T3" fmla="*/ 68043242 h 113"/>
              <a:gd name="T4" fmla="*/ 0 w 69"/>
              <a:gd name="T5" fmla="*/ 103325321 h 113"/>
              <a:gd name="T6" fmla="*/ 32762972 w 69"/>
              <a:gd name="T7" fmla="*/ 103325321 h 113"/>
              <a:gd name="T8" fmla="*/ 32762972 w 69"/>
              <a:gd name="T9" fmla="*/ 249494011 h 113"/>
              <a:gd name="T10" fmla="*/ 108368009 w 69"/>
              <a:gd name="T11" fmla="*/ 284776091 h 113"/>
              <a:gd name="T12" fmla="*/ 141129381 w 69"/>
              <a:gd name="T13" fmla="*/ 249494011 h 113"/>
              <a:gd name="T14" fmla="*/ 173892341 w 69"/>
              <a:gd name="T15" fmla="*/ 103325321 h 113"/>
              <a:gd name="T16" fmla="*/ 141129381 w 69"/>
              <a:gd name="T17" fmla="*/ 68043242 h 113"/>
              <a:gd name="T18" fmla="*/ 32762972 w 6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13"/>
              <a:gd name="T32" fmla="*/ 69 w 6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13">
                <a:moveTo>
                  <a:pt x="13" y="0"/>
                </a:moveTo>
                <a:lnTo>
                  <a:pt x="0" y="27"/>
                </a:lnTo>
                <a:lnTo>
                  <a:pt x="0" y="41"/>
                </a:lnTo>
                <a:lnTo>
                  <a:pt x="13" y="41"/>
                </a:lnTo>
                <a:lnTo>
                  <a:pt x="13" y="99"/>
                </a:lnTo>
                <a:lnTo>
                  <a:pt x="43" y="113"/>
                </a:lnTo>
                <a:lnTo>
                  <a:pt x="56" y="99"/>
                </a:lnTo>
                <a:lnTo>
                  <a:pt x="69" y="41"/>
                </a:lnTo>
                <a:lnTo>
                  <a:pt x="56" y="27"/>
                </a:lnTo>
                <a:lnTo>
                  <a:pt x="13" y="0"/>
                </a:lnTo>
                <a:close/>
              </a:path>
            </a:pathLst>
          </a:custGeom>
          <a:solidFill>
            <a:srgbClr val="ADAC92"/>
          </a:solidFill>
          <a:ln w="4">
            <a:solidFill>
              <a:srgbClr val="FFFFFF"/>
            </a:solidFill>
            <a:miter lim="800000"/>
            <a:headEnd/>
            <a:tailEnd/>
          </a:ln>
        </p:spPr>
        <p:txBody>
          <a:bodyPr/>
          <a:lstStyle/>
          <a:p>
            <a:endParaRPr lang="en-US"/>
          </a:p>
        </p:txBody>
      </p:sp>
      <p:sp>
        <p:nvSpPr>
          <p:cNvPr id="9255" name="Freeform 40"/>
          <p:cNvSpPr>
            <a:spLocks/>
          </p:cNvSpPr>
          <p:nvPr/>
        </p:nvSpPr>
        <p:spPr bwMode="auto">
          <a:xfrm>
            <a:off x="1274763" y="4157663"/>
            <a:ext cx="114300" cy="65087"/>
          </a:xfrm>
          <a:custGeom>
            <a:avLst/>
            <a:gdLst>
              <a:gd name="T0" fmla="*/ 0 w 72"/>
              <a:gd name="T1" fmla="*/ 68042902 h 41"/>
              <a:gd name="T2" fmla="*/ 0 w 72"/>
              <a:gd name="T3" fmla="*/ 103324805 h 41"/>
              <a:gd name="T4" fmla="*/ 35282185 w 72"/>
              <a:gd name="T5" fmla="*/ 103324805 h 41"/>
              <a:gd name="T6" fmla="*/ 75604680 w 72"/>
              <a:gd name="T7" fmla="*/ 68042902 h 41"/>
              <a:gd name="T8" fmla="*/ 148688412 w 72"/>
              <a:gd name="T9" fmla="*/ 68042902 h 41"/>
              <a:gd name="T10" fmla="*/ 181451223 w 72"/>
              <a:gd name="T11" fmla="*/ 0 h 41"/>
              <a:gd name="T12" fmla="*/ 75604680 w 72"/>
              <a:gd name="T13" fmla="*/ 0 h 41"/>
              <a:gd name="T14" fmla="*/ 0 w 72"/>
              <a:gd name="T15" fmla="*/ 68042902 h 4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1"/>
              <a:gd name="T26" fmla="*/ 72 w 7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1">
                <a:moveTo>
                  <a:pt x="0" y="27"/>
                </a:moveTo>
                <a:lnTo>
                  <a:pt x="0" y="41"/>
                </a:lnTo>
                <a:lnTo>
                  <a:pt x="14" y="41"/>
                </a:lnTo>
                <a:lnTo>
                  <a:pt x="30" y="27"/>
                </a:lnTo>
                <a:lnTo>
                  <a:pt x="59" y="27"/>
                </a:lnTo>
                <a:lnTo>
                  <a:pt x="72" y="0"/>
                </a:lnTo>
                <a:lnTo>
                  <a:pt x="30" y="0"/>
                </a:lnTo>
                <a:lnTo>
                  <a:pt x="0" y="27"/>
                </a:lnTo>
                <a:close/>
              </a:path>
            </a:pathLst>
          </a:custGeom>
          <a:solidFill>
            <a:srgbClr val="ADAC92"/>
          </a:solidFill>
          <a:ln w="4">
            <a:solidFill>
              <a:srgbClr val="FFFFFF"/>
            </a:solidFill>
            <a:miter lim="800000"/>
            <a:headEnd/>
            <a:tailEnd/>
          </a:ln>
        </p:spPr>
        <p:txBody>
          <a:bodyPr/>
          <a:lstStyle/>
          <a:p>
            <a:endParaRPr lang="en-US"/>
          </a:p>
        </p:txBody>
      </p:sp>
      <p:sp>
        <p:nvSpPr>
          <p:cNvPr id="9256" name="Freeform 41"/>
          <p:cNvSpPr>
            <a:spLocks/>
          </p:cNvSpPr>
          <p:nvPr/>
        </p:nvSpPr>
        <p:spPr bwMode="auto">
          <a:xfrm>
            <a:off x="1233488" y="3748088"/>
            <a:ext cx="452437" cy="452437"/>
          </a:xfrm>
          <a:custGeom>
            <a:avLst/>
            <a:gdLst>
              <a:gd name="T0" fmla="*/ 672880092 w 285"/>
              <a:gd name="T1" fmla="*/ 37801504 h 285"/>
              <a:gd name="T2" fmla="*/ 640117317 w 285"/>
              <a:gd name="T3" fmla="*/ 37801504 h 285"/>
              <a:gd name="T4" fmla="*/ 572073996 w 285"/>
              <a:gd name="T5" fmla="*/ 219252563 h 285"/>
              <a:gd name="T6" fmla="*/ 498990371 w 285"/>
              <a:gd name="T7" fmla="*/ 355340792 h 285"/>
              <a:gd name="T8" fmla="*/ 428426104 w 285"/>
              <a:gd name="T9" fmla="*/ 430945463 h 285"/>
              <a:gd name="T10" fmla="*/ 428426104 w 285"/>
              <a:gd name="T11" fmla="*/ 355340792 h 285"/>
              <a:gd name="T12" fmla="*/ 360381097 w 285"/>
              <a:gd name="T13" fmla="*/ 390622925 h 285"/>
              <a:gd name="T14" fmla="*/ 322579605 w 285"/>
              <a:gd name="T15" fmla="*/ 536791863 h 285"/>
              <a:gd name="T16" fmla="*/ 282257166 w 285"/>
              <a:gd name="T17" fmla="*/ 536791863 h 285"/>
              <a:gd name="T18" fmla="*/ 100806120 w 285"/>
              <a:gd name="T19" fmla="*/ 536791863 h 285"/>
              <a:gd name="T20" fmla="*/ 0 w 285"/>
              <a:gd name="T21" fmla="*/ 604836771 h 285"/>
              <a:gd name="T22" fmla="*/ 0 w 285"/>
              <a:gd name="T23" fmla="*/ 645159209 h 285"/>
              <a:gd name="T24" fmla="*/ 68043345 w 285"/>
              <a:gd name="T25" fmla="*/ 645159209 h 285"/>
              <a:gd name="T26" fmla="*/ 246975033 w 285"/>
              <a:gd name="T27" fmla="*/ 572073996 h 285"/>
              <a:gd name="T28" fmla="*/ 282257166 w 285"/>
              <a:gd name="T29" fmla="*/ 604836771 h 285"/>
              <a:gd name="T30" fmla="*/ 282257166 w 285"/>
              <a:gd name="T31" fmla="*/ 645159209 h 285"/>
              <a:gd name="T32" fmla="*/ 322579605 w 285"/>
              <a:gd name="T33" fmla="*/ 718242835 h 285"/>
              <a:gd name="T34" fmla="*/ 360381097 w 285"/>
              <a:gd name="T35" fmla="*/ 604836771 h 285"/>
              <a:gd name="T36" fmla="*/ 360381097 w 285"/>
              <a:gd name="T37" fmla="*/ 572073996 h 285"/>
              <a:gd name="T38" fmla="*/ 428426104 w 285"/>
              <a:gd name="T39" fmla="*/ 604836771 h 285"/>
              <a:gd name="T40" fmla="*/ 458667933 w 285"/>
              <a:gd name="T41" fmla="*/ 604836771 h 285"/>
              <a:gd name="T42" fmla="*/ 498990371 w 285"/>
              <a:gd name="T43" fmla="*/ 572073996 h 285"/>
              <a:gd name="T44" fmla="*/ 536791863 w 285"/>
              <a:gd name="T45" fmla="*/ 604836771 h 285"/>
              <a:gd name="T46" fmla="*/ 536791863 w 285"/>
              <a:gd name="T47" fmla="*/ 572073996 h 285"/>
              <a:gd name="T48" fmla="*/ 572073996 w 285"/>
              <a:gd name="T49" fmla="*/ 536791863 h 285"/>
              <a:gd name="T50" fmla="*/ 572073996 w 285"/>
              <a:gd name="T51" fmla="*/ 572073996 h 285"/>
              <a:gd name="T52" fmla="*/ 640117317 w 285"/>
              <a:gd name="T53" fmla="*/ 572073996 h 285"/>
              <a:gd name="T54" fmla="*/ 672880092 w 285"/>
              <a:gd name="T55" fmla="*/ 536791863 h 285"/>
              <a:gd name="T56" fmla="*/ 672880092 w 285"/>
              <a:gd name="T57" fmla="*/ 317539300 h 285"/>
              <a:gd name="T58" fmla="*/ 718242835 w 285"/>
              <a:gd name="T59" fmla="*/ 317539300 h 285"/>
              <a:gd name="T60" fmla="*/ 718242835 w 285"/>
              <a:gd name="T61" fmla="*/ 37801504 h 285"/>
              <a:gd name="T62" fmla="*/ 672880092 w 285"/>
              <a:gd name="T63" fmla="*/ 0 h 285"/>
              <a:gd name="T64" fmla="*/ 672880092 w 285"/>
              <a:gd name="T65" fmla="*/ 37801504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285"/>
              <a:gd name="T101" fmla="*/ 285 w 285"/>
              <a:gd name="T102" fmla="*/ 285 h 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285">
                <a:moveTo>
                  <a:pt x="267" y="15"/>
                </a:moveTo>
                <a:lnTo>
                  <a:pt x="254" y="15"/>
                </a:lnTo>
                <a:lnTo>
                  <a:pt x="227" y="87"/>
                </a:lnTo>
                <a:lnTo>
                  <a:pt x="198" y="141"/>
                </a:lnTo>
                <a:lnTo>
                  <a:pt x="170" y="171"/>
                </a:lnTo>
                <a:lnTo>
                  <a:pt x="170" y="141"/>
                </a:lnTo>
                <a:lnTo>
                  <a:pt x="143" y="155"/>
                </a:lnTo>
                <a:lnTo>
                  <a:pt x="128" y="213"/>
                </a:lnTo>
                <a:lnTo>
                  <a:pt x="112" y="213"/>
                </a:lnTo>
                <a:lnTo>
                  <a:pt x="40" y="213"/>
                </a:lnTo>
                <a:lnTo>
                  <a:pt x="0" y="240"/>
                </a:lnTo>
                <a:lnTo>
                  <a:pt x="0" y="256"/>
                </a:lnTo>
                <a:lnTo>
                  <a:pt x="27" y="256"/>
                </a:lnTo>
                <a:lnTo>
                  <a:pt x="98" y="227"/>
                </a:lnTo>
                <a:lnTo>
                  <a:pt x="112" y="240"/>
                </a:lnTo>
                <a:lnTo>
                  <a:pt x="112" y="256"/>
                </a:lnTo>
                <a:lnTo>
                  <a:pt x="128" y="285"/>
                </a:lnTo>
                <a:lnTo>
                  <a:pt x="143" y="240"/>
                </a:lnTo>
                <a:lnTo>
                  <a:pt x="143" y="227"/>
                </a:lnTo>
                <a:lnTo>
                  <a:pt x="170" y="240"/>
                </a:lnTo>
                <a:lnTo>
                  <a:pt x="182" y="240"/>
                </a:lnTo>
                <a:lnTo>
                  <a:pt x="198" y="227"/>
                </a:lnTo>
                <a:lnTo>
                  <a:pt x="213" y="240"/>
                </a:lnTo>
                <a:lnTo>
                  <a:pt x="213" y="227"/>
                </a:lnTo>
                <a:lnTo>
                  <a:pt x="227" y="213"/>
                </a:lnTo>
                <a:lnTo>
                  <a:pt x="227" y="227"/>
                </a:lnTo>
                <a:lnTo>
                  <a:pt x="254" y="227"/>
                </a:lnTo>
                <a:lnTo>
                  <a:pt x="267" y="213"/>
                </a:lnTo>
                <a:lnTo>
                  <a:pt x="267" y="126"/>
                </a:lnTo>
                <a:lnTo>
                  <a:pt x="285" y="126"/>
                </a:lnTo>
                <a:lnTo>
                  <a:pt x="285" y="15"/>
                </a:lnTo>
                <a:lnTo>
                  <a:pt x="267" y="0"/>
                </a:lnTo>
                <a:lnTo>
                  <a:pt x="267" y="15"/>
                </a:lnTo>
                <a:close/>
              </a:path>
            </a:pathLst>
          </a:custGeom>
          <a:solidFill>
            <a:srgbClr val="ADAC92"/>
          </a:solidFill>
          <a:ln w="4">
            <a:solidFill>
              <a:srgbClr val="FFFFFF"/>
            </a:solidFill>
            <a:miter lim="800000"/>
            <a:headEnd/>
            <a:tailEnd/>
          </a:ln>
        </p:spPr>
        <p:txBody>
          <a:bodyPr/>
          <a:lstStyle/>
          <a:p>
            <a:endParaRPr lang="en-US"/>
          </a:p>
        </p:txBody>
      </p:sp>
      <p:sp>
        <p:nvSpPr>
          <p:cNvPr id="9257" name="Freeform 42"/>
          <p:cNvSpPr>
            <a:spLocks/>
          </p:cNvSpPr>
          <p:nvPr/>
        </p:nvSpPr>
        <p:spPr bwMode="auto">
          <a:xfrm>
            <a:off x="1593850" y="3503613"/>
            <a:ext cx="268288" cy="244475"/>
          </a:xfrm>
          <a:custGeom>
            <a:avLst/>
            <a:gdLst>
              <a:gd name="T0" fmla="*/ 357862824 w 169"/>
              <a:gd name="T1" fmla="*/ 181451228 h 154"/>
              <a:gd name="T2" fmla="*/ 282258023 w 169"/>
              <a:gd name="T3" fmla="*/ 136088433 h 154"/>
              <a:gd name="T4" fmla="*/ 146169332 w 169"/>
              <a:gd name="T5" fmla="*/ 0 h 154"/>
              <a:gd name="T6" fmla="*/ 146169332 w 169"/>
              <a:gd name="T7" fmla="*/ 35282186 h 154"/>
              <a:gd name="T8" fmla="*/ 146169332 w 169"/>
              <a:gd name="T9" fmla="*/ 68043423 h 154"/>
              <a:gd name="T10" fmla="*/ 100806426 w 169"/>
              <a:gd name="T11" fmla="*/ 249494675 h 154"/>
              <a:gd name="T12" fmla="*/ 68045140 w 169"/>
              <a:gd name="T13" fmla="*/ 211693140 h 154"/>
              <a:gd name="T14" fmla="*/ 68045140 w 169"/>
              <a:gd name="T15" fmla="*/ 249494675 h 154"/>
              <a:gd name="T16" fmla="*/ 0 w 169"/>
              <a:gd name="T17" fmla="*/ 279736538 h 154"/>
              <a:gd name="T18" fmla="*/ 0 w 169"/>
              <a:gd name="T19" fmla="*/ 388104008 h 154"/>
              <a:gd name="T20" fmla="*/ 100806426 w 169"/>
              <a:gd name="T21" fmla="*/ 347781524 h 154"/>
              <a:gd name="T22" fmla="*/ 68045140 w 169"/>
              <a:gd name="T23" fmla="*/ 347781524 h 154"/>
              <a:gd name="T24" fmla="*/ 68045140 w 169"/>
              <a:gd name="T25" fmla="*/ 279736538 h 154"/>
              <a:gd name="T26" fmla="*/ 146169332 w 169"/>
              <a:gd name="T27" fmla="*/ 279736538 h 154"/>
              <a:gd name="T28" fmla="*/ 282258023 w 169"/>
              <a:gd name="T29" fmla="*/ 347781524 h 154"/>
              <a:gd name="T30" fmla="*/ 322580584 w 169"/>
              <a:gd name="T31" fmla="*/ 249494675 h 154"/>
              <a:gd name="T32" fmla="*/ 357862824 w 169"/>
              <a:gd name="T33" fmla="*/ 249494675 h 154"/>
              <a:gd name="T34" fmla="*/ 425908038 w 169"/>
              <a:gd name="T35" fmla="*/ 211693140 h 154"/>
              <a:gd name="T36" fmla="*/ 390625699 w 169"/>
              <a:gd name="T37" fmla="*/ 211693140 h 154"/>
              <a:gd name="T38" fmla="*/ 357862824 w 169"/>
              <a:gd name="T39" fmla="*/ 181451228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54"/>
              <a:gd name="T62" fmla="*/ 169 w 169"/>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54">
                <a:moveTo>
                  <a:pt x="142" y="72"/>
                </a:moveTo>
                <a:lnTo>
                  <a:pt x="112" y="54"/>
                </a:lnTo>
                <a:lnTo>
                  <a:pt x="58" y="0"/>
                </a:lnTo>
                <a:lnTo>
                  <a:pt x="58" y="14"/>
                </a:lnTo>
                <a:lnTo>
                  <a:pt x="58" y="27"/>
                </a:lnTo>
                <a:lnTo>
                  <a:pt x="40" y="99"/>
                </a:lnTo>
                <a:lnTo>
                  <a:pt x="27" y="84"/>
                </a:lnTo>
                <a:lnTo>
                  <a:pt x="27" y="99"/>
                </a:lnTo>
                <a:lnTo>
                  <a:pt x="0" y="111"/>
                </a:lnTo>
                <a:lnTo>
                  <a:pt x="0" y="154"/>
                </a:lnTo>
                <a:lnTo>
                  <a:pt x="40" y="138"/>
                </a:lnTo>
                <a:lnTo>
                  <a:pt x="27" y="138"/>
                </a:lnTo>
                <a:lnTo>
                  <a:pt x="27" y="111"/>
                </a:lnTo>
                <a:lnTo>
                  <a:pt x="58" y="111"/>
                </a:lnTo>
                <a:lnTo>
                  <a:pt x="112" y="138"/>
                </a:lnTo>
                <a:lnTo>
                  <a:pt x="128" y="99"/>
                </a:lnTo>
                <a:lnTo>
                  <a:pt x="142" y="99"/>
                </a:lnTo>
                <a:lnTo>
                  <a:pt x="169" y="84"/>
                </a:lnTo>
                <a:lnTo>
                  <a:pt x="155" y="84"/>
                </a:lnTo>
                <a:lnTo>
                  <a:pt x="142" y="72"/>
                </a:lnTo>
                <a:close/>
              </a:path>
            </a:pathLst>
          </a:custGeom>
          <a:solidFill>
            <a:srgbClr val="ADAC92"/>
          </a:solidFill>
          <a:ln w="4">
            <a:solidFill>
              <a:srgbClr val="FFFFFF"/>
            </a:solidFill>
            <a:miter lim="800000"/>
            <a:headEnd/>
            <a:tailEnd/>
          </a:ln>
        </p:spPr>
        <p:txBody>
          <a:bodyPr/>
          <a:lstStyle/>
          <a:p>
            <a:endParaRPr lang="en-US"/>
          </a:p>
        </p:txBody>
      </p:sp>
      <p:sp>
        <p:nvSpPr>
          <p:cNvPr id="9258" name="Freeform 43"/>
          <p:cNvSpPr>
            <a:spLocks/>
          </p:cNvSpPr>
          <p:nvPr/>
        </p:nvSpPr>
        <p:spPr bwMode="auto">
          <a:xfrm>
            <a:off x="1685925" y="3368675"/>
            <a:ext cx="87313" cy="134938"/>
          </a:xfrm>
          <a:custGeom>
            <a:avLst/>
            <a:gdLst>
              <a:gd name="T0" fmla="*/ 30242052 w 55"/>
              <a:gd name="T1" fmla="*/ 214214891 h 85"/>
              <a:gd name="T2" fmla="*/ 30242052 w 55"/>
              <a:gd name="T3" fmla="*/ 103327571 h 85"/>
              <a:gd name="T4" fmla="*/ 138610192 w 55"/>
              <a:gd name="T5" fmla="*/ 141129272 h 85"/>
              <a:gd name="T6" fmla="*/ 138610192 w 55"/>
              <a:gd name="T7" fmla="*/ 103327571 h 85"/>
              <a:gd name="T8" fmla="*/ 30242052 w 55"/>
              <a:gd name="T9" fmla="*/ 0 h 85"/>
              <a:gd name="T10" fmla="*/ 0 w 55"/>
              <a:gd name="T11" fmla="*/ 103327571 h 85"/>
              <a:gd name="T12" fmla="*/ 30242052 w 55"/>
              <a:gd name="T13" fmla="*/ 214214891 h 85"/>
              <a:gd name="T14" fmla="*/ 0 60000 65536"/>
              <a:gd name="T15" fmla="*/ 0 60000 65536"/>
              <a:gd name="T16" fmla="*/ 0 60000 65536"/>
              <a:gd name="T17" fmla="*/ 0 60000 65536"/>
              <a:gd name="T18" fmla="*/ 0 60000 65536"/>
              <a:gd name="T19" fmla="*/ 0 60000 65536"/>
              <a:gd name="T20" fmla="*/ 0 60000 65536"/>
              <a:gd name="T21" fmla="*/ 0 w 55"/>
              <a:gd name="T22" fmla="*/ 0 h 85"/>
              <a:gd name="T23" fmla="*/ 55 w 5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5">
                <a:moveTo>
                  <a:pt x="12" y="85"/>
                </a:moveTo>
                <a:lnTo>
                  <a:pt x="12" y="41"/>
                </a:lnTo>
                <a:lnTo>
                  <a:pt x="55" y="56"/>
                </a:lnTo>
                <a:lnTo>
                  <a:pt x="55" y="41"/>
                </a:lnTo>
                <a:lnTo>
                  <a:pt x="12" y="0"/>
                </a:lnTo>
                <a:lnTo>
                  <a:pt x="0" y="41"/>
                </a:lnTo>
                <a:lnTo>
                  <a:pt x="12" y="85"/>
                </a:lnTo>
                <a:close/>
              </a:path>
            </a:pathLst>
          </a:custGeom>
          <a:solidFill>
            <a:srgbClr val="ADAC92"/>
          </a:solidFill>
          <a:ln w="4">
            <a:solidFill>
              <a:srgbClr val="FFFFFF"/>
            </a:solidFill>
            <a:miter lim="800000"/>
            <a:headEnd/>
            <a:tailEnd/>
          </a:ln>
        </p:spPr>
        <p:txBody>
          <a:bodyPr/>
          <a:lstStyle/>
          <a:p>
            <a:endParaRPr lang="en-US"/>
          </a:p>
        </p:txBody>
      </p:sp>
      <p:sp>
        <p:nvSpPr>
          <p:cNvPr id="9259" name="Freeform 44"/>
          <p:cNvSpPr>
            <a:spLocks/>
          </p:cNvSpPr>
          <p:nvPr/>
        </p:nvSpPr>
        <p:spPr bwMode="auto">
          <a:xfrm>
            <a:off x="1685925" y="2917825"/>
            <a:ext cx="111125" cy="450850"/>
          </a:xfrm>
          <a:custGeom>
            <a:avLst/>
            <a:gdLst>
              <a:gd name="T0" fmla="*/ 138607789 w 70"/>
              <a:gd name="T1" fmla="*/ 569555266 h 284"/>
              <a:gd name="T2" fmla="*/ 176410910 w 70"/>
              <a:gd name="T3" fmla="*/ 569555266 h 284"/>
              <a:gd name="T4" fmla="*/ 68043420 w 70"/>
              <a:gd name="T5" fmla="*/ 249494667 h 284"/>
              <a:gd name="T6" fmla="*/ 68043420 w 70"/>
              <a:gd name="T7" fmla="*/ 35282185 h 284"/>
              <a:gd name="T8" fmla="*/ 68043420 w 70"/>
              <a:gd name="T9" fmla="*/ 0 h 284"/>
              <a:gd name="T10" fmla="*/ 30241874 w 70"/>
              <a:gd name="T11" fmla="*/ 0 h 284"/>
              <a:gd name="T12" fmla="*/ 30241874 w 70"/>
              <a:gd name="T13" fmla="*/ 35282185 h 284"/>
              <a:gd name="T14" fmla="*/ 0 w 70"/>
              <a:gd name="T15" fmla="*/ 108365928 h 284"/>
              <a:gd name="T16" fmla="*/ 0 w 70"/>
              <a:gd name="T17" fmla="*/ 320059012 h 284"/>
              <a:gd name="T18" fmla="*/ 30241874 w 70"/>
              <a:gd name="T19" fmla="*/ 357862133 h 284"/>
              <a:gd name="T20" fmla="*/ 0 w 70"/>
              <a:gd name="T21" fmla="*/ 607356800 h 284"/>
              <a:gd name="T22" fmla="*/ 30241874 w 70"/>
              <a:gd name="T23" fmla="*/ 715724266 h 284"/>
              <a:gd name="T24" fmla="*/ 68043420 w 70"/>
              <a:gd name="T25" fmla="*/ 569555266 h 284"/>
              <a:gd name="T26" fmla="*/ 138607789 w 70"/>
              <a:gd name="T27" fmla="*/ 569555266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284"/>
              <a:gd name="T44" fmla="*/ 70 w 7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284">
                <a:moveTo>
                  <a:pt x="55" y="226"/>
                </a:moveTo>
                <a:lnTo>
                  <a:pt x="70" y="226"/>
                </a:lnTo>
                <a:lnTo>
                  <a:pt x="27" y="99"/>
                </a:lnTo>
                <a:lnTo>
                  <a:pt x="27" y="14"/>
                </a:lnTo>
                <a:lnTo>
                  <a:pt x="27" y="0"/>
                </a:lnTo>
                <a:lnTo>
                  <a:pt x="12" y="0"/>
                </a:lnTo>
                <a:lnTo>
                  <a:pt x="12" y="14"/>
                </a:lnTo>
                <a:lnTo>
                  <a:pt x="0" y="43"/>
                </a:lnTo>
                <a:lnTo>
                  <a:pt x="0" y="127"/>
                </a:lnTo>
                <a:lnTo>
                  <a:pt x="12" y="142"/>
                </a:lnTo>
                <a:lnTo>
                  <a:pt x="0" y="241"/>
                </a:lnTo>
                <a:lnTo>
                  <a:pt x="12" y="284"/>
                </a:lnTo>
                <a:lnTo>
                  <a:pt x="27" y="226"/>
                </a:lnTo>
                <a:lnTo>
                  <a:pt x="55" y="226"/>
                </a:lnTo>
                <a:close/>
              </a:path>
            </a:pathLst>
          </a:custGeom>
          <a:solidFill>
            <a:srgbClr val="ADAC92"/>
          </a:solidFill>
          <a:ln w="4">
            <a:solidFill>
              <a:srgbClr val="FFFFFF"/>
            </a:solidFill>
            <a:miter lim="800000"/>
            <a:headEnd/>
            <a:tailEnd/>
          </a:ln>
        </p:spPr>
        <p:txBody>
          <a:bodyPr/>
          <a:lstStyle/>
          <a:p>
            <a:endParaRPr lang="en-US"/>
          </a:p>
        </p:txBody>
      </p:sp>
      <p:sp>
        <p:nvSpPr>
          <p:cNvPr id="9260" name="Freeform 45"/>
          <p:cNvSpPr>
            <a:spLocks/>
          </p:cNvSpPr>
          <p:nvPr/>
        </p:nvSpPr>
        <p:spPr bwMode="auto">
          <a:xfrm>
            <a:off x="760413" y="4918075"/>
            <a:ext cx="111125" cy="204788"/>
          </a:xfrm>
          <a:custGeom>
            <a:avLst/>
            <a:gdLst>
              <a:gd name="T0" fmla="*/ 176410910 w 70"/>
              <a:gd name="T1" fmla="*/ 113408098 h 129"/>
              <a:gd name="T2" fmla="*/ 138607789 w 70"/>
              <a:gd name="T3" fmla="*/ 75604861 h 129"/>
              <a:gd name="T4" fmla="*/ 176410910 w 70"/>
              <a:gd name="T5" fmla="*/ 0 h 129"/>
              <a:gd name="T6" fmla="*/ 138607789 w 70"/>
              <a:gd name="T7" fmla="*/ 45362914 h 129"/>
              <a:gd name="T8" fmla="*/ 68043420 w 70"/>
              <a:gd name="T9" fmla="*/ 0 h 129"/>
              <a:gd name="T10" fmla="*/ 0 w 70"/>
              <a:gd name="T11" fmla="*/ 143650032 h 129"/>
              <a:gd name="T12" fmla="*/ 0 w 70"/>
              <a:gd name="T13" fmla="*/ 257056543 h 129"/>
              <a:gd name="T14" fmla="*/ 68043420 w 70"/>
              <a:gd name="T15" fmla="*/ 289819432 h 129"/>
              <a:gd name="T16" fmla="*/ 68043420 w 70"/>
              <a:gd name="T17" fmla="*/ 325101689 h 129"/>
              <a:gd name="T18" fmla="*/ 103325592 w 70"/>
              <a:gd name="T19" fmla="*/ 325101689 h 129"/>
              <a:gd name="T20" fmla="*/ 138607789 w 70"/>
              <a:gd name="T21" fmla="*/ 325101689 h 129"/>
              <a:gd name="T22" fmla="*/ 103325592 w 70"/>
              <a:gd name="T23" fmla="*/ 257056543 h 129"/>
              <a:gd name="T24" fmla="*/ 176410910 w 70"/>
              <a:gd name="T25" fmla="*/ 1134080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29"/>
              <a:gd name="T41" fmla="*/ 70 w 7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29">
                <a:moveTo>
                  <a:pt x="70" y="45"/>
                </a:moveTo>
                <a:lnTo>
                  <a:pt x="55" y="30"/>
                </a:lnTo>
                <a:lnTo>
                  <a:pt x="70" y="0"/>
                </a:lnTo>
                <a:lnTo>
                  <a:pt x="55" y="18"/>
                </a:lnTo>
                <a:lnTo>
                  <a:pt x="27" y="0"/>
                </a:lnTo>
                <a:lnTo>
                  <a:pt x="0" y="57"/>
                </a:lnTo>
                <a:lnTo>
                  <a:pt x="0" y="102"/>
                </a:lnTo>
                <a:lnTo>
                  <a:pt x="27" y="115"/>
                </a:lnTo>
                <a:lnTo>
                  <a:pt x="27" y="129"/>
                </a:lnTo>
                <a:lnTo>
                  <a:pt x="41" y="129"/>
                </a:lnTo>
                <a:lnTo>
                  <a:pt x="55" y="129"/>
                </a:lnTo>
                <a:lnTo>
                  <a:pt x="41" y="102"/>
                </a:lnTo>
                <a:lnTo>
                  <a:pt x="70" y="45"/>
                </a:lnTo>
                <a:close/>
              </a:path>
            </a:pathLst>
          </a:custGeom>
          <a:solidFill>
            <a:srgbClr val="ADAC92"/>
          </a:solidFill>
          <a:ln w="4">
            <a:solidFill>
              <a:srgbClr val="FFFFFF"/>
            </a:solidFill>
            <a:miter lim="800000"/>
            <a:headEnd/>
            <a:tailEnd/>
          </a:ln>
        </p:spPr>
        <p:txBody>
          <a:bodyPr/>
          <a:lstStyle/>
          <a:p>
            <a:endParaRPr lang="en-US"/>
          </a:p>
        </p:txBody>
      </p:sp>
      <p:sp>
        <p:nvSpPr>
          <p:cNvPr id="9261" name="Freeform 46"/>
          <p:cNvSpPr>
            <a:spLocks/>
          </p:cNvSpPr>
          <p:nvPr/>
        </p:nvSpPr>
        <p:spPr bwMode="auto">
          <a:xfrm>
            <a:off x="488950" y="4722813"/>
            <a:ext cx="47625" cy="34925"/>
          </a:xfrm>
          <a:custGeom>
            <a:avLst/>
            <a:gdLst>
              <a:gd name="T0" fmla="*/ 27722518 w 30"/>
              <a:gd name="T1" fmla="*/ 5040312 h 22"/>
              <a:gd name="T2" fmla="*/ 5040313 w 30"/>
              <a:gd name="T3" fmla="*/ 0 h 22"/>
              <a:gd name="T4" fmla="*/ 5040313 w 30"/>
              <a:gd name="T5" fmla="*/ 17640300 h 22"/>
              <a:gd name="T6" fmla="*/ 5040313 w 30"/>
              <a:gd name="T7" fmla="*/ 22682198 h 22"/>
              <a:gd name="T8" fmla="*/ 0 w 30"/>
              <a:gd name="T9" fmla="*/ 22682198 h 22"/>
              <a:gd name="T10" fmla="*/ 0 w 30"/>
              <a:gd name="T11" fmla="*/ 50403120 h 22"/>
              <a:gd name="T12" fmla="*/ 73085331 w 30"/>
              <a:gd name="T13" fmla="*/ 55443443 h 22"/>
              <a:gd name="T14" fmla="*/ 75604693 w 30"/>
              <a:gd name="T15" fmla="*/ 10080625 h 22"/>
              <a:gd name="T16" fmla="*/ 73085331 w 30"/>
              <a:gd name="T17" fmla="*/ 5040312 h 22"/>
              <a:gd name="T18" fmla="*/ 73085331 w 30"/>
              <a:gd name="T19" fmla="*/ 22682198 h 22"/>
              <a:gd name="T20" fmla="*/ 27722518 w 30"/>
              <a:gd name="T21" fmla="*/ 504031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11" y="2"/>
                </a:moveTo>
                <a:lnTo>
                  <a:pt x="2" y="0"/>
                </a:lnTo>
                <a:lnTo>
                  <a:pt x="2" y="7"/>
                </a:lnTo>
                <a:lnTo>
                  <a:pt x="2" y="9"/>
                </a:lnTo>
                <a:lnTo>
                  <a:pt x="0" y="9"/>
                </a:lnTo>
                <a:lnTo>
                  <a:pt x="0" y="20"/>
                </a:lnTo>
                <a:lnTo>
                  <a:pt x="29" y="22"/>
                </a:lnTo>
                <a:lnTo>
                  <a:pt x="30" y="4"/>
                </a:lnTo>
                <a:lnTo>
                  <a:pt x="29" y="2"/>
                </a:lnTo>
                <a:lnTo>
                  <a:pt x="29" y="9"/>
                </a:lnTo>
                <a:lnTo>
                  <a:pt x="11" y="2"/>
                </a:lnTo>
                <a:close/>
              </a:path>
            </a:pathLst>
          </a:custGeom>
          <a:solidFill>
            <a:srgbClr val="ADAC92"/>
          </a:solidFill>
          <a:ln w="4">
            <a:solidFill>
              <a:srgbClr val="FFFFFF"/>
            </a:solidFill>
            <a:miter lim="800000"/>
            <a:headEnd/>
            <a:tailEnd/>
          </a:ln>
        </p:spPr>
        <p:txBody>
          <a:bodyPr/>
          <a:lstStyle/>
          <a:p>
            <a:endParaRPr lang="en-US"/>
          </a:p>
        </p:txBody>
      </p:sp>
      <p:sp>
        <p:nvSpPr>
          <p:cNvPr id="9262" name="Freeform 47"/>
          <p:cNvSpPr>
            <a:spLocks/>
          </p:cNvSpPr>
          <p:nvPr/>
        </p:nvSpPr>
        <p:spPr bwMode="auto">
          <a:xfrm>
            <a:off x="506413" y="4725988"/>
            <a:ext cx="28575" cy="11112"/>
          </a:xfrm>
          <a:custGeom>
            <a:avLst/>
            <a:gdLst>
              <a:gd name="T0" fmla="*/ 45362806 w 18"/>
              <a:gd name="T1" fmla="*/ 17639508 h 7"/>
              <a:gd name="T2" fmla="*/ 45362806 w 18"/>
              <a:gd name="T3" fmla="*/ 0 h 7"/>
              <a:gd name="T4" fmla="*/ 0 w 18"/>
              <a:gd name="T5" fmla="*/ 0 h 7"/>
              <a:gd name="T6" fmla="*/ 45362806 w 18"/>
              <a:gd name="T7" fmla="*/ 17639508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8" y="7"/>
                </a:moveTo>
                <a:lnTo>
                  <a:pt x="18" y="0"/>
                </a:lnTo>
                <a:lnTo>
                  <a:pt x="0" y="0"/>
                </a:lnTo>
                <a:lnTo>
                  <a:pt x="18" y="7"/>
                </a:lnTo>
                <a:close/>
              </a:path>
            </a:pathLst>
          </a:custGeom>
          <a:solidFill>
            <a:srgbClr val="ADAC92"/>
          </a:solidFill>
          <a:ln w="4">
            <a:solidFill>
              <a:srgbClr val="FFFFFF"/>
            </a:solidFill>
            <a:miter lim="800000"/>
            <a:headEnd/>
            <a:tailEnd/>
          </a:ln>
        </p:spPr>
        <p:txBody>
          <a:bodyPr/>
          <a:lstStyle/>
          <a:p>
            <a:endParaRPr lang="en-US"/>
          </a:p>
        </p:txBody>
      </p:sp>
      <p:sp>
        <p:nvSpPr>
          <p:cNvPr id="9263" name="Freeform 48"/>
          <p:cNvSpPr>
            <a:spLocks/>
          </p:cNvSpPr>
          <p:nvPr/>
        </p:nvSpPr>
        <p:spPr bwMode="auto">
          <a:xfrm>
            <a:off x="488950" y="4733925"/>
            <a:ext cx="3175" cy="3175"/>
          </a:xfrm>
          <a:custGeom>
            <a:avLst/>
            <a:gdLst>
              <a:gd name="T0" fmla="*/ 5040312 w 2"/>
              <a:gd name="T1" fmla="*/ 0 h 2"/>
              <a:gd name="T2" fmla="*/ 0 w 2"/>
              <a:gd name="T3" fmla="*/ 5040312 h 2"/>
              <a:gd name="T4" fmla="*/ 5040312 w 2"/>
              <a:gd name="T5" fmla="*/ 5040312 h 2"/>
              <a:gd name="T6" fmla="*/ 504031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ADAC92"/>
          </a:solidFill>
          <a:ln w="4">
            <a:solidFill>
              <a:srgbClr val="FFFFFF"/>
            </a:solidFill>
            <a:miter lim="800000"/>
            <a:headEnd/>
            <a:tailEnd/>
          </a:ln>
        </p:spPr>
        <p:txBody>
          <a:bodyPr/>
          <a:lstStyle/>
          <a:p>
            <a:endParaRPr lang="en-US"/>
          </a:p>
        </p:txBody>
      </p:sp>
      <p:sp>
        <p:nvSpPr>
          <p:cNvPr id="708610" name="Rectangle 2"/>
          <p:cNvSpPr>
            <a:spLocks noGrp="1" noChangeArrowheads="1"/>
          </p:cNvSpPr>
          <p:nvPr>
            <p:ph type="title"/>
          </p:nvPr>
        </p:nvSpPr>
        <p:spPr/>
        <p:txBody>
          <a:bodyPr/>
          <a:lstStyle/>
          <a:p>
            <a:pPr eaLnBrk="1" hangingPunct="1">
              <a:defRPr/>
            </a:pPr>
            <a:r>
              <a:rPr lang="en-US" dirty="0" smtClean="0"/>
              <a:t>4. Automate Trade Compliance</a:t>
            </a:r>
          </a:p>
        </p:txBody>
      </p:sp>
      <p:sp>
        <p:nvSpPr>
          <p:cNvPr id="9265" name="AutoShape 2"/>
          <p:cNvSpPr>
            <a:spLocks noChangeAspect="1" noChangeArrowheads="1"/>
          </p:cNvSpPr>
          <p:nvPr/>
        </p:nvSpPr>
        <p:spPr bwMode="auto">
          <a:xfrm>
            <a:off x="0" y="984250"/>
            <a:ext cx="9144000" cy="5873750"/>
          </a:xfrm>
          <a:prstGeom prst="rect">
            <a:avLst/>
          </a:prstGeom>
          <a:noFill/>
          <a:ln w="9525">
            <a:noFill/>
            <a:miter lim="800000"/>
            <a:headEnd/>
            <a:tailEnd/>
          </a:ln>
        </p:spPr>
        <p:txBody>
          <a:bodyPr/>
          <a:lstStyle/>
          <a:p>
            <a:endParaRPr lang="en-US"/>
          </a:p>
        </p:txBody>
      </p:sp>
      <p:sp>
        <p:nvSpPr>
          <p:cNvPr id="9266" name="TextBox 7"/>
          <p:cNvSpPr txBox="1">
            <a:spLocks noChangeArrowheads="1"/>
          </p:cNvSpPr>
          <p:nvPr/>
        </p:nvSpPr>
        <p:spPr bwMode="auto">
          <a:xfrm>
            <a:off x="152400" y="1200150"/>
            <a:ext cx="5943600" cy="738664"/>
          </a:xfrm>
          <a:prstGeom prst="rect">
            <a:avLst/>
          </a:prstGeom>
          <a:noFill/>
          <a:ln w="9525">
            <a:noFill/>
            <a:miter lim="800000"/>
            <a:headEnd/>
            <a:tailEnd/>
          </a:ln>
        </p:spPr>
        <p:txBody>
          <a:bodyPr>
            <a:spAutoFit/>
          </a:bodyPr>
          <a:lstStyle/>
          <a:p>
            <a:r>
              <a:rPr lang="en-US" sz="1400" b="0" i="1" dirty="0"/>
              <a:t>“With </a:t>
            </a:r>
            <a:r>
              <a:rPr lang="en-US" sz="1400" b="0" i="1" dirty="0" smtClean="0"/>
              <a:t>Amber Road we’ve </a:t>
            </a:r>
            <a:r>
              <a:rPr lang="en-US" sz="1400" b="0" i="1" dirty="0"/>
              <a:t>automated documentation</a:t>
            </a:r>
            <a:br>
              <a:rPr lang="en-US" sz="1400" b="0" i="1" dirty="0"/>
            </a:br>
            <a:r>
              <a:rPr lang="en-US" sz="1400" b="0" i="1" dirty="0"/>
              <a:t>and trade party screening and have been able to pre-clear </a:t>
            </a:r>
            <a:br>
              <a:rPr lang="en-US" sz="1400" b="0" i="1" dirty="0"/>
            </a:br>
            <a:r>
              <a:rPr lang="en-US" sz="1400" b="0" i="1" dirty="0"/>
              <a:t>90% of all of our international shipments through Customs.”</a:t>
            </a:r>
          </a:p>
        </p:txBody>
      </p:sp>
      <p:sp>
        <p:nvSpPr>
          <p:cNvPr id="9267" name="Rectangle 44"/>
          <p:cNvSpPr>
            <a:spLocks noChangeArrowheads="1"/>
          </p:cNvSpPr>
          <p:nvPr/>
        </p:nvSpPr>
        <p:spPr bwMode="auto">
          <a:xfrm>
            <a:off x="6248400" y="1143000"/>
            <a:ext cx="2724150" cy="2677656"/>
          </a:xfrm>
          <a:prstGeom prst="rect">
            <a:avLst/>
          </a:prstGeom>
          <a:noFill/>
          <a:ln w="9525">
            <a:noFill/>
            <a:miter lim="800000"/>
            <a:headEnd/>
            <a:tailEnd/>
          </a:ln>
        </p:spPr>
        <p:txBody>
          <a:bodyPr wrap="square">
            <a:spAutoFit/>
          </a:bodyPr>
          <a:lstStyle/>
          <a:p>
            <a:pPr marL="282575" indent="-282575" algn="l">
              <a:spcBef>
                <a:spcPct val="50000"/>
              </a:spcBef>
              <a:buFontTx/>
              <a:buChar char="•"/>
            </a:pPr>
            <a:r>
              <a:rPr lang="en-US" sz="1600" b="0" dirty="0"/>
              <a:t>Improve compliance with </a:t>
            </a:r>
            <a:r>
              <a:rPr lang="en-US" sz="1600" b="0" dirty="0" smtClean="0"/>
              <a:t>export and import regulations</a:t>
            </a:r>
            <a:endParaRPr lang="en-US" sz="1600" b="0" dirty="0"/>
          </a:p>
          <a:p>
            <a:pPr marL="282575" indent="-282575" algn="l">
              <a:spcBef>
                <a:spcPct val="50000"/>
              </a:spcBef>
              <a:buFontTx/>
              <a:buChar char="•"/>
            </a:pPr>
            <a:r>
              <a:rPr lang="en-US" sz="1600" b="0" dirty="0"/>
              <a:t>Demonstrate Reasonable Care for Customs </a:t>
            </a:r>
          </a:p>
          <a:p>
            <a:pPr marL="282575" indent="-282575" algn="l">
              <a:spcBef>
                <a:spcPct val="50000"/>
              </a:spcBef>
              <a:buFontTx/>
              <a:buChar char="•"/>
            </a:pPr>
            <a:r>
              <a:rPr lang="en-US" sz="1600" b="0" dirty="0"/>
              <a:t>Streamline export and import processes</a:t>
            </a:r>
          </a:p>
          <a:p>
            <a:pPr marL="282575" indent="-282575" algn="l">
              <a:spcBef>
                <a:spcPct val="50000"/>
              </a:spcBef>
              <a:buFontTx/>
              <a:buChar char="•"/>
            </a:pPr>
            <a:r>
              <a:rPr lang="en-US" sz="1600" b="0" dirty="0"/>
              <a:t>Optimize duties paid and clear Customs faster</a:t>
            </a:r>
          </a:p>
        </p:txBody>
      </p:sp>
      <p:sp>
        <p:nvSpPr>
          <p:cNvPr id="9268" name="Rectangle 44"/>
          <p:cNvSpPr>
            <a:spLocks noChangeArrowheads="1"/>
          </p:cNvSpPr>
          <p:nvPr/>
        </p:nvSpPr>
        <p:spPr bwMode="auto">
          <a:xfrm>
            <a:off x="6248400" y="4038600"/>
            <a:ext cx="2667000" cy="1969770"/>
          </a:xfrm>
          <a:prstGeom prst="rect">
            <a:avLst/>
          </a:prstGeom>
          <a:noFill/>
          <a:ln w="9525">
            <a:noFill/>
            <a:miter lim="800000"/>
            <a:headEnd/>
            <a:tailEnd/>
          </a:ln>
        </p:spPr>
        <p:txBody>
          <a:bodyPr>
            <a:spAutoFit/>
          </a:bodyPr>
          <a:lstStyle/>
          <a:p>
            <a:pPr marL="282575" indent="-282575" algn="l">
              <a:spcBef>
                <a:spcPct val="60000"/>
              </a:spcBef>
            </a:pPr>
            <a:r>
              <a:rPr lang="en-US" dirty="0"/>
              <a:t>Global Compliance</a:t>
            </a:r>
          </a:p>
          <a:p>
            <a:pPr marL="282575" indent="-282575" algn="l">
              <a:spcBef>
                <a:spcPct val="60000"/>
              </a:spcBef>
              <a:buFontTx/>
              <a:buAutoNum type="arabicPeriod"/>
            </a:pPr>
            <a:r>
              <a:rPr lang="en-US" sz="1300" b="0" dirty="0"/>
              <a:t>Classify goods</a:t>
            </a:r>
          </a:p>
          <a:p>
            <a:pPr marL="282575" indent="-282575" algn="l">
              <a:spcBef>
                <a:spcPct val="60000"/>
              </a:spcBef>
              <a:buFontTx/>
              <a:buAutoNum type="arabicPeriod"/>
            </a:pPr>
            <a:r>
              <a:rPr lang="en-US" sz="1300" b="0" dirty="0"/>
              <a:t>Screen restricted parties</a:t>
            </a:r>
          </a:p>
          <a:p>
            <a:pPr marL="282575" indent="-282575" algn="l">
              <a:spcBef>
                <a:spcPct val="60000"/>
              </a:spcBef>
              <a:buFontTx/>
              <a:buAutoNum type="arabicPeriod"/>
            </a:pPr>
            <a:r>
              <a:rPr lang="en-US" sz="1300" b="0" dirty="0"/>
              <a:t>Manage </a:t>
            </a:r>
            <a:r>
              <a:rPr lang="en-US" sz="1300" b="0" dirty="0" smtClean="0"/>
              <a:t>licensing</a:t>
            </a:r>
            <a:endParaRPr lang="en-US" sz="1300" b="0" dirty="0"/>
          </a:p>
          <a:p>
            <a:pPr marL="282575" indent="-282575" algn="l">
              <a:spcBef>
                <a:spcPct val="60000"/>
              </a:spcBef>
              <a:buFontTx/>
              <a:buAutoNum type="arabicPeriod"/>
            </a:pPr>
            <a:r>
              <a:rPr lang="en-US" sz="1300" b="0" dirty="0"/>
              <a:t>Generate documents</a:t>
            </a:r>
          </a:p>
          <a:p>
            <a:pPr marL="282575" indent="-282575" algn="l">
              <a:spcBef>
                <a:spcPct val="60000"/>
              </a:spcBef>
              <a:buFontTx/>
              <a:buAutoNum type="arabicPeriod"/>
            </a:pPr>
            <a:r>
              <a:rPr lang="en-US" sz="1300" b="0" dirty="0"/>
              <a:t>Measure performance</a:t>
            </a:r>
          </a:p>
        </p:txBody>
      </p:sp>
      <p:sp>
        <p:nvSpPr>
          <p:cNvPr id="9269" name="Oval 12"/>
          <p:cNvSpPr>
            <a:spLocks noChangeArrowheads="1"/>
          </p:cNvSpPr>
          <p:nvPr/>
        </p:nvSpPr>
        <p:spPr bwMode="auto">
          <a:xfrm>
            <a:off x="657225" y="360997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9270" name="Oval 12"/>
          <p:cNvSpPr>
            <a:spLocks noChangeArrowheads="1"/>
          </p:cNvSpPr>
          <p:nvPr/>
        </p:nvSpPr>
        <p:spPr bwMode="auto">
          <a:xfrm>
            <a:off x="576263" y="4354513"/>
            <a:ext cx="182562" cy="184150"/>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9271" name="Oval 12"/>
          <p:cNvSpPr>
            <a:spLocks noChangeArrowheads="1"/>
          </p:cNvSpPr>
          <p:nvPr/>
        </p:nvSpPr>
        <p:spPr bwMode="auto">
          <a:xfrm>
            <a:off x="212725" y="451802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9272" name="Oval 12"/>
          <p:cNvSpPr>
            <a:spLocks noChangeArrowheads="1"/>
          </p:cNvSpPr>
          <p:nvPr/>
        </p:nvSpPr>
        <p:spPr bwMode="auto">
          <a:xfrm>
            <a:off x="331788" y="4198938"/>
            <a:ext cx="182562" cy="182562"/>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9273" name="Oval 47"/>
          <p:cNvSpPr>
            <a:spLocks noChangeArrowheads="1"/>
          </p:cNvSpPr>
          <p:nvPr/>
        </p:nvSpPr>
        <p:spPr bwMode="auto">
          <a:xfrm>
            <a:off x="5129213" y="3730625"/>
            <a:ext cx="182562" cy="182563"/>
          </a:xfrm>
          <a:prstGeom prst="ellipse">
            <a:avLst/>
          </a:prstGeom>
          <a:solidFill>
            <a:srgbClr val="FF0000"/>
          </a:solidFill>
          <a:ln w="9525" algn="ctr">
            <a:solidFill>
              <a:schemeClr val="bg1"/>
            </a:solidFill>
            <a:round/>
            <a:headEnd/>
            <a:tailEnd/>
          </a:ln>
        </p:spPr>
        <p:txBody>
          <a:bodyPr wrap="none" lIns="9144" tIns="9144" rIns="0" bIns="0" anchor="ctr"/>
          <a:lstStyle/>
          <a:p>
            <a:r>
              <a:rPr lang="en-US" sz="600">
                <a:solidFill>
                  <a:schemeClr val="bg1"/>
                </a:solidFill>
              </a:rPr>
              <a:t>IM</a:t>
            </a:r>
          </a:p>
        </p:txBody>
      </p:sp>
      <p:sp>
        <p:nvSpPr>
          <p:cNvPr id="9274" name="Rounded Rectangle 128"/>
          <p:cNvSpPr>
            <a:spLocks noChangeArrowheads="1"/>
          </p:cNvSpPr>
          <p:nvPr/>
        </p:nvSpPr>
        <p:spPr bwMode="auto">
          <a:xfrm>
            <a:off x="2455863" y="3738563"/>
            <a:ext cx="1527175" cy="771525"/>
          </a:xfrm>
          <a:prstGeom prst="roundRect">
            <a:avLst>
              <a:gd name="adj" fmla="val 8755"/>
            </a:avLst>
          </a:prstGeom>
          <a:solidFill>
            <a:srgbClr val="FBBE5B"/>
          </a:solidFill>
          <a:ln w="9525" algn="ctr">
            <a:solidFill>
              <a:schemeClr val="bg1"/>
            </a:solidFill>
            <a:round/>
            <a:headEnd/>
            <a:tailEnd/>
          </a:ln>
        </p:spPr>
        <p:txBody>
          <a:bodyPr tIns="164592"/>
          <a:lstStyle/>
          <a:p>
            <a:pPr algn="ctr"/>
            <a:r>
              <a:rPr lang="en-US" sz="1300" dirty="0">
                <a:solidFill>
                  <a:schemeClr val="bg1"/>
                </a:solidFill>
              </a:rPr>
              <a:t>GLOBAL</a:t>
            </a:r>
          </a:p>
          <a:p>
            <a:pPr algn="ctr"/>
            <a:r>
              <a:rPr lang="en-US" sz="1300" dirty="0">
                <a:solidFill>
                  <a:schemeClr val="bg1"/>
                </a:solidFill>
              </a:rPr>
              <a:t>COMPLIANCE</a:t>
            </a:r>
          </a:p>
        </p:txBody>
      </p:sp>
      <p:sp>
        <p:nvSpPr>
          <p:cNvPr id="9275" name="Oval 26"/>
          <p:cNvSpPr>
            <a:spLocks noChangeArrowheads="1"/>
          </p:cNvSpPr>
          <p:nvPr/>
        </p:nvSpPr>
        <p:spPr bwMode="auto">
          <a:xfrm>
            <a:off x="4935538" y="3265488"/>
            <a:ext cx="182562" cy="182562"/>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9276" name="Oval 26"/>
          <p:cNvSpPr>
            <a:spLocks noChangeArrowheads="1"/>
          </p:cNvSpPr>
          <p:nvPr/>
        </p:nvSpPr>
        <p:spPr bwMode="auto">
          <a:xfrm>
            <a:off x="4929188" y="3597275"/>
            <a:ext cx="182562" cy="182563"/>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9277" name="Oval 26"/>
          <p:cNvSpPr>
            <a:spLocks noChangeArrowheads="1"/>
          </p:cNvSpPr>
          <p:nvPr/>
        </p:nvSpPr>
        <p:spPr bwMode="auto">
          <a:xfrm>
            <a:off x="5811838" y="4022725"/>
            <a:ext cx="182562" cy="182563"/>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9278" name="Oval 26"/>
          <p:cNvSpPr>
            <a:spLocks noChangeArrowheads="1"/>
          </p:cNvSpPr>
          <p:nvPr/>
        </p:nvSpPr>
        <p:spPr bwMode="auto">
          <a:xfrm>
            <a:off x="5041900" y="3906838"/>
            <a:ext cx="182563" cy="182562"/>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9279" name="Rectangle 86"/>
          <p:cNvSpPr>
            <a:spLocks noChangeArrowheads="1"/>
          </p:cNvSpPr>
          <p:nvPr/>
        </p:nvSpPr>
        <p:spPr bwMode="auto">
          <a:xfrm>
            <a:off x="3752850" y="1862138"/>
            <a:ext cx="1812925" cy="274637"/>
          </a:xfrm>
          <a:prstGeom prst="rect">
            <a:avLst/>
          </a:prstGeom>
          <a:noFill/>
          <a:ln w="9525">
            <a:noFill/>
            <a:miter lim="800000"/>
            <a:headEnd/>
            <a:tailEnd/>
          </a:ln>
        </p:spPr>
        <p:txBody>
          <a:bodyPr wrap="none">
            <a:spAutoFit/>
          </a:bodyPr>
          <a:lstStyle/>
          <a:p>
            <a:r>
              <a:rPr lang="en-US" sz="1200" b="0" i="1"/>
              <a:t>Fairchild Semiconductor</a:t>
            </a:r>
            <a:endParaRPr lang="en-US" sz="1200"/>
          </a:p>
        </p:txBody>
      </p:sp>
      <p:grpSp>
        <p:nvGrpSpPr>
          <p:cNvPr id="2" name="Group 87"/>
          <p:cNvGrpSpPr>
            <a:grpSpLocks/>
          </p:cNvGrpSpPr>
          <p:nvPr/>
        </p:nvGrpSpPr>
        <p:grpSpPr bwMode="auto">
          <a:xfrm>
            <a:off x="819150" y="6124575"/>
            <a:ext cx="4648200" cy="574675"/>
            <a:chOff x="1207" y="3774"/>
            <a:chExt cx="2111" cy="261"/>
          </a:xfrm>
        </p:grpSpPr>
        <p:grpSp>
          <p:nvGrpSpPr>
            <p:cNvPr id="3" name="Group 19"/>
            <p:cNvGrpSpPr>
              <a:grpSpLocks/>
            </p:cNvGrpSpPr>
            <p:nvPr/>
          </p:nvGrpSpPr>
          <p:grpSpPr bwMode="auto">
            <a:xfrm>
              <a:off x="1211" y="3915"/>
              <a:ext cx="411" cy="115"/>
              <a:chOff x="1740794" y="5866945"/>
              <a:chExt cx="653547" cy="182880"/>
            </a:xfrm>
          </p:grpSpPr>
          <p:sp>
            <p:nvSpPr>
              <p:cNvPr id="9303" name="Oval 12"/>
              <p:cNvSpPr>
                <a:spLocks noChangeArrowheads="1"/>
              </p:cNvSpPr>
              <p:nvPr/>
            </p:nvSpPr>
            <p:spPr bwMode="auto">
              <a:xfrm>
                <a:off x="1740794" y="5866945"/>
                <a:ext cx="182880" cy="182880"/>
              </a:xfrm>
              <a:prstGeom prst="ellipse">
                <a:avLst/>
              </a:prstGeom>
              <a:solidFill>
                <a:srgbClr val="92D050"/>
              </a:solidFill>
              <a:ln w="9525" algn="ctr">
                <a:solidFill>
                  <a:schemeClr val="bg1"/>
                </a:solidFill>
                <a:round/>
                <a:headEnd/>
                <a:tailEnd/>
              </a:ln>
            </p:spPr>
            <p:txBody>
              <a:bodyPr wrap="none" lIns="9144" tIns="9144" rIns="0" bIns="0" anchor="ctr"/>
              <a:lstStyle/>
              <a:p>
                <a:r>
                  <a:rPr lang="en-US" sz="800">
                    <a:solidFill>
                      <a:schemeClr val="bg1"/>
                    </a:solidFill>
                  </a:rPr>
                  <a:t>SP</a:t>
                </a:r>
              </a:p>
            </p:txBody>
          </p:sp>
          <p:sp>
            <p:nvSpPr>
              <p:cNvPr id="9304" name="TextBox 13"/>
              <p:cNvSpPr txBox="1">
                <a:spLocks noChangeArrowheads="1"/>
              </p:cNvSpPr>
              <p:nvPr/>
            </p:nvSpPr>
            <p:spPr bwMode="auto">
              <a:xfrm>
                <a:off x="1980849" y="5903751"/>
                <a:ext cx="413492" cy="98916"/>
              </a:xfrm>
              <a:prstGeom prst="rect">
                <a:avLst/>
              </a:prstGeom>
              <a:noFill/>
              <a:ln w="9525">
                <a:noFill/>
                <a:miter lim="800000"/>
                <a:headEnd/>
                <a:tailEnd/>
              </a:ln>
            </p:spPr>
            <p:txBody>
              <a:bodyPr wrap="none" lIns="0" tIns="0" rIns="0" bIns="0">
                <a:spAutoFit/>
              </a:bodyPr>
              <a:lstStyle/>
              <a:p>
                <a:pPr algn="l"/>
                <a:r>
                  <a:rPr lang="en-US" sz="900"/>
                  <a:t>SUPPLIER</a:t>
                </a:r>
              </a:p>
            </p:txBody>
          </p:sp>
        </p:grpSp>
        <p:grpSp>
          <p:nvGrpSpPr>
            <p:cNvPr id="4" name="Group 20"/>
            <p:cNvGrpSpPr>
              <a:grpSpLocks/>
            </p:cNvGrpSpPr>
            <p:nvPr/>
          </p:nvGrpSpPr>
          <p:grpSpPr bwMode="auto">
            <a:xfrm>
              <a:off x="1716" y="3779"/>
              <a:ext cx="659" cy="115"/>
              <a:chOff x="1740882" y="6098281"/>
              <a:chExt cx="1047977" cy="182678"/>
            </a:xfrm>
          </p:grpSpPr>
          <p:sp>
            <p:nvSpPr>
              <p:cNvPr id="9301" name="Oval 143"/>
              <p:cNvSpPr>
                <a:spLocks noChangeArrowheads="1"/>
              </p:cNvSpPr>
              <p:nvPr/>
            </p:nvSpPr>
            <p:spPr bwMode="auto">
              <a:xfrm>
                <a:off x="1740890" y="6098356"/>
                <a:ext cx="182298" cy="182103"/>
              </a:xfrm>
              <a:prstGeom prst="ellipse">
                <a:avLst/>
              </a:prstGeom>
              <a:solidFill>
                <a:srgbClr val="FFFF00"/>
              </a:solidFill>
              <a:ln w="9525" algn="ctr">
                <a:solidFill>
                  <a:schemeClr val="bg1"/>
                </a:solidFill>
                <a:round/>
                <a:headEnd/>
                <a:tailEnd/>
              </a:ln>
            </p:spPr>
            <p:txBody>
              <a:bodyPr wrap="none" lIns="9144" tIns="9144" rIns="0" bIns="0" anchor="ctr"/>
              <a:lstStyle/>
              <a:p>
                <a:r>
                  <a:rPr lang="en-US" sz="800">
                    <a:solidFill>
                      <a:srgbClr val="595959"/>
                    </a:solidFill>
                  </a:rPr>
                  <a:t>DC</a:t>
                </a:r>
              </a:p>
            </p:txBody>
          </p:sp>
          <p:sp>
            <p:nvSpPr>
              <p:cNvPr id="9302" name="TextBox 15"/>
              <p:cNvSpPr txBox="1">
                <a:spLocks noChangeArrowheads="1"/>
              </p:cNvSpPr>
              <p:nvPr/>
            </p:nvSpPr>
            <p:spPr bwMode="auto">
              <a:xfrm>
                <a:off x="1981664" y="6135046"/>
                <a:ext cx="807195" cy="98807"/>
              </a:xfrm>
              <a:prstGeom prst="rect">
                <a:avLst/>
              </a:prstGeom>
              <a:noFill/>
              <a:ln w="9525">
                <a:noFill/>
                <a:miter lim="800000"/>
                <a:headEnd/>
                <a:tailEnd/>
              </a:ln>
            </p:spPr>
            <p:txBody>
              <a:bodyPr wrap="none" lIns="0" tIns="0" rIns="0" bIns="0">
                <a:spAutoFit/>
              </a:bodyPr>
              <a:lstStyle/>
              <a:p>
                <a:pPr algn="l"/>
                <a:r>
                  <a:rPr lang="en-US" sz="900"/>
                  <a:t>DECONSOLIDATION</a:t>
                </a:r>
              </a:p>
            </p:txBody>
          </p:sp>
        </p:grpSp>
        <p:grpSp>
          <p:nvGrpSpPr>
            <p:cNvPr id="5" name="Group 21"/>
            <p:cNvGrpSpPr>
              <a:grpSpLocks/>
            </p:cNvGrpSpPr>
            <p:nvPr/>
          </p:nvGrpSpPr>
          <p:grpSpPr bwMode="auto">
            <a:xfrm>
              <a:off x="1716" y="3920"/>
              <a:ext cx="440" cy="115"/>
              <a:chOff x="1740882" y="6330611"/>
              <a:chExt cx="698260" cy="182677"/>
            </a:xfrm>
          </p:grpSpPr>
          <p:sp>
            <p:nvSpPr>
              <p:cNvPr id="9299" name="Oval 141"/>
              <p:cNvSpPr>
                <a:spLocks noChangeArrowheads="1"/>
              </p:cNvSpPr>
              <p:nvPr/>
            </p:nvSpPr>
            <p:spPr bwMode="auto">
              <a:xfrm>
                <a:off x="1740890" y="6330040"/>
                <a:ext cx="183063" cy="183248"/>
              </a:xfrm>
              <a:prstGeom prst="ellipse">
                <a:avLst/>
              </a:prstGeom>
              <a:solidFill>
                <a:srgbClr val="00B0F0"/>
              </a:solidFill>
              <a:ln w="9525" algn="ctr">
                <a:solidFill>
                  <a:schemeClr val="bg1"/>
                </a:solidFill>
                <a:round/>
                <a:headEnd/>
                <a:tailEnd/>
              </a:ln>
            </p:spPr>
            <p:txBody>
              <a:bodyPr wrap="none" lIns="18288" tIns="9144" rIns="0" bIns="0" anchor="ctr"/>
              <a:lstStyle/>
              <a:p>
                <a:pPr algn="l"/>
                <a:r>
                  <a:rPr lang="en-US" sz="800">
                    <a:solidFill>
                      <a:schemeClr val="bg1"/>
                    </a:solidFill>
                  </a:rPr>
                  <a:t>AS</a:t>
                </a:r>
              </a:p>
            </p:txBody>
          </p:sp>
          <p:sp>
            <p:nvSpPr>
              <p:cNvPr id="9300" name="TextBox 17"/>
              <p:cNvSpPr txBox="1">
                <a:spLocks noChangeArrowheads="1"/>
              </p:cNvSpPr>
              <p:nvPr/>
            </p:nvSpPr>
            <p:spPr bwMode="auto">
              <a:xfrm>
                <a:off x="1981267" y="6367146"/>
                <a:ext cx="457875" cy="98189"/>
              </a:xfrm>
              <a:prstGeom prst="rect">
                <a:avLst/>
              </a:prstGeom>
              <a:noFill/>
              <a:ln w="9525">
                <a:noFill/>
                <a:miter lim="800000"/>
                <a:headEnd/>
                <a:tailEnd/>
              </a:ln>
            </p:spPr>
            <p:txBody>
              <a:bodyPr wrap="none" lIns="0" tIns="0" rIns="0" bIns="0">
                <a:spAutoFit/>
              </a:bodyPr>
              <a:lstStyle/>
              <a:p>
                <a:pPr algn="l"/>
                <a:r>
                  <a:rPr lang="en-US" sz="900"/>
                  <a:t>ASSEMBLY</a:t>
                </a:r>
              </a:p>
            </p:txBody>
          </p:sp>
        </p:grpSp>
        <p:grpSp>
          <p:nvGrpSpPr>
            <p:cNvPr id="6" name="Group 22"/>
            <p:cNvGrpSpPr>
              <a:grpSpLocks/>
            </p:cNvGrpSpPr>
            <p:nvPr/>
          </p:nvGrpSpPr>
          <p:grpSpPr bwMode="auto">
            <a:xfrm>
              <a:off x="2453" y="3774"/>
              <a:ext cx="330" cy="115"/>
              <a:chOff x="1740794" y="5660265"/>
              <a:chExt cx="523307" cy="182880"/>
            </a:xfrm>
          </p:grpSpPr>
          <p:sp>
            <p:nvSpPr>
              <p:cNvPr id="9297" name="Oval 23"/>
              <p:cNvSpPr>
                <a:spLocks noChangeArrowheads="1"/>
              </p:cNvSpPr>
              <p:nvPr/>
            </p:nvSpPr>
            <p:spPr bwMode="auto">
              <a:xfrm>
                <a:off x="1740794" y="5660265"/>
                <a:ext cx="182880" cy="182880"/>
              </a:xfrm>
              <a:prstGeom prst="ellipse">
                <a:avLst/>
              </a:prstGeom>
              <a:solidFill>
                <a:srgbClr val="7030A0"/>
              </a:solidFill>
              <a:ln w="9525" algn="ctr">
                <a:solidFill>
                  <a:schemeClr val="bg1"/>
                </a:solidFill>
                <a:round/>
                <a:headEnd/>
                <a:tailEnd/>
              </a:ln>
            </p:spPr>
            <p:txBody>
              <a:bodyPr wrap="none" lIns="0" tIns="9144" rIns="0" bIns="0" anchor="ctr"/>
              <a:lstStyle/>
              <a:p>
                <a:r>
                  <a:rPr lang="en-US" sz="800">
                    <a:solidFill>
                      <a:schemeClr val="bg1"/>
                    </a:solidFill>
                  </a:rPr>
                  <a:t>ST</a:t>
                </a:r>
              </a:p>
            </p:txBody>
          </p:sp>
          <p:sp>
            <p:nvSpPr>
              <p:cNvPr id="9298" name="TextBox 24"/>
              <p:cNvSpPr txBox="1">
                <a:spLocks noChangeArrowheads="1"/>
              </p:cNvSpPr>
              <p:nvPr/>
            </p:nvSpPr>
            <p:spPr bwMode="auto">
              <a:xfrm>
                <a:off x="1981355" y="5696841"/>
                <a:ext cx="282746" cy="98298"/>
              </a:xfrm>
              <a:prstGeom prst="rect">
                <a:avLst/>
              </a:prstGeom>
              <a:noFill/>
              <a:ln w="9525">
                <a:noFill/>
                <a:miter lim="800000"/>
                <a:headEnd/>
                <a:tailEnd/>
              </a:ln>
            </p:spPr>
            <p:txBody>
              <a:bodyPr wrap="none" lIns="0" tIns="0" rIns="0" bIns="0">
                <a:spAutoFit/>
              </a:bodyPr>
              <a:lstStyle/>
              <a:p>
                <a:pPr algn="l"/>
                <a:r>
                  <a:rPr lang="en-US" sz="900"/>
                  <a:t>STORE</a:t>
                </a:r>
              </a:p>
            </p:txBody>
          </p:sp>
        </p:grpSp>
        <p:sp>
          <p:nvSpPr>
            <p:cNvPr id="9290" name="Oval 26"/>
            <p:cNvSpPr>
              <a:spLocks noChangeArrowheads="1"/>
            </p:cNvSpPr>
            <p:nvPr/>
          </p:nvSpPr>
          <p:spPr bwMode="auto">
            <a:xfrm>
              <a:off x="2453" y="3915"/>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800">
                  <a:solidFill>
                    <a:schemeClr val="bg1"/>
                  </a:solidFill>
                </a:rPr>
                <a:t>GW</a:t>
              </a:r>
            </a:p>
          </p:txBody>
        </p:sp>
        <p:sp>
          <p:nvSpPr>
            <p:cNvPr id="9291" name="TextBox 27"/>
            <p:cNvSpPr txBox="1">
              <a:spLocks noChangeArrowheads="1"/>
            </p:cNvSpPr>
            <p:nvPr/>
          </p:nvSpPr>
          <p:spPr bwMode="auto">
            <a:xfrm>
              <a:off x="2605" y="3938"/>
              <a:ext cx="266" cy="62"/>
            </a:xfrm>
            <a:prstGeom prst="rect">
              <a:avLst/>
            </a:prstGeom>
            <a:noFill/>
            <a:ln w="9525">
              <a:noFill/>
              <a:miter lim="800000"/>
              <a:headEnd/>
              <a:tailEnd/>
            </a:ln>
          </p:spPr>
          <p:txBody>
            <a:bodyPr wrap="none" lIns="0" tIns="0" rIns="0" bIns="0">
              <a:spAutoFit/>
            </a:bodyPr>
            <a:lstStyle/>
            <a:p>
              <a:pPr algn="l"/>
              <a:r>
                <a:rPr lang="en-US" sz="900"/>
                <a:t>GATEWAY</a:t>
              </a:r>
            </a:p>
          </p:txBody>
        </p:sp>
        <p:sp>
          <p:nvSpPr>
            <p:cNvPr id="9292" name="Oval 47"/>
            <p:cNvSpPr>
              <a:spLocks noChangeArrowheads="1"/>
            </p:cNvSpPr>
            <p:nvPr/>
          </p:nvSpPr>
          <p:spPr bwMode="auto">
            <a:xfrm>
              <a:off x="1207" y="3774"/>
              <a:ext cx="115" cy="115"/>
            </a:xfrm>
            <a:prstGeom prst="ellipse">
              <a:avLst/>
            </a:prstGeom>
            <a:solidFill>
              <a:srgbClr val="FF0000"/>
            </a:solidFill>
            <a:ln w="9525" algn="ctr">
              <a:solidFill>
                <a:schemeClr val="bg1"/>
              </a:solidFill>
              <a:round/>
              <a:headEnd/>
              <a:tailEnd/>
            </a:ln>
          </p:spPr>
          <p:txBody>
            <a:bodyPr wrap="none" lIns="9144" tIns="9144" rIns="0" bIns="0" anchor="ctr"/>
            <a:lstStyle/>
            <a:p>
              <a:r>
                <a:rPr lang="en-US" sz="800">
                  <a:solidFill>
                    <a:schemeClr val="bg1"/>
                  </a:solidFill>
                </a:rPr>
                <a:t>IM</a:t>
              </a:r>
            </a:p>
          </p:txBody>
        </p:sp>
        <p:sp>
          <p:nvSpPr>
            <p:cNvPr id="9293" name="TextBox 48"/>
            <p:cNvSpPr txBox="1">
              <a:spLocks noChangeArrowheads="1"/>
            </p:cNvSpPr>
            <p:nvPr/>
          </p:nvSpPr>
          <p:spPr bwMode="auto">
            <a:xfrm>
              <a:off x="1358" y="3797"/>
              <a:ext cx="274" cy="62"/>
            </a:xfrm>
            <a:prstGeom prst="rect">
              <a:avLst/>
            </a:prstGeom>
            <a:noFill/>
            <a:ln w="9525">
              <a:noFill/>
              <a:miter lim="800000"/>
              <a:headEnd/>
              <a:tailEnd/>
            </a:ln>
          </p:spPr>
          <p:txBody>
            <a:bodyPr wrap="none" lIns="0" tIns="0" rIns="0" bIns="0">
              <a:spAutoFit/>
            </a:bodyPr>
            <a:lstStyle/>
            <a:p>
              <a:pPr algn="l"/>
              <a:r>
                <a:rPr lang="en-US" sz="900"/>
                <a:t>IMPORTER</a:t>
              </a:r>
            </a:p>
          </p:txBody>
        </p:sp>
        <p:grpSp>
          <p:nvGrpSpPr>
            <p:cNvPr id="7" name="Group 22"/>
            <p:cNvGrpSpPr>
              <a:grpSpLocks/>
            </p:cNvGrpSpPr>
            <p:nvPr/>
          </p:nvGrpSpPr>
          <p:grpSpPr bwMode="auto">
            <a:xfrm>
              <a:off x="2915" y="3774"/>
              <a:ext cx="403" cy="115"/>
              <a:chOff x="1740794" y="5660265"/>
              <a:chExt cx="639235" cy="182880"/>
            </a:xfrm>
          </p:grpSpPr>
          <p:sp>
            <p:nvSpPr>
              <p:cNvPr id="9295" name="Oval 23"/>
              <p:cNvSpPr>
                <a:spLocks noChangeArrowheads="1"/>
              </p:cNvSpPr>
              <p:nvPr/>
            </p:nvSpPr>
            <p:spPr bwMode="auto">
              <a:xfrm>
                <a:off x="1740794" y="5660265"/>
                <a:ext cx="182880" cy="182880"/>
              </a:xfrm>
              <a:prstGeom prst="ellipse">
                <a:avLst/>
              </a:prstGeom>
              <a:solidFill>
                <a:schemeClr val="bg2"/>
              </a:solidFill>
              <a:ln w="9525" algn="ctr">
                <a:solidFill>
                  <a:schemeClr val="bg1"/>
                </a:solidFill>
                <a:round/>
                <a:headEnd/>
                <a:tailEnd/>
              </a:ln>
            </p:spPr>
            <p:txBody>
              <a:bodyPr wrap="none" lIns="0" tIns="9144" rIns="0" bIns="0" anchor="ctr"/>
              <a:lstStyle/>
              <a:p>
                <a:r>
                  <a:rPr lang="en-US" sz="800">
                    <a:solidFill>
                      <a:schemeClr val="bg1"/>
                    </a:solidFill>
                  </a:rPr>
                  <a:t>FC</a:t>
                </a:r>
              </a:p>
            </p:txBody>
          </p:sp>
          <p:sp>
            <p:nvSpPr>
              <p:cNvPr id="9296" name="TextBox 24"/>
              <p:cNvSpPr txBox="1">
                <a:spLocks noChangeArrowheads="1"/>
              </p:cNvSpPr>
              <p:nvPr/>
            </p:nvSpPr>
            <p:spPr bwMode="auto">
              <a:xfrm>
                <a:off x="1981366" y="5696841"/>
                <a:ext cx="398663" cy="98298"/>
              </a:xfrm>
              <a:prstGeom prst="rect">
                <a:avLst/>
              </a:prstGeom>
              <a:noFill/>
              <a:ln w="9525">
                <a:noFill/>
                <a:miter lim="800000"/>
                <a:headEnd/>
                <a:tailEnd/>
              </a:ln>
            </p:spPr>
            <p:txBody>
              <a:bodyPr wrap="none" lIns="0" tIns="0" rIns="0" bIns="0">
                <a:spAutoFit/>
              </a:bodyPr>
              <a:lstStyle/>
              <a:p>
                <a:pPr algn="l"/>
                <a:r>
                  <a:rPr lang="en-US" sz="900"/>
                  <a:t>FACTORY</a:t>
                </a:r>
              </a:p>
            </p:txBody>
          </p:sp>
        </p:grpSp>
      </p:grpSp>
      <p:grpSp>
        <p:nvGrpSpPr>
          <p:cNvPr id="8" name="Group 115"/>
          <p:cNvGrpSpPr>
            <a:grpSpLocks/>
          </p:cNvGrpSpPr>
          <p:nvPr/>
        </p:nvGrpSpPr>
        <p:grpSpPr bwMode="auto">
          <a:xfrm>
            <a:off x="914400" y="4589463"/>
            <a:ext cx="4714875" cy="950912"/>
            <a:chOff x="576" y="2891"/>
            <a:chExt cx="2970" cy="599"/>
          </a:xfrm>
        </p:grpSpPr>
        <p:sp>
          <p:nvSpPr>
            <p:cNvPr id="9282" name="Rectangle 108"/>
            <p:cNvSpPr>
              <a:spLocks noChangeArrowheads="1"/>
            </p:cNvSpPr>
            <p:nvPr/>
          </p:nvSpPr>
          <p:spPr bwMode="auto">
            <a:xfrm>
              <a:off x="576" y="3094"/>
              <a:ext cx="470" cy="192"/>
            </a:xfrm>
            <a:prstGeom prst="rect">
              <a:avLst/>
            </a:prstGeom>
            <a:noFill/>
            <a:ln w="9525">
              <a:noFill/>
              <a:miter lim="800000"/>
              <a:headEnd/>
              <a:tailEnd/>
            </a:ln>
          </p:spPr>
          <p:txBody>
            <a:bodyPr wrap="none">
              <a:spAutoFit/>
            </a:bodyPr>
            <a:lstStyle/>
            <a:p>
              <a:r>
                <a:rPr lang="en-US">
                  <a:solidFill>
                    <a:schemeClr val="bg2"/>
                  </a:solidFill>
                </a:rPr>
                <a:t>Export</a:t>
              </a:r>
            </a:p>
          </p:txBody>
        </p:sp>
        <p:sp>
          <p:nvSpPr>
            <p:cNvPr id="9283" name="Rectangle 110"/>
            <p:cNvSpPr>
              <a:spLocks noChangeArrowheads="1"/>
            </p:cNvSpPr>
            <p:nvPr/>
          </p:nvSpPr>
          <p:spPr bwMode="auto">
            <a:xfrm>
              <a:off x="3082" y="3094"/>
              <a:ext cx="464" cy="192"/>
            </a:xfrm>
            <a:prstGeom prst="rect">
              <a:avLst/>
            </a:prstGeom>
            <a:noFill/>
            <a:ln w="9525">
              <a:noFill/>
              <a:miter lim="800000"/>
              <a:headEnd/>
              <a:tailEnd/>
            </a:ln>
          </p:spPr>
          <p:txBody>
            <a:bodyPr wrap="none">
              <a:spAutoFit/>
            </a:bodyPr>
            <a:lstStyle/>
            <a:p>
              <a:r>
                <a:rPr lang="en-US">
                  <a:solidFill>
                    <a:schemeClr val="bg2"/>
                  </a:solidFill>
                </a:rPr>
                <a:t>Import</a:t>
              </a:r>
            </a:p>
          </p:txBody>
        </p:sp>
        <p:sp>
          <p:nvSpPr>
            <p:cNvPr id="9284" name="AutoShape 114"/>
            <p:cNvSpPr>
              <a:spLocks noChangeArrowheads="1"/>
            </p:cNvSpPr>
            <p:nvPr/>
          </p:nvSpPr>
          <p:spPr bwMode="auto">
            <a:xfrm>
              <a:off x="1060" y="2891"/>
              <a:ext cx="2011" cy="599"/>
            </a:xfrm>
            <a:prstGeom prst="rightArrow">
              <a:avLst>
                <a:gd name="adj1" fmla="val 49917"/>
                <a:gd name="adj2" fmla="val 56094"/>
              </a:avLst>
            </a:prstGeom>
            <a:solidFill>
              <a:schemeClr val="hlink">
                <a:alpha val="39999"/>
              </a:schemeClr>
            </a:solidFill>
            <a:ln w="9525">
              <a:solidFill>
                <a:schemeClr val="accent2"/>
              </a:solidFill>
              <a:miter lim="800000"/>
              <a:headEnd/>
              <a:tailEnd/>
            </a:ln>
          </p:spPr>
          <p:txBody>
            <a:bodyPr wrap="none" anchor="ctr"/>
            <a:lstStyle/>
            <a:p>
              <a:endParaRPr lang="en-US"/>
            </a:p>
          </p:txBody>
        </p:sp>
        <p:sp>
          <p:nvSpPr>
            <p:cNvPr id="9285" name="TextBox 143"/>
            <p:cNvSpPr txBox="1">
              <a:spLocks noChangeArrowheads="1"/>
            </p:cNvSpPr>
            <p:nvPr/>
          </p:nvSpPr>
          <p:spPr bwMode="auto">
            <a:xfrm>
              <a:off x="1266" y="3084"/>
              <a:ext cx="1374" cy="212"/>
            </a:xfrm>
            <a:prstGeom prst="rect">
              <a:avLst/>
            </a:prstGeom>
            <a:noFill/>
            <a:ln w="9525">
              <a:noFill/>
              <a:miter lim="800000"/>
              <a:headEnd/>
              <a:tailEnd/>
            </a:ln>
          </p:spPr>
          <p:txBody>
            <a:bodyPr lIns="0" rIns="0">
              <a:spAutoFit/>
            </a:bodyPr>
            <a:lstStyle/>
            <a:p>
              <a:r>
                <a:rPr lang="en-US" sz="1600">
                  <a:solidFill>
                    <a:schemeClr val="bg2"/>
                  </a:solidFill>
                </a:rPr>
                <a:t>Global Transactions</a:t>
              </a:r>
            </a:p>
          </p:txBody>
        </p:sp>
      </p:grpSp>
    </p:spTree>
    <p:extLst>
      <p:ext uri="{BB962C8B-B14F-4D97-AF65-F5344CB8AC3E}">
        <p14:creationId xmlns:p14="http://schemas.microsoft.com/office/powerpoint/2010/main" val="20878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117475" y="2300288"/>
            <a:ext cx="6007100" cy="4443412"/>
          </a:xfrm>
          <a:prstGeom prst="rect">
            <a:avLst/>
          </a:prstGeom>
          <a:solidFill>
            <a:srgbClr val="BCD8DD"/>
          </a:solidFill>
          <a:ln w="9525">
            <a:noFill/>
            <a:miter lim="800000"/>
            <a:headEnd/>
            <a:tailEnd/>
          </a:ln>
        </p:spPr>
        <p:txBody>
          <a:bodyPr/>
          <a:lstStyle/>
          <a:p>
            <a:endParaRPr lang="en-US"/>
          </a:p>
        </p:txBody>
      </p:sp>
      <p:sp>
        <p:nvSpPr>
          <p:cNvPr id="148" name="Rectangle 147"/>
          <p:cNvSpPr/>
          <p:nvPr/>
        </p:nvSpPr>
        <p:spPr bwMode="auto">
          <a:xfrm rot="10800000">
            <a:off x="119063" y="4384108"/>
            <a:ext cx="5994400" cy="645091"/>
          </a:xfrm>
          <a:prstGeom prst="rect">
            <a:avLst/>
          </a:prstGeom>
          <a:gradFill flip="none" rotWithShape="1">
            <a:gsLst>
              <a:gs pos="0">
                <a:srgbClr val="C5F0FF"/>
              </a:gs>
              <a:gs pos="70000">
                <a:srgbClr val="C5F0FF"/>
              </a:gs>
              <a:gs pos="100000">
                <a:srgbClr val="C5F0FF">
                  <a:alpha val="0"/>
                </a:srgbClr>
              </a:gs>
            </a:gsLst>
            <a:lin ang="16200000" scaled="0"/>
            <a:tileRect/>
          </a:gradFill>
          <a:ln w="9525" cap="flat" cmpd="sng" algn="ctr">
            <a:noFill/>
            <a:prstDash val="solid"/>
            <a:round/>
            <a:headEnd type="none" w="med" len="med"/>
            <a:tailEnd type="none" w="med" len="med"/>
          </a:ln>
          <a:effectLst/>
        </p:spPr>
        <p:txBody>
          <a:bodyPr/>
          <a:lstStyle/>
          <a:p>
            <a:pPr>
              <a:defRPr/>
            </a:pPr>
            <a:endParaRPr lang="en-US"/>
          </a:p>
        </p:txBody>
      </p:sp>
      <p:sp>
        <p:nvSpPr>
          <p:cNvPr id="10246" name="Rectangle 6"/>
          <p:cNvSpPr>
            <a:spLocks noChangeArrowheads="1"/>
          </p:cNvSpPr>
          <p:nvPr/>
        </p:nvSpPr>
        <p:spPr bwMode="auto">
          <a:xfrm>
            <a:off x="117475" y="1096963"/>
            <a:ext cx="6007100" cy="1133475"/>
          </a:xfrm>
          <a:prstGeom prst="rect">
            <a:avLst/>
          </a:prstGeom>
          <a:solidFill>
            <a:schemeClr val="bg1"/>
          </a:solidFill>
          <a:ln w="6350">
            <a:solidFill>
              <a:schemeClr val="bg2"/>
            </a:solidFill>
            <a:miter lim="800000"/>
            <a:headEnd/>
            <a:tailEnd/>
          </a:ln>
        </p:spPr>
        <p:txBody>
          <a:bodyPr/>
          <a:lstStyle/>
          <a:p>
            <a:endParaRPr lang="en-US"/>
          </a:p>
        </p:txBody>
      </p:sp>
      <p:sp>
        <p:nvSpPr>
          <p:cNvPr id="10247" name="Rectangle 7"/>
          <p:cNvSpPr>
            <a:spLocks noChangeArrowheads="1"/>
          </p:cNvSpPr>
          <p:nvPr/>
        </p:nvSpPr>
        <p:spPr bwMode="auto">
          <a:xfrm>
            <a:off x="6192838" y="1096963"/>
            <a:ext cx="2836862" cy="2811462"/>
          </a:xfrm>
          <a:prstGeom prst="rect">
            <a:avLst/>
          </a:prstGeom>
          <a:solidFill>
            <a:srgbClr val="EAEAEA"/>
          </a:solidFill>
          <a:ln w="6350">
            <a:solidFill>
              <a:schemeClr val="bg2"/>
            </a:solidFill>
            <a:miter lim="800000"/>
            <a:headEnd/>
            <a:tailEnd/>
          </a:ln>
        </p:spPr>
        <p:txBody>
          <a:bodyPr/>
          <a:lstStyle/>
          <a:p>
            <a:endParaRPr lang="en-US"/>
          </a:p>
        </p:txBody>
      </p:sp>
      <p:sp>
        <p:nvSpPr>
          <p:cNvPr id="10248" name="Rectangle 8"/>
          <p:cNvSpPr>
            <a:spLocks noChangeArrowheads="1"/>
          </p:cNvSpPr>
          <p:nvPr/>
        </p:nvSpPr>
        <p:spPr bwMode="auto">
          <a:xfrm>
            <a:off x="6192838" y="3976688"/>
            <a:ext cx="2822575" cy="2767012"/>
          </a:xfrm>
          <a:prstGeom prst="rect">
            <a:avLst/>
          </a:prstGeom>
          <a:solidFill>
            <a:srgbClr val="EAEAEA"/>
          </a:solidFill>
          <a:ln w="6350">
            <a:solidFill>
              <a:schemeClr val="bg2"/>
            </a:solidFill>
            <a:miter lim="800000"/>
            <a:headEnd/>
            <a:tailEnd/>
          </a:ln>
        </p:spPr>
        <p:txBody>
          <a:bodyPr/>
          <a:lstStyle/>
          <a:p>
            <a:endParaRPr lang="en-US"/>
          </a:p>
        </p:txBody>
      </p:sp>
      <p:sp>
        <p:nvSpPr>
          <p:cNvPr id="10249" name="Freeform 10"/>
          <p:cNvSpPr>
            <a:spLocks/>
          </p:cNvSpPr>
          <p:nvPr/>
        </p:nvSpPr>
        <p:spPr bwMode="auto">
          <a:xfrm>
            <a:off x="4933950" y="3136900"/>
            <a:ext cx="1190625" cy="1306513"/>
          </a:xfrm>
          <a:custGeom>
            <a:avLst/>
            <a:gdLst>
              <a:gd name="T0" fmla="*/ 143648115 w 750"/>
              <a:gd name="T1" fmla="*/ 181451315 h 823"/>
              <a:gd name="T2" fmla="*/ 108367527 w 750"/>
              <a:gd name="T3" fmla="*/ 181451315 h 823"/>
              <a:gd name="T4" fmla="*/ 108367527 w 750"/>
              <a:gd name="T5" fmla="*/ 73085356 h 823"/>
              <a:gd name="T6" fmla="*/ 0 w 750"/>
              <a:gd name="T7" fmla="*/ 73085356 h 823"/>
              <a:gd name="T8" fmla="*/ 35282188 w 750"/>
              <a:gd name="T9" fmla="*/ 287297936 h 823"/>
              <a:gd name="T10" fmla="*/ 0 w 750"/>
              <a:gd name="T11" fmla="*/ 607358701 h 823"/>
              <a:gd name="T12" fmla="*/ 35282188 w 750"/>
              <a:gd name="T13" fmla="*/ 753527776 h 823"/>
              <a:gd name="T14" fmla="*/ 0 w 750"/>
              <a:gd name="T15" fmla="*/ 894656736 h 823"/>
              <a:gd name="T16" fmla="*/ 35282188 w 750"/>
              <a:gd name="T17" fmla="*/ 924898614 h 823"/>
              <a:gd name="T18" fmla="*/ 35282188 w 750"/>
              <a:gd name="T19" fmla="*/ 967740480 h 823"/>
              <a:gd name="T20" fmla="*/ 143648115 w 750"/>
              <a:gd name="T21" fmla="*/ 1071067689 h 823"/>
              <a:gd name="T22" fmla="*/ 181451241 w 750"/>
              <a:gd name="T23" fmla="*/ 1071067689 h 823"/>
              <a:gd name="T24" fmla="*/ 181451241 w 750"/>
              <a:gd name="T25" fmla="*/ 1106349880 h 823"/>
              <a:gd name="T26" fmla="*/ 143648115 w 750"/>
              <a:gd name="T27" fmla="*/ 1106349880 h 823"/>
              <a:gd name="T28" fmla="*/ 143648115 w 750"/>
              <a:gd name="T29" fmla="*/ 1139111120 h 823"/>
              <a:gd name="T30" fmla="*/ 181451241 w 750"/>
              <a:gd name="T31" fmla="*/ 1139111120 h 823"/>
              <a:gd name="T32" fmla="*/ 181451241 w 750"/>
              <a:gd name="T33" fmla="*/ 1217236764 h 823"/>
              <a:gd name="T34" fmla="*/ 257055953 w 750"/>
              <a:gd name="T35" fmla="*/ 1320562386 h 823"/>
              <a:gd name="T36" fmla="*/ 257055953 w 750"/>
              <a:gd name="T37" fmla="*/ 1355844576 h 823"/>
              <a:gd name="T38" fmla="*/ 433466932 w 750"/>
              <a:gd name="T39" fmla="*/ 1398688030 h 823"/>
              <a:gd name="T40" fmla="*/ 433466932 w 750"/>
              <a:gd name="T41" fmla="*/ 1466731461 h 823"/>
              <a:gd name="T42" fmla="*/ 471270058 w 750"/>
              <a:gd name="T43" fmla="*/ 1466731461 h 823"/>
              <a:gd name="T44" fmla="*/ 534273150 w 750"/>
              <a:gd name="T45" fmla="*/ 1534776479 h 823"/>
              <a:gd name="T46" fmla="*/ 642639039 w 750"/>
              <a:gd name="T47" fmla="*/ 1534776479 h 823"/>
              <a:gd name="T48" fmla="*/ 892135419 w 750"/>
              <a:gd name="T49" fmla="*/ 1643142413 h 823"/>
              <a:gd name="T50" fmla="*/ 1249997490 w 750"/>
              <a:gd name="T51" fmla="*/ 1575098982 h 823"/>
              <a:gd name="T52" fmla="*/ 1255037801 w 750"/>
              <a:gd name="T53" fmla="*/ 1575098982 h 823"/>
              <a:gd name="T54" fmla="*/ 1255037801 w 750"/>
              <a:gd name="T55" fmla="*/ 1575098982 h 823"/>
              <a:gd name="T56" fmla="*/ 1358364967 w 750"/>
              <a:gd name="T57" fmla="*/ 1683465314 h 823"/>
              <a:gd name="T58" fmla="*/ 1358364967 w 750"/>
              <a:gd name="T59" fmla="*/ 1751510332 h 823"/>
              <a:gd name="T60" fmla="*/ 1431448681 w 750"/>
              <a:gd name="T61" fmla="*/ 1786792523 h 823"/>
              <a:gd name="T62" fmla="*/ 1464211495 w 750"/>
              <a:gd name="T63" fmla="*/ 1786792523 h 823"/>
              <a:gd name="T64" fmla="*/ 1499493671 w 750"/>
              <a:gd name="T65" fmla="*/ 1746470019 h 823"/>
              <a:gd name="T66" fmla="*/ 1572577385 w 750"/>
              <a:gd name="T67" fmla="*/ 1746470019 h 823"/>
              <a:gd name="T68" fmla="*/ 1577617696 w 750"/>
              <a:gd name="T69" fmla="*/ 1751510332 h 823"/>
              <a:gd name="T70" fmla="*/ 1577617696 w 750"/>
              <a:gd name="T71" fmla="*/ 1751510332 h 823"/>
              <a:gd name="T72" fmla="*/ 1713706486 w 750"/>
              <a:gd name="T73" fmla="*/ 2036287219 h 823"/>
              <a:gd name="T74" fmla="*/ 1857356139 w 750"/>
              <a:gd name="T75" fmla="*/ 2074090360 h 823"/>
              <a:gd name="T76" fmla="*/ 1857356139 w 750"/>
              <a:gd name="T77" fmla="*/ 2074090360 h 823"/>
              <a:gd name="T78" fmla="*/ 1857356139 w 750"/>
              <a:gd name="T79" fmla="*/ 2074090360 h 823"/>
              <a:gd name="T80" fmla="*/ 1857356139 w 750"/>
              <a:gd name="T81" fmla="*/ 1927921285 h 823"/>
              <a:gd name="T82" fmla="*/ 1890117366 w 750"/>
              <a:gd name="T83" fmla="*/ 1905239083 h 823"/>
              <a:gd name="T84" fmla="*/ 1890117366 w 750"/>
              <a:gd name="T85" fmla="*/ 0 h 823"/>
              <a:gd name="T86" fmla="*/ 143648115 w 750"/>
              <a:gd name="T87" fmla="*/ 0 h 823"/>
              <a:gd name="T88" fmla="*/ 143648115 w 750"/>
              <a:gd name="T89" fmla="*/ 181451315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823"/>
              <a:gd name="T137" fmla="*/ 750 w 750"/>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823">
                <a:moveTo>
                  <a:pt x="57" y="72"/>
                </a:moveTo>
                <a:lnTo>
                  <a:pt x="43" y="72"/>
                </a:lnTo>
                <a:lnTo>
                  <a:pt x="43" y="29"/>
                </a:lnTo>
                <a:lnTo>
                  <a:pt x="0" y="29"/>
                </a:lnTo>
                <a:lnTo>
                  <a:pt x="14" y="114"/>
                </a:lnTo>
                <a:lnTo>
                  <a:pt x="0" y="241"/>
                </a:lnTo>
                <a:lnTo>
                  <a:pt x="14" y="299"/>
                </a:lnTo>
                <a:lnTo>
                  <a:pt x="0" y="355"/>
                </a:lnTo>
                <a:lnTo>
                  <a:pt x="14" y="367"/>
                </a:lnTo>
                <a:lnTo>
                  <a:pt x="14" y="384"/>
                </a:lnTo>
                <a:lnTo>
                  <a:pt x="57" y="425"/>
                </a:lnTo>
                <a:lnTo>
                  <a:pt x="72" y="425"/>
                </a:lnTo>
                <a:lnTo>
                  <a:pt x="72" y="439"/>
                </a:lnTo>
                <a:lnTo>
                  <a:pt x="57" y="439"/>
                </a:lnTo>
                <a:lnTo>
                  <a:pt x="57" y="452"/>
                </a:lnTo>
                <a:lnTo>
                  <a:pt x="72" y="452"/>
                </a:lnTo>
                <a:lnTo>
                  <a:pt x="72" y="483"/>
                </a:lnTo>
                <a:lnTo>
                  <a:pt x="102" y="524"/>
                </a:lnTo>
                <a:lnTo>
                  <a:pt x="102" y="538"/>
                </a:lnTo>
                <a:lnTo>
                  <a:pt x="172" y="555"/>
                </a:lnTo>
                <a:lnTo>
                  <a:pt x="172" y="582"/>
                </a:lnTo>
                <a:lnTo>
                  <a:pt x="187" y="582"/>
                </a:lnTo>
                <a:lnTo>
                  <a:pt x="212" y="609"/>
                </a:lnTo>
                <a:lnTo>
                  <a:pt x="255" y="609"/>
                </a:lnTo>
                <a:lnTo>
                  <a:pt x="354" y="652"/>
                </a:lnTo>
                <a:lnTo>
                  <a:pt x="496" y="625"/>
                </a:lnTo>
                <a:lnTo>
                  <a:pt x="498" y="625"/>
                </a:lnTo>
                <a:lnTo>
                  <a:pt x="539" y="668"/>
                </a:lnTo>
                <a:lnTo>
                  <a:pt x="539" y="695"/>
                </a:lnTo>
                <a:lnTo>
                  <a:pt x="568" y="709"/>
                </a:lnTo>
                <a:lnTo>
                  <a:pt x="581" y="709"/>
                </a:lnTo>
                <a:lnTo>
                  <a:pt x="595" y="693"/>
                </a:lnTo>
                <a:lnTo>
                  <a:pt x="624" y="693"/>
                </a:lnTo>
                <a:lnTo>
                  <a:pt x="626" y="695"/>
                </a:lnTo>
                <a:lnTo>
                  <a:pt x="680" y="808"/>
                </a:lnTo>
                <a:lnTo>
                  <a:pt x="737" y="823"/>
                </a:lnTo>
                <a:lnTo>
                  <a:pt x="737" y="765"/>
                </a:lnTo>
                <a:lnTo>
                  <a:pt x="750" y="756"/>
                </a:lnTo>
                <a:lnTo>
                  <a:pt x="750" y="0"/>
                </a:lnTo>
                <a:lnTo>
                  <a:pt x="57" y="0"/>
                </a:lnTo>
                <a:lnTo>
                  <a:pt x="57" y="72"/>
                </a:lnTo>
                <a:close/>
              </a:path>
            </a:pathLst>
          </a:custGeom>
          <a:solidFill>
            <a:srgbClr val="ADAC92"/>
          </a:solidFill>
          <a:ln w="4">
            <a:solidFill>
              <a:srgbClr val="FFFFFF"/>
            </a:solidFill>
            <a:miter lim="800000"/>
            <a:headEnd/>
            <a:tailEnd/>
          </a:ln>
        </p:spPr>
        <p:txBody>
          <a:bodyPr/>
          <a:lstStyle/>
          <a:p>
            <a:endParaRPr lang="en-US"/>
          </a:p>
        </p:txBody>
      </p:sp>
      <p:sp>
        <p:nvSpPr>
          <p:cNvPr id="10250" name="Freeform 11"/>
          <p:cNvSpPr>
            <a:spLocks/>
          </p:cNvSpPr>
          <p:nvPr/>
        </p:nvSpPr>
        <p:spPr bwMode="auto">
          <a:xfrm>
            <a:off x="4237038" y="2300288"/>
            <a:ext cx="14287" cy="4762"/>
          </a:xfrm>
          <a:custGeom>
            <a:avLst/>
            <a:gdLst>
              <a:gd name="T0" fmla="*/ 22679815 w 9"/>
              <a:gd name="T1" fmla="*/ 0 h 3"/>
              <a:gd name="T2" fmla="*/ 0 w 9"/>
              <a:gd name="T3" fmla="*/ 0 h 3"/>
              <a:gd name="T4" fmla="*/ 0 w 9"/>
              <a:gd name="T5" fmla="*/ 7558882 h 3"/>
              <a:gd name="T6" fmla="*/ 22679815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0" y="3"/>
                </a:lnTo>
                <a:lnTo>
                  <a:pt x="9" y="0"/>
                </a:lnTo>
                <a:close/>
              </a:path>
            </a:pathLst>
          </a:custGeom>
          <a:solidFill>
            <a:srgbClr val="ADAC92"/>
          </a:solidFill>
          <a:ln w="4">
            <a:solidFill>
              <a:srgbClr val="FFFFFF"/>
            </a:solidFill>
            <a:miter lim="800000"/>
            <a:headEnd/>
            <a:tailEnd/>
          </a:ln>
        </p:spPr>
        <p:txBody>
          <a:bodyPr/>
          <a:lstStyle/>
          <a:p>
            <a:endParaRPr lang="en-US"/>
          </a:p>
        </p:txBody>
      </p:sp>
      <p:sp>
        <p:nvSpPr>
          <p:cNvPr id="10251" name="Freeform 12"/>
          <p:cNvSpPr>
            <a:spLocks/>
          </p:cNvSpPr>
          <p:nvPr/>
        </p:nvSpPr>
        <p:spPr bwMode="auto">
          <a:xfrm>
            <a:off x="4327525" y="2300288"/>
            <a:ext cx="1797050" cy="836612"/>
          </a:xfrm>
          <a:custGeom>
            <a:avLst/>
            <a:gdLst>
              <a:gd name="T0" fmla="*/ 105846566 w 1132"/>
              <a:gd name="T1" fmla="*/ 143648010 h 527"/>
              <a:gd name="T2" fmla="*/ 176410911 w 1132"/>
              <a:gd name="T3" fmla="*/ 113406167 h 527"/>
              <a:gd name="T4" fmla="*/ 244454356 w 1132"/>
              <a:gd name="T5" fmla="*/ 45362777 h 527"/>
              <a:gd name="T6" fmla="*/ 287297788 w 1132"/>
              <a:gd name="T7" fmla="*/ 181451107 h 527"/>
              <a:gd name="T8" fmla="*/ 322579960 w 1132"/>
              <a:gd name="T9" fmla="*/ 181451107 h 527"/>
              <a:gd name="T10" fmla="*/ 466228110 w 1132"/>
              <a:gd name="T11" fmla="*/ 435985973 h 527"/>
              <a:gd name="T12" fmla="*/ 572074627 w 1132"/>
              <a:gd name="T13" fmla="*/ 539313064 h 527"/>
              <a:gd name="T14" fmla="*/ 572074627 w 1132"/>
              <a:gd name="T15" fmla="*/ 685481971 h 527"/>
              <a:gd name="T16" fmla="*/ 572074627 w 1132"/>
              <a:gd name="T17" fmla="*/ 753525324 h 527"/>
              <a:gd name="T18" fmla="*/ 534273093 w 1132"/>
              <a:gd name="T19" fmla="*/ 788807474 h 527"/>
              <a:gd name="T20" fmla="*/ 680442092 w 1132"/>
              <a:gd name="T21" fmla="*/ 934976580 h 527"/>
              <a:gd name="T22" fmla="*/ 713204903 w 1132"/>
              <a:gd name="T23" fmla="*/ 970258730 h 527"/>
              <a:gd name="T24" fmla="*/ 748485488 w 1132"/>
              <a:gd name="T25" fmla="*/ 1111387330 h 527"/>
              <a:gd name="T26" fmla="*/ 997981841 w 1132"/>
              <a:gd name="T27" fmla="*/ 1292838388 h 527"/>
              <a:gd name="T28" fmla="*/ 1071065547 w 1132"/>
              <a:gd name="T29" fmla="*/ 1328120538 h 527"/>
              <a:gd name="T30" fmla="*/ 1106347720 w 1132"/>
              <a:gd name="T31" fmla="*/ 1328120538 h 527"/>
              <a:gd name="T32" fmla="*/ 2147483647 w 1132"/>
              <a:gd name="T33" fmla="*/ 1328120538 h 527"/>
              <a:gd name="T34" fmla="*/ 2147483647 w 1132"/>
              <a:gd name="T35" fmla="*/ 0 h 527"/>
              <a:gd name="T36" fmla="*/ 0 w 1132"/>
              <a:gd name="T37" fmla="*/ 0 h 527"/>
              <a:gd name="T38" fmla="*/ 0 w 1132"/>
              <a:gd name="T39" fmla="*/ 7559670 h 527"/>
              <a:gd name="T40" fmla="*/ 105846566 w 1132"/>
              <a:gd name="T41" fmla="*/ 143648010 h 5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2"/>
              <a:gd name="T64" fmla="*/ 0 h 527"/>
              <a:gd name="T65" fmla="*/ 1132 w 1132"/>
              <a:gd name="T66" fmla="*/ 527 h 5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2" h="527">
                <a:moveTo>
                  <a:pt x="42" y="57"/>
                </a:moveTo>
                <a:lnTo>
                  <a:pt x="70" y="45"/>
                </a:lnTo>
                <a:lnTo>
                  <a:pt x="97" y="18"/>
                </a:lnTo>
                <a:lnTo>
                  <a:pt x="114" y="72"/>
                </a:lnTo>
                <a:lnTo>
                  <a:pt x="128" y="72"/>
                </a:lnTo>
                <a:lnTo>
                  <a:pt x="185" y="173"/>
                </a:lnTo>
                <a:lnTo>
                  <a:pt x="227" y="214"/>
                </a:lnTo>
                <a:lnTo>
                  <a:pt x="227" y="272"/>
                </a:lnTo>
                <a:lnTo>
                  <a:pt x="227" y="299"/>
                </a:lnTo>
                <a:lnTo>
                  <a:pt x="212" y="313"/>
                </a:lnTo>
                <a:lnTo>
                  <a:pt x="270" y="371"/>
                </a:lnTo>
                <a:lnTo>
                  <a:pt x="283" y="385"/>
                </a:lnTo>
                <a:lnTo>
                  <a:pt x="297" y="441"/>
                </a:lnTo>
                <a:lnTo>
                  <a:pt x="396" y="513"/>
                </a:lnTo>
                <a:lnTo>
                  <a:pt x="425" y="527"/>
                </a:lnTo>
                <a:lnTo>
                  <a:pt x="439" y="527"/>
                </a:lnTo>
                <a:lnTo>
                  <a:pt x="1132" y="527"/>
                </a:lnTo>
                <a:lnTo>
                  <a:pt x="1132" y="0"/>
                </a:lnTo>
                <a:lnTo>
                  <a:pt x="0" y="0"/>
                </a:lnTo>
                <a:lnTo>
                  <a:pt x="0" y="3"/>
                </a:lnTo>
                <a:lnTo>
                  <a:pt x="42" y="57"/>
                </a:lnTo>
                <a:close/>
              </a:path>
            </a:pathLst>
          </a:custGeom>
          <a:solidFill>
            <a:srgbClr val="ADAC92"/>
          </a:solidFill>
          <a:ln w="4">
            <a:solidFill>
              <a:srgbClr val="FFFFFF"/>
            </a:solidFill>
            <a:miter lim="800000"/>
            <a:headEnd/>
            <a:tailEnd/>
          </a:ln>
        </p:spPr>
        <p:txBody>
          <a:bodyPr/>
          <a:lstStyle/>
          <a:p>
            <a:endParaRPr lang="en-US"/>
          </a:p>
        </p:txBody>
      </p:sp>
      <p:sp>
        <p:nvSpPr>
          <p:cNvPr id="10252" name="Freeform 13"/>
          <p:cNvSpPr>
            <a:spLocks/>
          </p:cNvSpPr>
          <p:nvPr/>
        </p:nvSpPr>
        <p:spPr bwMode="auto">
          <a:xfrm>
            <a:off x="5270500" y="4103688"/>
            <a:ext cx="854075" cy="790575"/>
          </a:xfrm>
          <a:custGeom>
            <a:avLst/>
            <a:gdLst>
              <a:gd name="T0" fmla="*/ 1323082621 w 538"/>
              <a:gd name="T1" fmla="*/ 819051573 h 498"/>
              <a:gd name="T2" fmla="*/ 1292840760 w 538"/>
              <a:gd name="T3" fmla="*/ 783769394 h 498"/>
              <a:gd name="T4" fmla="*/ 1292840760 w 538"/>
              <a:gd name="T5" fmla="*/ 607358500 h 498"/>
              <a:gd name="T6" fmla="*/ 1323082621 w 538"/>
              <a:gd name="T7" fmla="*/ 539313504 h 498"/>
              <a:gd name="T8" fmla="*/ 1184473297 w 538"/>
              <a:gd name="T9" fmla="*/ 501511963 h 498"/>
              <a:gd name="T10" fmla="*/ 1179432987 w 538"/>
              <a:gd name="T11" fmla="*/ 501511963 h 498"/>
              <a:gd name="T12" fmla="*/ 1179432987 w 538"/>
              <a:gd name="T13" fmla="*/ 501511963 h 498"/>
              <a:gd name="T14" fmla="*/ 1043344611 w 538"/>
              <a:gd name="T15" fmla="*/ 216733484 h 498"/>
              <a:gd name="T16" fmla="*/ 965219009 w 538"/>
              <a:gd name="T17" fmla="*/ 216733484 h 498"/>
              <a:gd name="T18" fmla="*/ 934977148 w 538"/>
              <a:gd name="T19" fmla="*/ 257055974 h 498"/>
              <a:gd name="T20" fmla="*/ 897175615 w 538"/>
              <a:gd name="T21" fmla="*/ 257055974 h 498"/>
              <a:gd name="T22" fmla="*/ 824090124 w 538"/>
              <a:gd name="T23" fmla="*/ 216733484 h 498"/>
              <a:gd name="T24" fmla="*/ 824090124 w 538"/>
              <a:gd name="T25" fmla="*/ 216733484 h 498"/>
              <a:gd name="T26" fmla="*/ 821570763 w 538"/>
              <a:gd name="T27" fmla="*/ 211693172 h 498"/>
              <a:gd name="T28" fmla="*/ 821570763 w 538"/>
              <a:gd name="T29" fmla="*/ 143649714 h 498"/>
              <a:gd name="T30" fmla="*/ 720764559 w 538"/>
              <a:gd name="T31" fmla="*/ 40322503 h 498"/>
              <a:gd name="T32" fmla="*/ 362902435 w 538"/>
              <a:gd name="T33" fmla="*/ 113407847 h 498"/>
              <a:gd name="T34" fmla="*/ 113406236 w 538"/>
              <a:gd name="T35" fmla="*/ 2520950 h 498"/>
              <a:gd name="T36" fmla="*/ 5040312 w 538"/>
              <a:gd name="T37" fmla="*/ 2520950 h 498"/>
              <a:gd name="T38" fmla="*/ 0 w 538"/>
              <a:gd name="T39" fmla="*/ 0 h 498"/>
              <a:gd name="T40" fmla="*/ 0 w 538"/>
              <a:gd name="T41" fmla="*/ 0 h 498"/>
              <a:gd name="T42" fmla="*/ 68043419 w 538"/>
              <a:gd name="T43" fmla="*/ 211693172 h 498"/>
              <a:gd name="T44" fmla="*/ 214212490 w 538"/>
              <a:gd name="T45" fmla="*/ 289818791 h 498"/>
              <a:gd name="T46" fmla="*/ 146169046 w 538"/>
              <a:gd name="T47" fmla="*/ 393144378 h 498"/>
              <a:gd name="T48" fmla="*/ 108365925 w 538"/>
              <a:gd name="T49" fmla="*/ 357862199 h 498"/>
              <a:gd name="T50" fmla="*/ 146169046 w 538"/>
              <a:gd name="T51" fmla="*/ 430947605 h 498"/>
              <a:gd name="T52" fmla="*/ 289817143 w 538"/>
              <a:gd name="T53" fmla="*/ 501511963 h 498"/>
              <a:gd name="T54" fmla="*/ 322579953 w 538"/>
              <a:gd name="T55" fmla="*/ 569555371 h 498"/>
              <a:gd name="T56" fmla="*/ 289817143 w 538"/>
              <a:gd name="T57" fmla="*/ 607358500 h 498"/>
              <a:gd name="T58" fmla="*/ 425905618 w 538"/>
              <a:gd name="T59" fmla="*/ 715724398 h 498"/>
              <a:gd name="T60" fmla="*/ 466228099 w 538"/>
              <a:gd name="T61" fmla="*/ 751006577 h 498"/>
              <a:gd name="T62" fmla="*/ 504031220 w 538"/>
              <a:gd name="T63" fmla="*/ 715724398 h 498"/>
              <a:gd name="T64" fmla="*/ 466228099 w 538"/>
              <a:gd name="T65" fmla="*/ 637598780 h 498"/>
              <a:gd name="T66" fmla="*/ 425905618 w 538"/>
              <a:gd name="T67" fmla="*/ 637598780 h 498"/>
              <a:gd name="T68" fmla="*/ 357862124 w 538"/>
              <a:gd name="T69" fmla="*/ 501511963 h 498"/>
              <a:gd name="T70" fmla="*/ 146169046 w 538"/>
              <a:gd name="T71" fmla="*/ 176410944 h 498"/>
              <a:gd name="T72" fmla="*/ 108365925 w 538"/>
              <a:gd name="T73" fmla="*/ 40322503 h 498"/>
              <a:gd name="T74" fmla="*/ 214212490 w 538"/>
              <a:gd name="T75" fmla="*/ 108367536 h 498"/>
              <a:gd name="T76" fmla="*/ 249494661 w 538"/>
              <a:gd name="T77" fmla="*/ 108367536 h 498"/>
              <a:gd name="T78" fmla="*/ 322579953 w 538"/>
              <a:gd name="T79" fmla="*/ 252015662 h 498"/>
              <a:gd name="T80" fmla="*/ 357862124 w 538"/>
              <a:gd name="T81" fmla="*/ 357862199 h 498"/>
              <a:gd name="T82" fmla="*/ 425905618 w 538"/>
              <a:gd name="T83" fmla="*/ 357862199 h 498"/>
              <a:gd name="T84" fmla="*/ 425905618 w 538"/>
              <a:gd name="T85" fmla="*/ 393144378 h 498"/>
              <a:gd name="T86" fmla="*/ 504031220 w 538"/>
              <a:gd name="T87" fmla="*/ 501511963 h 498"/>
              <a:gd name="T88" fmla="*/ 504031220 w 538"/>
              <a:gd name="T89" fmla="*/ 539313504 h 498"/>
              <a:gd name="T90" fmla="*/ 607356785 w 538"/>
              <a:gd name="T91" fmla="*/ 569555371 h 498"/>
              <a:gd name="T92" fmla="*/ 753525781 w 538"/>
              <a:gd name="T93" fmla="*/ 783769394 h 498"/>
              <a:gd name="T94" fmla="*/ 821570763 w 538"/>
              <a:gd name="T95" fmla="*/ 851813001 h 498"/>
              <a:gd name="T96" fmla="*/ 753525781 w 538"/>
              <a:gd name="T97" fmla="*/ 929938619 h 498"/>
              <a:gd name="T98" fmla="*/ 821570763 w 538"/>
              <a:gd name="T99" fmla="*/ 997982027 h 498"/>
              <a:gd name="T100" fmla="*/ 897175615 w 538"/>
              <a:gd name="T101" fmla="*/ 1111389824 h 498"/>
              <a:gd name="T102" fmla="*/ 1038304301 w 538"/>
              <a:gd name="T103" fmla="*/ 1111389824 h 498"/>
              <a:gd name="T104" fmla="*/ 1078626782 w 538"/>
              <a:gd name="T105" fmla="*/ 1141631692 h 498"/>
              <a:gd name="T106" fmla="*/ 1292840760 w 538"/>
              <a:gd name="T107" fmla="*/ 1214715412 h 498"/>
              <a:gd name="T108" fmla="*/ 1355843844 w 538"/>
              <a:gd name="T109" fmla="*/ 1255037902 h 498"/>
              <a:gd name="T110" fmla="*/ 1355843844 w 538"/>
              <a:gd name="T111" fmla="*/ 947578915 h 498"/>
              <a:gd name="T112" fmla="*/ 1323082621 w 538"/>
              <a:gd name="T113" fmla="*/ 851813001 h 498"/>
              <a:gd name="T114" fmla="*/ 1323082621 w 538"/>
              <a:gd name="T115" fmla="*/ 81905157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8"/>
              <a:gd name="T175" fmla="*/ 0 h 498"/>
              <a:gd name="T176" fmla="*/ 538 w 538"/>
              <a:gd name="T177" fmla="*/ 498 h 4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8" h="498">
                <a:moveTo>
                  <a:pt x="525" y="325"/>
                </a:moveTo>
                <a:lnTo>
                  <a:pt x="513" y="311"/>
                </a:lnTo>
                <a:lnTo>
                  <a:pt x="513" y="241"/>
                </a:lnTo>
                <a:lnTo>
                  <a:pt x="525" y="214"/>
                </a:lnTo>
                <a:lnTo>
                  <a:pt x="470" y="199"/>
                </a:lnTo>
                <a:lnTo>
                  <a:pt x="468" y="199"/>
                </a:lnTo>
                <a:lnTo>
                  <a:pt x="414" y="86"/>
                </a:lnTo>
                <a:lnTo>
                  <a:pt x="383" y="86"/>
                </a:lnTo>
                <a:lnTo>
                  <a:pt x="371" y="102"/>
                </a:lnTo>
                <a:lnTo>
                  <a:pt x="356" y="102"/>
                </a:lnTo>
                <a:lnTo>
                  <a:pt x="327" y="86"/>
                </a:lnTo>
                <a:lnTo>
                  <a:pt x="326" y="84"/>
                </a:lnTo>
                <a:lnTo>
                  <a:pt x="326" y="57"/>
                </a:lnTo>
                <a:lnTo>
                  <a:pt x="286" y="16"/>
                </a:lnTo>
                <a:lnTo>
                  <a:pt x="144" y="45"/>
                </a:lnTo>
                <a:lnTo>
                  <a:pt x="45" y="1"/>
                </a:lnTo>
                <a:lnTo>
                  <a:pt x="2" y="1"/>
                </a:lnTo>
                <a:lnTo>
                  <a:pt x="0" y="0"/>
                </a:lnTo>
                <a:lnTo>
                  <a:pt x="27" y="84"/>
                </a:lnTo>
                <a:lnTo>
                  <a:pt x="85" y="115"/>
                </a:lnTo>
                <a:lnTo>
                  <a:pt x="58" y="156"/>
                </a:lnTo>
                <a:lnTo>
                  <a:pt x="43" y="142"/>
                </a:lnTo>
                <a:lnTo>
                  <a:pt x="58" y="171"/>
                </a:lnTo>
                <a:lnTo>
                  <a:pt x="115" y="199"/>
                </a:lnTo>
                <a:lnTo>
                  <a:pt x="128" y="226"/>
                </a:lnTo>
                <a:lnTo>
                  <a:pt x="115" y="241"/>
                </a:lnTo>
                <a:lnTo>
                  <a:pt x="169" y="284"/>
                </a:lnTo>
                <a:lnTo>
                  <a:pt x="185" y="298"/>
                </a:lnTo>
                <a:lnTo>
                  <a:pt x="200" y="284"/>
                </a:lnTo>
                <a:lnTo>
                  <a:pt x="185" y="253"/>
                </a:lnTo>
                <a:lnTo>
                  <a:pt x="169" y="253"/>
                </a:lnTo>
                <a:lnTo>
                  <a:pt x="142" y="199"/>
                </a:lnTo>
                <a:lnTo>
                  <a:pt x="58" y="70"/>
                </a:lnTo>
                <a:lnTo>
                  <a:pt x="43" y="16"/>
                </a:lnTo>
                <a:lnTo>
                  <a:pt x="85" y="43"/>
                </a:lnTo>
                <a:lnTo>
                  <a:pt x="99" y="43"/>
                </a:lnTo>
                <a:lnTo>
                  <a:pt x="128" y="100"/>
                </a:lnTo>
                <a:lnTo>
                  <a:pt x="142" y="142"/>
                </a:lnTo>
                <a:lnTo>
                  <a:pt x="169" y="142"/>
                </a:lnTo>
                <a:lnTo>
                  <a:pt x="169" y="156"/>
                </a:lnTo>
                <a:lnTo>
                  <a:pt x="200" y="199"/>
                </a:lnTo>
                <a:lnTo>
                  <a:pt x="200" y="214"/>
                </a:lnTo>
                <a:lnTo>
                  <a:pt x="241" y="226"/>
                </a:lnTo>
                <a:lnTo>
                  <a:pt x="299" y="311"/>
                </a:lnTo>
                <a:lnTo>
                  <a:pt x="326" y="338"/>
                </a:lnTo>
                <a:lnTo>
                  <a:pt x="299" y="369"/>
                </a:lnTo>
                <a:lnTo>
                  <a:pt x="326" y="396"/>
                </a:lnTo>
                <a:lnTo>
                  <a:pt x="356" y="441"/>
                </a:lnTo>
                <a:lnTo>
                  <a:pt x="412" y="441"/>
                </a:lnTo>
                <a:lnTo>
                  <a:pt x="428" y="453"/>
                </a:lnTo>
                <a:lnTo>
                  <a:pt x="513" y="482"/>
                </a:lnTo>
                <a:lnTo>
                  <a:pt x="538" y="498"/>
                </a:lnTo>
                <a:lnTo>
                  <a:pt x="538" y="376"/>
                </a:lnTo>
                <a:lnTo>
                  <a:pt x="525" y="338"/>
                </a:lnTo>
                <a:lnTo>
                  <a:pt x="525" y="325"/>
                </a:lnTo>
                <a:close/>
              </a:path>
            </a:pathLst>
          </a:custGeom>
          <a:solidFill>
            <a:srgbClr val="ADAC92"/>
          </a:solidFill>
          <a:ln w="4">
            <a:solidFill>
              <a:srgbClr val="FFFFFF"/>
            </a:solidFill>
            <a:miter lim="800000"/>
            <a:headEnd/>
            <a:tailEnd/>
          </a:ln>
        </p:spPr>
        <p:txBody>
          <a:bodyPr/>
          <a:lstStyle/>
          <a:p>
            <a:endParaRPr lang="en-US"/>
          </a:p>
        </p:txBody>
      </p:sp>
      <p:sp>
        <p:nvSpPr>
          <p:cNvPr id="10253" name="Freeform 14"/>
          <p:cNvSpPr>
            <a:spLocks/>
          </p:cNvSpPr>
          <p:nvPr/>
        </p:nvSpPr>
        <p:spPr bwMode="auto">
          <a:xfrm>
            <a:off x="5789613" y="4237038"/>
            <a:ext cx="138112" cy="28575"/>
          </a:xfrm>
          <a:custGeom>
            <a:avLst/>
            <a:gdLst>
              <a:gd name="T0" fmla="*/ 73083472 w 87"/>
              <a:gd name="T1" fmla="*/ 45362806 h 18"/>
              <a:gd name="T2" fmla="*/ 110886484 w 87"/>
              <a:gd name="T3" fmla="*/ 45362806 h 18"/>
              <a:gd name="T4" fmla="*/ 141128239 w 87"/>
              <a:gd name="T5" fmla="*/ 5040312 h 18"/>
              <a:gd name="T6" fmla="*/ 219252029 w 87"/>
              <a:gd name="T7" fmla="*/ 5040312 h 18"/>
              <a:gd name="T8" fmla="*/ 214211736 w 87"/>
              <a:gd name="T9" fmla="*/ 0 h 18"/>
              <a:gd name="T10" fmla="*/ 141128239 w 87"/>
              <a:gd name="T11" fmla="*/ 0 h 18"/>
              <a:gd name="T12" fmla="*/ 105846192 w 87"/>
              <a:gd name="T13" fmla="*/ 40322495 h 18"/>
              <a:gd name="T14" fmla="*/ 73083472 w 87"/>
              <a:gd name="T15" fmla="*/ 40322495 h 18"/>
              <a:gd name="T16" fmla="*/ 0 w 87"/>
              <a:gd name="T17" fmla="*/ 5040312 h 18"/>
              <a:gd name="T18" fmla="*/ 0 w 87"/>
              <a:gd name="T19" fmla="*/ 5040312 h 18"/>
              <a:gd name="T20" fmla="*/ 73083472 w 87"/>
              <a:gd name="T21" fmla="*/ 4536280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8"/>
              <a:gd name="T35" fmla="*/ 87 w 8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8">
                <a:moveTo>
                  <a:pt x="29" y="18"/>
                </a:moveTo>
                <a:lnTo>
                  <a:pt x="44" y="18"/>
                </a:lnTo>
                <a:lnTo>
                  <a:pt x="56" y="2"/>
                </a:lnTo>
                <a:lnTo>
                  <a:pt x="87" y="2"/>
                </a:lnTo>
                <a:lnTo>
                  <a:pt x="85" y="0"/>
                </a:lnTo>
                <a:lnTo>
                  <a:pt x="56" y="0"/>
                </a:lnTo>
                <a:lnTo>
                  <a:pt x="42" y="16"/>
                </a:lnTo>
                <a:lnTo>
                  <a:pt x="29" y="16"/>
                </a:lnTo>
                <a:lnTo>
                  <a:pt x="0" y="2"/>
                </a:lnTo>
                <a:lnTo>
                  <a:pt x="29" y="18"/>
                </a:lnTo>
                <a:close/>
              </a:path>
            </a:pathLst>
          </a:custGeom>
          <a:solidFill>
            <a:srgbClr val="ADAC92"/>
          </a:solidFill>
          <a:ln w="4">
            <a:solidFill>
              <a:srgbClr val="FFFFFF"/>
            </a:solidFill>
            <a:miter lim="800000"/>
            <a:headEnd/>
            <a:tailEnd/>
          </a:ln>
        </p:spPr>
        <p:txBody>
          <a:bodyPr/>
          <a:lstStyle/>
          <a:p>
            <a:endParaRPr lang="en-US"/>
          </a:p>
        </p:txBody>
      </p:sp>
      <p:sp>
        <p:nvSpPr>
          <p:cNvPr id="10254" name="Freeform 15"/>
          <p:cNvSpPr>
            <a:spLocks/>
          </p:cNvSpPr>
          <p:nvPr/>
        </p:nvSpPr>
        <p:spPr bwMode="auto">
          <a:xfrm>
            <a:off x="6013450" y="4419600"/>
            <a:ext cx="90488" cy="23813"/>
          </a:xfrm>
          <a:custGeom>
            <a:avLst/>
            <a:gdLst>
              <a:gd name="T0" fmla="*/ 143650505 w 57"/>
              <a:gd name="T1" fmla="*/ 37803934 h 15"/>
              <a:gd name="T2" fmla="*/ 143650505 w 57"/>
              <a:gd name="T3" fmla="*/ 37803934 h 15"/>
              <a:gd name="T4" fmla="*/ 0 w 57"/>
              <a:gd name="T5" fmla="*/ 0 h 15"/>
              <a:gd name="T6" fmla="*/ 5040341 w 57"/>
              <a:gd name="T7" fmla="*/ 0 h 15"/>
              <a:gd name="T8" fmla="*/ 143650505 w 57"/>
              <a:gd name="T9" fmla="*/ 37803934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57" y="15"/>
                </a:moveTo>
                <a:lnTo>
                  <a:pt x="57" y="15"/>
                </a:lnTo>
                <a:lnTo>
                  <a:pt x="0" y="0"/>
                </a:lnTo>
                <a:lnTo>
                  <a:pt x="2" y="0"/>
                </a:lnTo>
                <a:lnTo>
                  <a:pt x="57" y="15"/>
                </a:lnTo>
                <a:close/>
              </a:path>
            </a:pathLst>
          </a:custGeom>
          <a:solidFill>
            <a:srgbClr val="ADAC92"/>
          </a:solidFill>
          <a:ln w="4">
            <a:solidFill>
              <a:srgbClr val="FFFFFF"/>
            </a:solidFill>
            <a:miter lim="800000"/>
            <a:headEnd/>
            <a:tailEnd/>
          </a:ln>
        </p:spPr>
        <p:txBody>
          <a:bodyPr/>
          <a:lstStyle/>
          <a:p>
            <a:endParaRPr lang="en-US"/>
          </a:p>
        </p:txBody>
      </p:sp>
      <p:sp>
        <p:nvSpPr>
          <p:cNvPr id="10255" name="Freeform 16"/>
          <p:cNvSpPr>
            <a:spLocks/>
          </p:cNvSpPr>
          <p:nvPr/>
        </p:nvSpPr>
        <p:spPr bwMode="auto">
          <a:xfrm>
            <a:off x="5270500" y="4103688"/>
            <a:ext cx="454025" cy="71437"/>
          </a:xfrm>
          <a:custGeom>
            <a:avLst/>
            <a:gdLst>
              <a:gd name="T0" fmla="*/ 113406239 w 286"/>
              <a:gd name="T1" fmla="*/ 2519345 h 45"/>
              <a:gd name="T2" fmla="*/ 362902444 w 286"/>
              <a:gd name="T3" fmla="*/ 113405455 h 45"/>
              <a:gd name="T4" fmla="*/ 720764578 w 286"/>
              <a:gd name="T5" fmla="*/ 40322217 h 45"/>
              <a:gd name="T6" fmla="*/ 715724268 w 286"/>
              <a:gd name="T7" fmla="*/ 40322217 h 45"/>
              <a:gd name="T8" fmla="*/ 357862134 w 286"/>
              <a:gd name="T9" fmla="*/ 108365179 h 45"/>
              <a:gd name="T10" fmla="*/ 108365928 w 286"/>
              <a:gd name="T11" fmla="*/ 0 h 45"/>
              <a:gd name="T12" fmla="*/ 0 w 286"/>
              <a:gd name="T13" fmla="*/ 0 h 45"/>
              <a:gd name="T14" fmla="*/ 5040312 w 286"/>
              <a:gd name="T15" fmla="*/ 2519345 h 45"/>
              <a:gd name="T16" fmla="*/ 113406239 w 286"/>
              <a:gd name="T17" fmla="*/ 25193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6"/>
              <a:gd name="T28" fmla="*/ 0 h 45"/>
              <a:gd name="T29" fmla="*/ 286 w 28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6" h="45">
                <a:moveTo>
                  <a:pt x="45" y="1"/>
                </a:moveTo>
                <a:lnTo>
                  <a:pt x="144" y="45"/>
                </a:lnTo>
                <a:lnTo>
                  <a:pt x="286" y="16"/>
                </a:lnTo>
                <a:lnTo>
                  <a:pt x="284" y="16"/>
                </a:lnTo>
                <a:lnTo>
                  <a:pt x="142" y="43"/>
                </a:lnTo>
                <a:lnTo>
                  <a:pt x="43" y="0"/>
                </a:lnTo>
                <a:lnTo>
                  <a:pt x="0" y="0"/>
                </a:lnTo>
                <a:lnTo>
                  <a:pt x="2" y="1"/>
                </a:lnTo>
                <a:lnTo>
                  <a:pt x="45" y="1"/>
                </a:lnTo>
                <a:close/>
              </a:path>
            </a:pathLst>
          </a:custGeom>
          <a:solidFill>
            <a:srgbClr val="ADAC92"/>
          </a:solidFill>
          <a:ln w="4">
            <a:solidFill>
              <a:srgbClr val="FFFFFF"/>
            </a:solidFill>
            <a:miter lim="800000"/>
            <a:headEnd/>
            <a:tailEnd/>
          </a:ln>
        </p:spPr>
        <p:txBody>
          <a:bodyPr/>
          <a:lstStyle/>
          <a:p>
            <a:endParaRPr lang="en-US"/>
          </a:p>
        </p:txBody>
      </p:sp>
      <p:sp>
        <p:nvSpPr>
          <p:cNvPr id="10256" name="Freeform 17"/>
          <p:cNvSpPr>
            <a:spLocks/>
          </p:cNvSpPr>
          <p:nvPr/>
        </p:nvSpPr>
        <p:spPr bwMode="auto">
          <a:xfrm>
            <a:off x="117475" y="2986088"/>
            <a:ext cx="1271588" cy="1843087"/>
          </a:xfrm>
          <a:custGeom>
            <a:avLst/>
            <a:gdLst>
              <a:gd name="T0" fmla="*/ 1771671588 w 801"/>
              <a:gd name="T1" fmla="*/ 889614144 h 1161"/>
              <a:gd name="T2" fmla="*/ 1844755332 w 801"/>
              <a:gd name="T3" fmla="*/ 851812620 h 1161"/>
              <a:gd name="T4" fmla="*/ 2018646922 w 801"/>
              <a:gd name="T5" fmla="*/ 642638804 h 1161"/>
              <a:gd name="T6" fmla="*/ 1839715019 w 801"/>
              <a:gd name="T7" fmla="*/ 607356641 h 1161"/>
              <a:gd name="T8" fmla="*/ 1771671588 w 801"/>
              <a:gd name="T9" fmla="*/ 498990791 h 1161"/>
              <a:gd name="T10" fmla="*/ 1554937734 w 801"/>
              <a:gd name="T11" fmla="*/ 425905516 h 1161"/>
              <a:gd name="T12" fmla="*/ 1378526781 w 801"/>
              <a:gd name="T13" fmla="*/ 35282175 h 1161"/>
              <a:gd name="T14" fmla="*/ 1088707993 w 801"/>
              <a:gd name="T15" fmla="*/ 35282175 h 1161"/>
              <a:gd name="T16" fmla="*/ 1023183925 w 801"/>
              <a:gd name="T17" fmla="*/ 103325566 h 1161"/>
              <a:gd name="T18" fmla="*/ 1091228943 w 801"/>
              <a:gd name="T19" fmla="*/ 136088393 h 1161"/>
              <a:gd name="T20" fmla="*/ 987901734 w 801"/>
              <a:gd name="T21" fmla="*/ 393144202 h 1161"/>
              <a:gd name="T22" fmla="*/ 987901734 w 801"/>
              <a:gd name="T23" fmla="*/ 393144202 h 1161"/>
              <a:gd name="T24" fmla="*/ 771168079 w 801"/>
              <a:gd name="T25" fmla="*/ 393144202 h 1161"/>
              <a:gd name="T26" fmla="*/ 730845576 w 801"/>
              <a:gd name="T27" fmla="*/ 640119443 h 1161"/>
              <a:gd name="T28" fmla="*/ 907256727 w 801"/>
              <a:gd name="T29" fmla="*/ 607356641 h 1161"/>
              <a:gd name="T30" fmla="*/ 909777677 w 801"/>
              <a:gd name="T31" fmla="*/ 607356641 h 1161"/>
              <a:gd name="T32" fmla="*/ 987901734 w 801"/>
              <a:gd name="T33" fmla="*/ 710683769 h 1161"/>
              <a:gd name="T34" fmla="*/ 730845576 w 801"/>
              <a:gd name="T35" fmla="*/ 821570568 h 1161"/>
              <a:gd name="T36" fmla="*/ 516633069 w 801"/>
              <a:gd name="T37" fmla="*/ 856852929 h 1161"/>
              <a:gd name="T38" fmla="*/ 483870241 w 801"/>
              <a:gd name="T39" fmla="*/ 1003021890 h 1161"/>
              <a:gd name="T40" fmla="*/ 158770701 w 801"/>
              <a:gd name="T41" fmla="*/ 1106347431 h 1161"/>
              <a:gd name="T42" fmla="*/ 0 w 801"/>
              <a:gd name="T43" fmla="*/ 1209674560 h 1161"/>
              <a:gd name="T44" fmla="*/ 52924104 w 801"/>
              <a:gd name="T45" fmla="*/ 2147483647 h 1161"/>
              <a:gd name="T46" fmla="*/ 120967560 w 801"/>
              <a:gd name="T47" fmla="*/ 2147483647 h 1161"/>
              <a:gd name="T48" fmla="*/ 126007873 w 801"/>
              <a:gd name="T49" fmla="*/ 2147483647 h 1161"/>
              <a:gd name="T50" fmla="*/ 221773869 w 801"/>
              <a:gd name="T51" fmla="*/ 2147483647 h 1161"/>
              <a:gd name="T52" fmla="*/ 272176998 w 801"/>
              <a:gd name="T53" fmla="*/ 2147483647 h 1161"/>
              <a:gd name="T54" fmla="*/ 340222017 w 801"/>
              <a:gd name="T55" fmla="*/ 2147483647 h 1161"/>
              <a:gd name="T56" fmla="*/ 551915260 w 801"/>
              <a:gd name="T57" fmla="*/ 2147483647 h 1161"/>
              <a:gd name="T58" fmla="*/ 594757126 w 801"/>
              <a:gd name="T59" fmla="*/ 2147483647 h 1161"/>
              <a:gd name="T60" fmla="*/ 617439328 w 801"/>
              <a:gd name="T61" fmla="*/ 2147483647 h 1161"/>
              <a:gd name="T62" fmla="*/ 662802145 w 801"/>
              <a:gd name="T63" fmla="*/ 2147483647 h 1161"/>
              <a:gd name="T64" fmla="*/ 909777677 w 801"/>
              <a:gd name="T65" fmla="*/ 2147483647 h 1161"/>
              <a:gd name="T66" fmla="*/ 952619544 w 801"/>
              <a:gd name="T67" fmla="*/ 2147483647 h 1161"/>
              <a:gd name="T68" fmla="*/ 987901734 w 801"/>
              <a:gd name="T69" fmla="*/ 2147483647 h 1161"/>
              <a:gd name="T70" fmla="*/ 1123990184 w 801"/>
              <a:gd name="T71" fmla="*/ 2147483647 h 1161"/>
              <a:gd name="T72" fmla="*/ 1020664562 w 801"/>
              <a:gd name="T73" fmla="*/ 2147483647 h 1161"/>
              <a:gd name="T74" fmla="*/ 1123990184 w 801"/>
              <a:gd name="T75" fmla="*/ 2036285635 h 1161"/>
              <a:gd name="T76" fmla="*/ 1088707993 w 801"/>
              <a:gd name="T77" fmla="*/ 2001003472 h 1161"/>
              <a:gd name="T78" fmla="*/ 987901734 w 801"/>
              <a:gd name="T79" fmla="*/ 1781749236 h 1161"/>
              <a:gd name="T80" fmla="*/ 1159272374 w 801"/>
              <a:gd name="T81" fmla="*/ 1600297715 h 1161"/>
              <a:gd name="T82" fmla="*/ 1197075515 w 801"/>
              <a:gd name="T83" fmla="*/ 1600297715 h 1161"/>
              <a:gd name="T84" fmla="*/ 987901734 w 801"/>
              <a:gd name="T85" fmla="*/ 1600297715 h 1161"/>
              <a:gd name="T86" fmla="*/ 909777677 w 801"/>
              <a:gd name="T87" fmla="*/ 1428927208 h 1161"/>
              <a:gd name="T88" fmla="*/ 987901734 w 801"/>
              <a:gd name="T89" fmla="*/ 1388604736 h 1161"/>
              <a:gd name="T90" fmla="*/ 1159272374 w 801"/>
              <a:gd name="T91" fmla="*/ 1282758247 h 1161"/>
              <a:gd name="T92" fmla="*/ 1123990184 w 801"/>
              <a:gd name="T93" fmla="*/ 1428927208 h 1161"/>
              <a:gd name="T94" fmla="*/ 1232357706 w 801"/>
              <a:gd name="T95" fmla="*/ 1388604736 h 1161"/>
              <a:gd name="T96" fmla="*/ 1340723640 w 801"/>
              <a:gd name="T97" fmla="*/ 1355843521 h 1161"/>
              <a:gd name="T98" fmla="*/ 1554937734 w 801"/>
              <a:gd name="T99" fmla="*/ 1214714869 h 1161"/>
              <a:gd name="T100" fmla="*/ 1628021478 w 801"/>
              <a:gd name="T101" fmla="*/ 1174392397 h 1161"/>
              <a:gd name="T102" fmla="*/ 1771671588 w 801"/>
              <a:gd name="T103" fmla="*/ 1106347431 h 1161"/>
              <a:gd name="T104" fmla="*/ 1771671588 w 801"/>
              <a:gd name="T105" fmla="*/ 902215710 h 1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1"/>
              <a:gd name="T160" fmla="*/ 0 h 1161"/>
              <a:gd name="T161" fmla="*/ 801 w 801"/>
              <a:gd name="T162" fmla="*/ 1161 h 1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1" h="1161">
                <a:moveTo>
                  <a:pt x="703" y="353"/>
                </a:moveTo>
                <a:lnTo>
                  <a:pt x="703" y="353"/>
                </a:lnTo>
                <a:lnTo>
                  <a:pt x="732" y="338"/>
                </a:lnTo>
                <a:lnTo>
                  <a:pt x="745" y="351"/>
                </a:lnTo>
                <a:lnTo>
                  <a:pt x="801" y="255"/>
                </a:lnTo>
                <a:lnTo>
                  <a:pt x="801" y="212"/>
                </a:lnTo>
                <a:lnTo>
                  <a:pt x="730" y="241"/>
                </a:lnTo>
                <a:lnTo>
                  <a:pt x="703" y="241"/>
                </a:lnTo>
                <a:lnTo>
                  <a:pt x="703" y="198"/>
                </a:lnTo>
                <a:lnTo>
                  <a:pt x="646" y="169"/>
                </a:lnTo>
                <a:lnTo>
                  <a:pt x="617" y="169"/>
                </a:lnTo>
                <a:lnTo>
                  <a:pt x="574" y="43"/>
                </a:lnTo>
                <a:lnTo>
                  <a:pt x="547" y="14"/>
                </a:lnTo>
                <a:lnTo>
                  <a:pt x="489" y="0"/>
                </a:lnTo>
                <a:lnTo>
                  <a:pt x="432" y="14"/>
                </a:lnTo>
                <a:lnTo>
                  <a:pt x="406" y="41"/>
                </a:lnTo>
                <a:lnTo>
                  <a:pt x="433" y="41"/>
                </a:lnTo>
                <a:lnTo>
                  <a:pt x="433" y="54"/>
                </a:lnTo>
                <a:lnTo>
                  <a:pt x="406" y="84"/>
                </a:lnTo>
                <a:lnTo>
                  <a:pt x="392" y="156"/>
                </a:lnTo>
                <a:lnTo>
                  <a:pt x="347" y="169"/>
                </a:lnTo>
                <a:lnTo>
                  <a:pt x="306" y="156"/>
                </a:lnTo>
                <a:lnTo>
                  <a:pt x="290" y="183"/>
                </a:lnTo>
                <a:lnTo>
                  <a:pt x="290" y="254"/>
                </a:lnTo>
                <a:lnTo>
                  <a:pt x="318" y="254"/>
                </a:lnTo>
                <a:lnTo>
                  <a:pt x="360" y="241"/>
                </a:lnTo>
                <a:lnTo>
                  <a:pt x="361" y="241"/>
                </a:lnTo>
                <a:lnTo>
                  <a:pt x="378" y="255"/>
                </a:lnTo>
                <a:lnTo>
                  <a:pt x="392" y="282"/>
                </a:lnTo>
                <a:lnTo>
                  <a:pt x="320" y="282"/>
                </a:lnTo>
                <a:lnTo>
                  <a:pt x="290" y="326"/>
                </a:lnTo>
                <a:lnTo>
                  <a:pt x="236" y="353"/>
                </a:lnTo>
                <a:lnTo>
                  <a:pt x="205" y="340"/>
                </a:lnTo>
                <a:lnTo>
                  <a:pt x="178" y="381"/>
                </a:lnTo>
                <a:lnTo>
                  <a:pt x="192" y="398"/>
                </a:lnTo>
                <a:lnTo>
                  <a:pt x="135" y="439"/>
                </a:lnTo>
                <a:lnTo>
                  <a:pt x="63" y="439"/>
                </a:lnTo>
                <a:lnTo>
                  <a:pt x="7" y="482"/>
                </a:lnTo>
                <a:lnTo>
                  <a:pt x="0" y="480"/>
                </a:lnTo>
                <a:lnTo>
                  <a:pt x="0" y="1094"/>
                </a:lnTo>
                <a:lnTo>
                  <a:pt x="21" y="1089"/>
                </a:lnTo>
                <a:lnTo>
                  <a:pt x="48" y="1089"/>
                </a:lnTo>
                <a:lnTo>
                  <a:pt x="48" y="1091"/>
                </a:lnTo>
                <a:lnTo>
                  <a:pt x="50" y="1091"/>
                </a:lnTo>
                <a:lnTo>
                  <a:pt x="50" y="1118"/>
                </a:lnTo>
                <a:lnTo>
                  <a:pt x="92" y="1118"/>
                </a:lnTo>
                <a:lnTo>
                  <a:pt x="88" y="1118"/>
                </a:lnTo>
                <a:lnTo>
                  <a:pt x="93" y="1118"/>
                </a:lnTo>
                <a:lnTo>
                  <a:pt x="108" y="1118"/>
                </a:lnTo>
                <a:lnTo>
                  <a:pt x="135" y="1118"/>
                </a:lnTo>
                <a:lnTo>
                  <a:pt x="135" y="1161"/>
                </a:lnTo>
                <a:lnTo>
                  <a:pt x="147" y="1132"/>
                </a:lnTo>
                <a:lnTo>
                  <a:pt x="219" y="1103"/>
                </a:lnTo>
                <a:lnTo>
                  <a:pt x="234" y="1103"/>
                </a:lnTo>
                <a:lnTo>
                  <a:pt x="236" y="1101"/>
                </a:lnTo>
                <a:lnTo>
                  <a:pt x="236" y="1091"/>
                </a:lnTo>
                <a:lnTo>
                  <a:pt x="245" y="1096"/>
                </a:lnTo>
                <a:lnTo>
                  <a:pt x="263" y="1096"/>
                </a:lnTo>
                <a:lnTo>
                  <a:pt x="263" y="1091"/>
                </a:lnTo>
                <a:lnTo>
                  <a:pt x="306" y="1091"/>
                </a:lnTo>
                <a:lnTo>
                  <a:pt x="361" y="1046"/>
                </a:lnTo>
                <a:lnTo>
                  <a:pt x="361" y="1033"/>
                </a:lnTo>
                <a:lnTo>
                  <a:pt x="378" y="1033"/>
                </a:lnTo>
                <a:lnTo>
                  <a:pt x="392" y="1006"/>
                </a:lnTo>
                <a:lnTo>
                  <a:pt x="392" y="963"/>
                </a:lnTo>
                <a:lnTo>
                  <a:pt x="405" y="963"/>
                </a:lnTo>
                <a:lnTo>
                  <a:pt x="446" y="936"/>
                </a:lnTo>
                <a:lnTo>
                  <a:pt x="460" y="864"/>
                </a:lnTo>
                <a:lnTo>
                  <a:pt x="405" y="864"/>
                </a:lnTo>
                <a:lnTo>
                  <a:pt x="460" y="851"/>
                </a:lnTo>
                <a:lnTo>
                  <a:pt x="446" y="808"/>
                </a:lnTo>
                <a:lnTo>
                  <a:pt x="460" y="808"/>
                </a:lnTo>
                <a:lnTo>
                  <a:pt x="432" y="794"/>
                </a:lnTo>
                <a:lnTo>
                  <a:pt x="405" y="722"/>
                </a:lnTo>
                <a:lnTo>
                  <a:pt x="392" y="707"/>
                </a:lnTo>
                <a:lnTo>
                  <a:pt x="432" y="653"/>
                </a:lnTo>
                <a:lnTo>
                  <a:pt x="460" y="635"/>
                </a:lnTo>
                <a:lnTo>
                  <a:pt x="475" y="653"/>
                </a:lnTo>
                <a:lnTo>
                  <a:pt x="475" y="635"/>
                </a:lnTo>
                <a:lnTo>
                  <a:pt x="432" y="623"/>
                </a:lnTo>
                <a:lnTo>
                  <a:pt x="392" y="635"/>
                </a:lnTo>
                <a:lnTo>
                  <a:pt x="347" y="581"/>
                </a:lnTo>
                <a:lnTo>
                  <a:pt x="361" y="567"/>
                </a:lnTo>
                <a:lnTo>
                  <a:pt x="378" y="567"/>
                </a:lnTo>
                <a:lnTo>
                  <a:pt x="392" y="551"/>
                </a:lnTo>
                <a:lnTo>
                  <a:pt x="446" y="495"/>
                </a:lnTo>
                <a:lnTo>
                  <a:pt x="460" y="509"/>
                </a:lnTo>
                <a:lnTo>
                  <a:pt x="446" y="551"/>
                </a:lnTo>
                <a:lnTo>
                  <a:pt x="446" y="567"/>
                </a:lnTo>
                <a:lnTo>
                  <a:pt x="446" y="581"/>
                </a:lnTo>
                <a:lnTo>
                  <a:pt x="489" y="551"/>
                </a:lnTo>
                <a:lnTo>
                  <a:pt x="532" y="551"/>
                </a:lnTo>
                <a:lnTo>
                  <a:pt x="532" y="538"/>
                </a:lnTo>
                <a:lnTo>
                  <a:pt x="603" y="482"/>
                </a:lnTo>
                <a:lnTo>
                  <a:pt x="617" y="482"/>
                </a:lnTo>
                <a:lnTo>
                  <a:pt x="631" y="466"/>
                </a:lnTo>
                <a:lnTo>
                  <a:pt x="646" y="466"/>
                </a:lnTo>
                <a:lnTo>
                  <a:pt x="673" y="439"/>
                </a:lnTo>
                <a:lnTo>
                  <a:pt x="703" y="439"/>
                </a:lnTo>
                <a:lnTo>
                  <a:pt x="703" y="435"/>
                </a:lnTo>
                <a:lnTo>
                  <a:pt x="703" y="358"/>
                </a:lnTo>
                <a:lnTo>
                  <a:pt x="703" y="353"/>
                </a:lnTo>
                <a:close/>
              </a:path>
            </a:pathLst>
          </a:custGeom>
          <a:solidFill>
            <a:srgbClr val="ADAC92"/>
          </a:solidFill>
          <a:ln w="4">
            <a:solidFill>
              <a:srgbClr val="FFFFFF"/>
            </a:solidFill>
            <a:miter lim="800000"/>
            <a:headEnd/>
            <a:tailEnd/>
          </a:ln>
        </p:spPr>
        <p:txBody>
          <a:bodyPr/>
          <a:lstStyle/>
          <a:p>
            <a:endParaRPr lang="en-US"/>
          </a:p>
        </p:txBody>
      </p:sp>
      <p:sp>
        <p:nvSpPr>
          <p:cNvPr id="10257" name="Freeform 18"/>
          <p:cNvSpPr>
            <a:spLocks/>
          </p:cNvSpPr>
          <p:nvPr/>
        </p:nvSpPr>
        <p:spPr bwMode="auto">
          <a:xfrm>
            <a:off x="117475" y="2300288"/>
            <a:ext cx="2251075" cy="1379537"/>
          </a:xfrm>
          <a:custGeom>
            <a:avLst/>
            <a:gdLst>
              <a:gd name="T0" fmla="*/ 272176880 w 1418"/>
              <a:gd name="T1" fmla="*/ 1514612535 h 869"/>
              <a:gd name="T2" fmla="*/ 549394072 w 1418"/>
              <a:gd name="T3" fmla="*/ 1514612535 h 869"/>
              <a:gd name="T4" fmla="*/ 662801858 w 1418"/>
              <a:gd name="T5" fmla="*/ 1411286989 h 869"/>
              <a:gd name="T6" fmla="*/ 773688695 w 1418"/>
              <a:gd name="T7" fmla="*/ 1481851318 h 869"/>
              <a:gd name="T8" fmla="*/ 987901307 w 1418"/>
              <a:gd name="T9" fmla="*/ 1481851318 h 869"/>
              <a:gd name="T10" fmla="*/ 1088707522 w 1418"/>
              <a:gd name="T11" fmla="*/ 1229835856 h 869"/>
              <a:gd name="T12" fmla="*/ 1020662533 w 1418"/>
              <a:gd name="T13" fmla="*/ 1197073052 h 869"/>
              <a:gd name="T14" fmla="*/ 1091226884 w 1418"/>
              <a:gd name="T15" fmla="*/ 1123989361 h 869"/>
              <a:gd name="T16" fmla="*/ 1378526185 w 1418"/>
              <a:gd name="T17" fmla="*/ 1123989361 h 869"/>
              <a:gd name="T18" fmla="*/ 1559977372 w 1418"/>
              <a:gd name="T19" fmla="*/ 1514612535 h 869"/>
              <a:gd name="T20" fmla="*/ 1771670821 w 1418"/>
              <a:gd name="T21" fmla="*/ 1582657504 h 869"/>
              <a:gd name="T22" fmla="*/ 1844754534 w 1418"/>
              <a:gd name="T23" fmla="*/ 1696064065 h 869"/>
              <a:gd name="T24" fmla="*/ 2021165410 w 1418"/>
              <a:gd name="T25" fmla="*/ 1728826869 h 869"/>
              <a:gd name="T26" fmla="*/ 1877515760 w 1418"/>
              <a:gd name="T27" fmla="*/ 1973281074 h 869"/>
              <a:gd name="T28" fmla="*/ 1839714223 w 1418"/>
              <a:gd name="T29" fmla="*/ 1945560167 h 869"/>
              <a:gd name="T30" fmla="*/ 1771670821 w 1418"/>
              <a:gd name="T31" fmla="*/ 1990922950 h 869"/>
              <a:gd name="T32" fmla="*/ 1771670821 w 1418"/>
              <a:gd name="T33" fmla="*/ 2147483647 h 869"/>
              <a:gd name="T34" fmla="*/ 1809472358 w 1418"/>
              <a:gd name="T35" fmla="*/ 2121970991 h 869"/>
              <a:gd name="T36" fmla="*/ 1844754534 w 1418"/>
              <a:gd name="T37" fmla="*/ 2147483647 h 869"/>
              <a:gd name="T38" fmla="*/ 2021165410 w 1418"/>
              <a:gd name="T39" fmla="*/ 2121970991 h 869"/>
              <a:gd name="T40" fmla="*/ 2147483647 w 1418"/>
              <a:gd name="T41" fmla="*/ 1338201711 h 869"/>
              <a:gd name="T42" fmla="*/ 2147483647 w 1418"/>
              <a:gd name="T43" fmla="*/ 1123989361 h 869"/>
              <a:gd name="T44" fmla="*/ 2147483647 w 1418"/>
              <a:gd name="T45" fmla="*/ 980339754 h 869"/>
              <a:gd name="T46" fmla="*/ 2147483647 w 1418"/>
              <a:gd name="T47" fmla="*/ 1088707196 h 869"/>
              <a:gd name="T48" fmla="*/ 2147483647 w 1418"/>
              <a:gd name="T49" fmla="*/ 980339754 h 869"/>
              <a:gd name="T50" fmla="*/ 2058966947 w 1418"/>
              <a:gd name="T51" fmla="*/ 942538228 h 869"/>
              <a:gd name="T52" fmla="*/ 2147483647 w 1418"/>
              <a:gd name="T53" fmla="*/ 367942675 h 869"/>
              <a:gd name="T54" fmla="*/ 2147483647 w 1418"/>
              <a:gd name="T55" fmla="*/ 367942675 h 869"/>
              <a:gd name="T56" fmla="*/ 2147483647 w 1418"/>
              <a:gd name="T57" fmla="*/ 367942675 h 869"/>
              <a:gd name="T58" fmla="*/ 2147483647 w 1418"/>
              <a:gd name="T59" fmla="*/ 335179871 h 869"/>
              <a:gd name="T60" fmla="*/ 2147483647 w 1418"/>
              <a:gd name="T61" fmla="*/ 367942675 h 869"/>
              <a:gd name="T62" fmla="*/ 2147483647 w 1418"/>
              <a:gd name="T63" fmla="*/ 367942675 h 869"/>
              <a:gd name="T64" fmla="*/ 2147483647 w 1418"/>
              <a:gd name="T65" fmla="*/ 17640295 h 869"/>
              <a:gd name="T66" fmla="*/ 0 w 1418"/>
              <a:gd name="T67" fmla="*/ 0 h 869"/>
              <a:gd name="T68" fmla="*/ 22682198 w 1418"/>
              <a:gd name="T69" fmla="*/ 1368443566 h 8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8"/>
              <a:gd name="T106" fmla="*/ 0 h 869"/>
              <a:gd name="T107" fmla="*/ 1418 w 1418"/>
              <a:gd name="T108" fmla="*/ 869 h 8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8" h="869">
                <a:moveTo>
                  <a:pt x="9" y="543"/>
                </a:moveTo>
                <a:lnTo>
                  <a:pt x="108" y="601"/>
                </a:lnTo>
                <a:lnTo>
                  <a:pt x="149" y="615"/>
                </a:lnTo>
                <a:lnTo>
                  <a:pt x="218" y="601"/>
                </a:lnTo>
                <a:lnTo>
                  <a:pt x="261" y="558"/>
                </a:lnTo>
                <a:lnTo>
                  <a:pt x="263" y="560"/>
                </a:lnTo>
                <a:lnTo>
                  <a:pt x="264" y="558"/>
                </a:lnTo>
                <a:lnTo>
                  <a:pt x="307" y="588"/>
                </a:lnTo>
                <a:lnTo>
                  <a:pt x="349" y="601"/>
                </a:lnTo>
                <a:lnTo>
                  <a:pt x="392" y="588"/>
                </a:lnTo>
                <a:lnTo>
                  <a:pt x="405" y="516"/>
                </a:lnTo>
                <a:lnTo>
                  <a:pt x="432" y="488"/>
                </a:lnTo>
                <a:lnTo>
                  <a:pt x="432" y="475"/>
                </a:lnTo>
                <a:lnTo>
                  <a:pt x="405" y="475"/>
                </a:lnTo>
                <a:lnTo>
                  <a:pt x="432" y="446"/>
                </a:lnTo>
                <a:lnTo>
                  <a:pt x="433" y="446"/>
                </a:lnTo>
                <a:lnTo>
                  <a:pt x="489" y="432"/>
                </a:lnTo>
                <a:lnTo>
                  <a:pt x="547" y="446"/>
                </a:lnTo>
                <a:lnTo>
                  <a:pt x="576" y="473"/>
                </a:lnTo>
                <a:lnTo>
                  <a:pt x="619" y="601"/>
                </a:lnTo>
                <a:lnTo>
                  <a:pt x="646" y="601"/>
                </a:lnTo>
                <a:lnTo>
                  <a:pt x="703" y="628"/>
                </a:lnTo>
                <a:lnTo>
                  <a:pt x="703" y="673"/>
                </a:lnTo>
                <a:lnTo>
                  <a:pt x="732" y="673"/>
                </a:lnTo>
                <a:lnTo>
                  <a:pt x="802" y="642"/>
                </a:lnTo>
                <a:lnTo>
                  <a:pt x="802" y="686"/>
                </a:lnTo>
                <a:lnTo>
                  <a:pt x="745" y="785"/>
                </a:lnTo>
                <a:lnTo>
                  <a:pt x="745" y="783"/>
                </a:lnTo>
                <a:lnTo>
                  <a:pt x="743" y="785"/>
                </a:lnTo>
                <a:lnTo>
                  <a:pt x="730" y="772"/>
                </a:lnTo>
                <a:lnTo>
                  <a:pt x="703" y="785"/>
                </a:lnTo>
                <a:lnTo>
                  <a:pt x="703" y="790"/>
                </a:lnTo>
                <a:lnTo>
                  <a:pt x="716" y="842"/>
                </a:lnTo>
                <a:lnTo>
                  <a:pt x="703" y="867"/>
                </a:lnTo>
                <a:lnTo>
                  <a:pt x="703" y="869"/>
                </a:lnTo>
                <a:lnTo>
                  <a:pt x="718" y="842"/>
                </a:lnTo>
                <a:lnTo>
                  <a:pt x="732" y="842"/>
                </a:lnTo>
                <a:lnTo>
                  <a:pt x="732" y="857"/>
                </a:lnTo>
                <a:lnTo>
                  <a:pt x="745" y="869"/>
                </a:lnTo>
                <a:lnTo>
                  <a:pt x="802" y="842"/>
                </a:lnTo>
                <a:lnTo>
                  <a:pt x="959" y="642"/>
                </a:lnTo>
                <a:lnTo>
                  <a:pt x="959" y="531"/>
                </a:lnTo>
                <a:lnTo>
                  <a:pt x="971" y="486"/>
                </a:lnTo>
                <a:lnTo>
                  <a:pt x="971" y="446"/>
                </a:lnTo>
                <a:lnTo>
                  <a:pt x="930" y="389"/>
                </a:lnTo>
                <a:lnTo>
                  <a:pt x="916" y="389"/>
                </a:lnTo>
                <a:lnTo>
                  <a:pt x="903" y="432"/>
                </a:lnTo>
                <a:lnTo>
                  <a:pt x="874" y="432"/>
                </a:lnTo>
                <a:lnTo>
                  <a:pt x="887" y="389"/>
                </a:lnTo>
                <a:lnTo>
                  <a:pt x="874" y="389"/>
                </a:lnTo>
                <a:lnTo>
                  <a:pt x="846" y="374"/>
                </a:lnTo>
                <a:lnTo>
                  <a:pt x="817" y="374"/>
                </a:lnTo>
                <a:lnTo>
                  <a:pt x="817" y="362"/>
                </a:lnTo>
                <a:lnTo>
                  <a:pt x="1016" y="146"/>
                </a:lnTo>
                <a:lnTo>
                  <a:pt x="1087" y="133"/>
                </a:lnTo>
                <a:lnTo>
                  <a:pt x="1101" y="146"/>
                </a:lnTo>
                <a:lnTo>
                  <a:pt x="1130" y="133"/>
                </a:lnTo>
                <a:lnTo>
                  <a:pt x="1171" y="146"/>
                </a:lnTo>
                <a:lnTo>
                  <a:pt x="1186" y="106"/>
                </a:lnTo>
                <a:lnTo>
                  <a:pt x="1241" y="133"/>
                </a:lnTo>
                <a:lnTo>
                  <a:pt x="1256" y="133"/>
                </a:lnTo>
                <a:lnTo>
                  <a:pt x="1241" y="146"/>
                </a:lnTo>
                <a:lnTo>
                  <a:pt x="1241" y="160"/>
                </a:lnTo>
                <a:lnTo>
                  <a:pt x="1340" y="146"/>
                </a:lnTo>
                <a:lnTo>
                  <a:pt x="1326" y="133"/>
                </a:lnTo>
                <a:lnTo>
                  <a:pt x="1398" y="7"/>
                </a:lnTo>
                <a:lnTo>
                  <a:pt x="1418" y="0"/>
                </a:lnTo>
                <a:lnTo>
                  <a:pt x="0" y="0"/>
                </a:lnTo>
                <a:lnTo>
                  <a:pt x="0" y="547"/>
                </a:lnTo>
                <a:lnTo>
                  <a:pt x="9" y="543"/>
                </a:lnTo>
                <a:close/>
              </a:path>
            </a:pathLst>
          </a:custGeom>
          <a:solidFill>
            <a:srgbClr val="ADAC92"/>
          </a:solidFill>
          <a:ln w="4">
            <a:solidFill>
              <a:srgbClr val="FFFFFF"/>
            </a:solidFill>
            <a:miter lim="800000"/>
            <a:headEnd/>
            <a:tailEnd/>
          </a:ln>
        </p:spPr>
        <p:txBody>
          <a:bodyPr/>
          <a:lstStyle/>
          <a:p>
            <a:endParaRPr lang="en-US"/>
          </a:p>
        </p:txBody>
      </p:sp>
      <p:sp>
        <p:nvSpPr>
          <p:cNvPr id="10258" name="Freeform 19"/>
          <p:cNvSpPr>
            <a:spLocks/>
          </p:cNvSpPr>
          <p:nvPr/>
        </p:nvSpPr>
        <p:spPr bwMode="auto">
          <a:xfrm>
            <a:off x="1233488" y="3554413"/>
            <a:ext cx="20637" cy="122237"/>
          </a:xfrm>
          <a:custGeom>
            <a:avLst/>
            <a:gdLst>
              <a:gd name="T0" fmla="*/ 0 w 13"/>
              <a:gd name="T1" fmla="*/ 0 h 77"/>
              <a:gd name="T2" fmla="*/ 0 w 13"/>
              <a:gd name="T3" fmla="*/ 194050416 h 77"/>
              <a:gd name="T4" fmla="*/ 32760447 w 13"/>
              <a:gd name="T5" fmla="*/ 131047587 h 77"/>
              <a:gd name="T6" fmla="*/ 0 w 13"/>
              <a:gd name="T7" fmla="*/ 0 h 77"/>
              <a:gd name="T8" fmla="*/ 0 60000 65536"/>
              <a:gd name="T9" fmla="*/ 0 60000 65536"/>
              <a:gd name="T10" fmla="*/ 0 60000 65536"/>
              <a:gd name="T11" fmla="*/ 0 60000 65536"/>
              <a:gd name="T12" fmla="*/ 0 w 13"/>
              <a:gd name="T13" fmla="*/ 0 h 77"/>
              <a:gd name="T14" fmla="*/ 13 w 13"/>
              <a:gd name="T15" fmla="*/ 77 h 77"/>
            </a:gdLst>
            <a:ahLst/>
            <a:cxnLst>
              <a:cxn ang="T8">
                <a:pos x="T0" y="T1"/>
              </a:cxn>
              <a:cxn ang="T9">
                <a:pos x="T2" y="T3"/>
              </a:cxn>
              <a:cxn ang="T10">
                <a:pos x="T4" y="T5"/>
              </a:cxn>
              <a:cxn ang="T11">
                <a:pos x="T6" y="T7"/>
              </a:cxn>
            </a:cxnLst>
            <a:rect l="T12" t="T13" r="T14" b="T15"/>
            <a:pathLst>
              <a:path w="13" h="77">
                <a:moveTo>
                  <a:pt x="0" y="0"/>
                </a:moveTo>
                <a:lnTo>
                  <a:pt x="0" y="77"/>
                </a:lnTo>
                <a:lnTo>
                  <a:pt x="13" y="52"/>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10259" name="Freeform 20"/>
          <p:cNvSpPr>
            <a:spLocks/>
          </p:cNvSpPr>
          <p:nvPr/>
        </p:nvSpPr>
        <p:spPr bwMode="auto">
          <a:xfrm>
            <a:off x="739775" y="3008313"/>
            <a:ext cx="65088" cy="225425"/>
          </a:xfrm>
          <a:custGeom>
            <a:avLst/>
            <a:gdLst>
              <a:gd name="T0" fmla="*/ 35282458 w 41"/>
              <a:gd name="T1" fmla="*/ 176410911 h 142"/>
              <a:gd name="T2" fmla="*/ 103327980 w 41"/>
              <a:gd name="T3" fmla="*/ 100806231 h 142"/>
              <a:gd name="T4" fmla="*/ 103327980 w 41"/>
              <a:gd name="T5" fmla="*/ 68043421 h 142"/>
              <a:gd name="T6" fmla="*/ 35282458 w 41"/>
              <a:gd name="T7" fmla="*/ 68043421 h 142"/>
              <a:gd name="T8" fmla="*/ 100807012 w 41"/>
              <a:gd name="T9" fmla="*/ 0 h 142"/>
              <a:gd name="T10" fmla="*/ 32763077 w 41"/>
              <a:gd name="T11" fmla="*/ 73083731 h 142"/>
              <a:gd name="T12" fmla="*/ 100807012 w 41"/>
              <a:gd name="T13" fmla="*/ 73083731 h 142"/>
              <a:gd name="T14" fmla="*/ 100807012 w 41"/>
              <a:gd name="T15" fmla="*/ 105846567 h 142"/>
              <a:gd name="T16" fmla="*/ 32763077 w 41"/>
              <a:gd name="T17" fmla="*/ 176410911 h 142"/>
              <a:gd name="T18" fmla="*/ 0 w 41"/>
              <a:gd name="T19" fmla="*/ 357862133 h 142"/>
              <a:gd name="T20" fmla="*/ 0 w 41"/>
              <a:gd name="T21" fmla="*/ 357862133 h 142"/>
              <a:gd name="T22" fmla="*/ 35282458 w 41"/>
              <a:gd name="T23" fmla="*/ 176410911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42"/>
              <a:gd name="T38" fmla="*/ 41 w 4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42">
                <a:moveTo>
                  <a:pt x="14" y="70"/>
                </a:moveTo>
                <a:lnTo>
                  <a:pt x="41" y="40"/>
                </a:lnTo>
                <a:lnTo>
                  <a:pt x="41" y="27"/>
                </a:lnTo>
                <a:lnTo>
                  <a:pt x="14" y="27"/>
                </a:lnTo>
                <a:lnTo>
                  <a:pt x="40" y="0"/>
                </a:lnTo>
                <a:lnTo>
                  <a:pt x="13" y="29"/>
                </a:lnTo>
                <a:lnTo>
                  <a:pt x="40" y="29"/>
                </a:lnTo>
                <a:lnTo>
                  <a:pt x="40" y="42"/>
                </a:lnTo>
                <a:lnTo>
                  <a:pt x="13" y="70"/>
                </a:lnTo>
                <a:lnTo>
                  <a:pt x="0" y="142"/>
                </a:lnTo>
                <a:lnTo>
                  <a:pt x="14" y="70"/>
                </a:lnTo>
                <a:close/>
              </a:path>
            </a:pathLst>
          </a:custGeom>
          <a:solidFill>
            <a:srgbClr val="ADAC92"/>
          </a:solidFill>
          <a:ln w="4">
            <a:solidFill>
              <a:srgbClr val="FFFFFF"/>
            </a:solidFill>
            <a:miter lim="800000"/>
            <a:headEnd/>
            <a:tailEnd/>
          </a:ln>
        </p:spPr>
        <p:txBody>
          <a:bodyPr/>
          <a:lstStyle/>
          <a:p>
            <a:endParaRPr lang="en-US"/>
          </a:p>
        </p:txBody>
      </p:sp>
      <p:sp>
        <p:nvSpPr>
          <p:cNvPr id="10260" name="Freeform 21"/>
          <p:cNvSpPr>
            <a:spLocks/>
          </p:cNvSpPr>
          <p:nvPr/>
        </p:nvSpPr>
        <p:spPr bwMode="auto">
          <a:xfrm>
            <a:off x="1233488" y="3522663"/>
            <a:ext cx="66675" cy="23812"/>
          </a:xfrm>
          <a:custGeom>
            <a:avLst/>
            <a:gdLst>
              <a:gd name="T0" fmla="*/ 0 w 42"/>
              <a:gd name="T1" fmla="*/ 37800759 h 15"/>
              <a:gd name="T2" fmla="*/ 0 w 42"/>
              <a:gd name="T3" fmla="*/ 37800759 h 15"/>
              <a:gd name="T4" fmla="*/ 68043425 w 42"/>
              <a:gd name="T5" fmla="*/ 5040207 h 15"/>
              <a:gd name="T6" fmla="*/ 100806238 w 42"/>
              <a:gd name="T7" fmla="*/ 37800759 h 15"/>
              <a:gd name="T8" fmla="*/ 105846574 w 42"/>
              <a:gd name="T9" fmla="*/ 32760554 h 15"/>
              <a:gd name="T10" fmla="*/ 73083736 w 42"/>
              <a:gd name="T11" fmla="*/ 0 h 15"/>
              <a:gd name="T12" fmla="*/ 0 w 42"/>
              <a:gd name="T13" fmla="*/ 37800759 h 15"/>
              <a:gd name="T14" fmla="*/ 0 60000 65536"/>
              <a:gd name="T15" fmla="*/ 0 60000 65536"/>
              <a:gd name="T16" fmla="*/ 0 60000 65536"/>
              <a:gd name="T17" fmla="*/ 0 60000 65536"/>
              <a:gd name="T18" fmla="*/ 0 60000 65536"/>
              <a:gd name="T19" fmla="*/ 0 60000 65536"/>
              <a:gd name="T20" fmla="*/ 0 60000 65536"/>
              <a:gd name="T21" fmla="*/ 0 w 42"/>
              <a:gd name="T22" fmla="*/ 0 h 15"/>
              <a:gd name="T23" fmla="*/ 42 w 4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5">
                <a:moveTo>
                  <a:pt x="0" y="15"/>
                </a:moveTo>
                <a:lnTo>
                  <a:pt x="0" y="15"/>
                </a:lnTo>
                <a:lnTo>
                  <a:pt x="27" y="2"/>
                </a:lnTo>
                <a:lnTo>
                  <a:pt x="40" y="15"/>
                </a:lnTo>
                <a:lnTo>
                  <a:pt x="42" y="13"/>
                </a:lnTo>
                <a:lnTo>
                  <a:pt x="29" y="0"/>
                </a:lnTo>
                <a:lnTo>
                  <a:pt x="0" y="15"/>
                </a:lnTo>
                <a:close/>
              </a:path>
            </a:pathLst>
          </a:custGeom>
          <a:solidFill>
            <a:srgbClr val="ADAC92"/>
          </a:solidFill>
          <a:ln w="4">
            <a:solidFill>
              <a:srgbClr val="FFFFFF"/>
            </a:solidFill>
            <a:miter lim="800000"/>
            <a:headEnd/>
            <a:tailEnd/>
          </a:ln>
        </p:spPr>
        <p:txBody>
          <a:bodyPr/>
          <a:lstStyle/>
          <a:p>
            <a:endParaRPr lang="en-US"/>
          </a:p>
        </p:txBody>
      </p:sp>
      <p:sp>
        <p:nvSpPr>
          <p:cNvPr id="10261" name="Freeform 22"/>
          <p:cNvSpPr>
            <a:spLocks/>
          </p:cNvSpPr>
          <p:nvPr/>
        </p:nvSpPr>
        <p:spPr bwMode="auto">
          <a:xfrm>
            <a:off x="117475" y="3162300"/>
            <a:ext cx="619125" cy="585788"/>
          </a:xfrm>
          <a:custGeom>
            <a:avLst/>
            <a:gdLst>
              <a:gd name="T0" fmla="*/ 158769050 w 390"/>
              <a:gd name="T1" fmla="*/ 821571565 h 369"/>
              <a:gd name="T2" fmla="*/ 340221880 w 390"/>
              <a:gd name="T3" fmla="*/ 821571565 h 369"/>
              <a:gd name="T4" fmla="*/ 481350685 w 390"/>
              <a:gd name="T5" fmla="*/ 723286214 h 369"/>
              <a:gd name="T6" fmla="*/ 443547560 w 390"/>
              <a:gd name="T7" fmla="*/ 677923378 h 369"/>
              <a:gd name="T8" fmla="*/ 511590963 w 390"/>
              <a:gd name="T9" fmla="*/ 577117075 h 369"/>
              <a:gd name="T10" fmla="*/ 589716576 w 390"/>
              <a:gd name="T11" fmla="*/ 609878330 h 369"/>
              <a:gd name="T12" fmla="*/ 730845282 w 390"/>
              <a:gd name="T13" fmla="*/ 541834869 h 369"/>
              <a:gd name="T14" fmla="*/ 801409635 w 390"/>
              <a:gd name="T15" fmla="*/ 430947936 h 369"/>
              <a:gd name="T16" fmla="*/ 982861027 w 390"/>
              <a:gd name="T17" fmla="*/ 430947936 h 369"/>
              <a:gd name="T18" fmla="*/ 947578850 w 390"/>
              <a:gd name="T19" fmla="*/ 360383425 h 369"/>
              <a:gd name="T20" fmla="*/ 907256363 w 390"/>
              <a:gd name="T21" fmla="*/ 327620583 h 369"/>
              <a:gd name="T22" fmla="*/ 806449946 w 390"/>
              <a:gd name="T23" fmla="*/ 362902789 h 369"/>
              <a:gd name="T24" fmla="*/ 730845282 w 390"/>
              <a:gd name="T25" fmla="*/ 362902789 h 369"/>
              <a:gd name="T26" fmla="*/ 730845282 w 390"/>
              <a:gd name="T27" fmla="*/ 360383425 h 369"/>
              <a:gd name="T28" fmla="*/ 730845282 w 390"/>
              <a:gd name="T29" fmla="*/ 360383425 h 369"/>
              <a:gd name="T30" fmla="*/ 730845282 w 390"/>
              <a:gd name="T31" fmla="*/ 181451394 h 369"/>
              <a:gd name="T32" fmla="*/ 771167770 w 390"/>
              <a:gd name="T33" fmla="*/ 113407934 h 369"/>
              <a:gd name="T34" fmla="*/ 662801878 w 390"/>
              <a:gd name="T35" fmla="*/ 42843485 h 369"/>
              <a:gd name="T36" fmla="*/ 556953762 w 390"/>
              <a:gd name="T37" fmla="*/ 146169189 h 369"/>
              <a:gd name="T38" fmla="*/ 549394089 w 390"/>
              <a:gd name="T39" fmla="*/ 146169189 h 369"/>
              <a:gd name="T40" fmla="*/ 549394089 w 390"/>
              <a:gd name="T41" fmla="*/ 146169189 h 369"/>
              <a:gd name="T42" fmla="*/ 370463746 w 390"/>
              <a:gd name="T43" fmla="*/ 181451394 h 369"/>
              <a:gd name="T44" fmla="*/ 267136578 w 390"/>
              <a:gd name="T45" fmla="*/ 146169189 h 369"/>
              <a:gd name="T46" fmla="*/ 17640301 w 390"/>
              <a:gd name="T47" fmla="*/ 0 h 369"/>
              <a:gd name="T48" fmla="*/ 0 w 390"/>
              <a:gd name="T49" fmla="*/ 10080633 h 369"/>
              <a:gd name="T50" fmla="*/ 0 w 390"/>
              <a:gd name="T51" fmla="*/ 927418382 h 369"/>
              <a:gd name="T52" fmla="*/ 17640301 w 390"/>
              <a:gd name="T53" fmla="*/ 929939333 h 369"/>
              <a:gd name="T54" fmla="*/ 158769050 w 390"/>
              <a:gd name="T55" fmla="*/ 821571565 h 3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69"/>
              <a:gd name="T86" fmla="*/ 390 w 390"/>
              <a:gd name="T87" fmla="*/ 369 h 3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69">
                <a:moveTo>
                  <a:pt x="63" y="326"/>
                </a:moveTo>
                <a:lnTo>
                  <a:pt x="135" y="326"/>
                </a:lnTo>
                <a:lnTo>
                  <a:pt x="191" y="287"/>
                </a:lnTo>
                <a:lnTo>
                  <a:pt x="176" y="269"/>
                </a:lnTo>
                <a:lnTo>
                  <a:pt x="203" y="229"/>
                </a:lnTo>
                <a:lnTo>
                  <a:pt x="234" y="242"/>
                </a:lnTo>
                <a:lnTo>
                  <a:pt x="290" y="215"/>
                </a:lnTo>
                <a:lnTo>
                  <a:pt x="318" y="171"/>
                </a:lnTo>
                <a:lnTo>
                  <a:pt x="390" y="171"/>
                </a:lnTo>
                <a:lnTo>
                  <a:pt x="376" y="143"/>
                </a:lnTo>
                <a:lnTo>
                  <a:pt x="360" y="130"/>
                </a:lnTo>
                <a:lnTo>
                  <a:pt x="320" y="144"/>
                </a:lnTo>
                <a:lnTo>
                  <a:pt x="290" y="144"/>
                </a:lnTo>
                <a:lnTo>
                  <a:pt x="290" y="143"/>
                </a:lnTo>
                <a:lnTo>
                  <a:pt x="290" y="72"/>
                </a:lnTo>
                <a:lnTo>
                  <a:pt x="306" y="45"/>
                </a:lnTo>
                <a:lnTo>
                  <a:pt x="263" y="17"/>
                </a:lnTo>
                <a:lnTo>
                  <a:pt x="221" y="58"/>
                </a:lnTo>
                <a:lnTo>
                  <a:pt x="218" y="58"/>
                </a:lnTo>
                <a:lnTo>
                  <a:pt x="147" y="72"/>
                </a:lnTo>
                <a:lnTo>
                  <a:pt x="106" y="58"/>
                </a:lnTo>
                <a:lnTo>
                  <a:pt x="7" y="0"/>
                </a:lnTo>
                <a:lnTo>
                  <a:pt x="0" y="4"/>
                </a:lnTo>
                <a:lnTo>
                  <a:pt x="0" y="368"/>
                </a:lnTo>
                <a:lnTo>
                  <a:pt x="7" y="369"/>
                </a:lnTo>
                <a:lnTo>
                  <a:pt x="63" y="326"/>
                </a:lnTo>
                <a:close/>
              </a:path>
            </a:pathLst>
          </a:custGeom>
          <a:solidFill>
            <a:srgbClr val="ADAC92"/>
          </a:solidFill>
          <a:ln w="4">
            <a:solidFill>
              <a:srgbClr val="FFFFFF"/>
            </a:solidFill>
            <a:miter lim="800000"/>
            <a:headEnd/>
            <a:tailEnd/>
          </a:ln>
        </p:spPr>
        <p:txBody>
          <a:bodyPr/>
          <a:lstStyle/>
          <a:p>
            <a:endParaRPr lang="en-US"/>
          </a:p>
        </p:txBody>
      </p:sp>
      <p:sp>
        <p:nvSpPr>
          <p:cNvPr id="10262" name="Freeform 23"/>
          <p:cNvSpPr>
            <a:spLocks/>
          </p:cNvSpPr>
          <p:nvPr/>
        </p:nvSpPr>
        <p:spPr bwMode="auto">
          <a:xfrm>
            <a:off x="577850" y="3368675"/>
            <a:ext cx="111125" cy="22225"/>
          </a:xfrm>
          <a:custGeom>
            <a:avLst/>
            <a:gdLst>
              <a:gd name="T0" fmla="*/ 75604679 w 70"/>
              <a:gd name="T1" fmla="*/ 35282190 h 14"/>
              <a:gd name="T2" fmla="*/ 176410910 w 70"/>
              <a:gd name="T3" fmla="*/ 0 h 14"/>
              <a:gd name="T4" fmla="*/ 176410910 w 70"/>
              <a:gd name="T5" fmla="*/ 0 h 14"/>
              <a:gd name="T6" fmla="*/ 70564369 w 70"/>
              <a:gd name="T7" fmla="*/ 32762828 h 14"/>
              <a:gd name="T8" fmla="*/ 0 w 70"/>
              <a:gd name="T9" fmla="*/ 32762828 h 14"/>
              <a:gd name="T10" fmla="*/ 0 w 70"/>
              <a:gd name="T11" fmla="*/ 35282190 h 14"/>
              <a:gd name="T12" fmla="*/ 75604679 w 70"/>
              <a:gd name="T13" fmla="*/ 35282190 h 14"/>
              <a:gd name="T14" fmla="*/ 0 60000 65536"/>
              <a:gd name="T15" fmla="*/ 0 60000 65536"/>
              <a:gd name="T16" fmla="*/ 0 60000 65536"/>
              <a:gd name="T17" fmla="*/ 0 60000 65536"/>
              <a:gd name="T18" fmla="*/ 0 60000 65536"/>
              <a:gd name="T19" fmla="*/ 0 60000 65536"/>
              <a:gd name="T20" fmla="*/ 0 60000 65536"/>
              <a:gd name="T21" fmla="*/ 0 w 70"/>
              <a:gd name="T22" fmla="*/ 0 h 14"/>
              <a:gd name="T23" fmla="*/ 70 w 7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4">
                <a:moveTo>
                  <a:pt x="30" y="14"/>
                </a:moveTo>
                <a:lnTo>
                  <a:pt x="70" y="0"/>
                </a:lnTo>
                <a:lnTo>
                  <a:pt x="28" y="13"/>
                </a:lnTo>
                <a:lnTo>
                  <a:pt x="0" y="13"/>
                </a:lnTo>
                <a:lnTo>
                  <a:pt x="0" y="14"/>
                </a:lnTo>
                <a:lnTo>
                  <a:pt x="30" y="14"/>
                </a:lnTo>
                <a:close/>
              </a:path>
            </a:pathLst>
          </a:custGeom>
          <a:solidFill>
            <a:srgbClr val="ADAC92"/>
          </a:solidFill>
          <a:ln w="4">
            <a:solidFill>
              <a:srgbClr val="FFFFFF"/>
            </a:solidFill>
            <a:miter lim="800000"/>
            <a:headEnd/>
            <a:tailEnd/>
          </a:ln>
        </p:spPr>
        <p:txBody>
          <a:bodyPr/>
          <a:lstStyle/>
          <a:p>
            <a:endParaRPr lang="en-US"/>
          </a:p>
        </p:txBody>
      </p:sp>
      <p:sp>
        <p:nvSpPr>
          <p:cNvPr id="10263" name="Freeform 24"/>
          <p:cNvSpPr>
            <a:spLocks/>
          </p:cNvSpPr>
          <p:nvPr/>
        </p:nvSpPr>
        <p:spPr bwMode="auto">
          <a:xfrm>
            <a:off x="463550" y="3186113"/>
            <a:ext cx="71438" cy="68262"/>
          </a:xfrm>
          <a:custGeom>
            <a:avLst/>
            <a:gdLst>
              <a:gd name="T0" fmla="*/ 113408630 w 45"/>
              <a:gd name="T1" fmla="*/ 5040275 h 43"/>
              <a:gd name="T2" fmla="*/ 108368284 w 45"/>
              <a:gd name="T3" fmla="*/ 0 h 43"/>
              <a:gd name="T4" fmla="*/ 0 w 45"/>
              <a:gd name="T5" fmla="*/ 108365142 h 43"/>
              <a:gd name="T6" fmla="*/ 7561316 w 45"/>
              <a:gd name="T7" fmla="*/ 108365142 h 43"/>
              <a:gd name="T8" fmla="*/ 113408630 w 45"/>
              <a:gd name="T9" fmla="*/ 5040275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45" y="2"/>
                </a:moveTo>
                <a:lnTo>
                  <a:pt x="43" y="0"/>
                </a:lnTo>
                <a:lnTo>
                  <a:pt x="0" y="43"/>
                </a:lnTo>
                <a:lnTo>
                  <a:pt x="3" y="43"/>
                </a:lnTo>
                <a:lnTo>
                  <a:pt x="45" y="2"/>
                </a:lnTo>
                <a:close/>
              </a:path>
            </a:pathLst>
          </a:custGeom>
          <a:solidFill>
            <a:srgbClr val="ADAC92"/>
          </a:solidFill>
          <a:ln w="4">
            <a:solidFill>
              <a:srgbClr val="FFFFFF"/>
            </a:solidFill>
            <a:miter lim="800000"/>
            <a:headEnd/>
            <a:tailEnd/>
          </a:ln>
        </p:spPr>
        <p:txBody>
          <a:bodyPr/>
          <a:lstStyle/>
          <a:p>
            <a:endParaRPr lang="en-US"/>
          </a:p>
        </p:txBody>
      </p:sp>
      <p:sp>
        <p:nvSpPr>
          <p:cNvPr id="10264" name="Freeform 25"/>
          <p:cNvSpPr>
            <a:spLocks/>
          </p:cNvSpPr>
          <p:nvPr/>
        </p:nvSpPr>
        <p:spPr bwMode="auto">
          <a:xfrm>
            <a:off x="117475" y="4997450"/>
            <a:ext cx="33338" cy="103188"/>
          </a:xfrm>
          <a:custGeom>
            <a:avLst/>
            <a:gdLst>
              <a:gd name="T0" fmla="*/ 52924874 w 21"/>
              <a:gd name="T1" fmla="*/ 163811716 h 65"/>
              <a:gd name="T2" fmla="*/ 52924874 w 21"/>
              <a:gd name="T3" fmla="*/ 85685712 h 65"/>
              <a:gd name="T4" fmla="*/ 17642152 w 21"/>
              <a:gd name="T5" fmla="*/ 17641971 h 65"/>
              <a:gd name="T6" fmla="*/ 0 w 21"/>
              <a:gd name="T7" fmla="*/ 0 h 65"/>
              <a:gd name="T8" fmla="*/ 0 w 21"/>
              <a:gd name="T9" fmla="*/ 163811716 h 65"/>
              <a:gd name="T10" fmla="*/ 52924874 w 21"/>
              <a:gd name="T11" fmla="*/ 163811716 h 65"/>
              <a:gd name="T12" fmla="*/ 52924874 w 21"/>
              <a:gd name="T13" fmla="*/ 163811716 h 65"/>
              <a:gd name="T14" fmla="*/ 0 60000 65536"/>
              <a:gd name="T15" fmla="*/ 0 60000 65536"/>
              <a:gd name="T16" fmla="*/ 0 60000 65536"/>
              <a:gd name="T17" fmla="*/ 0 60000 65536"/>
              <a:gd name="T18" fmla="*/ 0 60000 65536"/>
              <a:gd name="T19" fmla="*/ 0 60000 65536"/>
              <a:gd name="T20" fmla="*/ 0 60000 65536"/>
              <a:gd name="T21" fmla="*/ 0 w 21"/>
              <a:gd name="T22" fmla="*/ 0 h 65"/>
              <a:gd name="T23" fmla="*/ 21 w 2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5">
                <a:moveTo>
                  <a:pt x="21" y="65"/>
                </a:moveTo>
                <a:lnTo>
                  <a:pt x="21" y="34"/>
                </a:lnTo>
                <a:lnTo>
                  <a:pt x="7" y="7"/>
                </a:lnTo>
                <a:lnTo>
                  <a:pt x="0" y="0"/>
                </a:lnTo>
                <a:lnTo>
                  <a:pt x="0" y="65"/>
                </a:lnTo>
                <a:lnTo>
                  <a:pt x="21" y="65"/>
                </a:lnTo>
                <a:close/>
              </a:path>
            </a:pathLst>
          </a:custGeom>
          <a:solidFill>
            <a:srgbClr val="ADAC92"/>
          </a:solidFill>
          <a:ln w="9525">
            <a:noFill/>
            <a:round/>
            <a:headEnd/>
            <a:tailEnd/>
          </a:ln>
        </p:spPr>
        <p:txBody>
          <a:bodyPr/>
          <a:lstStyle/>
          <a:p>
            <a:endParaRPr lang="en-US"/>
          </a:p>
        </p:txBody>
      </p:sp>
      <p:sp>
        <p:nvSpPr>
          <p:cNvPr id="10265" name="Freeform 26"/>
          <p:cNvSpPr>
            <a:spLocks/>
          </p:cNvSpPr>
          <p:nvPr/>
        </p:nvSpPr>
        <p:spPr bwMode="auto">
          <a:xfrm>
            <a:off x="117475" y="4918075"/>
            <a:ext cx="100013" cy="201613"/>
          </a:xfrm>
          <a:custGeom>
            <a:avLst/>
            <a:gdLst>
              <a:gd name="T0" fmla="*/ 52924352 w 63"/>
              <a:gd name="T1" fmla="*/ 211693698 h 127"/>
              <a:gd name="T2" fmla="*/ 52924352 w 63"/>
              <a:gd name="T3" fmla="*/ 289819511 h 127"/>
              <a:gd name="T4" fmla="*/ 85685745 w 63"/>
              <a:gd name="T5" fmla="*/ 320061454 h 127"/>
              <a:gd name="T6" fmla="*/ 85685745 w 63"/>
              <a:gd name="T7" fmla="*/ 289819511 h 127"/>
              <a:gd name="T8" fmla="*/ 90726081 w 63"/>
              <a:gd name="T9" fmla="*/ 289819511 h 127"/>
              <a:gd name="T10" fmla="*/ 158771442 w 63"/>
              <a:gd name="T11" fmla="*/ 289819511 h 127"/>
              <a:gd name="T12" fmla="*/ 158771442 w 63"/>
              <a:gd name="T13" fmla="*/ 284779187 h 127"/>
              <a:gd name="T14" fmla="*/ 158771442 w 63"/>
              <a:gd name="T15" fmla="*/ 211693698 h 127"/>
              <a:gd name="T16" fmla="*/ 90726081 w 63"/>
              <a:gd name="T17" fmla="*/ 113408129 h 127"/>
              <a:gd name="T18" fmla="*/ 90726081 w 63"/>
              <a:gd name="T19" fmla="*/ 108367805 h 127"/>
              <a:gd name="T20" fmla="*/ 85685745 w 63"/>
              <a:gd name="T21" fmla="*/ 108367805 h 127"/>
              <a:gd name="T22" fmla="*/ 85685745 w 63"/>
              <a:gd name="T23" fmla="*/ 70564558 h 127"/>
              <a:gd name="T24" fmla="*/ 0 w 63"/>
              <a:gd name="T25" fmla="*/ 0 h 127"/>
              <a:gd name="T26" fmla="*/ 0 w 63"/>
              <a:gd name="T27" fmla="*/ 126008144 h 127"/>
              <a:gd name="T28" fmla="*/ 17641978 w 63"/>
              <a:gd name="T29" fmla="*/ 143650071 h 127"/>
              <a:gd name="T30" fmla="*/ 52924352 w 63"/>
              <a:gd name="T31" fmla="*/ 211693698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27"/>
              <a:gd name="T50" fmla="*/ 63 w 6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27">
                <a:moveTo>
                  <a:pt x="21" y="84"/>
                </a:moveTo>
                <a:lnTo>
                  <a:pt x="21" y="115"/>
                </a:lnTo>
                <a:lnTo>
                  <a:pt x="34" y="127"/>
                </a:lnTo>
                <a:lnTo>
                  <a:pt x="34" y="115"/>
                </a:lnTo>
                <a:lnTo>
                  <a:pt x="36" y="115"/>
                </a:lnTo>
                <a:lnTo>
                  <a:pt x="63" y="115"/>
                </a:lnTo>
                <a:lnTo>
                  <a:pt x="63" y="113"/>
                </a:lnTo>
                <a:lnTo>
                  <a:pt x="63" y="84"/>
                </a:lnTo>
                <a:lnTo>
                  <a:pt x="36" y="45"/>
                </a:lnTo>
                <a:lnTo>
                  <a:pt x="36" y="43"/>
                </a:lnTo>
                <a:lnTo>
                  <a:pt x="34" y="43"/>
                </a:lnTo>
                <a:lnTo>
                  <a:pt x="34" y="28"/>
                </a:lnTo>
                <a:lnTo>
                  <a:pt x="0" y="0"/>
                </a:lnTo>
                <a:lnTo>
                  <a:pt x="0" y="50"/>
                </a:lnTo>
                <a:lnTo>
                  <a:pt x="7" y="57"/>
                </a:lnTo>
                <a:lnTo>
                  <a:pt x="21" y="84"/>
                </a:lnTo>
                <a:close/>
              </a:path>
            </a:pathLst>
          </a:custGeom>
          <a:solidFill>
            <a:srgbClr val="ADAC92"/>
          </a:solidFill>
          <a:ln w="9525">
            <a:noFill/>
            <a:round/>
            <a:headEnd/>
            <a:tailEnd/>
          </a:ln>
        </p:spPr>
        <p:txBody>
          <a:bodyPr/>
          <a:lstStyle/>
          <a:p>
            <a:endParaRPr lang="en-US"/>
          </a:p>
        </p:txBody>
      </p:sp>
      <p:sp>
        <p:nvSpPr>
          <p:cNvPr id="10266" name="Freeform 27"/>
          <p:cNvSpPr>
            <a:spLocks/>
          </p:cNvSpPr>
          <p:nvPr/>
        </p:nvSpPr>
        <p:spPr bwMode="auto">
          <a:xfrm>
            <a:off x="117475" y="4846638"/>
            <a:ext cx="11113" cy="7937"/>
          </a:xfrm>
          <a:custGeom>
            <a:avLst/>
            <a:gdLst>
              <a:gd name="T0" fmla="*/ 0 w 7"/>
              <a:gd name="T1" fmla="*/ 0 h 5"/>
              <a:gd name="T2" fmla="*/ 0 w 7"/>
              <a:gd name="T3" fmla="*/ 12599192 h 5"/>
              <a:gd name="T4" fmla="*/ 17642683 w 7"/>
              <a:gd name="T5" fmla="*/ 7559199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0" y="0"/>
                </a:moveTo>
                <a:lnTo>
                  <a:pt x="0" y="5"/>
                </a:lnTo>
                <a:lnTo>
                  <a:pt x="7" y="3"/>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10267" name="Freeform 28"/>
          <p:cNvSpPr>
            <a:spLocks/>
          </p:cNvSpPr>
          <p:nvPr/>
        </p:nvSpPr>
        <p:spPr bwMode="auto">
          <a:xfrm>
            <a:off x="117475" y="4718050"/>
            <a:ext cx="190500" cy="628650"/>
          </a:xfrm>
          <a:custGeom>
            <a:avLst/>
            <a:gdLst>
              <a:gd name="T0" fmla="*/ 126007830 w 120"/>
              <a:gd name="T1" fmla="*/ 68043429 h 396"/>
              <a:gd name="T2" fmla="*/ 120967519 w 120"/>
              <a:gd name="T3" fmla="*/ 68043429 h 396"/>
              <a:gd name="T4" fmla="*/ 120967519 w 120"/>
              <a:gd name="T5" fmla="*/ 0 h 396"/>
              <a:gd name="T6" fmla="*/ 52924086 w 120"/>
              <a:gd name="T7" fmla="*/ 0 h 396"/>
              <a:gd name="T8" fmla="*/ 0 w 120"/>
              <a:gd name="T9" fmla="*/ 12601574 h 396"/>
              <a:gd name="T10" fmla="*/ 0 w 120"/>
              <a:gd name="T11" fmla="*/ 204133437 h 396"/>
              <a:gd name="T12" fmla="*/ 17641889 w 120"/>
              <a:gd name="T13" fmla="*/ 211693159 h 396"/>
              <a:gd name="T14" fmla="*/ 17641889 w 120"/>
              <a:gd name="T15" fmla="*/ 211693159 h 396"/>
              <a:gd name="T16" fmla="*/ 17641889 w 120"/>
              <a:gd name="T17" fmla="*/ 211693159 h 396"/>
              <a:gd name="T18" fmla="*/ 0 w 120"/>
              <a:gd name="T19" fmla="*/ 221773781 h 396"/>
              <a:gd name="T20" fmla="*/ 0 w 120"/>
              <a:gd name="T21" fmla="*/ 317539689 h 396"/>
              <a:gd name="T22" fmla="*/ 85685316 w 120"/>
              <a:gd name="T23" fmla="*/ 388104042 h 396"/>
              <a:gd name="T24" fmla="*/ 85685316 w 120"/>
              <a:gd name="T25" fmla="*/ 388104042 h 396"/>
              <a:gd name="T26" fmla="*/ 90725627 w 120"/>
              <a:gd name="T27" fmla="*/ 393144353 h 396"/>
              <a:gd name="T28" fmla="*/ 90725627 w 120"/>
              <a:gd name="T29" fmla="*/ 425907267 h 396"/>
              <a:gd name="T30" fmla="*/ 158769059 w 120"/>
              <a:gd name="T31" fmla="*/ 529232848 h 396"/>
              <a:gd name="T32" fmla="*/ 158769059 w 120"/>
              <a:gd name="T33" fmla="*/ 529232848 h 396"/>
              <a:gd name="T34" fmla="*/ 158769059 w 120"/>
              <a:gd name="T35" fmla="*/ 529232848 h 396"/>
              <a:gd name="T36" fmla="*/ 158769059 w 120"/>
              <a:gd name="T37" fmla="*/ 607356874 h 396"/>
              <a:gd name="T38" fmla="*/ 158769059 w 120"/>
              <a:gd name="T39" fmla="*/ 751006529 h 396"/>
              <a:gd name="T40" fmla="*/ 85685316 w 120"/>
              <a:gd name="T41" fmla="*/ 788809655 h 396"/>
              <a:gd name="T42" fmla="*/ 52924086 w 120"/>
              <a:gd name="T43" fmla="*/ 819051521 h 396"/>
              <a:gd name="T44" fmla="*/ 0 w 120"/>
              <a:gd name="T45" fmla="*/ 856853258 h 396"/>
              <a:gd name="T46" fmla="*/ 0 w 120"/>
              <a:gd name="T47" fmla="*/ 914817627 h 396"/>
              <a:gd name="T48" fmla="*/ 17641889 w 120"/>
              <a:gd name="T49" fmla="*/ 924898249 h 396"/>
              <a:gd name="T50" fmla="*/ 17641889 w 120"/>
              <a:gd name="T51" fmla="*/ 997981964 h 396"/>
              <a:gd name="T52" fmla="*/ 85685316 w 120"/>
              <a:gd name="T53" fmla="*/ 960180426 h 396"/>
              <a:gd name="T54" fmla="*/ 120967519 w 120"/>
              <a:gd name="T55" fmla="*/ 889616073 h 396"/>
              <a:gd name="T56" fmla="*/ 158769059 w 120"/>
              <a:gd name="T57" fmla="*/ 889616073 h 396"/>
              <a:gd name="T58" fmla="*/ 272176905 w 120"/>
              <a:gd name="T59" fmla="*/ 816530572 h 396"/>
              <a:gd name="T60" fmla="*/ 302418772 w 120"/>
              <a:gd name="T61" fmla="*/ 637598739 h 396"/>
              <a:gd name="T62" fmla="*/ 272176905 w 120"/>
              <a:gd name="T63" fmla="*/ 569555335 h 396"/>
              <a:gd name="T64" fmla="*/ 52924086 w 120"/>
              <a:gd name="T65" fmla="*/ 244455974 h 396"/>
              <a:gd name="T66" fmla="*/ 85685316 w 120"/>
              <a:gd name="T67" fmla="*/ 211693159 h 396"/>
              <a:gd name="T68" fmla="*/ 120967519 w 120"/>
              <a:gd name="T69" fmla="*/ 98286882 h 396"/>
              <a:gd name="T70" fmla="*/ 221773793 w 120"/>
              <a:gd name="T71" fmla="*/ 68043429 h 396"/>
              <a:gd name="T72" fmla="*/ 126007830 w 120"/>
              <a:gd name="T73" fmla="*/ 68043429 h 396"/>
              <a:gd name="T74" fmla="*/ 126007830 w 120"/>
              <a:gd name="T75" fmla="*/ 68043429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396"/>
              <a:gd name="T116" fmla="*/ 120 w 120"/>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396">
                <a:moveTo>
                  <a:pt x="50" y="27"/>
                </a:moveTo>
                <a:lnTo>
                  <a:pt x="48" y="27"/>
                </a:lnTo>
                <a:lnTo>
                  <a:pt x="48" y="0"/>
                </a:lnTo>
                <a:lnTo>
                  <a:pt x="21" y="0"/>
                </a:lnTo>
                <a:lnTo>
                  <a:pt x="0" y="5"/>
                </a:lnTo>
                <a:lnTo>
                  <a:pt x="0" y="81"/>
                </a:lnTo>
                <a:lnTo>
                  <a:pt x="7" y="84"/>
                </a:lnTo>
                <a:lnTo>
                  <a:pt x="0" y="88"/>
                </a:lnTo>
                <a:lnTo>
                  <a:pt x="0" y="126"/>
                </a:lnTo>
                <a:lnTo>
                  <a:pt x="34" y="154"/>
                </a:lnTo>
                <a:lnTo>
                  <a:pt x="36" y="156"/>
                </a:lnTo>
                <a:lnTo>
                  <a:pt x="36" y="169"/>
                </a:lnTo>
                <a:lnTo>
                  <a:pt x="63" y="210"/>
                </a:lnTo>
                <a:lnTo>
                  <a:pt x="63" y="241"/>
                </a:lnTo>
                <a:lnTo>
                  <a:pt x="63" y="298"/>
                </a:lnTo>
                <a:lnTo>
                  <a:pt x="34" y="313"/>
                </a:lnTo>
                <a:lnTo>
                  <a:pt x="21" y="325"/>
                </a:lnTo>
                <a:lnTo>
                  <a:pt x="0" y="340"/>
                </a:lnTo>
                <a:lnTo>
                  <a:pt x="0" y="363"/>
                </a:lnTo>
                <a:lnTo>
                  <a:pt x="7" y="367"/>
                </a:lnTo>
                <a:lnTo>
                  <a:pt x="7" y="396"/>
                </a:lnTo>
                <a:lnTo>
                  <a:pt x="34" y="381"/>
                </a:lnTo>
                <a:lnTo>
                  <a:pt x="48" y="353"/>
                </a:lnTo>
                <a:lnTo>
                  <a:pt x="63" y="353"/>
                </a:lnTo>
                <a:lnTo>
                  <a:pt x="108" y="324"/>
                </a:lnTo>
                <a:lnTo>
                  <a:pt x="120" y="253"/>
                </a:lnTo>
                <a:lnTo>
                  <a:pt x="108" y="226"/>
                </a:lnTo>
                <a:lnTo>
                  <a:pt x="21" y="97"/>
                </a:lnTo>
                <a:lnTo>
                  <a:pt x="34" y="84"/>
                </a:lnTo>
                <a:lnTo>
                  <a:pt x="48" y="39"/>
                </a:lnTo>
                <a:lnTo>
                  <a:pt x="88" y="27"/>
                </a:lnTo>
                <a:lnTo>
                  <a:pt x="50" y="27"/>
                </a:lnTo>
                <a:close/>
              </a:path>
            </a:pathLst>
          </a:custGeom>
          <a:solidFill>
            <a:srgbClr val="ADAC92"/>
          </a:solidFill>
          <a:ln w="4">
            <a:solidFill>
              <a:srgbClr val="FFFFFF"/>
            </a:solidFill>
            <a:miter lim="800000"/>
            <a:headEnd/>
            <a:tailEnd/>
          </a:ln>
        </p:spPr>
        <p:txBody>
          <a:bodyPr/>
          <a:lstStyle/>
          <a:p>
            <a:endParaRPr lang="en-US"/>
          </a:p>
        </p:txBody>
      </p:sp>
      <p:sp>
        <p:nvSpPr>
          <p:cNvPr id="10268" name="Freeform 29"/>
          <p:cNvSpPr>
            <a:spLocks/>
          </p:cNvSpPr>
          <p:nvPr/>
        </p:nvSpPr>
        <p:spPr bwMode="auto">
          <a:xfrm>
            <a:off x="117475" y="4714875"/>
            <a:ext cx="76200" cy="11113"/>
          </a:xfrm>
          <a:custGeom>
            <a:avLst/>
            <a:gdLst>
              <a:gd name="T0" fmla="*/ 120967511 w 48"/>
              <a:gd name="T1" fmla="*/ 5040539 h 7"/>
              <a:gd name="T2" fmla="*/ 120967511 w 48"/>
              <a:gd name="T3" fmla="*/ 0 h 7"/>
              <a:gd name="T4" fmla="*/ 52924083 w 48"/>
              <a:gd name="T5" fmla="*/ 0 h 7"/>
              <a:gd name="T6" fmla="*/ 0 w 48"/>
              <a:gd name="T7" fmla="*/ 12602142 h 7"/>
              <a:gd name="T8" fmla="*/ 0 w 48"/>
              <a:gd name="T9" fmla="*/ 17642683 h 7"/>
              <a:gd name="T10" fmla="*/ 52924083 w 48"/>
              <a:gd name="T11" fmla="*/ 5040539 h 7"/>
              <a:gd name="T12" fmla="*/ 120967511 w 48"/>
              <a:gd name="T13" fmla="*/ 5040539 h 7"/>
              <a:gd name="T14" fmla="*/ 0 60000 65536"/>
              <a:gd name="T15" fmla="*/ 0 60000 65536"/>
              <a:gd name="T16" fmla="*/ 0 60000 65536"/>
              <a:gd name="T17" fmla="*/ 0 60000 65536"/>
              <a:gd name="T18" fmla="*/ 0 60000 65536"/>
              <a:gd name="T19" fmla="*/ 0 60000 65536"/>
              <a:gd name="T20" fmla="*/ 0 60000 65536"/>
              <a:gd name="T21" fmla="*/ 0 w 48"/>
              <a:gd name="T22" fmla="*/ 0 h 7"/>
              <a:gd name="T23" fmla="*/ 48 w 4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
                <a:moveTo>
                  <a:pt x="48" y="2"/>
                </a:moveTo>
                <a:lnTo>
                  <a:pt x="48" y="0"/>
                </a:lnTo>
                <a:lnTo>
                  <a:pt x="21" y="0"/>
                </a:lnTo>
                <a:lnTo>
                  <a:pt x="0" y="5"/>
                </a:lnTo>
                <a:lnTo>
                  <a:pt x="0" y="7"/>
                </a:lnTo>
                <a:lnTo>
                  <a:pt x="21" y="2"/>
                </a:lnTo>
                <a:lnTo>
                  <a:pt x="48" y="2"/>
                </a:lnTo>
                <a:close/>
              </a:path>
            </a:pathLst>
          </a:custGeom>
          <a:solidFill>
            <a:srgbClr val="ADAC92"/>
          </a:solidFill>
          <a:ln w="4">
            <a:solidFill>
              <a:srgbClr val="FFFFFF"/>
            </a:solidFill>
            <a:miter lim="800000"/>
            <a:headEnd/>
            <a:tailEnd/>
          </a:ln>
        </p:spPr>
        <p:txBody>
          <a:bodyPr/>
          <a:lstStyle/>
          <a:p>
            <a:endParaRPr lang="en-US"/>
          </a:p>
        </p:txBody>
      </p:sp>
      <p:sp>
        <p:nvSpPr>
          <p:cNvPr id="10269" name="Freeform 30"/>
          <p:cNvSpPr>
            <a:spLocks/>
          </p:cNvSpPr>
          <p:nvPr/>
        </p:nvSpPr>
        <p:spPr bwMode="auto">
          <a:xfrm>
            <a:off x="196850" y="4760913"/>
            <a:ext cx="66675" cy="1587"/>
          </a:xfrm>
          <a:custGeom>
            <a:avLst/>
            <a:gdLst>
              <a:gd name="T0" fmla="*/ 0 w 42"/>
              <a:gd name="T1" fmla="*/ 0 h 1588"/>
              <a:gd name="T2" fmla="*/ 0 w 42"/>
              <a:gd name="T3" fmla="*/ 0 h 1588"/>
              <a:gd name="T4" fmla="*/ 95765928 w 42"/>
              <a:gd name="T5" fmla="*/ 0 h 1588"/>
              <a:gd name="T6" fmla="*/ 105846574 w 42"/>
              <a:gd name="T7" fmla="*/ 0 h 1588"/>
              <a:gd name="T8" fmla="*/ 0 w 42"/>
              <a:gd name="T9" fmla="*/ 0 h 1588"/>
              <a:gd name="T10" fmla="*/ 0 60000 65536"/>
              <a:gd name="T11" fmla="*/ 0 60000 65536"/>
              <a:gd name="T12" fmla="*/ 0 60000 65536"/>
              <a:gd name="T13" fmla="*/ 0 60000 65536"/>
              <a:gd name="T14" fmla="*/ 0 60000 65536"/>
              <a:gd name="T15" fmla="*/ 0 w 42"/>
              <a:gd name="T16" fmla="*/ 0 h 1588"/>
              <a:gd name="T17" fmla="*/ 42 w 42"/>
              <a:gd name="T18" fmla="*/ 1588 h 1588"/>
            </a:gdLst>
            <a:ahLst/>
            <a:cxnLst>
              <a:cxn ang="T10">
                <a:pos x="T0" y="T1"/>
              </a:cxn>
              <a:cxn ang="T11">
                <a:pos x="T2" y="T3"/>
              </a:cxn>
              <a:cxn ang="T12">
                <a:pos x="T4" y="T5"/>
              </a:cxn>
              <a:cxn ang="T13">
                <a:pos x="T6" y="T7"/>
              </a:cxn>
              <a:cxn ang="T14">
                <a:pos x="T8" y="T9"/>
              </a:cxn>
            </a:cxnLst>
            <a:rect l="T15" t="T16" r="T17" b="T18"/>
            <a:pathLst>
              <a:path w="42" h="1588">
                <a:moveTo>
                  <a:pt x="0" y="0"/>
                </a:moveTo>
                <a:lnTo>
                  <a:pt x="0" y="0"/>
                </a:lnTo>
                <a:lnTo>
                  <a:pt x="38" y="0"/>
                </a:lnTo>
                <a:lnTo>
                  <a:pt x="42" y="0"/>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10270" name="Freeform 31"/>
          <p:cNvSpPr>
            <a:spLocks/>
          </p:cNvSpPr>
          <p:nvPr/>
        </p:nvSpPr>
        <p:spPr bwMode="auto">
          <a:xfrm>
            <a:off x="217488" y="5051425"/>
            <a:ext cx="1587" cy="49213"/>
          </a:xfrm>
          <a:custGeom>
            <a:avLst/>
            <a:gdLst>
              <a:gd name="T0" fmla="*/ 0 w 1588"/>
              <a:gd name="T1" fmla="*/ 78126437 h 31"/>
              <a:gd name="T2" fmla="*/ 0 w 1588"/>
              <a:gd name="T3" fmla="*/ 78126437 h 31"/>
              <a:gd name="T4" fmla="*/ 0 w 1588"/>
              <a:gd name="T5" fmla="*/ 0 h 31"/>
              <a:gd name="T6" fmla="*/ 0 w 1588"/>
              <a:gd name="T7" fmla="*/ 0 h 31"/>
              <a:gd name="T8" fmla="*/ 0 w 1588"/>
              <a:gd name="T9" fmla="*/ 73086074 h 31"/>
              <a:gd name="T10" fmla="*/ 0 w 1588"/>
              <a:gd name="T11" fmla="*/ 78126437 h 31"/>
              <a:gd name="T12" fmla="*/ 0 60000 65536"/>
              <a:gd name="T13" fmla="*/ 0 60000 65536"/>
              <a:gd name="T14" fmla="*/ 0 60000 65536"/>
              <a:gd name="T15" fmla="*/ 0 60000 65536"/>
              <a:gd name="T16" fmla="*/ 0 60000 65536"/>
              <a:gd name="T17" fmla="*/ 0 60000 65536"/>
              <a:gd name="T18" fmla="*/ 0 w 1588"/>
              <a:gd name="T19" fmla="*/ 0 h 31"/>
              <a:gd name="T20" fmla="*/ 1588 w 158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88" h="31">
                <a:moveTo>
                  <a:pt x="0" y="31"/>
                </a:moveTo>
                <a:lnTo>
                  <a:pt x="0" y="31"/>
                </a:lnTo>
                <a:lnTo>
                  <a:pt x="0" y="0"/>
                </a:lnTo>
                <a:lnTo>
                  <a:pt x="0" y="29"/>
                </a:lnTo>
                <a:lnTo>
                  <a:pt x="0" y="31"/>
                </a:lnTo>
                <a:close/>
              </a:path>
            </a:pathLst>
          </a:custGeom>
          <a:solidFill>
            <a:srgbClr val="ADAC92"/>
          </a:solidFill>
          <a:ln w="4">
            <a:solidFill>
              <a:srgbClr val="FFFFFF"/>
            </a:solidFill>
            <a:miter lim="800000"/>
            <a:headEnd/>
            <a:tailEnd/>
          </a:ln>
        </p:spPr>
        <p:txBody>
          <a:bodyPr/>
          <a:lstStyle/>
          <a:p>
            <a:endParaRPr lang="en-US"/>
          </a:p>
        </p:txBody>
      </p:sp>
      <p:sp>
        <p:nvSpPr>
          <p:cNvPr id="10271" name="Freeform 32"/>
          <p:cNvSpPr>
            <a:spLocks/>
          </p:cNvSpPr>
          <p:nvPr/>
        </p:nvSpPr>
        <p:spPr bwMode="auto">
          <a:xfrm>
            <a:off x="171450" y="4962525"/>
            <a:ext cx="3175" cy="23813"/>
          </a:xfrm>
          <a:custGeom>
            <a:avLst/>
            <a:gdLst>
              <a:gd name="T0" fmla="*/ 5040312 w 2"/>
              <a:gd name="T1" fmla="*/ 37803934 h 15"/>
              <a:gd name="T2" fmla="*/ 5040312 w 2"/>
              <a:gd name="T3" fmla="*/ 5040419 h 15"/>
              <a:gd name="T4" fmla="*/ 0 w 2"/>
              <a:gd name="T5" fmla="*/ 0 h 15"/>
              <a:gd name="T6" fmla="*/ 0 w 2"/>
              <a:gd name="T7" fmla="*/ 37803934 h 15"/>
              <a:gd name="T8" fmla="*/ 5040312 w 2"/>
              <a:gd name="T9" fmla="*/ 37803934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2" y="15"/>
                </a:moveTo>
                <a:lnTo>
                  <a:pt x="2" y="2"/>
                </a:lnTo>
                <a:lnTo>
                  <a:pt x="0" y="0"/>
                </a:lnTo>
                <a:lnTo>
                  <a:pt x="0" y="15"/>
                </a:lnTo>
                <a:lnTo>
                  <a:pt x="2" y="15"/>
                </a:lnTo>
                <a:close/>
              </a:path>
            </a:pathLst>
          </a:custGeom>
          <a:solidFill>
            <a:srgbClr val="ADAC92"/>
          </a:solidFill>
          <a:ln w="4">
            <a:solidFill>
              <a:srgbClr val="FFFFFF"/>
            </a:solidFill>
            <a:miter lim="800000"/>
            <a:headEnd/>
            <a:tailEnd/>
          </a:ln>
        </p:spPr>
        <p:txBody>
          <a:bodyPr/>
          <a:lstStyle/>
          <a:p>
            <a:endParaRPr lang="en-US"/>
          </a:p>
        </p:txBody>
      </p:sp>
      <p:sp>
        <p:nvSpPr>
          <p:cNvPr id="10272" name="Freeform 33"/>
          <p:cNvSpPr>
            <a:spLocks/>
          </p:cNvSpPr>
          <p:nvPr/>
        </p:nvSpPr>
        <p:spPr bwMode="auto">
          <a:xfrm>
            <a:off x="117475" y="4851400"/>
            <a:ext cx="11113" cy="6350"/>
          </a:xfrm>
          <a:custGeom>
            <a:avLst/>
            <a:gdLst>
              <a:gd name="T0" fmla="*/ 17642683 w 7"/>
              <a:gd name="T1" fmla="*/ 0 h 4"/>
              <a:gd name="T2" fmla="*/ 0 w 7"/>
              <a:gd name="T3" fmla="*/ 5040312 h 4"/>
              <a:gd name="T4" fmla="*/ 0 w 7"/>
              <a:gd name="T5" fmla="*/ 10080623 h 4"/>
              <a:gd name="T6" fmla="*/ 17642683 w 7"/>
              <a:gd name="T7" fmla="*/ 0 h 4"/>
              <a:gd name="T8" fmla="*/ 17642683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0" y="2"/>
                </a:lnTo>
                <a:lnTo>
                  <a:pt x="0" y="4"/>
                </a:lnTo>
                <a:lnTo>
                  <a:pt x="7" y="0"/>
                </a:lnTo>
                <a:close/>
              </a:path>
            </a:pathLst>
          </a:custGeom>
          <a:solidFill>
            <a:srgbClr val="ADAC92"/>
          </a:solidFill>
          <a:ln w="4">
            <a:solidFill>
              <a:srgbClr val="FFFFFF"/>
            </a:solidFill>
            <a:miter lim="800000"/>
            <a:headEnd/>
            <a:tailEnd/>
          </a:ln>
        </p:spPr>
        <p:txBody>
          <a:bodyPr/>
          <a:lstStyle/>
          <a:p>
            <a:endParaRPr lang="en-US"/>
          </a:p>
        </p:txBody>
      </p:sp>
      <p:sp>
        <p:nvSpPr>
          <p:cNvPr id="10273" name="Freeform 34"/>
          <p:cNvSpPr>
            <a:spLocks/>
          </p:cNvSpPr>
          <p:nvPr/>
        </p:nvSpPr>
        <p:spPr bwMode="auto">
          <a:xfrm>
            <a:off x="117475" y="5100638"/>
            <a:ext cx="100013" cy="153987"/>
          </a:xfrm>
          <a:custGeom>
            <a:avLst/>
            <a:gdLst>
              <a:gd name="T0" fmla="*/ 85685745 w 63"/>
              <a:gd name="T1" fmla="*/ 176410359 h 97"/>
              <a:gd name="T2" fmla="*/ 158771442 w 63"/>
              <a:gd name="T3" fmla="*/ 141128297 h 97"/>
              <a:gd name="T4" fmla="*/ 158771442 w 63"/>
              <a:gd name="T5" fmla="*/ 0 h 97"/>
              <a:gd name="T6" fmla="*/ 90726081 w 63"/>
              <a:gd name="T7" fmla="*/ 0 h 97"/>
              <a:gd name="T8" fmla="*/ 90726081 w 63"/>
              <a:gd name="T9" fmla="*/ 35282074 h 97"/>
              <a:gd name="T10" fmla="*/ 85685745 w 63"/>
              <a:gd name="T11" fmla="*/ 30241780 h 97"/>
              <a:gd name="T12" fmla="*/ 85685745 w 63"/>
              <a:gd name="T13" fmla="*/ 35282074 h 97"/>
              <a:gd name="T14" fmla="*/ 52924352 w 63"/>
              <a:gd name="T15" fmla="*/ 0 h 97"/>
              <a:gd name="T16" fmla="*/ 0 w 63"/>
              <a:gd name="T17" fmla="*/ 0 h 97"/>
              <a:gd name="T18" fmla="*/ 0 w 63"/>
              <a:gd name="T19" fmla="*/ 244453591 h 97"/>
              <a:gd name="T20" fmla="*/ 52924352 w 63"/>
              <a:gd name="T21" fmla="*/ 209171529 h 97"/>
              <a:gd name="T22" fmla="*/ 85685745 w 63"/>
              <a:gd name="T23" fmla="*/ 176410359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97"/>
              <a:gd name="T38" fmla="*/ 63 w 6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97">
                <a:moveTo>
                  <a:pt x="34" y="70"/>
                </a:moveTo>
                <a:lnTo>
                  <a:pt x="63" y="56"/>
                </a:lnTo>
                <a:lnTo>
                  <a:pt x="63" y="0"/>
                </a:lnTo>
                <a:lnTo>
                  <a:pt x="36" y="0"/>
                </a:lnTo>
                <a:lnTo>
                  <a:pt x="36" y="14"/>
                </a:lnTo>
                <a:lnTo>
                  <a:pt x="34" y="12"/>
                </a:lnTo>
                <a:lnTo>
                  <a:pt x="34" y="14"/>
                </a:lnTo>
                <a:lnTo>
                  <a:pt x="21" y="0"/>
                </a:lnTo>
                <a:lnTo>
                  <a:pt x="0" y="0"/>
                </a:lnTo>
                <a:lnTo>
                  <a:pt x="0" y="97"/>
                </a:lnTo>
                <a:lnTo>
                  <a:pt x="21" y="83"/>
                </a:lnTo>
                <a:lnTo>
                  <a:pt x="34" y="70"/>
                </a:lnTo>
                <a:close/>
              </a:path>
            </a:pathLst>
          </a:custGeom>
          <a:solidFill>
            <a:srgbClr val="ADAC92"/>
          </a:solidFill>
          <a:ln w="9525">
            <a:noFill/>
            <a:round/>
            <a:headEnd/>
            <a:tailEnd/>
          </a:ln>
        </p:spPr>
        <p:txBody>
          <a:bodyPr/>
          <a:lstStyle/>
          <a:p>
            <a:endParaRPr lang="en-US"/>
          </a:p>
        </p:txBody>
      </p:sp>
      <p:sp>
        <p:nvSpPr>
          <p:cNvPr id="10274" name="Freeform 35"/>
          <p:cNvSpPr>
            <a:spLocks/>
          </p:cNvSpPr>
          <p:nvPr/>
        </p:nvSpPr>
        <p:spPr bwMode="auto">
          <a:xfrm>
            <a:off x="117475" y="5100638"/>
            <a:ext cx="100013" cy="157162"/>
          </a:xfrm>
          <a:custGeom>
            <a:avLst/>
            <a:gdLst>
              <a:gd name="T0" fmla="*/ 85685745 w 63"/>
              <a:gd name="T1" fmla="*/ 181450666 h 99"/>
              <a:gd name="T2" fmla="*/ 158771442 w 63"/>
              <a:gd name="T3" fmla="*/ 143647661 h 99"/>
              <a:gd name="T4" fmla="*/ 158771442 w 63"/>
              <a:gd name="T5" fmla="*/ 0 h 99"/>
              <a:gd name="T6" fmla="*/ 158771442 w 63"/>
              <a:gd name="T7" fmla="*/ 0 h 99"/>
              <a:gd name="T8" fmla="*/ 158771442 w 63"/>
              <a:gd name="T9" fmla="*/ 141128307 h 99"/>
              <a:gd name="T10" fmla="*/ 85685745 w 63"/>
              <a:gd name="T11" fmla="*/ 176410371 h 99"/>
              <a:gd name="T12" fmla="*/ 52924352 w 63"/>
              <a:gd name="T13" fmla="*/ 209171544 h 99"/>
              <a:gd name="T14" fmla="*/ 0 w 63"/>
              <a:gd name="T15" fmla="*/ 244453609 h 99"/>
              <a:gd name="T16" fmla="*/ 0 w 63"/>
              <a:gd name="T17" fmla="*/ 249493904 h 99"/>
              <a:gd name="T18" fmla="*/ 52924352 w 63"/>
              <a:gd name="T19" fmla="*/ 211692485 h 99"/>
              <a:gd name="T20" fmla="*/ 85685745 w 63"/>
              <a:gd name="T21" fmla="*/ 181450666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9"/>
              <a:gd name="T35" fmla="*/ 63 w 63"/>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9">
                <a:moveTo>
                  <a:pt x="34" y="72"/>
                </a:moveTo>
                <a:lnTo>
                  <a:pt x="63" y="57"/>
                </a:lnTo>
                <a:lnTo>
                  <a:pt x="63" y="0"/>
                </a:lnTo>
                <a:lnTo>
                  <a:pt x="63" y="56"/>
                </a:lnTo>
                <a:lnTo>
                  <a:pt x="34" y="70"/>
                </a:lnTo>
                <a:lnTo>
                  <a:pt x="21" y="83"/>
                </a:lnTo>
                <a:lnTo>
                  <a:pt x="0" y="97"/>
                </a:lnTo>
                <a:lnTo>
                  <a:pt x="0" y="99"/>
                </a:lnTo>
                <a:lnTo>
                  <a:pt x="21" y="84"/>
                </a:lnTo>
                <a:lnTo>
                  <a:pt x="34" y="72"/>
                </a:lnTo>
                <a:close/>
              </a:path>
            </a:pathLst>
          </a:custGeom>
          <a:solidFill>
            <a:srgbClr val="ADAC92"/>
          </a:solidFill>
          <a:ln w="4">
            <a:solidFill>
              <a:srgbClr val="FFFFFF"/>
            </a:solidFill>
            <a:miter lim="800000"/>
            <a:headEnd/>
            <a:tailEnd/>
          </a:ln>
        </p:spPr>
        <p:txBody>
          <a:bodyPr/>
          <a:lstStyle/>
          <a:p>
            <a:endParaRPr lang="en-US"/>
          </a:p>
        </p:txBody>
      </p:sp>
      <p:sp>
        <p:nvSpPr>
          <p:cNvPr id="10275" name="Freeform 36"/>
          <p:cNvSpPr>
            <a:spLocks/>
          </p:cNvSpPr>
          <p:nvPr/>
        </p:nvSpPr>
        <p:spPr bwMode="auto">
          <a:xfrm>
            <a:off x="1028700" y="3908425"/>
            <a:ext cx="136525" cy="223838"/>
          </a:xfrm>
          <a:custGeom>
            <a:avLst/>
            <a:gdLst>
              <a:gd name="T0" fmla="*/ 181451235 w 86"/>
              <a:gd name="T1" fmla="*/ 105846803 h 141"/>
              <a:gd name="T2" fmla="*/ 143648111 w 86"/>
              <a:gd name="T3" fmla="*/ 0 h 141"/>
              <a:gd name="T4" fmla="*/ 0 w 86"/>
              <a:gd name="T5" fmla="*/ 105846803 h 141"/>
              <a:gd name="T6" fmla="*/ 0 w 86"/>
              <a:gd name="T7" fmla="*/ 141129054 h 141"/>
              <a:gd name="T8" fmla="*/ 0 w 86"/>
              <a:gd name="T9" fmla="*/ 282258108 h 141"/>
              <a:gd name="T10" fmla="*/ 0 w 86"/>
              <a:gd name="T11" fmla="*/ 317540359 h 141"/>
              <a:gd name="T12" fmla="*/ 0 w 86"/>
              <a:gd name="T13" fmla="*/ 355343564 h 141"/>
              <a:gd name="T14" fmla="*/ 181451235 w 86"/>
              <a:gd name="T15" fmla="*/ 317540359 h 141"/>
              <a:gd name="T16" fmla="*/ 216733460 w 86"/>
              <a:gd name="T17" fmla="*/ 214214560 h 141"/>
              <a:gd name="T18" fmla="*/ 181451235 w 86"/>
              <a:gd name="T19" fmla="*/ 105846803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41"/>
              <a:gd name="T32" fmla="*/ 86 w 8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41">
                <a:moveTo>
                  <a:pt x="72" y="42"/>
                </a:moveTo>
                <a:lnTo>
                  <a:pt x="57" y="0"/>
                </a:lnTo>
                <a:lnTo>
                  <a:pt x="0" y="42"/>
                </a:lnTo>
                <a:lnTo>
                  <a:pt x="0" y="56"/>
                </a:lnTo>
                <a:lnTo>
                  <a:pt x="0" y="112"/>
                </a:lnTo>
                <a:lnTo>
                  <a:pt x="0" y="126"/>
                </a:lnTo>
                <a:lnTo>
                  <a:pt x="0" y="141"/>
                </a:lnTo>
                <a:lnTo>
                  <a:pt x="72" y="126"/>
                </a:lnTo>
                <a:lnTo>
                  <a:pt x="86" y="85"/>
                </a:lnTo>
                <a:lnTo>
                  <a:pt x="72" y="42"/>
                </a:lnTo>
                <a:close/>
              </a:path>
            </a:pathLst>
          </a:custGeom>
          <a:solidFill>
            <a:srgbClr val="ADAC92"/>
          </a:solidFill>
          <a:ln w="4">
            <a:solidFill>
              <a:srgbClr val="FFFFFF"/>
            </a:solidFill>
            <a:miter lim="800000"/>
            <a:headEnd/>
            <a:tailEnd/>
          </a:ln>
        </p:spPr>
        <p:txBody>
          <a:bodyPr/>
          <a:lstStyle/>
          <a:p>
            <a:endParaRPr lang="en-US"/>
          </a:p>
        </p:txBody>
      </p:sp>
      <p:sp>
        <p:nvSpPr>
          <p:cNvPr id="10276" name="Freeform 37"/>
          <p:cNvSpPr>
            <a:spLocks/>
          </p:cNvSpPr>
          <p:nvPr/>
        </p:nvSpPr>
        <p:spPr bwMode="auto">
          <a:xfrm>
            <a:off x="962025" y="3683000"/>
            <a:ext cx="271463" cy="292100"/>
          </a:xfrm>
          <a:custGeom>
            <a:avLst/>
            <a:gdLst>
              <a:gd name="T0" fmla="*/ 287298338 w 171"/>
              <a:gd name="T1" fmla="*/ 68043427 h 184"/>
              <a:gd name="T2" fmla="*/ 249496732 w 171"/>
              <a:gd name="T3" fmla="*/ 68043427 h 184"/>
              <a:gd name="T4" fmla="*/ 214214492 w 171"/>
              <a:gd name="T5" fmla="*/ 108367526 h 184"/>
              <a:gd name="T6" fmla="*/ 178932203 w 171"/>
              <a:gd name="T7" fmla="*/ 108367526 h 184"/>
              <a:gd name="T8" fmla="*/ 0 w 171"/>
              <a:gd name="T9" fmla="*/ 249494691 h 184"/>
              <a:gd name="T10" fmla="*/ 0 w 171"/>
              <a:gd name="T11" fmla="*/ 282257506 h 184"/>
              <a:gd name="T12" fmla="*/ 37803206 w 171"/>
              <a:gd name="T13" fmla="*/ 282257506 h 184"/>
              <a:gd name="T14" fmla="*/ 0 w 171"/>
              <a:gd name="T15" fmla="*/ 425907257 h 184"/>
              <a:gd name="T16" fmla="*/ 37803206 w 171"/>
              <a:gd name="T17" fmla="*/ 463708795 h 184"/>
              <a:gd name="T18" fmla="*/ 73085458 w 171"/>
              <a:gd name="T19" fmla="*/ 463708795 h 184"/>
              <a:gd name="T20" fmla="*/ 105846769 w 171"/>
              <a:gd name="T21" fmla="*/ 463708795 h 184"/>
              <a:gd name="T22" fmla="*/ 249496732 w 171"/>
              <a:gd name="T23" fmla="*/ 357862168 h 184"/>
              <a:gd name="T24" fmla="*/ 178932203 w 171"/>
              <a:gd name="T25" fmla="*/ 322579992 h 184"/>
              <a:gd name="T26" fmla="*/ 178932203 w 171"/>
              <a:gd name="T27" fmla="*/ 282257506 h 184"/>
              <a:gd name="T28" fmla="*/ 317540258 w 171"/>
              <a:gd name="T29" fmla="*/ 176410929 h 184"/>
              <a:gd name="T30" fmla="*/ 317540258 w 171"/>
              <a:gd name="T31" fmla="*/ 108367526 h 184"/>
              <a:gd name="T32" fmla="*/ 430948351 w 171"/>
              <a:gd name="T33" fmla="*/ 0 h 184"/>
              <a:gd name="T34" fmla="*/ 355343452 w 171"/>
              <a:gd name="T35" fmla="*/ 0 h 184"/>
              <a:gd name="T36" fmla="*/ 287298338 w 171"/>
              <a:gd name="T37" fmla="*/ 68043427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84"/>
              <a:gd name="T59" fmla="*/ 171 w 171"/>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84">
                <a:moveTo>
                  <a:pt x="114" y="27"/>
                </a:moveTo>
                <a:lnTo>
                  <a:pt x="99" y="27"/>
                </a:lnTo>
                <a:lnTo>
                  <a:pt x="85" y="43"/>
                </a:lnTo>
                <a:lnTo>
                  <a:pt x="71" y="43"/>
                </a:lnTo>
                <a:lnTo>
                  <a:pt x="0" y="99"/>
                </a:lnTo>
                <a:lnTo>
                  <a:pt x="0" y="112"/>
                </a:lnTo>
                <a:lnTo>
                  <a:pt x="15" y="112"/>
                </a:lnTo>
                <a:lnTo>
                  <a:pt x="0" y="169"/>
                </a:lnTo>
                <a:lnTo>
                  <a:pt x="15" y="184"/>
                </a:lnTo>
                <a:lnTo>
                  <a:pt x="29" y="184"/>
                </a:lnTo>
                <a:lnTo>
                  <a:pt x="42" y="184"/>
                </a:lnTo>
                <a:lnTo>
                  <a:pt x="99" y="142"/>
                </a:lnTo>
                <a:lnTo>
                  <a:pt x="71" y="128"/>
                </a:lnTo>
                <a:lnTo>
                  <a:pt x="71" y="112"/>
                </a:lnTo>
                <a:lnTo>
                  <a:pt x="126" y="70"/>
                </a:lnTo>
                <a:lnTo>
                  <a:pt x="126" y="43"/>
                </a:lnTo>
                <a:lnTo>
                  <a:pt x="171" y="0"/>
                </a:lnTo>
                <a:lnTo>
                  <a:pt x="141" y="0"/>
                </a:lnTo>
                <a:lnTo>
                  <a:pt x="114" y="27"/>
                </a:lnTo>
                <a:close/>
              </a:path>
            </a:pathLst>
          </a:custGeom>
          <a:solidFill>
            <a:srgbClr val="ADAC92"/>
          </a:solidFill>
          <a:ln w="4">
            <a:solidFill>
              <a:srgbClr val="FFFFFF"/>
            </a:solidFill>
            <a:miter lim="800000"/>
            <a:headEnd/>
            <a:tailEnd/>
          </a:ln>
        </p:spPr>
        <p:txBody>
          <a:bodyPr/>
          <a:lstStyle/>
          <a:p>
            <a:endParaRPr lang="en-US"/>
          </a:p>
        </p:txBody>
      </p:sp>
      <p:sp>
        <p:nvSpPr>
          <p:cNvPr id="10277" name="Freeform 38"/>
          <p:cNvSpPr>
            <a:spLocks/>
          </p:cNvSpPr>
          <p:nvPr/>
        </p:nvSpPr>
        <p:spPr bwMode="auto">
          <a:xfrm>
            <a:off x="760413" y="4605338"/>
            <a:ext cx="87312" cy="131762"/>
          </a:xfrm>
          <a:custGeom>
            <a:avLst/>
            <a:gdLst>
              <a:gd name="T0" fmla="*/ 138607017 w 55"/>
              <a:gd name="T1" fmla="*/ 0 h 83"/>
              <a:gd name="T2" fmla="*/ 103325017 w 55"/>
              <a:gd name="T3" fmla="*/ 0 h 83"/>
              <a:gd name="T4" fmla="*/ 0 w 55"/>
              <a:gd name="T5" fmla="*/ 141128212 h 83"/>
              <a:gd name="T6" fmla="*/ 0 w 55"/>
              <a:gd name="T7" fmla="*/ 178929605 h 83"/>
              <a:gd name="T8" fmla="*/ 68043041 w 55"/>
              <a:gd name="T9" fmla="*/ 209171404 h 83"/>
              <a:gd name="T10" fmla="*/ 138607017 w 55"/>
              <a:gd name="T11" fmla="*/ 0 h 83"/>
              <a:gd name="T12" fmla="*/ 0 60000 65536"/>
              <a:gd name="T13" fmla="*/ 0 60000 65536"/>
              <a:gd name="T14" fmla="*/ 0 60000 65536"/>
              <a:gd name="T15" fmla="*/ 0 60000 65536"/>
              <a:gd name="T16" fmla="*/ 0 60000 65536"/>
              <a:gd name="T17" fmla="*/ 0 60000 65536"/>
              <a:gd name="T18" fmla="*/ 0 w 55"/>
              <a:gd name="T19" fmla="*/ 0 h 83"/>
              <a:gd name="T20" fmla="*/ 55 w 55"/>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5" h="83">
                <a:moveTo>
                  <a:pt x="55" y="0"/>
                </a:moveTo>
                <a:lnTo>
                  <a:pt x="41" y="0"/>
                </a:lnTo>
                <a:lnTo>
                  <a:pt x="0" y="56"/>
                </a:lnTo>
                <a:lnTo>
                  <a:pt x="0" y="71"/>
                </a:lnTo>
                <a:lnTo>
                  <a:pt x="27" y="83"/>
                </a:lnTo>
                <a:lnTo>
                  <a:pt x="55" y="0"/>
                </a:lnTo>
                <a:close/>
              </a:path>
            </a:pathLst>
          </a:custGeom>
          <a:solidFill>
            <a:srgbClr val="ADAC92"/>
          </a:solidFill>
          <a:ln w="4">
            <a:solidFill>
              <a:srgbClr val="FFFFFF"/>
            </a:solidFill>
            <a:miter lim="800000"/>
            <a:headEnd/>
            <a:tailEnd/>
          </a:ln>
        </p:spPr>
        <p:txBody>
          <a:bodyPr/>
          <a:lstStyle/>
          <a:p>
            <a:endParaRPr lang="en-US"/>
          </a:p>
        </p:txBody>
      </p:sp>
      <p:sp>
        <p:nvSpPr>
          <p:cNvPr id="10278" name="Freeform 39"/>
          <p:cNvSpPr>
            <a:spLocks/>
          </p:cNvSpPr>
          <p:nvPr/>
        </p:nvSpPr>
        <p:spPr bwMode="auto">
          <a:xfrm>
            <a:off x="1165225" y="4157663"/>
            <a:ext cx="109538" cy="179387"/>
          </a:xfrm>
          <a:custGeom>
            <a:avLst/>
            <a:gdLst>
              <a:gd name="T0" fmla="*/ 32762972 w 69"/>
              <a:gd name="T1" fmla="*/ 0 h 113"/>
              <a:gd name="T2" fmla="*/ 0 w 69"/>
              <a:gd name="T3" fmla="*/ 68043242 h 113"/>
              <a:gd name="T4" fmla="*/ 0 w 69"/>
              <a:gd name="T5" fmla="*/ 103325321 h 113"/>
              <a:gd name="T6" fmla="*/ 32762972 w 69"/>
              <a:gd name="T7" fmla="*/ 103325321 h 113"/>
              <a:gd name="T8" fmla="*/ 32762972 w 69"/>
              <a:gd name="T9" fmla="*/ 249494011 h 113"/>
              <a:gd name="T10" fmla="*/ 108368009 w 69"/>
              <a:gd name="T11" fmla="*/ 284776091 h 113"/>
              <a:gd name="T12" fmla="*/ 141129381 w 69"/>
              <a:gd name="T13" fmla="*/ 249494011 h 113"/>
              <a:gd name="T14" fmla="*/ 173892341 w 69"/>
              <a:gd name="T15" fmla="*/ 103325321 h 113"/>
              <a:gd name="T16" fmla="*/ 141129381 w 69"/>
              <a:gd name="T17" fmla="*/ 68043242 h 113"/>
              <a:gd name="T18" fmla="*/ 32762972 w 6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13"/>
              <a:gd name="T32" fmla="*/ 69 w 6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13">
                <a:moveTo>
                  <a:pt x="13" y="0"/>
                </a:moveTo>
                <a:lnTo>
                  <a:pt x="0" y="27"/>
                </a:lnTo>
                <a:lnTo>
                  <a:pt x="0" y="41"/>
                </a:lnTo>
                <a:lnTo>
                  <a:pt x="13" y="41"/>
                </a:lnTo>
                <a:lnTo>
                  <a:pt x="13" y="99"/>
                </a:lnTo>
                <a:lnTo>
                  <a:pt x="43" y="113"/>
                </a:lnTo>
                <a:lnTo>
                  <a:pt x="56" y="99"/>
                </a:lnTo>
                <a:lnTo>
                  <a:pt x="69" y="41"/>
                </a:lnTo>
                <a:lnTo>
                  <a:pt x="56" y="27"/>
                </a:lnTo>
                <a:lnTo>
                  <a:pt x="13" y="0"/>
                </a:lnTo>
                <a:close/>
              </a:path>
            </a:pathLst>
          </a:custGeom>
          <a:solidFill>
            <a:srgbClr val="ADAC92"/>
          </a:solidFill>
          <a:ln w="4">
            <a:solidFill>
              <a:srgbClr val="FFFFFF"/>
            </a:solidFill>
            <a:miter lim="800000"/>
            <a:headEnd/>
            <a:tailEnd/>
          </a:ln>
        </p:spPr>
        <p:txBody>
          <a:bodyPr/>
          <a:lstStyle/>
          <a:p>
            <a:endParaRPr lang="en-US"/>
          </a:p>
        </p:txBody>
      </p:sp>
      <p:sp>
        <p:nvSpPr>
          <p:cNvPr id="10279" name="Freeform 40"/>
          <p:cNvSpPr>
            <a:spLocks/>
          </p:cNvSpPr>
          <p:nvPr/>
        </p:nvSpPr>
        <p:spPr bwMode="auto">
          <a:xfrm>
            <a:off x="1274763" y="4157663"/>
            <a:ext cx="114300" cy="65087"/>
          </a:xfrm>
          <a:custGeom>
            <a:avLst/>
            <a:gdLst>
              <a:gd name="T0" fmla="*/ 0 w 72"/>
              <a:gd name="T1" fmla="*/ 68042902 h 41"/>
              <a:gd name="T2" fmla="*/ 0 w 72"/>
              <a:gd name="T3" fmla="*/ 103324805 h 41"/>
              <a:gd name="T4" fmla="*/ 35282185 w 72"/>
              <a:gd name="T5" fmla="*/ 103324805 h 41"/>
              <a:gd name="T6" fmla="*/ 75604680 w 72"/>
              <a:gd name="T7" fmla="*/ 68042902 h 41"/>
              <a:gd name="T8" fmla="*/ 148688412 w 72"/>
              <a:gd name="T9" fmla="*/ 68042902 h 41"/>
              <a:gd name="T10" fmla="*/ 181451223 w 72"/>
              <a:gd name="T11" fmla="*/ 0 h 41"/>
              <a:gd name="T12" fmla="*/ 75604680 w 72"/>
              <a:gd name="T13" fmla="*/ 0 h 41"/>
              <a:gd name="T14" fmla="*/ 0 w 72"/>
              <a:gd name="T15" fmla="*/ 68042902 h 4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1"/>
              <a:gd name="T26" fmla="*/ 72 w 7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1">
                <a:moveTo>
                  <a:pt x="0" y="27"/>
                </a:moveTo>
                <a:lnTo>
                  <a:pt x="0" y="41"/>
                </a:lnTo>
                <a:lnTo>
                  <a:pt x="14" y="41"/>
                </a:lnTo>
                <a:lnTo>
                  <a:pt x="30" y="27"/>
                </a:lnTo>
                <a:lnTo>
                  <a:pt x="59" y="27"/>
                </a:lnTo>
                <a:lnTo>
                  <a:pt x="72" y="0"/>
                </a:lnTo>
                <a:lnTo>
                  <a:pt x="30" y="0"/>
                </a:lnTo>
                <a:lnTo>
                  <a:pt x="0" y="27"/>
                </a:lnTo>
                <a:close/>
              </a:path>
            </a:pathLst>
          </a:custGeom>
          <a:solidFill>
            <a:srgbClr val="ADAC92"/>
          </a:solidFill>
          <a:ln w="4">
            <a:solidFill>
              <a:srgbClr val="FFFFFF"/>
            </a:solidFill>
            <a:miter lim="800000"/>
            <a:headEnd/>
            <a:tailEnd/>
          </a:ln>
        </p:spPr>
        <p:txBody>
          <a:bodyPr/>
          <a:lstStyle/>
          <a:p>
            <a:endParaRPr lang="en-US"/>
          </a:p>
        </p:txBody>
      </p:sp>
      <p:sp>
        <p:nvSpPr>
          <p:cNvPr id="10280" name="Freeform 41"/>
          <p:cNvSpPr>
            <a:spLocks/>
          </p:cNvSpPr>
          <p:nvPr/>
        </p:nvSpPr>
        <p:spPr bwMode="auto">
          <a:xfrm>
            <a:off x="1233488" y="3748088"/>
            <a:ext cx="452437" cy="452437"/>
          </a:xfrm>
          <a:custGeom>
            <a:avLst/>
            <a:gdLst>
              <a:gd name="T0" fmla="*/ 672880092 w 285"/>
              <a:gd name="T1" fmla="*/ 37801504 h 285"/>
              <a:gd name="T2" fmla="*/ 640117317 w 285"/>
              <a:gd name="T3" fmla="*/ 37801504 h 285"/>
              <a:gd name="T4" fmla="*/ 572073996 w 285"/>
              <a:gd name="T5" fmla="*/ 219252563 h 285"/>
              <a:gd name="T6" fmla="*/ 498990371 w 285"/>
              <a:gd name="T7" fmla="*/ 355340792 h 285"/>
              <a:gd name="T8" fmla="*/ 428426104 w 285"/>
              <a:gd name="T9" fmla="*/ 430945463 h 285"/>
              <a:gd name="T10" fmla="*/ 428426104 w 285"/>
              <a:gd name="T11" fmla="*/ 355340792 h 285"/>
              <a:gd name="T12" fmla="*/ 360381097 w 285"/>
              <a:gd name="T13" fmla="*/ 390622925 h 285"/>
              <a:gd name="T14" fmla="*/ 322579605 w 285"/>
              <a:gd name="T15" fmla="*/ 536791863 h 285"/>
              <a:gd name="T16" fmla="*/ 282257166 w 285"/>
              <a:gd name="T17" fmla="*/ 536791863 h 285"/>
              <a:gd name="T18" fmla="*/ 100806120 w 285"/>
              <a:gd name="T19" fmla="*/ 536791863 h 285"/>
              <a:gd name="T20" fmla="*/ 0 w 285"/>
              <a:gd name="T21" fmla="*/ 604836771 h 285"/>
              <a:gd name="T22" fmla="*/ 0 w 285"/>
              <a:gd name="T23" fmla="*/ 645159209 h 285"/>
              <a:gd name="T24" fmla="*/ 68043345 w 285"/>
              <a:gd name="T25" fmla="*/ 645159209 h 285"/>
              <a:gd name="T26" fmla="*/ 246975033 w 285"/>
              <a:gd name="T27" fmla="*/ 572073996 h 285"/>
              <a:gd name="T28" fmla="*/ 282257166 w 285"/>
              <a:gd name="T29" fmla="*/ 604836771 h 285"/>
              <a:gd name="T30" fmla="*/ 282257166 w 285"/>
              <a:gd name="T31" fmla="*/ 645159209 h 285"/>
              <a:gd name="T32" fmla="*/ 322579605 w 285"/>
              <a:gd name="T33" fmla="*/ 718242835 h 285"/>
              <a:gd name="T34" fmla="*/ 360381097 w 285"/>
              <a:gd name="T35" fmla="*/ 604836771 h 285"/>
              <a:gd name="T36" fmla="*/ 360381097 w 285"/>
              <a:gd name="T37" fmla="*/ 572073996 h 285"/>
              <a:gd name="T38" fmla="*/ 428426104 w 285"/>
              <a:gd name="T39" fmla="*/ 604836771 h 285"/>
              <a:gd name="T40" fmla="*/ 458667933 w 285"/>
              <a:gd name="T41" fmla="*/ 604836771 h 285"/>
              <a:gd name="T42" fmla="*/ 498990371 w 285"/>
              <a:gd name="T43" fmla="*/ 572073996 h 285"/>
              <a:gd name="T44" fmla="*/ 536791863 w 285"/>
              <a:gd name="T45" fmla="*/ 604836771 h 285"/>
              <a:gd name="T46" fmla="*/ 536791863 w 285"/>
              <a:gd name="T47" fmla="*/ 572073996 h 285"/>
              <a:gd name="T48" fmla="*/ 572073996 w 285"/>
              <a:gd name="T49" fmla="*/ 536791863 h 285"/>
              <a:gd name="T50" fmla="*/ 572073996 w 285"/>
              <a:gd name="T51" fmla="*/ 572073996 h 285"/>
              <a:gd name="T52" fmla="*/ 640117317 w 285"/>
              <a:gd name="T53" fmla="*/ 572073996 h 285"/>
              <a:gd name="T54" fmla="*/ 672880092 w 285"/>
              <a:gd name="T55" fmla="*/ 536791863 h 285"/>
              <a:gd name="T56" fmla="*/ 672880092 w 285"/>
              <a:gd name="T57" fmla="*/ 317539300 h 285"/>
              <a:gd name="T58" fmla="*/ 718242835 w 285"/>
              <a:gd name="T59" fmla="*/ 317539300 h 285"/>
              <a:gd name="T60" fmla="*/ 718242835 w 285"/>
              <a:gd name="T61" fmla="*/ 37801504 h 285"/>
              <a:gd name="T62" fmla="*/ 672880092 w 285"/>
              <a:gd name="T63" fmla="*/ 0 h 285"/>
              <a:gd name="T64" fmla="*/ 672880092 w 285"/>
              <a:gd name="T65" fmla="*/ 37801504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285"/>
              <a:gd name="T101" fmla="*/ 285 w 285"/>
              <a:gd name="T102" fmla="*/ 285 h 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285">
                <a:moveTo>
                  <a:pt x="267" y="15"/>
                </a:moveTo>
                <a:lnTo>
                  <a:pt x="254" y="15"/>
                </a:lnTo>
                <a:lnTo>
                  <a:pt x="227" y="87"/>
                </a:lnTo>
                <a:lnTo>
                  <a:pt x="198" y="141"/>
                </a:lnTo>
                <a:lnTo>
                  <a:pt x="170" y="171"/>
                </a:lnTo>
                <a:lnTo>
                  <a:pt x="170" y="141"/>
                </a:lnTo>
                <a:lnTo>
                  <a:pt x="143" y="155"/>
                </a:lnTo>
                <a:lnTo>
                  <a:pt x="128" y="213"/>
                </a:lnTo>
                <a:lnTo>
                  <a:pt x="112" y="213"/>
                </a:lnTo>
                <a:lnTo>
                  <a:pt x="40" y="213"/>
                </a:lnTo>
                <a:lnTo>
                  <a:pt x="0" y="240"/>
                </a:lnTo>
                <a:lnTo>
                  <a:pt x="0" y="256"/>
                </a:lnTo>
                <a:lnTo>
                  <a:pt x="27" y="256"/>
                </a:lnTo>
                <a:lnTo>
                  <a:pt x="98" y="227"/>
                </a:lnTo>
                <a:lnTo>
                  <a:pt x="112" y="240"/>
                </a:lnTo>
                <a:lnTo>
                  <a:pt x="112" y="256"/>
                </a:lnTo>
                <a:lnTo>
                  <a:pt x="128" y="285"/>
                </a:lnTo>
                <a:lnTo>
                  <a:pt x="143" y="240"/>
                </a:lnTo>
                <a:lnTo>
                  <a:pt x="143" y="227"/>
                </a:lnTo>
                <a:lnTo>
                  <a:pt x="170" y="240"/>
                </a:lnTo>
                <a:lnTo>
                  <a:pt x="182" y="240"/>
                </a:lnTo>
                <a:lnTo>
                  <a:pt x="198" y="227"/>
                </a:lnTo>
                <a:lnTo>
                  <a:pt x="213" y="240"/>
                </a:lnTo>
                <a:lnTo>
                  <a:pt x="213" y="227"/>
                </a:lnTo>
                <a:lnTo>
                  <a:pt x="227" y="213"/>
                </a:lnTo>
                <a:lnTo>
                  <a:pt x="227" y="227"/>
                </a:lnTo>
                <a:lnTo>
                  <a:pt x="254" y="227"/>
                </a:lnTo>
                <a:lnTo>
                  <a:pt x="267" y="213"/>
                </a:lnTo>
                <a:lnTo>
                  <a:pt x="267" y="126"/>
                </a:lnTo>
                <a:lnTo>
                  <a:pt x="285" y="126"/>
                </a:lnTo>
                <a:lnTo>
                  <a:pt x="285" y="15"/>
                </a:lnTo>
                <a:lnTo>
                  <a:pt x="267" y="0"/>
                </a:lnTo>
                <a:lnTo>
                  <a:pt x="267" y="15"/>
                </a:lnTo>
                <a:close/>
              </a:path>
            </a:pathLst>
          </a:custGeom>
          <a:solidFill>
            <a:srgbClr val="ADAC92"/>
          </a:solidFill>
          <a:ln w="4">
            <a:solidFill>
              <a:srgbClr val="FFFFFF"/>
            </a:solidFill>
            <a:miter lim="800000"/>
            <a:headEnd/>
            <a:tailEnd/>
          </a:ln>
        </p:spPr>
        <p:txBody>
          <a:bodyPr/>
          <a:lstStyle/>
          <a:p>
            <a:endParaRPr lang="en-US"/>
          </a:p>
        </p:txBody>
      </p:sp>
      <p:sp>
        <p:nvSpPr>
          <p:cNvPr id="10281" name="Freeform 42"/>
          <p:cNvSpPr>
            <a:spLocks/>
          </p:cNvSpPr>
          <p:nvPr/>
        </p:nvSpPr>
        <p:spPr bwMode="auto">
          <a:xfrm>
            <a:off x="1593850" y="3503613"/>
            <a:ext cx="268288" cy="244475"/>
          </a:xfrm>
          <a:custGeom>
            <a:avLst/>
            <a:gdLst>
              <a:gd name="T0" fmla="*/ 357862824 w 169"/>
              <a:gd name="T1" fmla="*/ 181451228 h 154"/>
              <a:gd name="T2" fmla="*/ 282258023 w 169"/>
              <a:gd name="T3" fmla="*/ 136088433 h 154"/>
              <a:gd name="T4" fmla="*/ 146169332 w 169"/>
              <a:gd name="T5" fmla="*/ 0 h 154"/>
              <a:gd name="T6" fmla="*/ 146169332 w 169"/>
              <a:gd name="T7" fmla="*/ 35282186 h 154"/>
              <a:gd name="T8" fmla="*/ 146169332 w 169"/>
              <a:gd name="T9" fmla="*/ 68043423 h 154"/>
              <a:gd name="T10" fmla="*/ 100806426 w 169"/>
              <a:gd name="T11" fmla="*/ 249494675 h 154"/>
              <a:gd name="T12" fmla="*/ 68045140 w 169"/>
              <a:gd name="T13" fmla="*/ 211693140 h 154"/>
              <a:gd name="T14" fmla="*/ 68045140 w 169"/>
              <a:gd name="T15" fmla="*/ 249494675 h 154"/>
              <a:gd name="T16" fmla="*/ 0 w 169"/>
              <a:gd name="T17" fmla="*/ 279736538 h 154"/>
              <a:gd name="T18" fmla="*/ 0 w 169"/>
              <a:gd name="T19" fmla="*/ 388104008 h 154"/>
              <a:gd name="T20" fmla="*/ 100806426 w 169"/>
              <a:gd name="T21" fmla="*/ 347781524 h 154"/>
              <a:gd name="T22" fmla="*/ 68045140 w 169"/>
              <a:gd name="T23" fmla="*/ 347781524 h 154"/>
              <a:gd name="T24" fmla="*/ 68045140 w 169"/>
              <a:gd name="T25" fmla="*/ 279736538 h 154"/>
              <a:gd name="T26" fmla="*/ 146169332 w 169"/>
              <a:gd name="T27" fmla="*/ 279736538 h 154"/>
              <a:gd name="T28" fmla="*/ 282258023 w 169"/>
              <a:gd name="T29" fmla="*/ 347781524 h 154"/>
              <a:gd name="T30" fmla="*/ 322580584 w 169"/>
              <a:gd name="T31" fmla="*/ 249494675 h 154"/>
              <a:gd name="T32" fmla="*/ 357862824 w 169"/>
              <a:gd name="T33" fmla="*/ 249494675 h 154"/>
              <a:gd name="T34" fmla="*/ 425908038 w 169"/>
              <a:gd name="T35" fmla="*/ 211693140 h 154"/>
              <a:gd name="T36" fmla="*/ 390625699 w 169"/>
              <a:gd name="T37" fmla="*/ 211693140 h 154"/>
              <a:gd name="T38" fmla="*/ 357862824 w 169"/>
              <a:gd name="T39" fmla="*/ 181451228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54"/>
              <a:gd name="T62" fmla="*/ 169 w 169"/>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54">
                <a:moveTo>
                  <a:pt x="142" y="72"/>
                </a:moveTo>
                <a:lnTo>
                  <a:pt x="112" y="54"/>
                </a:lnTo>
                <a:lnTo>
                  <a:pt x="58" y="0"/>
                </a:lnTo>
                <a:lnTo>
                  <a:pt x="58" y="14"/>
                </a:lnTo>
                <a:lnTo>
                  <a:pt x="58" y="27"/>
                </a:lnTo>
                <a:lnTo>
                  <a:pt x="40" y="99"/>
                </a:lnTo>
                <a:lnTo>
                  <a:pt x="27" y="84"/>
                </a:lnTo>
                <a:lnTo>
                  <a:pt x="27" y="99"/>
                </a:lnTo>
                <a:lnTo>
                  <a:pt x="0" y="111"/>
                </a:lnTo>
                <a:lnTo>
                  <a:pt x="0" y="154"/>
                </a:lnTo>
                <a:lnTo>
                  <a:pt x="40" y="138"/>
                </a:lnTo>
                <a:lnTo>
                  <a:pt x="27" y="138"/>
                </a:lnTo>
                <a:lnTo>
                  <a:pt x="27" y="111"/>
                </a:lnTo>
                <a:lnTo>
                  <a:pt x="58" y="111"/>
                </a:lnTo>
                <a:lnTo>
                  <a:pt x="112" y="138"/>
                </a:lnTo>
                <a:lnTo>
                  <a:pt x="128" y="99"/>
                </a:lnTo>
                <a:lnTo>
                  <a:pt x="142" y="99"/>
                </a:lnTo>
                <a:lnTo>
                  <a:pt x="169" y="84"/>
                </a:lnTo>
                <a:lnTo>
                  <a:pt x="155" y="84"/>
                </a:lnTo>
                <a:lnTo>
                  <a:pt x="142" y="72"/>
                </a:lnTo>
                <a:close/>
              </a:path>
            </a:pathLst>
          </a:custGeom>
          <a:solidFill>
            <a:srgbClr val="ADAC92"/>
          </a:solidFill>
          <a:ln w="4">
            <a:solidFill>
              <a:srgbClr val="FFFFFF"/>
            </a:solidFill>
            <a:miter lim="800000"/>
            <a:headEnd/>
            <a:tailEnd/>
          </a:ln>
        </p:spPr>
        <p:txBody>
          <a:bodyPr/>
          <a:lstStyle/>
          <a:p>
            <a:endParaRPr lang="en-US"/>
          </a:p>
        </p:txBody>
      </p:sp>
      <p:sp>
        <p:nvSpPr>
          <p:cNvPr id="10282" name="Freeform 43"/>
          <p:cNvSpPr>
            <a:spLocks/>
          </p:cNvSpPr>
          <p:nvPr/>
        </p:nvSpPr>
        <p:spPr bwMode="auto">
          <a:xfrm>
            <a:off x="1685925" y="3368675"/>
            <a:ext cx="87313" cy="134938"/>
          </a:xfrm>
          <a:custGeom>
            <a:avLst/>
            <a:gdLst>
              <a:gd name="T0" fmla="*/ 30242052 w 55"/>
              <a:gd name="T1" fmla="*/ 214214891 h 85"/>
              <a:gd name="T2" fmla="*/ 30242052 w 55"/>
              <a:gd name="T3" fmla="*/ 103327571 h 85"/>
              <a:gd name="T4" fmla="*/ 138610192 w 55"/>
              <a:gd name="T5" fmla="*/ 141129272 h 85"/>
              <a:gd name="T6" fmla="*/ 138610192 w 55"/>
              <a:gd name="T7" fmla="*/ 103327571 h 85"/>
              <a:gd name="T8" fmla="*/ 30242052 w 55"/>
              <a:gd name="T9" fmla="*/ 0 h 85"/>
              <a:gd name="T10" fmla="*/ 0 w 55"/>
              <a:gd name="T11" fmla="*/ 103327571 h 85"/>
              <a:gd name="T12" fmla="*/ 30242052 w 55"/>
              <a:gd name="T13" fmla="*/ 214214891 h 85"/>
              <a:gd name="T14" fmla="*/ 0 60000 65536"/>
              <a:gd name="T15" fmla="*/ 0 60000 65536"/>
              <a:gd name="T16" fmla="*/ 0 60000 65536"/>
              <a:gd name="T17" fmla="*/ 0 60000 65536"/>
              <a:gd name="T18" fmla="*/ 0 60000 65536"/>
              <a:gd name="T19" fmla="*/ 0 60000 65536"/>
              <a:gd name="T20" fmla="*/ 0 60000 65536"/>
              <a:gd name="T21" fmla="*/ 0 w 55"/>
              <a:gd name="T22" fmla="*/ 0 h 85"/>
              <a:gd name="T23" fmla="*/ 55 w 5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5">
                <a:moveTo>
                  <a:pt x="12" y="85"/>
                </a:moveTo>
                <a:lnTo>
                  <a:pt x="12" y="41"/>
                </a:lnTo>
                <a:lnTo>
                  <a:pt x="55" y="56"/>
                </a:lnTo>
                <a:lnTo>
                  <a:pt x="55" y="41"/>
                </a:lnTo>
                <a:lnTo>
                  <a:pt x="12" y="0"/>
                </a:lnTo>
                <a:lnTo>
                  <a:pt x="0" y="41"/>
                </a:lnTo>
                <a:lnTo>
                  <a:pt x="12" y="85"/>
                </a:lnTo>
                <a:close/>
              </a:path>
            </a:pathLst>
          </a:custGeom>
          <a:solidFill>
            <a:srgbClr val="ADAC92"/>
          </a:solidFill>
          <a:ln w="4">
            <a:solidFill>
              <a:srgbClr val="FFFFFF"/>
            </a:solidFill>
            <a:miter lim="800000"/>
            <a:headEnd/>
            <a:tailEnd/>
          </a:ln>
        </p:spPr>
        <p:txBody>
          <a:bodyPr/>
          <a:lstStyle/>
          <a:p>
            <a:endParaRPr lang="en-US"/>
          </a:p>
        </p:txBody>
      </p:sp>
      <p:sp>
        <p:nvSpPr>
          <p:cNvPr id="10283" name="Freeform 44"/>
          <p:cNvSpPr>
            <a:spLocks/>
          </p:cNvSpPr>
          <p:nvPr/>
        </p:nvSpPr>
        <p:spPr bwMode="auto">
          <a:xfrm>
            <a:off x="1685925" y="2917825"/>
            <a:ext cx="111125" cy="450850"/>
          </a:xfrm>
          <a:custGeom>
            <a:avLst/>
            <a:gdLst>
              <a:gd name="T0" fmla="*/ 138607789 w 70"/>
              <a:gd name="T1" fmla="*/ 569555266 h 284"/>
              <a:gd name="T2" fmla="*/ 176410910 w 70"/>
              <a:gd name="T3" fmla="*/ 569555266 h 284"/>
              <a:gd name="T4" fmla="*/ 68043420 w 70"/>
              <a:gd name="T5" fmla="*/ 249494667 h 284"/>
              <a:gd name="T6" fmla="*/ 68043420 w 70"/>
              <a:gd name="T7" fmla="*/ 35282185 h 284"/>
              <a:gd name="T8" fmla="*/ 68043420 w 70"/>
              <a:gd name="T9" fmla="*/ 0 h 284"/>
              <a:gd name="T10" fmla="*/ 30241874 w 70"/>
              <a:gd name="T11" fmla="*/ 0 h 284"/>
              <a:gd name="T12" fmla="*/ 30241874 w 70"/>
              <a:gd name="T13" fmla="*/ 35282185 h 284"/>
              <a:gd name="T14" fmla="*/ 0 w 70"/>
              <a:gd name="T15" fmla="*/ 108365928 h 284"/>
              <a:gd name="T16" fmla="*/ 0 w 70"/>
              <a:gd name="T17" fmla="*/ 320059012 h 284"/>
              <a:gd name="T18" fmla="*/ 30241874 w 70"/>
              <a:gd name="T19" fmla="*/ 357862133 h 284"/>
              <a:gd name="T20" fmla="*/ 0 w 70"/>
              <a:gd name="T21" fmla="*/ 607356800 h 284"/>
              <a:gd name="T22" fmla="*/ 30241874 w 70"/>
              <a:gd name="T23" fmla="*/ 715724266 h 284"/>
              <a:gd name="T24" fmla="*/ 68043420 w 70"/>
              <a:gd name="T25" fmla="*/ 569555266 h 284"/>
              <a:gd name="T26" fmla="*/ 138607789 w 70"/>
              <a:gd name="T27" fmla="*/ 569555266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284"/>
              <a:gd name="T44" fmla="*/ 70 w 7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284">
                <a:moveTo>
                  <a:pt x="55" y="226"/>
                </a:moveTo>
                <a:lnTo>
                  <a:pt x="70" y="226"/>
                </a:lnTo>
                <a:lnTo>
                  <a:pt x="27" y="99"/>
                </a:lnTo>
                <a:lnTo>
                  <a:pt x="27" y="14"/>
                </a:lnTo>
                <a:lnTo>
                  <a:pt x="27" y="0"/>
                </a:lnTo>
                <a:lnTo>
                  <a:pt x="12" y="0"/>
                </a:lnTo>
                <a:lnTo>
                  <a:pt x="12" y="14"/>
                </a:lnTo>
                <a:lnTo>
                  <a:pt x="0" y="43"/>
                </a:lnTo>
                <a:lnTo>
                  <a:pt x="0" y="127"/>
                </a:lnTo>
                <a:lnTo>
                  <a:pt x="12" y="142"/>
                </a:lnTo>
                <a:lnTo>
                  <a:pt x="0" y="241"/>
                </a:lnTo>
                <a:lnTo>
                  <a:pt x="12" y="284"/>
                </a:lnTo>
                <a:lnTo>
                  <a:pt x="27" y="226"/>
                </a:lnTo>
                <a:lnTo>
                  <a:pt x="55" y="226"/>
                </a:lnTo>
                <a:close/>
              </a:path>
            </a:pathLst>
          </a:custGeom>
          <a:solidFill>
            <a:srgbClr val="ADAC92"/>
          </a:solidFill>
          <a:ln w="4">
            <a:solidFill>
              <a:srgbClr val="FFFFFF"/>
            </a:solidFill>
            <a:miter lim="800000"/>
            <a:headEnd/>
            <a:tailEnd/>
          </a:ln>
        </p:spPr>
        <p:txBody>
          <a:bodyPr/>
          <a:lstStyle/>
          <a:p>
            <a:endParaRPr lang="en-US"/>
          </a:p>
        </p:txBody>
      </p:sp>
      <p:sp>
        <p:nvSpPr>
          <p:cNvPr id="10284" name="Freeform 45"/>
          <p:cNvSpPr>
            <a:spLocks/>
          </p:cNvSpPr>
          <p:nvPr/>
        </p:nvSpPr>
        <p:spPr bwMode="auto">
          <a:xfrm>
            <a:off x="760413" y="4918075"/>
            <a:ext cx="111125" cy="204788"/>
          </a:xfrm>
          <a:custGeom>
            <a:avLst/>
            <a:gdLst>
              <a:gd name="T0" fmla="*/ 176410910 w 70"/>
              <a:gd name="T1" fmla="*/ 113408098 h 129"/>
              <a:gd name="T2" fmla="*/ 138607789 w 70"/>
              <a:gd name="T3" fmla="*/ 75604861 h 129"/>
              <a:gd name="T4" fmla="*/ 176410910 w 70"/>
              <a:gd name="T5" fmla="*/ 0 h 129"/>
              <a:gd name="T6" fmla="*/ 138607789 w 70"/>
              <a:gd name="T7" fmla="*/ 45362914 h 129"/>
              <a:gd name="T8" fmla="*/ 68043420 w 70"/>
              <a:gd name="T9" fmla="*/ 0 h 129"/>
              <a:gd name="T10" fmla="*/ 0 w 70"/>
              <a:gd name="T11" fmla="*/ 143650032 h 129"/>
              <a:gd name="T12" fmla="*/ 0 w 70"/>
              <a:gd name="T13" fmla="*/ 257056543 h 129"/>
              <a:gd name="T14" fmla="*/ 68043420 w 70"/>
              <a:gd name="T15" fmla="*/ 289819432 h 129"/>
              <a:gd name="T16" fmla="*/ 68043420 w 70"/>
              <a:gd name="T17" fmla="*/ 325101689 h 129"/>
              <a:gd name="T18" fmla="*/ 103325592 w 70"/>
              <a:gd name="T19" fmla="*/ 325101689 h 129"/>
              <a:gd name="T20" fmla="*/ 138607789 w 70"/>
              <a:gd name="T21" fmla="*/ 325101689 h 129"/>
              <a:gd name="T22" fmla="*/ 103325592 w 70"/>
              <a:gd name="T23" fmla="*/ 257056543 h 129"/>
              <a:gd name="T24" fmla="*/ 176410910 w 70"/>
              <a:gd name="T25" fmla="*/ 1134080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29"/>
              <a:gd name="T41" fmla="*/ 70 w 7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29">
                <a:moveTo>
                  <a:pt x="70" y="45"/>
                </a:moveTo>
                <a:lnTo>
                  <a:pt x="55" y="30"/>
                </a:lnTo>
                <a:lnTo>
                  <a:pt x="70" y="0"/>
                </a:lnTo>
                <a:lnTo>
                  <a:pt x="55" y="18"/>
                </a:lnTo>
                <a:lnTo>
                  <a:pt x="27" y="0"/>
                </a:lnTo>
                <a:lnTo>
                  <a:pt x="0" y="57"/>
                </a:lnTo>
                <a:lnTo>
                  <a:pt x="0" y="102"/>
                </a:lnTo>
                <a:lnTo>
                  <a:pt x="27" y="115"/>
                </a:lnTo>
                <a:lnTo>
                  <a:pt x="27" y="129"/>
                </a:lnTo>
                <a:lnTo>
                  <a:pt x="41" y="129"/>
                </a:lnTo>
                <a:lnTo>
                  <a:pt x="55" y="129"/>
                </a:lnTo>
                <a:lnTo>
                  <a:pt x="41" y="102"/>
                </a:lnTo>
                <a:lnTo>
                  <a:pt x="70" y="45"/>
                </a:lnTo>
                <a:close/>
              </a:path>
            </a:pathLst>
          </a:custGeom>
          <a:solidFill>
            <a:srgbClr val="ADAC92"/>
          </a:solidFill>
          <a:ln w="4">
            <a:solidFill>
              <a:srgbClr val="FFFFFF"/>
            </a:solidFill>
            <a:miter lim="800000"/>
            <a:headEnd/>
            <a:tailEnd/>
          </a:ln>
        </p:spPr>
        <p:txBody>
          <a:bodyPr/>
          <a:lstStyle/>
          <a:p>
            <a:endParaRPr lang="en-US"/>
          </a:p>
        </p:txBody>
      </p:sp>
      <p:sp>
        <p:nvSpPr>
          <p:cNvPr id="10285" name="Freeform 46"/>
          <p:cNvSpPr>
            <a:spLocks/>
          </p:cNvSpPr>
          <p:nvPr/>
        </p:nvSpPr>
        <p:spPr bwMode="auto">
          <a:xfrm>
            <a:off x="488950" y="4722813"/>
            <a:ext cx="47625" cy="34925"/>
          </a:xfrm>
          <a:custGeom>
            <a:avLst/>
            <a:gdLst>
              <a:gd name="T0" fmla="*/ 27722518 w 30"/>
              <a:gd name="T1" fmla="*/ 5040312 h 22"/>
              <a:gd name="T2" fmla="*/ 5040313 w 30"/>
              <a:gd name="T3" fmla="*/ 0 h 22"/>
              <a:gd name="T4" fmla="*/ 5040313 w 30"/>
              <a:gd name="T5" fmla="*/ 17640300 h 22"/>
              <a:gd name="T6" fmla="*/ 5040313 w 30"/>
              <a:gd name="T7" fmla="*/ 22682198 h 22"/>
              <a:gd name="T8" fmla="*/ 0 w 30"/>
              <a:gd name="T9" fmla="*/ 22682198 h 22"/>
              <a:gd name="T10" fmla="*/ 0 w 30"/>
              <a:gd name="T11" fmla="*/ 50403120 h 22"/>
              <a:gd name="T12" fmla="*/ 73085331 w 30"/>
              <a:gd name="T13" fmla="*/ 55443443 h 22"/>
              <a:gd name="T14" fmla="*/ 75604693 w 30"/>
              <a:gd name="T15" fmla="*/ 10080625 h 22"/>
              <a:gd name="T16" fmla="*/ 73085331 w 30"/>
              <a:gd name="T17" fmla="*/ 5040312 h 22"/>
              <a:gd name="T18" fmla="*/ 73085331 w 30"/>
              <a:gd name="T19" fmla="*/ 22682198 h 22"/>
              <a:gd name="T20" fmla="*/ 27722518 w 30"/>
              <a:gd name="T21" fmla="*/ 504031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11" y="2"/>
                </a:moveTo>
                <a:lnTo>
                  <a:pt x="2" y="0"/>
                </a:lnTo>
                <a:lnTo>
                  <a:pt x="2" y="7"/>
                </a:lnTo>
                <a:lnTo>
                  <a:pt x="2" y="9"/>
                </a:lnTo>
                <a:lnTo>
                  <a:pt x="0" y="9"/>
                </a:lnTo>
                <a:lnTo>
                  <a:pt x="0" y="20"/>
                </a:lnTo>
                <a:lnTo>
                  <a:pt x="29" y="22"/>
                </a:lnTo>
                <a:lnTo>
                  <a:pt x="30" y="4"/>
                </a:lnTo>
                <a:lnTo>
                  <a:pt x="29" y="2"/>
                </a:lnTo>
                <a:lnTo>
                  <a:pt x="29" y="9"/>
                </a:lnTo>
                <a:lnTo>
                  <a:pt x="11" y="2"/>
                </a:lnTo>
                <a:close/>
              </a:path>
            </a:pathLst>
          </a:custGeom>
          <a:solidFill>
            <a:srgbClr val="ADAC92"/>
          </a:solidFill>
          <a:ln w="4">
            <a:solidFill>
              <a:srgbClr val="FFFFFF"/>
            </a:solidFill>
            <a:miter lim="800000"/>
            <a:headEnd/>
            <a:tailEnd/>
          </a:ln>
        </p:spPr>
        <p:txBody>
          <a:bodyPr/>
          <a:lstStyle/>
          <a:p>
            <a:endParaRPr lang="en-US"/>
          </a:p>
        </p:txBody>
      </p:sp>
      <p:sp>
        <p:nvSpPr>
          <p:cNvPr id="10286" name="Freeform 47"/>
          <p:cNvSpPr>
            <a:spLocks/>
          </p:cNvSpPr>
          <p:nvPr/>
        </p:nvSpPr>
        <p:spPr bwMode="auto">
          <a:xfrm>
            <a:off x="506413" y="4725988"/>
            <a:ext cx="28575" cy="11112"/>
          </a:xfrm>
          <a:custGeom>
            <a:avLst/>
            <a:gdLst>
              <a:gd name="T0" fmla="*/ 45362806 w 18"/>
              <a:gd name="T1" fmla="*/ 17639508 h 7"/>
              <a:gd name="T2" fmla="*/ 45362806 w 18"/>
              <a:gd name="T3" fmla="*/ 0 h 7"/>
              <a:gd name="T4" fmla="*/ 0 w 18"/>
              <a:gd name="T5" fmla="*/ 0 h 7"/>
              <a:gd name="T6" fmla="*/ 45362806 w 18"/>
              <a:gd name="T7" fmla="*/ 17639508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8" y="7"/>
                </a:moveTo>
                <a:lnTo>
                  <a:pt x="18" y="0"/>
                </a:lnTo>
                <a:lnTo>
                  <a:pt x="0" y="0"/>
                </a:lnTo>
                <a:lnTo>
                  <a:pt x="18" y="7"/>
                </a:lnTo>
                <a:close/>
              </a:path>
            </a:pathLst>
          </a:custGeom>
          <a:solidFill>
            <a:srgbClr val="ADAC92"/>
          </a:solidFill>
          <a:ln w="4">
            <a:solidFill>
              <a:srgbClr val="FFFFFF"/>
            </a:solidFill>
            <a:miter lim="800000"/>
            <a:headEnd/>
            <a:tailEnd/>
          </a:ln>
        </p:spPr>
        <p:txBody>
          <a:bodyPr/>
          <a:lstStyle/>
          <a:p>
            <a:endParaRPr lang="en-US"/>
          </a:p>
        </p:txBody>
      </p:sp>
      <p:sp>
        <p:nvSpPr>
          <p:cNvPr id="10287" name="Freeform 48"/>
          <p:cNvSpPr>
            <a:spLocks/>
          </p:cNvSpPr>
          <p:nvPr/>
        </p:nvSpPr>
        <p:spPr bwMode="auto">
          <a:xfrm>
            <a:off x="488950" y="4733925"/>
            <a:ext cx="3175" cy="3175"/>
          </a:xfrm>
          <a:custGeom>
            <a:avLst/>
            <a:gdLst>
              <a:gd name="T0" fmla="*/ 5040312 w 2"/>
              <a:gd name="T1" fmla="*/ 0 h 2"/>
              <a:gd name="T2" fmla="*/ 0 w 2"/>
              <a:gd name="T3" fmla="*/ 5040312 h 2"/>
              <a:gd name="T4" fmla="*/ 5040312 w 2"/>
              <a:gd name="T5" fmla="*/ 5040312 h 2"/>
              <a:gd name="T6" fmla="*/ 504031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ADAC92"/>
          </a:solidFill>
          <a:ln w="4">
            <a:solidFill>
              <a:srgbClr val="FFFFFF"/>
            </a:solidFill>
            <a:miter lim="800000"/>
            <a:headEnd/>
            <a:tailEnd/>
          </a:ln>
        </p:spPr>
        <p:txBody>
          <a:bodyPr/>
          <a:lstStyle/>
          <a:p>
            <a:endParaRPr lang="en-US"/>
          </a:p>
        </p:txBody>
      </p:sp>
      <p:sp>
        <p:nvSpPr>
          <p:cNvPr id="708610" name="Rectangle 2"/>
          <p:cNvSpPr>
            <a:spLocks noGrp="1" noChangeArrowheads="1"/>
          </p:cNvSpPr>
          <p:nvPr>
            <p:ph type="title"/>
          </p:nvPr>
        </p:nvSpPr>
        <p:spPr/>
        <p:txBody>
          <a:bodyPr/>
          <a:lstStyle/>
          <a:p>
            <a:pPr eaLnBrk="1" hangingPunct="1">
              <a:defRPr/>
            </a:pPr>
            <a:r>
              <a:rPr lang="en-US" dirty="0" smtClean="0"/>
              <a:t>5. Supply Chain Execution</a:t>
            </a:r>
          </a:p>
        </p:txBody>
      </p:sp>
      <p:sp>
        <p:nvSpPr>
          <p:cNvPr id="10289" name="AutoShape 2"/>
          <p:cNvSpPr>
            <a:spLocks noChangeAspect="1" noChangeArrowheads="1"/>
          </p:cNvSpPr>
          <p:nvPr/>
        </p:nvSpPr>
        <p:spPr bwMode="auto">
          <a:xfrm>
            <a:off x="0" y="984250"/>
            <a:ext cx="9144000" cy="5873750"/>
          </a:xfrm>
          <a:prstGeom prst="rect">
            <a:avLst/>
          </a:prstGeom>
          <a:noFill/>
          <a:ln w="9525">
            <a:noFill/>
            <a:miter lim="800000"/>
            <a:headEnd/>
            <a:tailEnd/>
          </a:ln>
        </p:spPr>
        <p:txBody>
          <a:bodyPr/>
          <a:lstStyle/>
          <a:p>
            <a:endParaRPr lang="en-US"/>
          </a:p>
        </p:txBody>
      </p:sp>
      <p:sp>
        <p:nvSpPr>
          <p:cNvPr id="10290" name="Rectangle 44"/>
          <p:cNvSpPr>
            <a:spLocks noChangeArrowheads="1"/>
          </p:cNvSpPr>
          <p:nvPr/>
        </p:nvSpPr>
        <p:spPr bwMode="auto">
          <a:xfrm>
            <a:off x="6248400" y="1143000"/>
            <a:ext cx="2667000" cy="2800767"/>
          </a:xfrm>
          <a:prstGeom prst="rect">
            <a:avLst/>
          </a:prstGeom>
          <a:noFill/>
          <a:ln w="9525">
            <a:noFill/>
            <a:miter lim="800000"/>
            <a:headEnd/>
            <a:tailEnd/>
          </a:ln>
        </p:spPr>
        <p:txBody>
          <a:bodyPr>
            <a:spAutoFit/>
          </a:bodyPr>
          <a:lstStyle/>
          <a:p>
            <a:pPr marL="282575" indent="-282575" algn="l">
              <a:spcBef>
                <a:spcPct val="50000"/>
              </a:spcBef>
              <a:buFontTx/>
              <a:buChar char="•"/>
            </a:pPr>
            <a:r>
              <a:rPr lang="en-US" sz="1600" b="0" dirty="0"/>
              <a:t>Measure and monitor </a:t>
            </a:r>
            <a:br>
              <a:rPr lang="en-US" sz="1600" b="0" dirty="0"/>
            </a:br>
            <a:r>
              <a:rPr lang="en-US" sz="1600" b="0" dirty="0"/>
              <a:t>end-to-end </a:t>
            </a:r>
            <a:r>
              <a:rPr lang="en-US" sz="1600" b="0" dirty="0" smtClean="0"/>
              <a:t>global logistics process</a:t>
            </a:r>
            <a:endParaRPr lang="en-US" sz="1600" b="0" dirty="0"/>
          </a:p>
          <a:p>
            <a:pPr marL="282575" indent="-282575" algn="l">
              <a:spcBef>
                <a:spcPct val="50000"/>
              </a:spcBef>
              <a:buFontTx/>
              <a:buChar char="•"/>
            </a:pPr>
            <a:r>
              <a:rPr lang="en-US" sz="1600" b="0" dirty="0"/>
              <a:t>Improve coordination and manage by exception</a:t>
            </a:r>
          </a:p>
          <a:p>
            <a:pPr marL="282575" indent="-282575" algn="l">
              <a:spcBef>
                <a:spcPct val="50000"/>
              </a:spcBef>
              <a:buFontTx/>
              <a:buChar char="•"/>
            </a:pPr>
            <a:r>
              <a:rPr lang="en-US" sz="1600" b="0" dirty="0"/>
              <a:t>Create scorecards for </a:t>
            </a:r>
            <a:br>
              <a:rPr lang="en-US" sz="1600" b="0" dirty="0"/>
            </a:br>
            <a:r>
              <a:rPr lang="en-US" sz="1600" b="0" dirty="0"/>
              <a:t>each </a:t>
            </a:r>
            <a:r>
              <a:rPr lang="en-US" sz="1600" dirty="0" smtClean="0"/>
              <a:t>global </a:t>
            </a:r>
            <a:r>
              <a:rPr lang="en-US" sz="1600" b="0" dirty="0" smtClean="0"/>
              <a:t>trading partner (Carriers, Freight Forwarders, Customs Brokers)</a:t>
            </a:r>
            <a:endParaRPr lang="en-US" sz="1600" b="0" dirty="0"/>
          </a:p>
        </p:txBody>
      </p:sp>
      <p:sp>
        <p:nvSpPr>
          <p:cNvPr id="10291" name="Rectangle 44"/>
          <p:cNvSpPr>
            <a:spLocks noChangeArrowheads="1"/>
          </p:cNvSpPr>
          <p:nvPr/>
        </p:nvSpPr>
        <p:spPr bwMode="auto">
          <a:xfrm>
            <a:off x="6248400" y="4038600"/>
            <a:ext cx="2667000" cy="1729704"/>
          </a:xfrm>
          <a:prstGeom prst="rect">
            <a:avLst/>
          </a:prstGeom>
          <a:noFill/>
          <a:ln w="9525">
            <a:noFill/>
            <a:miter lim="800000"/>
            <a:headEnd/>
            <a:tailEnd/>
          </a:ln>
        </p:spPr>
        <p:txBody>
          <a:bodyPr>
            <a:spAutoFit/>
          </a:bodyPr>
          <a:lstStyle/>
          <a:p>
            <a:pPr marL="282575" indent="-282575" algn="l">
              <a:spcBef>
                <a:spcPct val="60000"/>
              </a:spcBef>
            </a:pPr>
            <a:r>
              <a:rPr lang="en-US" dirty="0"/>
              <a:t>Supply Chain </a:t>
            </a:r>
            <a:r>
              <a:rPr lang="en-US" dirty="0" smtClean="0"/>
              <a:t>Execution</a:t>
            </a:r>
            <a:endParaRPr lang="en-US" dirty="0"/>
          </a:p>
          <a:p>
            <a:pPr marL="282575" indent="-282575" algn="l">
              <a:spcBef>
                <a:spcPct val="60000"/>
              </a:spcBef>
              <a:buFontTx/>
              <a:buAutoNum type="arabicPeriod"/>
            </a:pPr>
            <a:r>
              <a:rPr lang="en-US" sz="1300" b="0" dirty="0" smtClean="0"/>
              <a:t>Manage the execution of global orders and shipments</a:t>
            </a:r>
            <a:endParaRPr lang="en-US" sz="1300" b="0" dirty="0"/>
          </a:p>
          <a:p>
            <a:pPr marL="282575" indent="-282575" algn="l">
              <a:spcBef>
                <a:spcPct val="60000"/>
              </a:spcBef>
              <a:buFontTx/>
              <a:buAutoNum type="arabicPeriod"/>
            </a:pPr>
            <a:r>
              <a:rPr lang="en-US" sz="1300" b="0" dirty="0"/>
              <a:t>Manage with dynamic alerts</a:t>
            </a:r>
          </a:p>
          <a:p>
            <a:pPr marL="282575" indent="-282575" algn="l">
              <a:spcBef>
                <a:spcPct val="60000"/>
              </a:spcBef>
              <a:buFontTx/>
              <a:buAutoNum type="arabicPeriod"/>
            </a:pPr>
            <a:r>
              <a:rPr lang="en-US" sz="1300" b="0" dirty="0"/>
              <a:t>Measure </a:t>
            </a:r>
            <a:r>
              <a:rPr lang="en-US" sz="1300" b="0" dirty="0" smtClean="0"/>
              <a:t>global logistics performance</a:t>
            </a:r>
            <a:endParaRPr lang="en-US" sz="1300" b="0" dirty="0"/>
          </a:p>
        </p:txBody>
      </p:sp>
      <p:sp>
        <p:nvSpPr>
          <p:cNvPr id="10292" name="Oval 12"/>
          <p:cNvSpPr>
            <a:spLocks noChangeArrowheads="1"/>
          </p:cNvSpPr>
          <p:nvPr/>
        </p:nvSpPr>
        <p:spPr bwMode="auto">
          <a:xfrm>
            <a:off x="657225" y="360997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10293" name="Oval 12"/>
          <p:cNvSpPr>
            <a:spLocks noChangeArrowheads="1"/>
          </p:cNvSpPr>
          <p:nvPr/>
        </p:nvSpPr>
        <p:spPr bwMode="auto">
          <a:xfrm>
            <a:off x="576263" y="4354513"/>
            <a:ext cx="182562" cy="184150"/>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10294" name="Oval 12"/>
          <p:cNvSpPr>
            <a:spLocks noChangeArrowheads="1"/>
          </p:cNvSpPr>
          <p:nvPr/>
        </p:nvSpPr>
        <p:spPr bwMode="auto">
          <a:xfrm>
            <a:off x="212725" y="451802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10295" name="Oval 12"/>
          <p:cNvSpPr>
            <a:spLocks noChangeArrowheads="1"/>
          </p:cNvSpPr>
          <p:nvPr/>
        </p:nvSpPr>
        <p:spPr bwMode="auto">
          <a:xfrm>
            <a:off x="331788" y="4198938"/>
            <a:ext cx="182562" cy="182562"/>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10296" name="Oval 47"/>
          <p:cNvSpPr>
            <a:spLocks noChangeArrowheads="1"/>
          </p:cNvSpPr>
          <p:nvPr/>
        </p:nvSpPr>
        <p:spPr bwMode="auto">
          <a:xfrm>
            <a:off x="5129213" y="3730625"/>
            <a:ext cx="182562" cy="182563"/>
          </a:xfrm>
          <a:prstGeom prst="ellipse">
            <a:avLst/>
          </a:prstGeom>
          <a:solidFill>
            <a:srgbClr val="FF0000"/>
          </a:solidFill>
          <a:ln w="9525" algn="ctr">
            <a:solidFill>
              <a:schemeClr val="bg1"/>
            </a:solidFill>
            <a:round/>
            <a:headEnd/>
            <a:tailEnd/>
          </a:ln>
        </p:spPr>
        <p:txBody>
          <a:bodyPr wrap="none" lIns="9144" tIns="9144" rIns="0" bIns="0" anchor="ctr"/>
          <a:lstStyle/>
          <a:p>
            <a:r>
              <a:rPr lang="en-US" sz="600">
                <a:solidFill>
                  <a:schemeClr val="bg1"/>
                </a:solidFill>
              </a:rPr>
              <a:t>IM</a:t>
            </a:r>
          </a:p>
        </p:txBody>
      </p:sp>
      <p:sp>
        <p:nvSpPr>
          <p:cNvPr id="10297" name="Rounded Rectangle 128"/>
          <p:cNvSpPr>
            <a:spLocks noChangeArrowheads="1"/>
          </p:cNvSpPr>
          <p:nvPr/>
        </p:nvSpPr>
        <p:spPr bwMode="auto">
          <a:xfrm>
            <a:off x="2455863" y="3738563"/>
            <a:ext cx="1527175" cy="771525"/>
          </a:xfrm>
          <a:prstGeom prst="roundRect">
            <a:avLst>
              <a:gd name="adj" fmla="val 8755"/>
            </a:avLst>
          </a:prstGeom>
          <a:solidFill>
            <a:srgbClr val="FBBE5B"/>
          </a:solidFill>
          <a:ln w="9525" algn="ctr">
            <a:solidFill>
              <a:schemeClr val="bg1"/>
            </a:solidFill>
            <a:round/>
            <a:headEnd/>
            <a:tailEnd/>
          </a:ln>
        </p:spPr>
        <p:txBody>
          <a:bodyPr tIns="164592"/>
          <a:lstStyle/>
          <a:p>
            <a:pPr algn="ctr"/>
            <a:r>
              <a:rPr lang="en-US" sz="1300" dirty="0">
                <a:solidFill>
                  <a:schemeClr val="bg1"/>
                </a:solidFill>
              </a:rPr>
              <a:t>SUPPLY CHAIN</a:t>
            </a:r>
            <a:br>
              <a:rPr lang="en-US" sz="1300" dirty="0">
                <a:solidFill>
                  <a:schemeClr val="bg1"/>
                </a:solidFill>
              </a:rPr>
            </a:br>
            <a:r>
              <a:rPr lang="en-US" sz="1300" dirty="0" smtClean="0">
                <a:solidFill>
                  <a:schemeClr val="bg1"/>
                </a:solidFill>
              </a:rPr>
              <a:t>EXECUTION</a:t>
            </a:r>
            <a:endParaRPr lang="en-US" sz="1300" dirty="0">
              <a:solidFill>
                <a:schemeClr val="bg1"/>
              </a:solidFill>
            </a:endParaRPr>
          </a:p>
        </p:txBody>
      </p:sp>
      <p:sp>
        <p:nvSpPr>
          <p:cNvPr id="10298" name="TextBox 143"/>
          <p:cNvSpPr txBox="1">
            <a:spLocks noChangeArrowheads="1"/>
          </p:cNvSpPr>
          <p:nvPr/>
        </p:nvSpPr>
        <p:spPr bwMode="auto">
          <a:xfrm>
            <a:off x="971550" y="4479925"/>
            <a:ext cx="487363" cy="458788"/>
          </a:xfrm>
          <a:prstGeom prst="rect">
            <a:avLst/>
          </a:prstGeom>
          <a:noFill/>
          <a:ln w="9525">
            <a:noFill/>
            <a:miter lim="800000"/>
            <a:headEnd/>
            <a:tailEnd/>
          </a:ln>
        </p:spPr>
        <p:txBody>
          <a:bodyPr lIns="0" rIns="0">
            <a:spAutoFit/>
          </a:bodyPr>
          <a:lstStyle/>
          <a:p>
            <a:r>
              <a:rPr lang="en-US" sz="800">
                <a:solidFill>
                  <a:schemeClr val="bg2"/>
                </a:solidFill>
              </a:rPr>
              <a:t>ORDER</a:t>
            </a:r>
            <a:br>
              <a:rPr lang="en-US" sz="800">
                <a:solidFill>
                  <a:schemeClr val="bg2"/>
                </a:solidFill>
              </a:rPr>
            </a:br>
            <a:r>
              <a:rPr lang="en-US" sz="800">
                <a:solidFill>
                  <a:schemeClr val="bg2"/>
                </a:solidFill>
              </a:rPr>
              <a:t>PICKED UP</a:t>
            </a:r>
          </a:p>
        </p:txBody>
      </p:sp>
      <p:sp>
        <p:nvSpPr>
          <p:cNvPr id="10299" name="TextBox 143"/>
          <p:cNvSpPr txBox="1">
            <a:spLocks noChangeArrowheads="1"/>
          </p:cNvSpPr>
          <p:nvPr/>
        </p:nvSpPr>
        <p:spPr bwMode="auto">
          <a:xfrm>
            <a:off x="1500188" y="4540250"/>
            <a:ext cx="661987" cy="336550"/>
          </a:xfrm>
          <a:prstGeom prst="rect">
            <a:avLst/>
          </a:prstGeom>
          <a:noFill/>
          <a:ln w="9525">
            <a:noFill/>
            <a:miter lim="800000"/>
            <a:headEnd/>
            <a:tailEnd/>
          </a:ln>
        </p:spPr>
        <p:txBody>
          <a:bodyPr lIns="0" rIns="0">
            <a:spAutoFit/>
          </a:bodyPr>
          <a:lstStyle/>
          <a:p>
            <a:r>
              <a:rPr lang="en-US" sz="800">
                <a:solidFill>
                  <a:schemeClr val="bg2"/>
                </a:solidFill>
              </a:rPr>
              <a:t>BOOKING CONFIRMED</a:t>
            </a:r>
          </a:p>
        </p:txBody>
      </p:sp>
      <p:sp>
        <p:nvSpPr>
          <p:cNvPr id="10300" name="TextBox 143"/>
          <p:cNvSpPr txBox="1">
            <a:spLocks noChangeArrowheads="1"/>
          </p:cNvSpPr>
          <p:nvPr/>
        </p:nvSpPr>
        <p:spPr bwMode="auto">
          <a:xfrm>
            <a:off x="2203450" y="4602163"/>
            <a:ext cx="663575" cy="214312"/>
          </a:xfrm>
          <a:prstGeom prst="rect">
            <a:avLst/>
          </a:prstGeom>
          <a:noFill/>
          <a:ln w="9525">
            <a:noFill/>
            <a:miter lim="800000"/>
            <a:headEnd/>
            <a:tailEnd/>
          </a:ln>
        </p:spPr>
        <p:txBody>
          <a:bodyPr lIns="0" rIns="0">
            <a:spAutoFit/>
          </a:bodyPr>
          <a:lstStyle/>
          <a:p>
            <a:r>
              <a:rPr lang="en-US" sz="800">
                <a:solidFill>
                  <a:schemeClr val="bg2"/>
                </a:solidFill>
              </a:rPr>
              <a:t>DEPARTED</a:t>
            </a:r>
          </a:p>
        </p:txBody>
      </p:sp>
      <p:sp>
        <p:nvSpPr>
          <p:cNvPr id="10301" name="TextBox 143"/>
          <p:cNvSpPr txBox="1">
            <a:spLocks noChangeArrowheads="1"/>
          </p:cNvSpPr>
          <p:nvPr/>
        </p:nvSpPr>
        <p:spPr bwMode="auto">
          <a:xfrm>
            <a:off x="2908300" y="4540250"/>
            <a:ext cx="661988" cy="336550"/>
          </a:xfrm>
          <a:prstGeom prst="rect">
            <a:avLst/>
          </a:prstGeom>
          <a:noFill/>
          <a:ln w="9525">
            <a:noFill/>
            <a:miter lim="800000"/>
            <a:headEnd/>
            <a:tailEnd/>
          </a:ln>
        </p:spPr>
        <p:txBody>
          <a:bodyPr lIns="0" rIns="0">
            <a:spAutoFit/>
          </a:bodyPr>
          <a:lstStyle/>
          <a:p>
            <a:r>
              <a:rPr lang="en-US" sz="800">
                <a:solidFill>
                  <a:schemeClr val="bg2"/>
                </a:solidFill>
              </a:rPr>
              <a:t>DOCUMENTS COMPLETE</a:t>
            </a:r>
          </a:p>
        </p:txBody>
      </p:sp>
      <p:sp>
        <p:nvSpPr>
          <p:cNvPr id="10302" name="TextBox 143"/>
          <p:cNvSpPr txBox="1">
            <a:spLocks noChangeArrowheads="1"/>
          </p:cNvSpPr>
          <p:nvPr/>
        </p:nvSpPr>
        <p:spPr bwMode="auto">
          <a:xfrm>
            <a:off x="3611563" y="4602163"/>
            <a:ext cx="663575" cy="214312"/>
          </a:xfrm>
          <a:prstGeom prst="rect">
            <a:avLst/>
          </a:prstGeom>
          <a:noFill/>
          <a:ln w="9525">
            <a:noFill/>
            <a:miter lim="800000"/>
            <a:headEnd/>
            <a:tailEnd/>
          </a:ln>
        </p:spPr>
        <p:txBody>
          <a:bodyPr lIns="0" rIns="0">
            <a:spAutoFit/>
          </a:bodyPr>
          <a:lstStyle/>
          <a:p>
            <a:r>
              <a:rPr lang="en-US" sz="800">
                <a:solidFill>
                  <a:schemeClr val="bg2"/>
                </a:solidFill>
              </a:rPr>
              <a:t>ARRIVED</a:t>
            </a:r>
          </a:p>
        </p:txBody>
      </p:sp>
      <p:sp>
        <p:nvSpPr>
          <p:cNvPr id="10303" name="TextBox 143"/>
          <p:cNvSpPr txBox="1">
            <a:spLocks noChangeArrowheads="1"/>
          </p:cNvSpPr>
          <p:nvPr/>
        </p:nvSpPr>
        <p:spPr bwMode="auto">
          <a:xfrm>
            <a:off x="4316413" y="4540250"/>
            <a:ext cx="663575" cy="336550"/>
          </a:xfrm>
          <a:prstGeom prst="rect">
            <a:avLst/>
          </a:prstGeom>
          <a:noFill/>
          <a:ln w="9525">
            <a:noFill/>
            <a:miter lim="800000"/>
            <a:headEnd/>
            <a:tailEnd/>
          </a:ln>
        </p:spPr>
        <p:txBody>
          <a:bodyPr lIns="0" rIns="0">
            <a:spAutoFit/>
          </a:bodyPr>
          <a:lstStyle/>
          <a:p>
            <a:r>
              <a:rPr lang="en-US" sz="800">
                <a:solidFill>
                  <a:schemeClr val="bg2"/>
                </a:solidFill>
              </a:rPr>
              <a:t>CLEARED</a:t>
            </a:r>
            <a:br>
              <a:rPr lang="en-US" sz="800">
                <a:solidFill>
                  <a:schemeClr val="bg2"/>
                </a:solidFill>
              </a:rPr>
            </a:br>
            <a:r>
              <a:rPr lang="en-US" sz="800">
                <a:solidFill>
                  <a:schemeClr val="bg2"/>
                </a:solidFill>
              </a:rPr>
              <a:t>CUSTOMS</a:t>
            </a:r>
          </a:p>
        </p:txBody>
      </p:sp>
      <p:sp>
        <p:nvSpPr>
          <p:cNvPr id="10304" name="TextBox 143"/>
          <p:cNvSpPr txBox="1">
            <a:spLocks noChangeArrowheads="1"/>
          </p:cNvSpPr>
          <p:nvPr/>
        </p:nvSpPr>
        <p:spPr bwMode="auto">
          <a:xfrm>
            <a:off x="5022850" y="4602163"/>
            <a:ext cx="663575" cy="214312"/>
          </a:xfrm>
          <a:prstGeom prst="rect">
            <a:avLst/>
          </a:prstGeom>
          <a:noFill/>
          <a:ln w="9525">
            <a:noFill/>
            <a:miter lim="800000"/>
            <a:headEnd/>
            <a:tailEnd/>
          </a:ln>
        </p:spPr>
        <p:txBody>
          <a:bodyPr lIns="0" rIns="0">
            <a:spAutoFit/>
          </a:bodyPr>
          <a:lstStyle/>
          <a:p>
            <a:r>
              <a:rPr lang="en-US" sz="800">
                <a:solidFill>
                  <a:schemeClr val="bg2"/>
                </a:solidFill>
              </a:rPr>
              <a:t>DELIVERED</a:t>
            </a:r>
          </a:p>
        </p:txBody>
      </p:sp>
      <p:sp>
        <p:nvSpPr>
          <p:cNvPr id="10305" name="Oval 26"/>
          <p:cNvSpPr>
            <a:spLocks noChangeArrowheads="1"/>
          </p:cNvSpPr>
          <p:nvPr/>
        </p:nvSpPr>
        <p:spPr bwMode="auto">
          <a:xfrm>
            <a:off x="4935538" y="3265488"/>
            <a:ext cx="182562" cy="182562"/>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10306" name="Oval 26"/>
          <p:cNvSpPr>
            <a:spLocks noChangeArrowheads="1"/>
          </p:cNvSpPr>
          <p:nvPr/>
        </p:nvSpPr>
        <p:spPr bwMode="auto">
          <a:xfrm>
            <a:off x="4929188" y="3597275"/>
            <a:ext cx="182562" cy="182563"/>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10307" name="Oval 26"/>
          <p:cNvSpPr>
            <a:spLocks noChangeArrowheads="1"/>
          </p:cNvSpPr>
          <p:nvPr/>
        </p:nvSpPr>
        <p:spPr bwMode="auto">
          <a:xfrm>
            <a:off x="5241925" y="3954463"/>
            <a:ext cx="182563" cy="182562"/>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sp>
        <p:nvSpPr>
          <p:cNvPr id="10308" name="Oval 26"/>
          <p:cNvSpPr>
            <a:spLocks noChangeArrowheads="1"/>
          </p:cNvSpPr>
          <p:nvPr/>
        </p:nvSpPr>
        <p:spPr bwMode="auto">
          <a:xfrm>
            <a:off x="5811838" y="4022725"/>
            <a:ext cx="182562" cy="182563"/>
          </a:xfrm>
          <a:prstGeom prst="ellipse">
            <a:avLst/>
          </a:prstGeom>
          <a:solidFill>
            <a:schemeClr val="accent2"/>
          </a:solidFill>
          <a:ln w="9525" algn="ctr">
            <a:solidFill>
              <a:schemeClr val="bg1"/>
            </a:solidFill>
            <a:round/>
            <a:headEnd/>
            <a:tailEnd/>
          </a:ln>
        </p:spPr>
        <p:txBody>
          <a:bodyPr wrap="none" lIns="0" tIns="9144" rIns="0" bIns="0" anchor="ctr"/>
          <a:lstStyle/>
          <a:p>
            <a:r>
              <a:rPr lang="en-US" sz="600">
                <a:solidFill>
                  <a:schemeClr val="bg1"/>
                </a:solidFill>
              </a:rPr>
              <a:t>GW</a:t>
            </a:r>
          </a:p>
        </p:txBody>
      </p:sp>
      <p:grpSp>
        <p:nvGrpSpPr>
          <p:cNvPr id="2" name="Group 90"/>
          <p:cNvGrpSpPr>
            <a:grpSpLocks/>
          </p:cNvGrpSpPr>
          <p:nvPr/>
        </p:nvGrpSpPr>
        <p:grpSpPr bwMode="auto">
          <a:xfrm>
            <a:off x="819150" y="6124575"/>
            <a:ext cx="4648200" cy="574675"/>
            <a:chOff x="1207" y="3774"/>
            <a:chExt cx="2111" cy="261"/>
          </a:xfrm>
        </p:grpSpPr>
        <p:grpSp>
          <p:nvGrpSpPr>
            <p:cNvPr id="3" name="Group 19"/>
            <p:cNvGrpSpPr>
              <a:grpSpLocks/>
            </p:cNvGrpSpPr>
            <p:nvPr/>
          </p:nvGrpSpPr>
          <p:grpSpPr bwMode="auto">
            <a:xfrm>
              <a:off x="1211" y="3915"/>
              <a:ext cx="411" cy="115"/>
              <a:chOff x="1740794" y="5866945"/>
              <a:chExt cx="653547" cy="182880"/>
            </a:xfrm>
          </p:grpSpPr>
          <p:sp>
            <p:nvSpPr>
              <p:cNvPr id="10334" name="Oval 12"/>
              <p:cNvSpPr>
                <a:spLocks noChangeArrowheads="1"/>
              </p:cNvSpPr>
              <p:nvPr/>
            </p:nvSpPr>
            <p:spPr bwMode="auto">
              <a:xfrm>
                <a:off x="1740794" y="5866945"/>
                <a:ext cx="182880" cy="182880"/>
              </a:xfrm>
              <a:prstGeom prst="ellipse">
                <a:avLst/>
              </a:prstGeom>
              <a:solidFill>
                <a:srgbClr val="92D050"/>
              </a:solidFill>
              <a:ln w="9525" algn="ctr">
                <a:solidFill>
                  <a:schemeClr val="bg1"/>
                </a:solidFill>
                <a:round/>
                <a:headEnd/>
                <a:tailEnd/>
              </a:ln>
            </p:spPr>
            <p:txBody>
              <a:bodyPr wrap="none" lIns="9144" tIns="9144" rIns="0" bIns="0" anchor="ctr"/>
              <a:lstStyle/>
              <a:p>
                <a:r>
                  <a:rPr lang="en-US" sz="800">
                    <a:solidFill>
                      <a:schemeClr val="bg1"/>
                    </a:solidFill>
                  </a:rPr>
                  <a:t>SP</a:t>
                </a:r>
              </a:p>
            </p:txBody>
          </p:sp>
          <p:sp>
            <p:nvSpPr>
              <p:cNvPr id="10335" name="TextBox 13"/>
              <p:cNvSpPr txBox="1">
                <a:spLocks noChangeArrowheads="1"/>
              </p:cNvSpPr>
              <p:nvPr/>
            </p:nvSpPr>
            <p:spPr bwMode="auto">
              <a:xfrm>
                <a:off x="1980849" y="5903751"/>
                <a:ext cx="413492" cy="98916"/>
              </a:xfrm>
              <a:prstGeom prst="rect">
                <a:avLst/>
              </a:prstGeom>
              <a:noFill/>
              <a:ln w="9525">
                <a:noFill/>
                <a:miter lim="800000"/>
                <a:headEnd/>
                <a:tailEnd/>
              </a:ln>
            </p:spPr>
            <p:txBody>
              <a:bodyPr wrap="none" lIns="0" tIns="0" rIns="0" bIns="0">
                <a:spAutoFit/>
              </a:bodyPr>
              <a:lstStyle/>
              <a:p>
                <a:pPr algn="l"/>
                <a:r>
                  <a:rPr lang="en-US" sz="900"/>
                  <a:t>SUPPLIER</a:t>
                </a:r>
              </a:p>
            </p:txBody>
          </p:sp>
        </p:grpSp>
        <p:grpSp>
          <p:nvGrpSpPr>
            <p:cNvPr id="4" name="Group 20"/>
            <p:cNvGrpSpPr>
              <a:grpSpLocks/>
            </p:cNvGrpSpPr>
            <p:nvPr/>
          </p:nvGrpSpPr>
          <p:grpSpPr bwMode="auto">
            <a:xfrm>
              <a:off x="1716" y="3779"/>
              <a:ext cx="659" cy="115"/>
              <a:chOff x="1740882" y="6098281"/>
              <a:chExt cx="1047977" cy="182678"/>
            </a:xfrm>
          </p:grpSpPr>
          <p:sp>
            <p:nvSpPr>
              <p:cNvPr id="10332" name="Oval 143"/>
              <p:cNvSpPr>
                <a:spLocks noChangeArrowheads="1"/>
              </p:cNvSpPr>
              <p:nvPr/>
            </p:nvSpPr>
            <p:spPr bwMode="auto">
              <a:xfrm>
                <a:off x="1740890" y="6098356"/>
                <a:ext cx="182298" cy="182103"/>
              </a:xfrm>
              <a:prstGeom prst="ellipse">
                <a:avLst/>
              </a:prstGeom>
              <a:solidFill>
                <a:srgbClr val="FFFF00"/>
              </a:solidFill>
              <a:ln w="9525" algn="ctr">
                <a:solidFill>
                  <a:schemeClr val="bg1"/>
                </a:solidFill>
                <a:round/>
                <a:headEnd/>
                <a:tailEnd/>
              </a:ln>
            </p:spPr>
            <p:txBody>
              <a:bodyPr wrap="none" lIns="9144" tIns="9144" rIns="0" bIns="0" anchor="ctr"/>
              <a:lstStyle/>
              <a:p>
                <a:r>
                  <a:rPr lang="en-US" sz="800">
                    <a:solidFill>
                      <a:srgbClr val="595959"/>
                    </a:solidFill>
                  </a:rPr>
                  <a:t>DC</a:t>
                </a:r>
              </a:p>
            </p:txBody>
          </p:sp>
          <p:sp>
            <p:nvSpPr>
              <p:cNvPr id="10333" name="TextBox 15"/>
              <p:cNvSpPr txBox="1">
                <a:spLocks noChangeArrowheads="1"/>
              </p:cNvSpPr>
              <p:nvPr/>
            </p:nvSpPr>
            <p:spPr bwMode="auto">
              <a:xfrm>
                <a:off x="1981664" y="6135046"/>
                <a:ext cx="807195" cy="98807"/>
              </a:xfrm>
              <a:prstGeom prst="rect">
                <a:avLst/>
              </a:prstGeom>
              <a:noFill/>
              <a:ln w="9525">
                <a:noFill/>
                <a:miter lim="800000"/>
                <a:headEnd/>
                <a:tailEnd/>
              </a:ln>
            </p:spPr>
            <p:txBody>
              <a:bodyPr wrap="none" lIns="0" tIns="0" rIns="0" bIns="0">
                <a:spAutoFit/>
              </a:bodyPr>
              <a:lstStyle/>
              <a:p>
                <a:pPr algn="l"/>
                <a:r>
                  <a:rPr lang="en-US" sz="900"/>
                  <a:t>DECONSOLIDATION</a:t>
                </a:r>
              </a:p>
            </p:txBody>
          </p:sp>
        </p:grpSp>
        <p:grpSp>
          <p:nvGrpSpPr>
            <p:cNvPr id="5" name="Group 21"/>
            <p:cNvGrpSpPr>
              <a:grpSpLocks/>
            </p:cNvGrpSpPr>
            <p:nvPr/>
          </p:nvGrpSpPr>
          <p:grpSpPr bwMode="auto">
            <a:xfrm>
              <a:off x="1716" y="3920"/>
              <a:ext cx="440" cy="115"/>
              <a:chOff x="1740882" y="6330611"/>
              <a:chExt cx="698260" cy="182677"/>
            </a:xfrm>
          </p:grpSpPr>
          <p:sp>
            <p:nvSpPr>
              <p:cNvPr id="10330" name="Oval 141"/>
              <p:cNvSpPr>
                <a:spLocks noChangeArrowheads="1"/>
              </p:cNvSpPr>
              <p:nvPr/>
            </p:nvSpPr>
            <p:spPr bwMode="auto">
              <a:xfrm>
                <a:off x="1740890" y="6330040"/>
                <a:ext cx="183063" cy="183248"/>
              </a:xfrm>
              <a:prstGeom prst="ellipse">
                <a:avLst/>
              </a:prstGeom>
              <a:solidFill>
                <a:srgbClr val="00B0F0"/>
              </a:solidFill>
              <a:ln w="9525" algn="ctr">
                <a:solidFill>
                  <a:schemeClr val="bg1"/>
                </a:solidFill>
                <a:round/>
                <a:headEnd/>
                <a:tailEnd/>
              </a:ln>
            </p:spPr>
            <p:txBody>
              <a:bodyPr wrap="none" lIns="18288" tIns="9144" rIns="0" bIns="0" anchor="ctr"/>
              <a:lstStyle/>
              <a:p>
                <a:pPr algn="l"/>
                <a:r>
                  <a:rPr lang="en-US" sz="800">
                    <a:solidFill>
                      <a:schemeClr val="bg1"/>
                    </a:solidFill>
                  </a:rPr>
                  <a:t>AS</a:t>
                </a:r>
              </a:p>
            </p:txBody>
          </p:sp>
          <p:sp>
            <p:nvSpPr>
              <p:cNvPr id="10331" name="TextBox 17"/>
              <p:cNvSpPr txBox="1">
                <a:spLocks noChangeArrowheads="1"/>
              </p:cNvSpPr>
              <p:nvPr/>
            </p:nvSpPr>
            <p:spPr bwMode="auto">
              <a:xfrm>
                <a:off x="1981267" y="6367146"/>
                <a:ext cx="457875" cy="98189"/>
              </a:xfrm>
              <a:prstGeom prst="rect">
                <a:avLst/>
              </a:prstGeom>
              <a:noFill/>
              <a:ln w="9525">
                <a:noFill/>
                <a:miter lim="800000"/>
                <a:headEnd/>
                <a:tailEnd/>
              </a:ln>
            </p:spPr>
            <p:txBody>
              <a:bodyPr wrap="none" lIns="0" tIns="0" rIns="0" bIns="0">
                <a:spAutoFit/>
              </a:bodyPr>
              <a:lstStyle/>
              <a:p>
                <a:pPr algn="l"/>
                <a:r>
                  <a:rPr lang="en-US" sz="900"/>
                  <a:t>ASSEMBLY</a:t>
                </a:r>
              </a:p>
            </p:txBody>
          </p:sp>
        </p:grpSp>
        <p:grpSp>
          <p:nvGrpSpPr>
            <p:cNvPr id="6" name="Group 22"/>
            <p:cNvGrpSpPr>
              <a:grpSpLocks/>
            </p:cNvGrpSpPr>
            <p:nvPr/>
          </p:nvGrpSpPr>
          <p:grpSpPr bwMode="auto">
            <a:xfrm>
              <a:off x="2453" y="3774"/>
              <a:ext cx="330" cy="115"/>
              <a:chOff x="1740794" y="5660265"/>
              <a:chExt cx="523307" cy="182880"/>
            </a:xfrm>
          </p:grpSpPr>
          <p:sp>
            <p:nvSpPr>
              <p:cNvPr id="10328" name="Oval 23"/>
              <p:cNvSpPr>
                <a:spLocks noChangeArrowheads="1"/>
              </p:cNvSpPr>
              <p:nvPr/>
            </p:nvSpPr>
            <p:spPr bwMode="auto">
              <a:xfrm>
                <a:off x="1740794" y="5660265"/>
                <a:ext cx="182880" cy="182880"/>
              </a:xfrm>
              <a:prstGeom prst="ellipse">
                <a:avLst/>
              </a:prstGeom>
              <a:solidFill>
                <a:srgbClr val="7030A0"/>
              </a:solidFill>
              <a:ln w="9525" algn="ctr">
                <a:solidFill>
                  <a:schemeClr val="bg1"/>
                </a:solidFill>
                <a:round/>
                <a:headEnd/>
                <a:tailEnd/>
              </a:ln>
            </p:spPr>
            <p:txBody>
              <a:bodyPr wrap="none" lIns="0" tIns="9144" rIns="0" bIns="0" anchor="ctr"/>
              <a:lstStyle/>
              <a:p>
                <a:r>
                  <a:rPr lang="en-US" sz="800">
                    <a:solidFill>
                      <a:schemeClr val="bg1"/>
                    </a:solidFill>
                  </a:rPr>
                  <a:t>ST</a:t>
                </a:r>
              </a:p>
            </p:txBody>
          </p:sp>
          <p:sp>
            <p:nvSpPr>
              <p:cNvPr id="10329" name="TextBox 24"/>
              <p:cNvSpPr txBox="1">
                <a:spLocks noChangeArrowheads="1"/>
              </p:cNvSpPr>
              <p:nvPr/>
            </p:nvSpPr>
            <p:spPr bwMode="auto">
              <a:xfrm>
                <a:off x="1981355" y="5696841"/>
                <a:ext cx="282746" cy="98298"/>
              </a:xfrm>
              <a:prstGeom prst="rect">
                <a:avLst/>
              </a:prstGeom>
              <a:noFill/>
              <a:ln w="9525">
                <a:noFill/>
                <a:miter lim="800000"/>
                <a:headEnd/>
                <a:tailEnd/>
              </a:ln>
            </p:spPr>
            <p:txBody>
              <a:bodyPr wrap="none" lIns="0" tIns="0" rIns="0" bIns="0">
                <a:spAutoFit/>
              </a:bodyPr>
              <a:lstStyle/>
              <a:p>
                <a:pPr algn="l"/>
                <a:r>
                  <a:rPr lang="en-US" sz="900"/>
                  <a:t>STORE</a:t>
                </a:r>
              </a:p>
            </p:txBody>
          </p:sp>
        </p:grpSp>
        <p:sp>
          <p:nvSpPr>
            <p:cNvPr id="10321" name="Oval 26"/>
            <p:cNvSpPr>
              <a:spLocks noChangeArrowheads="1"/>
            </p:cNvSpPr>
            <p:nvPr/>
          </p:nvSpPr>
          <p:spPr bwMode="auto">
            <a:xfrm>
              <a:off x="2453" y="3915"/>
              <a:ext cx="115" cy="115"/>
            </a:xfrm>
            <a:prstGeom prst="ellipse">
              <a:avLst/>
            </a:prstGeom>
            <a:solidFill>
              <a:schemeClr val="accent2"/>
            </a:solidFill>
            <a:ln w="9525" algn="ctr">
              <a:solidFill>
                <a:schemeClr val="bg1"/>
              </a:solidFill>
              <a:round/>
              <a:headEnd/>
              <a:tailEnd/>
            </a:ln>
          </p:spPr>
          <p:txBody>
            <a:bodyPr wrap="none" lIns="0" tIns="9144" rIns="0" bIns="0" anchor="ctr"/>
            <a:lstStyle/>
            <a:p>
              <a:r>
                <a:rPr lang="en-US" sz="800">
                  <a:solidFill>
                    <a:schemeClr val="bg1"/>
                  </a:solidFill>
                </a:rPr>
                <a:t>GW</a:t>
              </a:r>
            </a:p>
          </p:txBody>
        </p:sp>
        <p:sp>
          <p:nvSpPr>
            <p:cNvPr id="10322" name="TextBox 27"/>
            <p:cNvSpPr txBox="1">
              <a:spLocks noChangeArrowheads="1"/>
            </p:cNvSpPr>
            <p:nvPr/>
          </p:nvSpPr>
          <p:spPr bwMode="auto">
            <a:xfrm>
              <a:off x="2605" y="3938"/>
              <a:ext cx="266" cy="62"/>
            </a:xfrm>
            <a:prstGeom prst="rect">
              <a:avLst/>
            </a:prstGeom>
            <a:noFill/>
            <a:ln w="9525">
              <a:noFill/>
              <a:miter lim="800000"/>
              <a:headEnd/>
              <a:tailEnd/>
            </a:ln>
          </p:spPr>
          <p:txBody>
            <a:bodyPr wrap="none" lIns="0" tIns="0" rIns="0" bIns="0">
              <a:spAutoFit/>
            </a:bodyPr>
            <a:lstStyle/>
            <a:p>
              <a:pPr algn="l"/>
              <a:r>
                <a:rPr lang="en-US" sz="900"/>
                <a:t>GATEWAY</a:t>
              </a:r>
            </a:p>
          </p:txBody>
        </p:sp>
        <p:sp>
          <p:nvSpPr>
            <p:cNvPr id="10323" name="Oval 47"/>
            <p:cNvSpPr>
              <a:spLocks noChangeArrowheads="1"/>
            </p:cNvSpPr>
            <p:nvPr/>
          </p:nvSpPr>
          <p:spPr bwMode="auto">
            <a:xfrm>
              <a:off x="1207" y="3774"/>
              <a:ext cx="115" cy="115"/>
            </a:xfrm>
            <a:prstGeom prst="ellipse">
              <a:avLst/>
            </a:prstGeom>
            <a:solidFill>
              <a:srgbClr val="FF0000"/>
            </a:solidFill>
            <a:ln w="9525" algn="ctr">
              <a:solidFill>
                <a:schemeClr val="bg1"/>
              </a:solidFill>
              <a:round/>
              <a:headEnd/>
              <a:tailEnd/>
            </a:ln>
          </p:spPr>
          <p:txBody>
            <a:bodyPr wrap="none" lIns="9144" tIns="9144" rIns="0" bIns="0" anchor="ctr"/>
            <a:lstStyle/>
            <a:p>
              <a:r>
                <a:rPr lang="en-US" sz="800">
                  <a:solidFill>
                    <a:schemeClr val="bg1"/>
                  </a:solidFill>
                </a:rPr>
                <a:t>IM</a:t>
              </a:r>
            </a:p>
          </p:txBody>
        </p:sp>
        <p:sp>
          <p:nvSpPr>
            <p:cNvPr id="10324" name="TextBox 48"/>
            <p:cNvSpPr txBox="1">
              <a:spLocks noChangeArrowheads="1"/>
            </p:cNvSpPr>
            <p:nvPr/>
          </p:nvSpPr>
          <p:spPr bwMode="auto">
            <a:xfrm>
              <a:off x="1358" y="3797"/>
              <a:ext cx="274" cy="62"/>
            </a:xfrm>
            <a:prstGeom prst="rect">
              <a:avLst/>
            </a:prstGeom>
            <a:noFill/>
            <a:ln w="9525">
              <a:noFill/>
              <a:miter lim="800000"/>
              <a:headEnd/>
              <a:tailEnd/>
            </a:ln>
          </p:spPr>
          <p:txBody>
            <a:bodyPr wrap="none" lIns="0" tIns="0" rIns="0" bIns="0">
              <a:spAutoFit/>
            </a:bodyPr>
            <a:lstStyle/>
            <a:p>
              <a:pPr algn="l"/>
              <a:r>
                <a:rPr lang="en-US" sz="900"/>
                <a:t>IMPORTER</a:t>
              </a:r>
            </a:p>
          </p:txBody>
        </p:sp>
        <p:grpSp>
          <p:nvGrpSpPr>
            <p:cNvPr id="7" name="Group 22"/>
            <p:cNvGrpSpPr>
              <a:grpSpLocks/>
            </p:cNvGrpSpPr>
            <p:nvPr/>
          </p:nvGrpSpPr>
          <p:grpSpPr bwMode="auto">
            <a:xfrm>
              <a:off x="2915" y="3774"/>
              <a:ext cx="403" cy="115"/>
              <a:chOff x="1740794" y="5660265"/>
              <a:chExt cx="639235" cy="182880"/>
            </a:xfrm>
          </p:grpSpPr>
          <p:sp>
            <p:nvSpPr>
              <p:cNvPr id="10326" name="Oval 23"/>
              <p:cNvSpPr>
                <a:spLocks noChangeArrowheads="1"/>
              </p:cNvSpPr>
              <p:nvPr/>
            </p:nvSpPr>
            <p:spPr bwMode="auto">
              <a:xfrm>
                <a:off x="1740794" y="5660265"/>
                <a:ext cx="182880" cy="182880"/>
              </a:xfrm>
              <a:prstGeom prst="ellipse">
                <a:avLst/>
              </a:prstGeom>
              <a:solidFill>
                <a:schemeClr val="bg2"/>
              </a:solidFill>
              <a:ln w="9525" algn="ctr">
                <a:solidFill>
                  <a:schemeClr val="bg1"/>
                </a:solidFill>
                <a:round/>
                <a:headEnd/>
                <a:tailEnd/>
              </a:ln>
            </p:spPr>
            <p:txBody>
              <a:bodyPr wrap="none" lIns="0" tIns="9144" rIns="0" bIns="0" anchor="ctr"/>
              <a:lstStyle/>
              <a:p>
                <a:r>
                  <a:rPr lang="en-US" sz="800">
                    <a:solidFill>
                      <a:schemeClr val="bg1"/>
                    </a:solidFill>
                  </a:rPr>
                  <a:t>FC</a:t>
                </a:r>
              </a:p>
            </p:txBody>
          </p:sp>
          <p:sp>
            <p:nvSpPr>
              <p:cNvPr id="10327" name="TextBox 24"/>
              <p:cNvSpPr txBox="1">
                <a:spLocks noChangeArrowheads="1"/>
              </p:cNvSpPr>
              <p:nvPr/>
            </p:nvSpPr>
            <p:spPr bwMode="auto">
              <a:xfrm>
                <a:off x="1981366" y="5696841"/>
                <a:ext cx="398663" cy="98298"/>
              </a:xfrm>
              <a:prstGeom prst="rect">
                <a:avLst/>
              </a:prstGeom>
              <a:noFill/>
              <a:ln w="9525">
                <a:noFill/>
                <a:miter lim="800000"/>
                <a:headEnd/>
                <a:tailEnd/>
              </a:ln>
            </p:spPr>
            <p:txBody>
              <a:bodyPr wrap="none" lIns="0" tIns="0" rIns="0" bIns="0">
                <a:spAutoFit/>
              </a:bodyPr>
              <a:lstStyle/>
              <a:p>
                <a:pPr algn="l"/>
                <a:r>
                  <a:rPr lang="en-US" sz="900"/>
                  <a:t>FACTORY</a:t>
                </a:r>
              </a:p>
            </p:txBody>
          </p:sp>
        </p:grpSp>
      </p:grpSp>
      <p:cxnSp>
        <p:nvCxnSpPr>
          <p:cNvPr id="9326" name="AutoShape 110"/>
          <p:cNvCxnSpPr>
            <a:cxnSpLocks noChangeShapeType="1"/>
            <a:stCxn id="10293" idx="5"/>
            <a:endCxn id="10307" idx="2"/>
          </p:cNvCxnSpPr>
          <p:nvPr/>
        </p:nvCxnSpPr>
        <p:spPr bwMode="auto">
          <a:xfrm rot="5400000" flipH="1" flipV="1">
            <a:off x="2754313" y="2024063"/>
            <a:ext cx="465137" cy="4510087"/>
          </a:xfrm>
          <a:prstGeom prst="curvedConnector4">
            <a:avLst>
              <a:gd name="adj1" fmla="val -149833"/>
              <a:gd name="adj2" fmla="val 94931"/>
            </a:avLst>
          </a:prstGeom>
          <a:noFill/>
          <a:ln w="28575">
            <a:solidFill>
              <a:schemeClr val="bg1"/>
            </a:solidFill>
            <a:prstDash val="sysDot"/>
            <a:round/>
            <a:headEnd/>
            <a:tailEnd type="triangle" w="med" len="med"/>
          </a:ln>
          <a:effectLst>
            <a:outerShdw dist="35921" dir="2700000" algn="ctr" rotWithShape="0">
              <a:schemeClr val="bg2"/>
            </a:outerShdw>
          </a:effectLst>
        </p:spPr>
      </p:cxnSp>
      <p:sp>
        <p:nvSpPr>
          <p:cNvPr id="168" name="Oval 167"/>
          <p:cNvSpPr/>
          <p:nvPr/>
        </p:nvSpPr>
        <p:spPr bwMode="auto">
          <a:xfrm>
            <a:off x="5462588" y="3687763"/>
            <a:ext cx="182562" cy="182562"/>
          </a:xfrm>
          <a:prstGeom prst="ellipse">
            <a:avLst/>
          </a:prstGeom>
          <a:solidFill>
            <a:srgbClr val="FFFF00"/>
          </a:solidFill>
          <a:ln w="9525" cap="flat" cmpd="sng" algn="ctr">
            <a:solidFill>
              <a:schemeClr val="bg1"/>
            </a:solidFill>
            <a:prstDash val="solid"/>
            <a:round/>
            <a:headEnd type="none" w="med" len="med"/>
            <a:tailEnd type="none" w="med" len="med"/>
          </a:ln>
          <a:effectLst/>
        </p:spPr>
        <p:txBody>
          <a:bodyPr wrap="none" lIns="9144" tIns="9144" rIns="0" bIns="0" anchor="ctr"/>
          <a:lstStyle/>
          <a:p>
            <a:pPr>
              <a:defRPr/>
            </a:pPr>
            <a:r>
              <a:rPr lang="en-US" sz="600" dirty="0">
                <a:solidFill>
                  <a:schemeClr val="tx1">
                    <a:lumMod val="65000"/>
                    <a:lumOff val="35000"/>
                  </a:schemeClr>
                </a:solidFill>
              </a:rPr>
              <a:t>DC</a:t>
            </a:r>
          </a:p>
        </p:txBody>
      </p:sp>
      <p:sp>
        <p:nvSpPr>
          <p:cNvPr id="10312" name="Oval 23"/>
          <p:cNvSpPr>
            <a:spLocks noChangeArrowheads="1"/>
          </p:cNvSpPr>
          <p:nvPr/>
        </p:nvSpPr>
        <p:spPr bwMode="auto">
          <a:xfrm>
            <a:off x="5743575" y="3336925"/>
            <a:ext cx="182563" cy="182563"/>
          </a:xfrm>
          <a:prstGeom prst="ellipse">
            <a:avLst/>
          </a:prstGeom>
          <a:solidFill>
            <a:srgbClr val="7030A0"/>
          </a:solidFill>
          <a:ln w="9525" algn="ctr">
            <a:solidFill>
              <a:schemeClr val="bg1"/>
            </a:solidFill>
            <a:round/>
            <a:headEnd/>
            <a:tailEnd/>
          </a:ln>
        </p:spPr>
        <p:txBody>
          <a:bodyPr wrap="none" lIns="0" tIns="9144" rIns="0" bIns="0" anchor="ctr"/>
          <a:lstStyle/>
          <a:p>
            <a:r>
              <a:rPr lang="en-US" sz="600">
                <a:solidFill>
                  <a:schemeClr val="bg1"/>
                </a:solidFill>
              </a:rPr>
              <a:t>ST</a:t>
            </a:r>
          </a:p>
        </p:txBody>
      </p:sp>
      <p:cxnSp>
        <p:nvCxnSpPr>
          <p:cNvPr id="9329" name="AutoShape 113"/>
          <p:cNvCxnSpPr>
            <a:cxnSpLocks noChangeShapeType="1"/>
            <a:stCxn id="168" idx="0"/>
            <a:endCxn id="10312" idx="4"/>
          </p:cNvCxnSpPr>
          <p:nvPr/>
        </p:nvCxnSpPr>
        <p:spPr bwMode="auto">
          <a:xfrm rot="16200000">
            <a:off x="5611019" y="3463132"/>
            <a:ext cx="168275" cy="280987"/>
          </a:xfrm>
          <a:prstGeom prst="curvedConnector3">
            <a:avLst>
              <a:gd name="adj1" fmla="val 50000"/>
            </a:avLst>
          </a:prstGeom>
          <a:noFill/>
          <a:ln w="28575">
            <a:solidFill>
              <a:schemeClr val="bg1"/>
            </a:solidFill>
            <a:prstDash val="sysDot"/>
            <a:round/>
            <a:headEnd/>
            <a:tailEnd type="triangle" w="med" len="med"/>
          </a:ln>
          <a:effectLst>
            <a:outerShdw dist="35921" dir="2700000" algn="ctr" rotWithShape="0">
              <a:schemeClr val="bg2"/>
            </a:outerShdw>
          </a:effectLst>
        </p:spPr>
      </p:cxnSp>
      <p:cxnSp>
        <p:nvCxnSpPr>
          <p:cNvPr id="9331" name="AutoShape 115"/>
          <p:cNvCxnSpPr>
            <a:cxnSpLocks noChangeShapeType="1"/>
            <a:stCxn id="10307" idx="7"/>
            <a:endCxn id="168" idx="3"/>
          </p:cNvCxnSpPr>
          <p:nvPr/>
        </p:nvCxnSpPr>
        <p:spPr bwMode="auto">
          <a:xfrm rot="16200000">
            <a:off x="5374482" y="3866356"/>
            <a:ext cx="138112" cy="92075"/>
          </a:xfrm>
          <a:prstGeom prst="curvedConnector3">
            <a:avLst>
              <a:gd name="adj1" fmla="val 50574"/>
            </a:avLst>
          </a:prstGeom>
          <a:noFill/>
          <a:ln w="28575">
            <a:solidFill>
              <a:schemeClr val="bg1"/>
            </a:solidFill>
            <a:prstDash val="sysDot"/>
            <a:round/>
            <a:headEnd/>
            <a:tailEnd type="triangle" w="med" len="med"/>
          </a:ln>
          <a:effectLst>
            <a:outerShdw dist="35921" dir="2700000" algn="ctr" rotWithShape="0">
              <a:schemeClr val="bg2"/>
            </a:outerShdw>
          </a:effectLst>
        </p:spPr>
      </p:cxnSp>
      <p:sp>
        <p:nvSpPr>
          <p:cNvPr id="10315" name="TextBox 7"/>
          <p:cNvSpPr txBox="1">
            <a:spLocks noChangeArrowheads="1"/>
          </p:cNvSpPr>
          <p:nvPr/>
        </p:nvSpPr>
        <p:spPr bwMode="auto">
          <a:xfrm>
            <a:off x="152400" y="1171575"/>
            <a:ext cx="5943600" cy="738664"/>
          </a:xfrm>
          <a:prstGeom prst="rect">
            <a:avLst/>
          </a:prstGeom>
          <a:noFill/>
          <a:ln w="9525">
            <a:noFill/>
            <a:miter lim="800000"/>
            <a:headEnd/>
            <a:tailEnd/>
          </a:ln>
        </p:spPr>
        <p:txBody>
          <a:bodyPr>
            <a:spAutoFit/>
          </a:bodyPr>
          <a:lstStyle/>
          <a:p>
            <a:r>
              <a:rPr lang="en-US" sz="1400" b="0" i="1" dirty="0" smtClean="0"/>
              <a:t>“Amber Road’s solution provided </a:t>
            </a:r>
            <a:r>
              <a:rPr lang="en-US" sz="1400" b="0" i="1" dirty="0"/>
              <a:t>Levi’s with more complete and accurate data regarding finished goods and has reduced tracking and tracing of inbound shipments by 98%.”</a:t>
            </a:r>
          </a:p>
        </p:txBody>
      </p:sp>
      <p:sp>
        <p:nvSpPr>
          <p:cNvPr id="10316" name="Rectangle 117"/>
          <p:cNvSpPr>
            <a:spLocks noChangeArrowheads="1"/>
          </p:cNvSpPr>
          <p:nvPr/>
        </p:nvSpPr>
        <p:spPr bwMode="auto">
          <a:xfrm>
            <a:off x="3952875" y="1862138"/>
            <a:ext cx="1857375" cy="274637"/>
          </a:xfrm>
          <a:prstGeom prst="rect">
            <a:avLst/>
          </a:prstGeom>
          <a:noFill/>
          <a:ln w="9525">
            <a:noFill/>
            <a:miter lim="800000"/>
            <a:headEnd/>
            <a:tailEnd/>
          </a:ln>
        </p:spPr>
        <p:txBody>
          <a:bodyPr wrap="none">
            <a:spAutoFit/>
          </a:bodyPr>
          <a:lstStyle/>
          <a:p>
            <a:r>
              <a:rPr lang="en-US" sz="1200" b="0" i="1"/>
              <a:t>Levi Strauss &amp; Company</a:t>
            </a:r>
            <a:endParaRPr lang="en-US" sz="1200"/>
          </a:p>
        </p:txBody>
      </p:sp>
    </p:spTree>
    <p:extLst>
      <p:ext uri="{BB962C8B-B14F-4D97-AF65-F5344CB8AC3E}">
        <p14:creationId xmlns:p14="http://schemas.microsoft.com/office/powerpoint/2010/main" val="1935186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117475" y="2300288"/>
            <a:ext cx="6007100" cy="4443412"/>
          </a:xfrm>
          <a:prstGeom prst="rect">
            <a:avLst/>
          </a:prstGeom>
          <a:solidFill>
            <a:srgbClr val="BCD8DD"/>
          </a:solidFill>
          <a:ln w="9525">
            <a:noFill/>
            <a:miter lim="800000"/>
            <a:headEnd/>
            <a:tailEnd/>
          </a:ln>
        </p:spPr>
        <p:txBody>
          <a:bodyPr/>
          <a:lstStyle/>
          <a:p>
            <a:endParaRPr lang="en-US"/>
          </a:p>
        </p:txBody>
      </p:sp>
      <p:grpSp>
        <p:nvGrpSpPr>
          <p:cNvPr id="2" name="Group 149"/>
          <p:cNvGrpSpPr>
            <a:grpSpLocks/>
          </p:cNvGrpSpPr>
          <p:nvPr/>
        </p:nvGrpSpPr>
        <p:grpSpPr bwMode="auto">
          <a:xfrm>
            <a:off x="119063" y="4640263"/>
            <a:ext cx="5994400" cy="830262"/>
            <a:chOff x="118996" y="4678472"/>
            <a:chExt cx="5993704" cy="829848"/>
          </a:xfrm>
        </p:grpSpPr>
        <p:sp>
          <p:nvSpPr>
            <p:cNvPr id="148" name="Rectangle 147"/>
            <p:cNvSpPr/>
            <p:nvPr/>
          </p:nvSpPr>
          <p:spPr bwMode="auto">
            <a:xfrm rot="10800000">
              <a:off x="118996" y="4894546"/>
              <a:ext cx="5993704" cy="613774"/>
            </a:xfrm>
            <a:prstGeom prst="rect">
              <a:avLst/>
            </a:prstGeom>
            <a:gradFill flip="none" rotWithShape="1">
              <a:gsLst>
                <a:gs pos="0">
                  <a:srgbClr val="C5F0FF"/>
                </a:gs>
                <a:gs pos="70000">
                  <a:srgbClr val="C5F0FF"/>
                </a:gs>
                <a:gs pos="100000">
                  <a:srgbClr val="C5F0FF">
                    <a:alpha val="0"/>
                  </a:srgbClr>
                </a:gs>
              </a:gsLst>
              <a:lin ang="16200000" scaled="0"/>
              <a:tileRect/>
            </a:gradFill>
            <a:ln w="9525" cap="flat" cmpd="sng" algn="ctr">
              <a:noFill/>
              <a:prstDash val="solid"/>
              <a:round/>
              <a:headEnd type="none" w="med" len="med"/>
              <a:tailEnd type="none" w="med" len="med"/>
            </a:ln>
            <a:effectLst/>
          </p:spPr>
          <p:txBody>
            <a:bodyPr/>
            <a:lstStyle/>
            <a:p>
              <a:pPr>
                <a:defRPr/>
              </a:pPr>
              <a:endParaRPr lang="en-US"/>
            </a:p>
          </p:txBody>
        </p:sp>
        <p:sp>
          <p:nvSpPr>
            <p:cNvPr id="11336" name="Pentagon 148"/>
            <p:cNvSpPr>
              <a:spLocks noChangeArrowheads="1"/>
            </p:cNvSpPr>
            <p:nvPr/>
          </p:nvSpPr>
          <p:spPr bwMode="auto">
            <a:xfrm rot="5400000" flipH="1">
              <a:off x="2923261" y="4445174"/>
              <a:ext cx="616906" cy="1083502"/>
            </a:xfrm>
            <a:prstGeom prst="homePlate">
              <a:avLst>
                <a:gd name="adj" fmla="val 35606"/>
              </a:avLst>
            </a:prstGeom>
            <a:solidFill>
              <a:srgbClr val="C5F0FF"/>
            </a:solidFill>
            <a:ln w="9525" algn="ctr">
              <a:noFill/>
              <a:round/>
              <a:headEnd/>
              <a:tailEnd/>
            </a:ln>
          </p:spPr>
          <p:txBody>
            <a:bodyPr/>
            <a:lstStyle/>
            <a:p>
              <a:endParaRPr lang="en-US"/>
            </a:p>
          </p:txBody>
        </p:sp>
      </p:grpSp>
      <p:grpSp>
        <p:nvGrpSpPr>
          <p:cNvPr id="3" name="Group 145"/>
          <p:cNvGrpSpPr>
            <a:grpSpLocks/>
          </p:cNvGrpSpPr>
          <p:nvPr/>
        </p:nvGrpSpPr>
        <p:grpSpPr bwMode="auto">
          <a:xfrm>
            <a:off x="150813" y="2762250"/>
            <a:ext cx="5980112" cy="830263"/>
            <a:chOff x="137786" y="2824620"/>
            <a:chExt cx="5981178" cy="829848"/>
          </a:xfrm>
        </p:grpSpPr>
        <p:sp>
          <p:nvSpPr>
            <p:cNvPr id="139" name="Rectangle 138"/>
            <p:cNvSpPr/>
            <p:nvPr/>
          </p:nvSpPr>
          <p:spPr bwMode="auto">
            <a:xfrm>
              <a:off x="137786" y="2824620"/>
              <a:ext cx="5981178" cy="613774"/>
            </a:xfrm>
            <a:prstGeom prst="rect">
              <a:avLst/>
            </a:prstGeom>
            <a:gradFill flip="none" rotWithShape="1">
              <a:gsLst>
                <a:gs pos="0">
                  <a:srgbClr val="C5F0FF"/>
                </a:gs>
                <a:gs pos="70000">
                  <a:srgbClr val="C5F0FF"/>
                </a:gs>
                <a:gs pos="100000">
                  <a:srgbClr val="C5F0FF">
                    <a:alpha val="0"/>
                  </a:srgbClr>
                </a:gs>
              </a:gsLst>
              <a:lin ang="16200000" scaled="0"/>
              <a:tileRect/>
            </a:gradFill>
            <a:ln w="9525" cap="flat" cmpd="sng" algn="ctr">
              <a:noFill/>
              <a:prstDash val="solid"/>
              <a:round/>
              <a:headEnd type="none" w="med" len="med"/>
              <a:tailEnd type="none" w="med" len="med"/>
            </a:ln>
            <a:effectLst/>
          </p:spPr>
          <p:txBody>
            <a:bodyPr/>
            <a:lstStyle/>
            <a:p>
              <a:pPr>
                <a:defRPr/>
              </a:pPr>
              <a:endParaRPr lang="en-US"/>
            </a:p>
          </p:txBody>
        </p:sp>
        <p:sp>
          <p:nvSpPr>
            <p:cNvPr id="11332" name="Pentagon 140"/>
            <p:cNvSpPr>
              <a:spLocks noChangeArrowheads="1"/>
            </p:cNvSpPr>
            <p:nvPr/>
          </p:nvSpPr>
          <p:spPr bwMode="auto">
            <a:xfrm rot="16200000" flipH="1">
              <a:off x="2898210" y="2804264"/>
              <a:ext cx="616906" cy="1083502"/>
            </a:xfrm>
            <a:prstGeom prst="homePlate">
              <a:avLst>
                <a:gd name="adj" fmla="val 35606"/>
              </a:avLst>
            </a:prstGeom>
            <a:solidFill>
              <a:srgbClr val="C5F0FF"/>
            </a:solidFill>
            <a:ln w="9525" algn="ctr">
              <a:noFill/>
              <a:round/>
              <a:headEnd/>
              <a:tailEnd/>
            </a:ln>
          </p:spPr>
          <p:txBody>
            <a:bodyPr/>
            <a:lstStyle/>
            <a:p>
              <a:endParaRPr lang="en-US"/>
            </a:p>
          </p:txBody>
        </p:sp>
      </p:grpSp>
      <p:sp>
        <p:nvSpPr>
          <p:cNvPr id="11269" name="Pentagon 131"/>
          <p:cNvSpPr>
            <a:spLocks noChangeArrowheads="1"/>
          </p:cNvSpPr>
          <p:nvPr/>
        </p:nvSpPr>
        <p:spPr bwMode="auto">
          <a:xfrm flipH="1">
            <a:off x="4002088" y="3582988"/>
            <a:ext cx="1992312" cy="1082675"/>
          </a:xfrm>
          <a:prstGeom prst="homePlate">
            <a:avLst>
              <a:gd name="adj" fmla="val 19364"/>
            </a:avLst>
          </a:prstGeom>
          <a:gradFill rotWithShape="0">
            <a:gsLst>
              <a:gs pos="0">
                <a:srgbClr val="C5F0FF"/>
              </a:gs>
              <a:gs pos="100000">
                <a:srgbClr val="5B6F76">
                  <a:alpha val="0"/>
                </a:srgbClr>
              </a:gs>
            </a:gsLst>
            <a:lin ang="0" scaled="1"/>
          </a:gradFill>
          <a:ln w="9525" algn="ctr">
            <a:noFill/>
            <a:round/>
            <a:headEnd/>
            <a:tailEnd/>
          </a:ln>
        </p:spPr>
        <p:txBody>
          <a:bodyPr/>
          <a:lstStyle/>
          <a:p>
            <a:endParaRPr lang="en-US"/>
          </a:p>
        </p:txBody>
      </p:sp>
      <p:sp>
        <p:nvSpPr>
          <p:cNvPr id="131" name="Pentagon 130"/>
          <p:cNvSpPr/>
          <p:nvPr/>
        </p:nvSpPr>
        <p:spPr bwMode="auto">
          <a:xfrm>
            <a:off x="431800" y="3582988"/>
            <a:ext cx="1992313" cy="1082675"/>
          </a:xfrm>
          <a:prstGeom prst="homePlate">
            <a:avLst>
              <a:gd name="adj" fmla="val 19364"/>
            </a:avLst>
          </a:prstGeom>
          <a:gradFill>
            <a:gsLst>
              <a:gs pos="0">
                <a:srgbClr val="C5F0FF"/>
              </a:gs>
              <a:gs pos="100000">
                <a:schemeClr val="accent1">
                  <a:tint val="23500"/>
                  <a:satMod val="160000"/>
                  <a:alpha val="0"/>
                </a:schemeClr>
              </a:gs>
            </a:gsLst>
            <a:lin ang="10800000" scaled="0"/>
          </a:gradFill>
          <a:ln w="9525" cap="flat" cmpd="sng" algn="ctr">
            <a:noFill/>
            <a:prstDash val="solid"/>
            <a:round/>
            <a:headEnd type="none" w="med" len="med"/>
            <a:tailEnd type="none" w="med" len="med"/>
          </a:ln>
          <a:effectLst/>
        </p:spPr>
        <p:txBody>
          <a:bodyPr/>
          <a:lstStyle/>
          <a:p>
            <a:pPr>
              <a:defRPr/>
            </a:pPr>
            <a:endParaRPr lang="en-US" dirty="0"/>
          </a:p>
        </p:txBody>
      </p:sp>
      <p:sp>
        <p:nvSpPr>
          <p:cNvPr id="11271" name="Rectangle 6"/>
          <p:cNvSpPr>
            <a:spLocks noChangeArrowheads="1"/>
          </p:cNvSpPr>
          <p:nvPr/>
        </p:nvSpPr>
        <p:spPr bwMode="auto">
          <a:xfrm>
            <a:off x="117475" y="1096963"/>
            <a:ext cx="6007100" cy="1133475"/>
          </a:xfrm>
          <a:prstGeom prst="rect">
            <a:avLst/>
          </a:prstGeom>
          <a:solidFill>
            <a:schemeClr val="bg1"/>
          </a:solidFill>
          <a:ln w="6350">
            <a:solidFill>
              <a:schemeClr val="bg2"/>
            </a:solidFill>
            <a:miter lim="800000"/>
            <a:headEnd/>
            <a:tailEnd/>
          </a:ln>
        </p:spPr>
        <p:txBody>
          <a:bodyPr/>
          <a:lstStyle/>
          <a:p>
            <a:endParaRPr lang="en-US"/>
          </a:p>
        </p:txBody>
      </p:sp>
      <p:sp>
        <p:nvSpPr>
          <p:cNvPr id="11272" name="Rectangle 7"/>
          <p:cNvSpPr>
            <a:spLocks noChangeArrowheads="1"/>
          </p:cNvSpPr>
          <p:nvPr/>
        </p:nvSpPr>
        <p:spPr bwMode="auto">
          <a:xfrm>
            <a:off x="6192838" y="1096963"/>
            <a:ext cx="2836862" cy="2811462"/>
          </a:xfrm>
          <a:prstGeom prst="rect">
            <a:avLst/>
          </a:prstGeom>
          <a:solidFill>
            <a:srgbClr val="EAEAEA"/>
          </a:solidFill>
          <a:ln w="6350">
            <a:solidFill>
              <a:schemeClr val="bg2"/>
            </a:solidFill>
            <a:miter lim="800000"/>
            <a:headEnd/>
            <a:tailEnd/>
          </a:ln>
        </p:spPr>
        <p:txBody>
          <a:bodyPr/>
          <a:lstStyle/>
          <a:p>
            <a:endParaRPr lang="en-US"/>
          </a:p>
        </p:txBody>
      </p:sp>
      <p:sp>
        <p:nvSpPr>
          <p:cNvPr id="11273" name="Rectangle 8"/>
          <p:cNvSpPr>
            <a:spLocks noChangeArrowheads="1"/>
          </p:cNvSpPr>
          <p:nvPr/>
        </p:nvSpPr>
        <p:spPr bwMode="auto">
          <a:xfrm>
            <a:off x="6192838" y="3976688"/>
            <a:ext cx="2822575" cy="2767012"/>
          </a:xfrm>
          <a:prstGeom prst="rect">
            <a:avLst/>
          </a:prstGeom>
          <a:solidFill>
            <a:srgbClr val="EAEAEA"/>
          </a:solidFill>
          <a:ln w="6350">
            <a:solidFill>
              <a:schemeClr val="bg2"/>
            </a:solidFill>
            <a:miter lim="800000"/>
            <a:headEnd/>
            <a:tailEnd/>
          </a:ln>
        </p:spPr>
        <p:txBody>
          <a:bodyPr/>
          <a:lstStyle/>
          <a:p>
            <a:endParaRPr lang="en-US"/>
          </a:p>
        </p:txBody>
      </p:sp>
      <p:sp>
        <p:nvSpPr>
          <p:cNvPr id="11274" name="Freeform 10"/>
          <p:cNvSpPr>
            <a:spLocks/>
          </p:cNvSpPr>
          <p:nvPr/>
        </p:nvSpPr>
        <p:spPr bwMode="auto">
          <a:xfrm>
            <a:off x="4933950" y="3136900"/>
            <a:ext cx="1190625" cy="1306513"/>
          </a:xfrm>
          <a:custGeom>
            <a:avLst/>
            <a:gdLst>
              <a:gd name="T0" fmla="*/ 143648115 w 750"/>
              <a:gd name="T1" fmla="*/ 181451315 h 823"/>
              <a:gd name="T2" fmla="*/ 108367527 w 750"/>
              <a:gd name="T3" fmla="*/ 181451315 h 823"/>
              <a:gd name="T4" fmla="*/ 108367527 w 750"/>
              <a:gd name="T5" fmla="*/ 73085356 h 823"/>
              <a:gd name="T6" fmla="*/ 0 w 750"/>
              <a:gd name="T7" fmla="*/ 73085356 h 823"/>
              <a:gd name="T8" fmla="*/ 35282188 w 750"/>
              <a:gd name="T9" fmla="*/ 287297936 h 823"/>
              <a:gd name="T10" fmla="*/ 0 w 750"/>
              <a:gd name="T11" fmla="*/ 607358701 h 823"/>
              <a:gd name="T12" fmla="*/ 35282188 w 750"/>
              <a:gd name="T13" fmla="*/ 753527776 h 823"/>
              <a:gd name="T14" fmla="*/ 0 w 750"/>
              <a:gd name="T15" fmla="*/ 894656736 h 823"/>
              <a:gd name="T16" fmla="*/ 35282188 w 750"/>
              <a:gd name="T17" fmla="*/ 924898614 h 823"/>
              <a:gd name="T18" fmla="*/ 35282188 w 750"/>
              <a:gd name="T19" fmla="*/ 967740480 h 823"/>
              <a:gd name="T20" fmla="*/ 143648115 w 750"/>
              <a:gd name="T21" fmla="*/ 1071067689 h 823"/>
              <a:gd name="T22" fmla="*/ 181451241 w 750"/>
              <a:gd name="T23" fmla="*/ 1071067689 h 823"/>
              <a:gd name="T24" fmla="*/ 181451241 w 750"/>
              <a:gd name="T25" fmla="*/ 1106349880 h 823"/>
              <a:gd name="T26" fmla="*/ 143648115 w 750"/>
              <a:gd name="T27" fmla="*/ 1106349880 h 823"/>
              <a:gd name="T28" fmla="*/ 143648115 w 750"/>
              <a:gd name="T29" fmla="*/ 1139111120 h 823"/>
              <a:gd name="T30" fmla="*/ 181451241 w 750"/>
              <a:gd name="T31" fmla="*/ 1139111120 h 823"/>
              <a:gd name="T32" fmla="*/ 181451241 w 750"/>
              <a:gd name="T33" fmla="*/ 1217236764 h 823"/>
              <a:gd name="T34" fmla="*/ 257055953 w 750"/>
              <a:gd name="T35" fmla="*/ 1320562386 h 823"/>
              <a:gd name="T36" fmla="*/ 257055953 w 750"/>
              <a:gd name="T37" fmla="*/ 1355844576 h 823"/>
              <a:gd name="T38" fmla="*/ 433466932 w 750"/>
              <a:gd name="T39" fmla="*/ 1398688030 h 823"/>
              <a:gd name="T40" fmla="*/ 433466932 w 750"/>
              <a:gd name="T41" fmla="*/ 1466731461 h 823"/>
              <a:gd name="T42" fmla="*/ 471270058 w 750"/>
              <a:gd name="T43" fmla="*/ 1466731461 h 823"/>
              <a:gd name="T44" fmla="*/ 534273150 w 750"/>
              <a:gd name="T45" fmla="*/ 1534776479 h 823"/>
              <a:gd name="T46" fmla="*/ 642639039 w 750"/>
              <a:gd name="T47" fmla="*/ 1534776479 h 823"/>
              <a:gd name="T48" fmla="*/ 892135419 w 750"/>
              <a:gd name="T49" fmla="*/ 1643142413 h 823"/>
              <a:gd name="T50" fmla="*/ 1249997490 w 750"/>
              <a:gd name="T51" fmla="*/ 1575098982 h 823"/>
              <a:gd name="T52" fmla="*/ 1255037801 w 750"/>
              <a:gd name="T53" fmla="*/ 1575098982 h 823"/>
              <a:gd name="T54" fmla="*/ 1255037801 w 750"/>
              <a:gd name="T55" fmla="*/ 1575098982 h 823"/>
              <a:gd name="T56" fmla="*/ 1358364967 w 750"/>
              <a:gd name="T57" fmla="*/ 1683465314 h 823"/>
              <a:gd name="T58" fmla="*/ 1358364967 w 750"/>
              <a:gd name="T59" fmla="*/ 1751510332 h 823"/>
              <a:gd name="T60" fmla="*/ 1431448681 w 750"/>
              <a:gd name="T61" fmla="*/ 1786792523 h 823"/>
              <a:gd name="T62" fmla="*/ 1464211495 w 750"/>
              <a:gd name="T63" fmla="*/ 1786792523 h 823"/>
              <a:gd name="T64" fmla="*/ 1499493671 w 750"/>
              <a:gd name="T65" fmla="*/ 1746470019 h 823"/>
              <a:gd name="T66" fmla="*/ 1572577385 w 750"/>
              <a:gd name="T67" fmla="*/ 1746470019 h 823"/>
              <a:gd name="T68" fmla="*/ 1577617696 w 750"/>
              <a:gd name="T69" fmla="*/ 1751510332 h 823"/>
              <a:gd name="T70" fmla="*/ 1577617696 w 750"/>
              <a:gd name="T71" fmla="*/ 1751510332 h 823"/>
              <a:gd name="T72" fmla="*/ 1713706486 w 750"/>
              <a:gd name="T73" fmla="*/ 2036287219 h 823"/>
              <a:gd name="T74" fmla="*/ 1857356139 w 750"/>
              <a:gd name="T75" fmla="*/ 2074090360 h 823"/>
              <a:gd name="T76" fmla="*/ 1857356139 w 750"/>
              <a:gd name="T77" fmla="*/ 2074090360 h 823"/>
              <a:gd name="T78" fmla="*/ 1857356139 w 750"/>
              <a:gd name="T79" fmla="*/ 2074090360 h 823"/>
              <a:gd name="T80" fmla="*/ 1857356139 w 750"/>
              <a:gd name="T81" fmla="*/ 1927921285 h 823"/>
              <a:gd name="T82" fmla="*/ 1890117366 w 750"/>
              <a:gd name="T83" fmla="*/ 1905239083 h 823"/>
              <a:gd name="T84" fmla="*/ 1890117366 w 750"/>
              <a:gd name="T85" fmla="*/ 0 h 823"/>
              <a:gd name="T86" fmla="*/ 143648115 w 750"/>
              <a:gd name="T87" fmla="*/ 0 h 823"/>
              <a:gd name="T88" fmla="*/ 143648115 w 750"/>
              <a:gd name="T89" fmla="*/ 181451315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823"/>
              <a:gd name="T137" fmla="*/ 750 w 750"/>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823">
                <a:moveTo>
                  <a:pt x="57" y="72"/>
                </a:moveTo>
                <a:lnTo>
                  <a:pt x="43" y="72"/>
                </a:lnTo>
                <a:lnTo>
                  <a:pt x="43" y="29"/>
                </a:lnTo>
                <a:lnTo>
                  <a:pt x="0" y="29"/>
                </a:lnTo>
                <a:lnTo>
                  <a:pt x="14" y="114"/>
                </a:lnTo>
                <a:lnTo>
                  <a:pt x="0" y="241"/>
                </a:lnTo>
                <a:lnTo>
                  <a:pt x="14" y="299"/>
                </a:lnTo>
                <a:lnTo>
                  <a:pt x="0" y="355"/>
                </a:lnTo>
                <a:lnTo>
                  <a:pt x="14" y="367"/>
                </a:lnTo>
                <a:lnTo>
                  <a:pt x="14" y="384"/>
                </a:lnTo>
                <a:lnTo>
                  <a:pt x="57" y="425"/>
                </a:lnTo>
                <a:lnTo>
                  <a:pt x="72" y="425"/>
                </a:lnTo>
                <a:lnTo>
                  <a:pt x="72" y="439"/>
                </a:lnTo>
                <a:lnTo>
                  <a:pt x="57" y="439"/>
                </a:lnTo>
                <a:lnTo>
                  <a:pt x="57" y="452"/>
                </a:lnTo>
                <a:lnTo>
                  <a:pt x="72" y="452"/>
                </a:lnTo>
                <a:lnTo>
                  <a:pt x="72" y="483"/>
                </a:lnTo>
                <a:lnTo>
                  <a:pt x="102" y="524"/>
                </a:lnTo>
                <a:lnTo>
                  <a:pt x="102" y="538"/>
                </a:lnTo>
                <a:lnTo>
                  <a:pt x="172" y="555"/>
                </a:lnTo>
                <a:lnTo>
                  <a:pt x="172" y="582"/>
                </a:lnTo>
                <a:lnTo>
                  <a:pt x="187" y="582"/>
                </a:lnTo>
                <a:lnTo>
                  <a:pt x="212" y="609"/>
                </a:lnTo>
                <a:lnTo>
                  <a:pt x="255" y="609"/>
                </a:lnTo>
                <a:lnTo>
                  <a:pt x="354" y="652"/>
                </a:lnTo>
                <a:lnTo>
                  <a:pt x="496" y="625"/>
                </a:lnTo>
                <a:lnTo>
                  <a:pt x="498" y="625"/>
                </a:lnTo>
                <a:lnTo>
                  <a:pt x="539" y="668"/>
                </a:lnTo>
                <a:lnTo>
                  <a:pt x="539" y="695"/>
                </a:lnTo>
                <a:lnTo>
                  <a:pt x="568" y="709"/>
                </a:lnTo>
                <a:lnTo>
                  <a:pt x="581" y="709"/>
                </a:lnTo>
                <a:lnTo>
                  <a:pt x="595" y="693"/>
                </a:lnTo>
                <a:lnTo>
                  <a:pt x="624" y="693"/>
                </a:lnTo>
                <a:lnTo>
                  <a:pt x="626" y="695"/>
                </a:lnTo>
                <a:lnTo>
                  <a:pt x="680" y="808"/>
                </a:lnTo>
                <a:lnTo>
                  <a:pt x="737" y="823"/>
                </a:lnTo>
                <a:lnTo>
                  <a:pt x="737" y="765"/>
                </a:lnTo>
                <a:lnTo>
                  <a:pt x="750" y="756"/>
                </a:lnTo>
                <a:lnTo>
                  <a:pt x="750" y="0"/>
                </a:lnTo>
                <a:lnTo>
                  <a:pt x="57" y="0"/>
                </a:lnTo>
                <a:lnTo>
                  <a:pt x="57" y="72"/>
                </a:lnTo>
                <a:close/>
              </a:path>
            </a:pathLst>
          </a:custGeom>
          <a:solidFill>
            <a:srgbClr val="ADAC92"/>
          </a:solidFill>
          <a:ln w="4">
            <a:solidFill>
              <a:srgbClr val="FFFFFF"/>
            </a:solidFill>
            <a:miter lim="800000"/>
            <a:headEnd/>
            <a:tailEnd/>
          </a:ln>
        </p:spPr>
        <p:txBody>
          <a:bodyPr/>
          <a:lstStyle/>
          <a:p>
            <a:endParaRPr lang="en-US"/>
          </a:p>
        </p:txBody>
      </p:sp>
      <p:sp>
        <p:nvSpPr>
          <p:cNvPr id="11275" name="Freeform 11"/>
          <p:cNvSpPr>
            <a:spLocks/>
          </p:cNvSpPr>
          <p:nvPr/>
        </p:nvSpPr>
        <p:spPr bwMode="auto">
          <a:xfrm>
            <a:off x="4237038" y="2300288"/>
            <a:ext cx="14287" cy="4762"/>
          </a:xfrm>
          <a:custGeom>
            <a:avLst/>
            <a:gdLst>
              <a:gd name="T0" fmla="*/ 22679815 w 9"/>
              <a:gd name="T1" fmla="*/ 0 h 3"/>
              <a:gd name="T2" fmla="*/ 0 w 9"/>
              <a:gd name="T3" fmla="*/ 0 h 3"/>
              <a:gd name="T4" fmla="*/ 0 w 9"/>
              <a:gd name="T5" fmla="*/ 7558882 h 3"/>
              <a:gd name="T6" fmla="*/ 22679815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0" y="0"/>
                </a:lnTo>
                <a:lnTo>
                  <a:pt x="0" y="3"/>
                </a:lnTo>
                <a:lnTo>
                  <a:pt x="9" y="0"/>
                </a:lnTo>
                <a:close/>
              </a:path>
            </a:pathLst>
          </a:custGeom>
          <a:solidFill>
            <a:srgbClr val="ADAC92"/>
          </a:solidFill>
          <a:ln w="4">
            <a:solidFill>
              <a:srgbClr val="FFFFFF"/>
            </a:solidFill>
            <a:miter lim="800000"/>
            <a:headEnd/>
            <a:tailEnd/>
          </a:ln>
        </p:spPr>
        <p:txBody>
          <a:bodyPr/>
          <a:lstStyle/>
          <a:p>
            <a:endParaRPr lang="en-US"/>
          </a:p>
        </p:txBody>
      </p:sp>
      <p:sp>
        <p:nvSpPr>
          <p:cNvPr id="11276" name="Freeform 12"/>
          <p:cNvSpPr>
            <a:spLocks/>
          </p:cNvSpPr>
          <p:nvPr/>
        </p:nvSpPr>
        <p:spPr bwMode="auto">
          <a:xfrm>
            <a:off x="4327525" y="2300288"/>
            <a:ext cx="1797050" cy="836612"/>
          </a:xfrm>
          <a:custGeom>
            <a:avLst/>
            <a:gdLst>
              <a:gd name="T0" fmla="*/ 105846566 w 1132"/>
              <a:gd name="T1" fmla="*/ 143648010 h 527"/>
              <a:gd name="T2" fmla="*/ 176410911 w 1132"/>
              <a:gd name="T3" fmla="*/ 113406167 h 527"/>
              <a:gd name="T4" fmla="*/ 244454356 w 1132"/>
              <a:gd name="T5" fmla="*/ 45362777 h 527"/>
              <a:gd name="T6" fmla="*/ 287297788 w 1132"/>
              <a:gd name="T7" fmla="*/ 181451107 h 527"/>
              <a:gd name="T8" fmla="*/ 322579960 w 1132"/>
              <a:gd name="T9" fmla="*/ 181451107 h 527"/>
              <a:gd name="T10" fmla="*/ 466228110 w 1132"/>
              <a:gd name="T11" fmla="*/ 435985973 h 527"/>
              <a:gd name="T12" fmla="*/ 572074627 w 1132"/>
              <a:gd name="T13" fmla="*/ 539313064 h 527"/>
              <a:gd name="T14" fmla="*/ 572074627 w 1132"/>
              <a:gd name="T15" fmla="*/ 685481971 h 527"/>
              <a:gd name="T16" fmla="*/ 572074627 w 1132"/>
              <a:gd name="T17" fmla="*/ 753525324 h 527"/>
              <a:gd name="T18" fmla="*/ 534273093 w 1132"/>
              <a:gd name="T19" fmla="*/ 788807474 h 527"/>
              <a:gd name="T20" fmla="*/ 680442092 w 1132"/>
              <a:gd name="T21" fmla="*/ 934976580 h 527"/>
              <a:gd name="T22" fmla="*/ 713204903 w 1132"/>
              <a:gd name="T23" fmla="*/ 970258730 h 527"/>
              <a:gd name="T24" fmla="*/ 748485488 w 1132"/>
              <a:gd name="T25" fmla="*/ 1111387330 h 527"/>
              <a:gd name="T26" fmla="*/ 997981841 w 1132"/>
              <a:gd name="T27" fmla="*/ 1292838388 h 527"/>
              <a:gd name="T28" fmla="*/ 1071065547 w 1132"/>
              <a:gd name="T29" fmla="*/ 1328120538 h 527"/>
              <a:gd name="T30" fmla="*/ 1106347720 w 1132"/>
              <a:gd name="T31" fmla="*/ 1328120538 h 527"/>
              <a:gd name="T32" fmla="*/ 2147483647 w 1132"/>
              <a:gd name="T33" fmla="*/ 1328120538 h 527"/>
              <a:gd name="T34" fmla="*/ 2147483647 w 1132"/>
              <a:gd name="T35" fmla="*/ 0 h 527"/>
              <a:gd name="T36" fmla="*/ 0 w 1132"/>
              <a:gd name="T37" fmla="*/ 0 h 527"/>
              <a:gd name="T38" fmla="*/ 0 w 1132"/>
              <a:gd name="T39" fmla="*/ 7559670 h 527"/>
              <a:gd name="T40" fmla="*/ 105846566 w 1132"/>
              <a:gd name="T41" fmla="*/ 143648010 h 5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2"/>
              <a:gd name="T64" fmla="*/ 0 h 527"/>
              <a:gd name="T65" fmla="*/ 1132 w 1132"/>
              <a:gd name="T66" fmla="*/ 527 h 5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2" h="527">
                <a:moveTo>
                  <a:pt x="42" y="57"/>
                </a:moveTo>
                <a:lnTo>
                  <a:pt x="70" y="45"/>
                </a:lnTo>
                <a:lnTo>
                  <a:pt x="97" y="18"/>
                </a:lnTo>
                <a:lnTo>
                  <a:pt x="114" y="72"/>
                </a:lnTo>
                <a:lnTo>
                  <a:pt x="128" y="72"/>
                </a:lnTo>
                <a:lnTo>
                  <a:pt x="185" y="173"/>
                </a:lnTo>
                <a:lnTo>
                  <a:pt x="227" y="214"/>
                </a:lnTo>
                <a:lnTo>
                  <a:pt x="227" y="272"/>
                </a:lnTo>
                <a:lnTo>
                  <a:pt x="227" y="299"/>
                </a:lnTo>
                <a:lnTo>
                  <a:pt x="212" y="313"/>
                </a:lnTo>
                <a:lnTo>
                  <a:pt x="270" y="371"/>
                </a:lnTo>
                <a:lnTo>
                  <a:pt x="283" y="385"/>
                </a:lnTo>
                <a:lnTo>
                  <a:pt x="297" y="441"/>
                </a:lnTo>
                <a:lnTo>
                  <a:pt x="396" y="513"/>
                </a:lnTo>
                <a:lnTo>
                  <a:pt x="425" y="527"/>
                </a:lnTo>
                <a:lnTo>
                  <a:pt x="439" y="527"/>
                </a:lnTo>
                <a:lnTo>
                  <a:pt x="1132" y="527"/>
                </a:lnTo>
                <a:lnTo>
                  <a:pt x="1132" y="0"/>
                </a:lnTo>
                <a:lnTo>
                  <a:pt x="0" y="0"/>
                </a:lnTo>
                <a:lnTo>
                  <a:pt x="0" y="3"/>
                </a:lnTo>
                <a:lnTo>
                  <a:pt x="42" y="57"/>
                </a:lnTo>
                <a:close/>
              </a:path>
            </a:pathLst>
          </a:custGeom>
          <a:solidFill>
            <a:srgbClr val="ADAC92"/>
          </a:solidFill>
          <a:ln w="4">
            <a:solidFill>
              <a:srgbClr val="FFFFFF"/>
            </a:solidFill>
            <a:miter lim="800000"/>
            <a:headEnd/>
            <a:tailEnd/>
          </a:ln>
        </p:spPr>
        <p:txBody>
          <a:bodyPr/>
          <a:lstStyle/>
          <a:p>
            <a:endParaRPr lang="en-US"/>
          </a:p>
        </p:txBody>
      </p:sp>
      <p:sp>
        <p:nvSpPr>
          <p:cNvPr id="11277" name="Freeform 13"/>
          <p:cNvSpPr>
            <a:spLocks/>
          </p:cNvSpPr>
          <p:nvPr/>
        </p:nvSpPr>
        <p:spPr bwMode="auto">
          <a:xfrm>
            <a:off x="5270500" y="4103688"/>
            <a:ext cx="854075" cy="790575"/>
          </a:xfrm>
          <a:custGeom>
            <a:avLst/>
            <a:gdLst>
              <a:gd name="T0" fmla="*/ 1323082621 w 538"/>
              <a:gd name="T1" fmla="*/ 819051573 h 498"/>
              <a:gd name="T2" fmla="*/ 1292840760 w 538"/>
              <a:gd name="T3" fmla="*/ 783769394 h 498"/>
              <a:gd name="T4" fmla="*/ 1292840760 w 538"/>
              <a:gd name="T5" fmla="*/ 607358500 h 498"/>
              <a:gd name="T6" fmla="*/ 1323082621 w 538"/>
              <a:gd name="T7" fmla="*/ 539313504 h 498"/>
              <a:gd name="T8" fmla="*/ 1184473297 w 538"/>
              <a:gd name="T9" fmla="*/ 501511963 h 498"/>
              <a:gd name="T10" fmla="*/ 1179432987 w 538"/>
              <a:gd name="T11" fmla="*/ 501511963 h 498"/>
              <a:gd name="T12" fmla="*/ 1179432987 w 538"/>
              <a:gd name="T13" fmla="*/ 501511963 h 498"/>
              <a:gd name="T14" fmla="*/ 1043344611 w 538"/>
              <a:gd name="T15" fmla="*/ 216733484 h 498"/>
              <a:gd name="T16" fmla="*/ 965219009 w 538"/>
              <a:gd name="T17" fmla="*/ 216733484 h 498"/>
              <a:gd name="T18" fmla="*/ 934977148 w 538"/>
              <a:gd name="T19" fmla="*/ 257055974 h 498"/>
              <a:gd name="T20" fmla="*/ 897175615 w 538"/>
              <a:gd name="T21" fmla="*/ 257055974 h 498"/>
              <a:gd name="T22" fmla="*/ 824090124 w 538"/>
              <a:gd name="T23" fmla="*/ 216733484 h 498"/>
              <a:gd name="T24" fmla="*/ 824090124 w 538"/>
              <a:gd name="T25" fmla="*/ 216733484 h 498"/>
              <a:gd name="T26" fmla="*/ 821570763 w 538"/>
              <a:gd name="T27" fmla="*/ 211693172 h 498"/>
              <a:gd name="T28" fmla="*/ 821570763 w 538"/>
              <a:gd name="T29" fmla="*/ 143649714 h 498"/>
              <a:gd name="T30" fmla="*/ 720764559 w 538"/>
              <a:gd name="T31" fmla="*/ 40322503 h 498"/>
              <a:gd name="T32" fmla="*/ 362902435 w 538"/>
              <a:gd name="T33" fmla="*/ 113407847 h 498"/>
              <a:gd name="T34" fmla="*/ 113406236 w 538"/>
              <a:gd name="T35" fmla="*/ 2520950 h 498"/>
              <a:gd name="T36" fmla="*/ 5040312 w 538"/>
              <a:gd name="T37" fmla="*/ 2520950 h 498"/>
              <a:gd name="T38" fmla="*/ 0 w 538"/>
              <a:gd name="T39" fmla="*/ 0 h 498"/>
              <a:gd name="T40" fmla="*/ 0 w 538"/>
              <a:gd name="T41" fmla="*/ 0 h 498"/>
              <a:gd name="T42" fmla="*/ 68043419 w 538"/>
              <a:gd name="T43" fmla="*/ 211693172 h 498"/>
              <a:gd name="T44" fmla="*/ 214212490 w 538"/>
              <a:gd name="T45" fmla="*/ 289818791 h 498"/>
              <a:gd name="T46" fmla="*/ 146169046 w 538"/>
              <a:gd name="T47" fmla="*/ 393144378 h 498"/>
              <a:gd name="T48" fmla="*/ 108365925 w 538"/>
              <a:gd name="T49" fmla="*/ 357862199 h 498"/>
              <a:gd name="T50" fmla="*/ 146169046 w 538"/>
              <a:gd name="T51" fmla="*/ 430947605 h 498"/>
              <a:gd name="T52" fmla="*/ 289817143 w 538"/>
              <a:gd name="T53" fmla="*/ 501511963 h 498"/>
              <a:gd name="T54" fmla="*/ 322579953 w 538"/>
              <a:gd name="T55" fmla="*/ 569555371 h 498"/>
              <a:gd name="T56" fmla="*/ 289817143 w 538"/>
              <a:gd name="T57" fmla="*/ 607358500 h 498"/>
              <a:gd name="T58" fmla="*/ 425905618 w 538"/>
              <a:gd name="T59" fmla="*/ 715724398 h 498"/>
              <a:gd name="T60" fmla="*/ 466228099 w 538"/>
              <a:gd name="T61" fmla="*/ 751006577 h 498"/>
              <a:gd name="T62" fmla="*/ 504031220 w 538"/>
              <a:gd name="T63" fmla="*/ 715724398 h 498"/>
              <a:gd name="T64" fmla="*/ 466228099 w 538"/>
              <a:gd name="T65" fmla="*/ 637598780 h 498"/>
              <a:gd name="T66" fmla="*/ 425905618 w 538"/>
              <a:gd name="T67" fmla="*/ 637598780 h 498"/>
              <a:gd name="T68" fmla="*/ 357862124 w 538"/>
              <a:gd name="T69" fmla="*/ 501511963 h 498"/>
              <a:gd name="T70" fmla="*/ 146169046 w 538"/>
              <a:gd name="T71" fmla="*/ 176410944 h 498"/>
              <a:gd name="T72" fmla="*/ 108365925 w 538"/>
              <a:gd name="T73" fmla="*/ 40322503 h 498"/>
              <a:gd name="T74" fmla="*/ 214212490 w 538"/>
              <a:gd name="T75" fmla="*/ 108367536 h 498"/>
              <a:gd name="T76" fmla="*/ 249494661 w 538"/>
              <a:gd name="T77" fmla="*/ 108367536 h 498"/>
              <a:gd name="T78" fmla="*/ 322579953 w 538"/>
              <a:gd name="T79" fmla="*/ 252015662 h 498"/>
              <a:gd name="T80" fmla="*/ 357862124 w 538"/>
              <a:gd name="T81" fmla="*/ 357862199 h 498"/>
              <a:gd name="T82" fmla="*/ 425905618 w 538"/>
              <a:gd name="T83" fmla="*/ 357862199 h 498"/>
              <a:gd name="T84" fmla="*/ 425905618 w 538"/>
              <a:gd name="T85" fmla="*/ 393144378 h 498"/>
              <a:gd name="T86" fmla="*/ 504031220 w 538"/>
              <a:gd name="T87" fmla="*/ 501511963 h 498"/>
              <a:gd name="T88" fmla="*/ 504031220 w 538"/>
              <a:gd name="T89" fmla="*/ 539313504 h 498"/>
              <a:gd name="T90" fmla="*/ 607356785 w 538"/>
              <a:gd name="T91" fmla="*/ 569555371 h 498"/>
              <a:gd name="T92" fmla="*/ 753525781 w 538"/>
              <a:gd name="T93" fmla="*/ 783769394 h 498"/>
              <a:gd name="T94" fmla="*/ 821570763 w 538"/>
              <a:gd name="T95" fmla="*/ 851813001 h 498"/>
              <a:gd name="T96" fmla="*/ 753525781 w 538"/>
              <a:gd name="T97" fmla="*/ 929938619 h 498"/>
              <a:gd name="T98" fmla="*/ 821570763 w 538"/>
              <a:gd name="T99" fmla="*/ 997982027 h 498"/>
              <a:gd name="T100" fmla="*/ 897175615 w 538"/>
              <a:gd name="T101" fmla="*/ 1111389824 h 498"/>
              <a:gd name="T102" fmla="*/ 1038304301 w 538"/>
              <a:gd name="T103" fmla="*/ 1111389824 h 498"/>
              <a:gd name="T104" fmla="*/ 1078626782 w 538"/>
              <a:gd name="T105" fmla="*/ 1141631692 h 498"/>
              <a:gd name="T106" fmla="*/ 1292840760 w 538"/>
              <a:gd name="T107" fmla="*/ 1214715412 h 498"/>
              <a:gd name="T108" fmla="*/ 1355843844 w 538"/>
              <a:gd name="T109" fmla="*/ 1255037902 h 498"/>
              <a:gd name="T110" fmla="*/ 1355843844 w 538"/>
              <a:gd name="T111" fmla="*/ 947578915 h 498"/>
              <a:gd name="T112" fmla="*/ 1323082621 w 538"/>
              <a:gd name="T113" fmla="*/ 851813001 h 498"/>
              <a:gd name="T114" fmla="*/ 1323082621 w 538"/>
              <a:gd name="T115" fmla="*/ 81905157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8"/>
              <a:gd name="T175" fmla="*/ 0 h 498"/>
              <a:gd name="T176" fmla="*/ 538 w 538"/>
              <a:gd name="T177" fmla="*/ 498 h 4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8" h="498">
                <a:moveTo>
                  <a:pt x="525" y="325"/>
                </a:moveTo>
                <a:lnTo>
                  <a:pt x="513" y="311"/>
                </a:lnTo>
                <a:lnTo>
                  <a:pt x="513" y="241"/>
                </a:lnTo>
                <a:lnTo>
                  <a:pt x="525" y="214"/>
                </a:lnTo>
                <a:lnTo>
                  <a:pt x="470" y="199"/>
                </a:lnTo>
                <a:lnTo>
                  <a:pt x="468" y="199"/>
                </a:lnTo>
                <a:lnTo>
                  <a:pt x="414" y="86"/>
                </a:lnTo>
                <a:lnTo>
                  <a:pt x="383" y="86"/>
                </a:lnTo>
                <a:lnTo>
                  <a:pt x="371" y="102"/>
                </a:lnTo>
                <a:lnTo>
                  <a:pt x="356" y="102"/>
                </a:lnTo>
                <a:lnTo>
                  <a:pt x="327" y="86"/>
                </a:lnTo>
                <a:lnTo>
                  <a:pt x="326" y="84"/>
                </a:lnTo>
                <a:lnTo>
                  <a:pt x="326" y="57"/>
                </a:lnTo>
                <a:lnTo>
                  <a:pt x="286" y="16"/>
                </a:lnTo>
                <a:lnTo>
                  <a:pt x="144" y="45"/>
                </a:lnTo>
                <a:lnTo>
                  <a:pt x="45" y="1"/>
                </a:lnTo>
                <a:lnTo>
                  <a:pt x="2" y="1"/>
                </a:lnTo>
                <a:lnTo>
                  <a:pt x="0" y="0"/>
                </a:lnTo>
                <a:lnTo>
                  <a:pt x="27" y="84"/>
                </a:lnTo>
                <a:lnTo>
                  <a:pt x="85" y="115"/>
                </a:lnTo>
                <a:lnTo>
                  <a:pt x="58" y="156"/>
                </a:lnTo>
                <a:lnTo>
                  <a:pt x="43" y="142"/>
                </a:lnTo>
                <a:lnTo>
                  <a:pt x="58" y="171"/>
                </a:lnTo>
                <a:lnTo>
                  <a:pt x="115" y="199"/>
                </a:lnTo>
                <a:lnTo>
                  <a:pt x="128" y="226"/>
                </a:lnTo>
                <a:lnTo>
                  <a:pt x="115" y="241"/>
                </a:lnTo>
                <a:lnTo>
                  <a:pt x="169" y="284"/>
                </a:lnTo>
                <a:lnTo>
                  <a:pt x="185" y="298"/>
                </a:lnTo>
                <a:lnTo>
                  <a:pt x="200" y="284"/>
                </a:lnTo>
                <a:lnTo>
                  <a:pt x="185" y="253"/>
                </a:lnTo>
                <a:lnTo>
                  <a:pt x="169" y="253"/>
                </a:lnTo>
                <a:lnTo>
                  <a:pt x="142" y="199"/>
                </a:lnTo>
                <a:lnTo>
                  <a:pt x="58" y="70"/>
                </a:lnTo>
                <a:lnTo>
                  <a:pt x="43" y="16"/>
                </a:lnTo>
                <a:lnTo>
                  <a:pt x="85" y="43"/>
                </a:lnTo>
                <a:lnTo>
                  <a:pt x="99" y="43"/>
                </a:lnTo>
                <a:lnTo>
                  <a:pt x="128" y="100"/>
                </a:lnTo>
                <a:lnTo>
                  <a:pt x="142" y="142"/>
                </a:lnTo>
                <a:lnTo>
                  <a:pt x="169" y="142"/>
                </a:lnTo>
                <a:lnTo>
                  <a:pt x="169" y="156"/>
                </a:lnTo>
                <a:lnTo>
                  <a:pt x="200" y="199"/>
                </a:lnTo>
                <a:lnTo>
                  <a:pt x="200" y="214"/>
                </a:lnTo>
                <a:lnTo>
                  <a:pt x="241" y="226"/>
                </a:lnTo>
                <a:lnTo>
                  <a:pt x="299" y="311"/>
                </a:lnTo>
                <a:lnTo>
                  <a:pt x="326" y="338"/>
                </a:lnTo>
                <a:lnTo>
                  <a:pt x="299" y="369"/>
                </a:lnTo>
                <a:lnTo>
                  <a:pt x="326" y="396"/>
                </a:lnTo>
                <a:lnTo>
                  <a:pt x="356" y="441"/>
                </a:lnTo>
                <a:lnTo>
                  <a:pt x="412" y="441"/>
                </a:lnTo>
                <a:lnTo>
                  <a:pt x="428" y="453"/>
                </a:lnTo>
                <a:lnTo>
                  <a:pt x="513" y="482"/>
                </a:lnTo>
                <a:lnTo>
                  <a:pt x="538" y="498"/>
                </a:lnTo>
                <a:lnTo>
                  <a:pt x="538" y="376"/>
                </a:lnTo>
                <a:lnTo>
                  <a:pt x="525" y="338"/>
                </a:lnTo>
                <a:lnTo>
                  <a:pt x="525" y="325"/>
                </a:lnTo>
                <a:close/>
              </a:path>
            </a:pathLst>
          </a:custGeom>
          <a:solidFill>
            <a:srgbClr val="ADAC92"/>
          </a:solidFill>
          <a:ln w="4">
            <a:solidFill>
              <a:srgbClr val="FFFFFF"/>
            </a:solidFill>
            <a:miter lim="800000"/>
            <a:headEnd/>
            <a:tailEnd/>
          </a:ln>
        </p:spPr>
        <p:txBody>
          <a:bodyPr/>
          <a:lstStyle/>
          <a:p>
            <a:endParaRPr lang="en-US"/>
          </a:p>
        </p:txBody>
      </p:sp>
      <p:sp>
        <p:nvSpPr>
          <p:cNvPr id="11278" name="Freeform 14"/>
          <p:cNvSpPr>
            <a:spLocks/>
          </p:cNvSpPr>
          <p:nvPr/>
        </p:nvSpPr>
        <p:spPr bwMode="auto">
          <a:xfrm>
            <a:off x="5789613" y="4237038"/>
            <a:ext cx="138112" cy="28575"/>
          </a:xfrm>
          <a:custGeom>
            <a:avLst/>
            <a:gdLst>
              <a:gd name="T0" fmla="*/ 73083472 w 87"/>
              <a:gd name="T1" fmla="*/ 45362806 h 18"/>
              <a:gd name="T2" fmla="*/ 110886484 w 87"/>
              <a:gd name="T3" fmla="*/ 45362806 h 18"/>
              <a:gd name="T4" fmla="*/ 141128239 w 87"/>
              <a:gd name="T5" fmla="*/ 5040312 h 18"/>
              <a:gd name="T6" fmla="*/ 219252029 w 87"/>
              <a:gd name="T7" fmla="*/ 5040312 h 18"/>
              <a:gd name="T8" fmla="*/ 214211736 w 87"/>
              <a:gd name="T9" fmla="*/ 0 h 18"/>
              <a:gd name="T10" fmla="*/ 141128239 w 87"/>
              <a:gd name="T11" fmla="*/ 0 h 18"/>
              <a:gd name="T12" fmla="*/ 105846192 w 87"/>
              <a:gd name="T13" fmla="*/ 40322495 h 18"/>
              <a:gd name="T14" fmla="*/ 73083472 w 87"/>
              <a:gd name="T15" fmla="*/ 40322495 h 18"/>
              <a:gd name="T16" fmla="*/ 0 w 87"/>
              <a:gd name="T17" fmla="*/ 5040312 h 18"/>
              <a:gd name="T18" fmla="*/ 0 w 87"/>
              <a:gd name="T19" fmla="*/ 5040312 h 18"/>
              <a:gd name="T20" fmla="*/ 73083472 w 87"/>
              <a:gd name="T21" fmla="*/ 4536280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8"/>
              <a:gd name="T35" fmla="*/ 87 w 8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8">
                <a:moveTo>
                  <a:pt x="29" y="18"/>
                </a:moveTo>
                <a:lnTo>
                  <a:pt x="44" y="18"/>
                </a:lnTo>
                <a:lnTo>
                  <a:pt x="56" y="2"/>
                </a:lnTo>
                <a:lnTo>
                  <a:pt x="87" y="2"/>
                </a:lnTo>
                <a:lnTo>
                  <a:pt x="85" y="0"/>
                </a:lnTo>
                <a:lnTo>
                  <a:pt x="56" y="0"/>
                </a:lnTo>
                <a:lnTo>
                  <a:pt x="42" y="16"/>
                </a:lnTo>
                <a:lnTo>
                  <a:pt x="29" y="16"/>
                </a:lnTo>
                <a:lnTo>
                  <a:pt x="0" y="2"/>
                </a:lnTo>
                <a:lnTo>
                  <a:pt x="29" y="18"/>
                </a:lnTo>
                <a:close/>
              </a:path>
            </a:pathLst>
          </a:custGeom>
          <a:solidFill>
            <a:srgbClr val="ADAC92"/>
          </a:solidFill>
          <a:ln w="4">
            <a:solidFill>
              <a:srgbClr val="FFFFFF"/>
            </a:solidFill>
            <a:miter lim="800000"/>
            <a:headEnd/>
            <a:tailEnd/>
          </a:ln>
        </p:spPr>
        <p:txBody>
          <a:bodyPr/>
          <a:lstStyle/>
          <a:p>
            <a:endParaRPr lang="en-US"/>
          </a:p>
        </p:txBody>
      </p:sp>
      <p:sp>
        <p:nvSpPr>
          <p:cNvPr id="11279" name="Freeform 15"/>
          <p:cNvSpPr>
            <a:spLocks/>
          </p:cNvSpPr>
          <p:nvPr/>
        </p:nvSpPr>
        <p:spPr bwMode="auto">
          <a:xfrm>
            <a:off x="6013450" y="4419600"/>
            <a:ext cx="90488" cy="23813"/>
          </a:xfrm>
          <a:custGeom>
            <a:avLst/>
            <a:gdLst>
              <a:gd name="T0" fmla="*/ 143650505 w 57"/>
              <a:gd name="T1" fmla="*/ 37803934 h 15"/>
              <a:gd name="T2" fmla="*/ 143650505 w 57"/>
              <a:gd name="T3" fmla="*/ 37803934 h 15"/>
              <a:gd name="T4" fmla="*/ 0 w 57"/>
              <a:gd name="T5" fmla="*/ 0 h 15"/>
              <a:gd name="T6" fmla="*/ 5040341 w 57"/>
              <a:gd name="T7" fmla="*/ 0 h 15"/>
              <a:gd name="T8" fmla="*/ 143650505 w 57"/>
              <a:gd name="T9" fmla="*/ 37803934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57" y="15"/>
                </a:moveTo>
                <a:lnTo>
                  <a:pt x="57" y="15"/>
                </a:lnTo>
                <a:lnTo>
                  <a:pt x="0" y="0"/>
                </a:lnTo>
                <a:lnTo>
                  <a:pt x="2" y="0"/>
                </a:lnTo>
                <a:lnTo>
                  <a:pt x="57" y="15"/>
                </a:lnTo>
                <a:close/>
              </a:path>
            </a:pathLst>
          </a:custGeom>
          <a:solidFill>
            <a:srgbClr val="ADAC92"/>
          </a:solidFill>
          <a:ln w="4">
            <a:solidFill>
              <a:srgbClr val="FFFFFF"/>
            </a:solidFill>
            <a:miter lim="800000"/>
            <a:headEnd/>
            <a:tailEnd/>
          </a:ln>
        </p:spPr>
        <p:txBody>
          <a:bodyPr/>
          <a:lstStyle/>
          <a:p>
            <a:endParaRPr lang="en-US"/>
          </a:p>
        </p:txBody>
      </p:sp>
      <p:sp>
        <p:nvSpPr>
          <p:cNvPr id="11280" name="Freeform 16"/>
          <p:cNvSpPr>
            <a:spLocks/>
          </p:cNvSpPr>
          <p:nvPr/>
        </p:nvSpPr>
        <p:spPr bwMode="auto">
          <a:xfrm>
            <a:off x="5270500" y="4103688"/>
            <a:ext cx="454025" cy="71437"/>
          </a:xfrm>
          <a:custGeom>
            <a:avLst/>
            <a:gdLst>
              <a:gd name="T0" fmla="*/ 113406239 w 286"/>
              <a:gd name="T1" fmla="*/ 2519345 h 45"/>
              <a:gd name="T2" fmla="*/ 362902444 w 286"/>
              <a:gd name="T3" fmla="*/ 113405455 h 45"/>
              <a:gd name="T4" fmla="*/ 720764578 w 286"/>
              <a:gd name="T5" fmla="*/ 40322217 h 45"/>
              <a:gd name="T6" fmla="*/ 715724268 w 286"/>
              <a:gd name="T7" fmla="*/ 40322217 h 45"/>
              <a:gd name="T8" fmla="*/ 357862134 w 286"/>
              <a:gd name="T9" fmla="*/ 108365179 h 45"/>
              <a:gd name="T10" fmla="*/ 108365928 w 286"/>
              <a:gd name="T11" fmla="*/ 0 h 45"/>
              <a:gd name="T12" fmla="*/ 0 w 286"/>
              <a:gd name="T13" fmla="*/ 0 h 45"/>
              <a:gd name="T14" fmla="*/ 5040312 w 286"/>
              <a:gd name="T15" fmla="*/ 2519345 h 45"/>
              <a:gd name="T16" fmla="*/ 113406239 w 286"/>
              <a:gd name="T17" fmla="*/ 25193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6"/>
              <a:gd name="T28" fmla="*/ 0 h 45"/>
              <a:gd name="T29" fmla="*/ 286 w 28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6" h="45">
                <a:moveTo>
                  <a:pt x="45" y="1"/>
                </a:moveTo>
                <a:lnTo>
                  <a:pt x="144" y="45"/>
                </a:lnTo>
                <a:lnTo>
                  <a:pt x="286" y="16"/>
                </a:lnTo>
                <a:lnTo>
                  <a:pt x="284" y="16"/>
                </a:lnTo>
                <a:lnTo>
                  <a:pt x="142" y="43"/>
                </a:lnTo>
                <a:lnTo>
                  <a:pt x="43" y="0"/>
                </a:lnTo>
                <a:lnTo>
                  <a:pt x="0" y="0"/>
                </a:lnTo>
                <a:lnTo>
                  <a:pt x="2" y="1"/>
                </a:lnTo>
                <a:lnTo>
                  <a:pt x="45" y="1"/>
                </a:lnTo>
                <a:close/>
              </a:path>
            </a:pathLst>
          </a:custGeom>
          <a:solidFill>
            <a:srgbClr val="ADAC92"/>
          </a:solidFill>
          <a:ln w="4">
            <a:solidFill>
              <a:srgbClr val="FFFFFF"/>
            </a:solidFill>
            <a:miter lim="800000"/>
            <a:headEnd/>
            <a:tailEnd/>
          </a:ln>
        </p:spPr>
        <p:txBody>
          <a:bodyPr/>
          <a:lstStyle/>
          <a:p>
            <a:endParaRPr lang="en-US"/>
          </a:p>
        </p:txBody>
      </p:sp>
      <p:sp>
        <p:nvSpPr>
          <p:cNvPr id="11281" name="Freeform 17"/>
          <p:cNvSpPr>
            <a:spLocks/>
          </p:cNvSpPr>
          <p:nvPr/>
        </p:nvSpPr>
        <p:spPr bwMode="auto">
          <a:xfrm>
            <a:off x="117475" y="2986088"/>
            <a:ext cx="1271588" cy="1843087"/>
          </a:xfrm>
          <a:custGeom>
            <a:avLst/>
            <a:gdLst>
              <a:gd name="T0" fmla="*/ 1771671588 w 801"/>
              <a:gd name="T1" fmla="*/ 889614144 h 1161"/>
              <a:gd name="T2" fmla="*/ 1844755332 w 801"/>
              <a:gd name="T3" fmla="*/ 851812620 h 1161"/>
              <a:gd name="T4" fmla="*/ 2018646922 w 801"/>
              <a:gd name="T5" fmla="*/ 642638804 h 1161"/>
              <a:gd name="T6" fmla="*/ 1839715019 w 801"/>
              <a:gd name="T7" fmla="*/ 607356641 h 1161"/>
              <a:gd name="T8" fmla="*/ 1771671588 w 801"/>
              <a:gd name="T9" fmla="*/ 498990791 h 1161"/>
              <a:gd name="T10" fmla="*/ 1554937734 w 801"/>
              <a:gd name="T11" fmla="*/ 425905516 h 1161"/>
              <a:gd name="T12" fmla="*/ 1378526781 w 801"/>
              <a:gd name="T13" fmla="*/ 35282175 h 1161"/>
              <a:gd name="T14" fmla="*/ 1088707993 w 801"/>
              <a:gd name="T15" fmla="*/ 35282175 h 1161"/>
              <a:gd name="T16" fmla="*/ 1023183925 w 801"/>
              <a:gd name="T17" fmla="*/ 103325566 h 1161"/>
              <a:gd name="T18" fmla="*/ 1091228943 w 801"/>
              <a:gd name="T19" fmla="*/ 136088393 h 1161"/>
              <a:gd name="T20" fmla="*/ 987901734 w 801"/>
              <a:gd name="T21" fmla="*/ 393144202 h 1161"/>
              <a:gd name="T22" fmla="*/ 987901734 w 801"/>
              <a:gd name="T23" fmla="*/ 393144202 h 1161"/>
              <a:gd name="T24" fmla="*/ 771168079 w 801"/>
              <a:gd name="T25" fmla="*/ 393144202 h 1161"/>
              <a:gd name="T26" fmla="*/ 730845576 w 801"/>
              <a:gd name="T27" fmla="*/ 640119443 h 1161"/>
              <a:gd name="T28" fmla="*/ 907256727 w 801"/>
              <a:gd name="T29" fmla="*/ 607356641 h 1161"/>
              <a:gd name="T30" fmla="*/ 909777677 w 801"/>
              <a:gd name="T31" fmla="*/ 607356641 h 1161"/>
              <a:gd name="T32" fmla="*/ 987901734 w 801"/>
              <a:gd name="T33" fmla="*/ 710683769 h 1161"/>
              <a:gd name="T34" fmla="*/ 730845576 w 801"/>
              <a:gd name="T35" fmla="*/ 821570568 h 1161"/>
              <a:gd name="T36" fmla="*/ 516633069 w 801"/>
              <a:gd name="T37" fmla="*/ 856852929 h 1161"/>
              <a:gd name="T38" fmla="*/ 483870241 w 801"/>
              <a:gd name="T39" fmla="*/ 1003021890 h 1161"/>
              <a:gd name="T40" fmla="*/ 158770701 w 801"/>
              <a:gd name="T41" fmla="*/ 1106347431 h 1161"/>
              <a:gd name="T42" fmla="*/ 0 w 801"/>
              <a:gd name="T43" fmla="*/ 1209674560 h 1161"/>
              <a:gd name="T44" fmla="*/ 52924104 w 801"/>
              <a:gd name="T45" fmla="*/ 2147483647 h 1161"/>
              <a:gd name="T46" fmla="*/ 120967560 w 801"/>
              <a:gd name="T47" fmla="*/ 2147483647 h 1161"/>
              <a:gd name="T48" fmla="*/ 126007873 w 801"/>
              <a:gd name="T49" fmla="*/ 2147483647 h 1161"/>
              <a:gd name="T50" fmla="*/ 221773869 w 801"/>
              <a:gd name="T51" fmla="*/ 2147483647 h 1161"/>
              <a:gd name="T52" fmla="*/ 272176998 w 801"/>
              <a:gd name="T53" fmla="*/ 2147483647 h 1161"/>
              <a:gd name="T54" fmla="*/ 340222017 w 801"/>
              <a:gd name="T55" fmla="*/ 2147483647 h 1161"/>
              <a:gd name="T56" fmla="*/ 551915260 w 801"/>
              <a:gd name="T57" fmla="*/ 2147483647 h 1161"/>
              <a:gd name="T58" fmla="*/ 594757126 w 801"/>
              <a:gd name="T59" fmla="*/ 2147483647 h 1161"/>
              <a:gd name="T60" fmla="*/ 617439328 w 801"/>
              <a:gd name="T61" fmla="*/ 2147483647 h 1161"/>
              <a:gd name="T62" fmla="*/ 662802145 w 801"/>
              <a:gd name="T63" fmla="*/ 2147483647 h 1161"/>
              <a:gd name="T64" fmla="*/ 909777677 w 801"/>
              <a:gd name="T65" fmla="*/ 2147483647 h 1161"/>
              <a:gd name="T66" fmla="*/ 952619544 w 801"/>
              <a:gd name="T67" fmla="*/ 2147483647 h 1161"/>
              <a:gd name="T68" fmla="*/ 987901734 w 801"/>
              <a:gd name="T69" fmla="*/ 2147483647 h 1161"/>
              <a:gd name="T70" fmla="*/ 1123990184 w 801"/>
              <a:gd name="T71" fmla="*/ 2147483647 h 1161"/>
              <a:gd name="T72" fmla="*/ 1020664562 w 801"/>
              <a:gd name="T73" fmla="*/ 2147483647 h 1161"/>
              <a:gd name="T74" fmla="*/ 1123990184 w 801"/>
              <a:gd name="T75" fmla="*/ 2036285635 h 1161"/>
              <a:gd name="T76" fmla="*/ 1088707993 w 801"/>
              <a:gd name="T77" fmla="*/ 2001003472 h 1161"/>
              <a:gd name="T78" fmla="*/ 987901734 w 801"/>
              <a:gd name="T79" fmla="*/ 1781749236 h 1161"/>
              <a:gd name="T80" fmla="*/ 1159272374 w 801"/>
              <a:gd name="T81" fmla="*/ 1600297715 h 1161"/>
              <a:gd name="T82" fmla="*/ 1197075515 w 801"/>
              <a:gd name="T83" fmla="*/ 1600297715 h 1161"/>
              <a:gd name="T84" fmla="*/ 987901734 w 801"/>
              <a:gd name="T85" fmla="*/ 1600297715 h 1161"/>
              <a:gd name="T86" fmla="*/ 909777677 w 801"/>
              <a:gd name="T87" fmla="*/ 1428927208 h 1161"/>
              <a:gd name="T88" fmla="*/ 987901734 w 801"/>
              <a:gd name="T89" fmla="*/ 1388604736 h 1161"/>
              <a:gd name="T90" fmla="*/ 1159272374 w 801"/>
              <a:gd name="T91" fmla="*/ 1282758247 h 1161"/>
              <a:gd name="T92" fmla="*/ 1123990184 w 801"/>
              <a:gd name="T93" fmla="*/ 1428927208 h 1161"/>
              <a:gd name="T94" fmla="*/ 1232357706 w 801"/>
              <a:gd name="T95" fmla="*/ 1388604736 h 1161"/>
              <a:gd name="T96" fmla="*/ 1340723640 w 801"/>
              <a:gd name="T97" fmla="*/ 1355843521 h 1161"/>
              <a:gd name="T98" fmla="*/ 1554937734 w 801"/>
              <a:gd name="T99" fmla="*/ 1214714869 h 1161"/>
              <a:gd name="T100" fmla="*/ 1628021478 w 801"/>
              <a:gd name="T101" fmla="*/ 1174392397 h 1161"/>
              <a:gd name="T102" fmla="*/ 1771671588 w 801"/>
              <a:gd name="T103" fmla="*/ 1106347431 h 1161"/>
              <a:gd name="T104" fmla="*/ 1771671588 w 801"/>
              <a:gd name="T105" fmla="*/ 902215710 h 1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1"/>
              <a:gd name="T160" fmla="*/ 0 h 1161"/>
              <a:gd name="T161" fmla="*/ 801 w 801"/>
              <a:gd name="T162" fmla="*/ 1161 h 1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1" h="1161">
                <a:moveTo>
                  <a:pt x="703" y="353"/>
                </a:moveTo>
                <a:lnTo>
                  <a:pt x="703" y="353"/>
                </a:lnTo>
                <a:lnTo>
                  <a:pt x="732" y="338"/>
                </a:lnTo>
                <a:lnTo>
                  <a:pt x="745" y="351"/>
                </a:lnTo>
                <a:lnTo>
                  <a:pt x="801" y="255"/>
                </a:lnTo>
                <a:lnTo>
                  <a:pt x="801" y="212"/>
                </a:lnTo>
                <a:lnTo>
                  <a:pt x="730" y="241"/>
                </a:lnTo>
                <a:lnTo>
                  <a:pt x="703" y="241"/>
                </a:lnTo>
                <a:lnTo>
                  <a:pt x="703" y="198"/>
                </a:lnTo>
                <a:lnTo>
                  <a:pt x="646" y="169"/>
                </a:lnTo>
                <a:lnTo>
                  <a:pt x="617" y="169"/>
                </a:lnTo>
                <a:lnTo>
                  <a:pt x="574" y="43"/>
                </a:lnTo>
                <a:lnTo>
                  <a:pt x="547" y="14"/>
                </a:lnTo>
                <a:lnTo>
                  <a:pt x="489" y="0"/>
                </a:lnTo>
                <a:lnTo>
                  <a:pt x="432" y="14"/>
                </a:lnTo>
                <a:lnTo>
                  <a:pt x="406" y="41"/>
                </a:lnTo>
                <a:lnTo>
                  <a:pt x="433" y="41"/>
                </a:lnTo>
                <a:lnTo>
                  <a:pt x="433" y="54"/>
                </a:lnTo>
                <a:lnTo>
                  <a:pt x="406" y="84"/>
                </a:lnTo>
                <a:lnTo>
                  <a:pt x="392" y="156"/>
                </a:lnTo>
                <a:lnTo>
                  <a:pt x="347" y="169"/>
                </a:lnTo>
                <a:lnTo>
                  <a:pt x="306" y="156"/>
                </a:lnTo>
                <a:lnTo>
                  <a:pt x="290" y="183"/>
                </a:lnTo>
                <a:lnTo>
                  <a:pt x="290" y="254"/>
                </a:lnTo>
                <a:lnTo>
                  <a:pt x="318" y="254"/>
                </a:lnTo>
                <a:lnTo>
                  <a:pt x="360" y="241"/>
                </a:lnTo>
                <a:lnTo>
                  <a:pt x="361" y="241"/>
                </a:lnTo>
                <a:lnTo>
                  <a:pt x="378" y="255"/>
                </a:lnTo>
                <a:lnTo>
                  <a:pt x="392" y="282"/>
                </a:lnTo>
                <a:lnTo>
                  <a:pt x="320" y="282"/>
                </a:lnTo>
                <a:lnTo>
                  <a:pt x="290" y="326"/>
                </a:lnTo>
                <a:lnTo>
                  <a:pt x="236" y="353"/>
                </a:lnTo>
                <a:lnTo>
                  <a:pt x="205" y="340"/>
                </a:lnTo>
                <a:lnTo>
                  <a:pt x="178" y="381"/>
                </a:lnTo>
                <a:lnTo>
                  <a:pt x="192" y="398"/>
                </a:lnTo>
                <a:lnTo>
                  <a:pt x="135" y="439"/>
                </a:lnTo>
                <a:lnTo>
                  <a:pt x="63" y="439"/>
                </a:lnTo>
                <a:lnTo>
                  <a:pt x="7" y="482"/>
                </a:lnTo>
                <a:lnTo>
                  <a:pt x="0" y="480"/>
                </a:lnTo>
                <a:lnTo>
                  <a:pt x="0" y="1094"/>
                </a:lnTo>
                <a:lnTo>
                  <a:pt x="21" y="1089"/>
                </a:lnTo>
                <a:lnTo>
                  <a:pt x="48" y="1089"/>
                </a:lnTo>
                <a:lnTo>
                  <a:pt x="48" y="1091"/>
                </a:lnTo>
                <a:lnTo>
                  <a:pt x="50" y="1091"/>
                </a:lnTo>
                <a:lnTo>
                  <a:pt x="50" y="1118"/>
                </a:lnTo>
                <a:lnTo>
                  <a:pt x="92" y="1118"/>
                </a:lnTo>
                <a:lnTo>
                  <a:pt x="88" y="1118"/>
                </a:lnTo>
                <a:lnTo>
                  <a:pt x="93" y="1118"/>
                </a:lnTo>
                <a:lnTo>
                  <a:pt x="108" y="1118"/>
                </a:lnTo>
                <a:lnTo>
                  <a:pt x="135" y="1118"/>
                </a:lnTo>
                <a:lnTo>
                  <a:pt x="135" y="1161"/>
                </a:lnTo>
                <a:lnTo>
                  <a:pt x="147" y="1132"/>
                </a:lnTo>
                <a:lnTo>
                  <a:pt x="219" y="1103"/>
                </a:lnTo>
                <a:lnTo>
                  <a:pt x="234" y="1103"/>
                </a:lnTo>
                <a:lnTo>
                  <a:pt x="236" y="1101"/>
                </a:lnTo>
                <a:lnTo>
                  <a:pt x="236" y="1091"/>
                </a:lnTo>
                <a:lnTo>
                  <a:pt x="245" y="1096"/>
                </a:lnTo>
                <a:lnTo>
                  <a:pt x="263" y="1096"/>
                </a:lnTo>
                <a:lnTo>
                  <a:pt x="263" y="1091"/>
                </a:lnTo>
                <a:lnTo>
                  <a:pt x="306" y="1091"/>
                </a:lnTo>
                <a:lnTo>
                  <a:pt x="361" y="1046"/>
                </a:lnTo>
                <a:lnTo>
                  <a:pt x="361" y="1033"/>
                </a:lnTo>
                <a:lnTo>
                  <a:pt x="378" y="1033"/>
                </a:lnTo>
                <a:lnTo>
                  <a:pt x="392" y="1006"/>
                </a:lnTo>
                <a:lnTo>
                  <a:pt x="392" y="963"/>
                </a:lnTo>
                <a:lnTo>
                  <a:pt x="405" y="963"/>
                </a:lnTo>
                <a:lnTo>
                  <a:pt x="446" y="936"/>
                </a:lnTo>
                <a:lnTo>
                  <a:pt x="460" y="864"/>
                </a:lnTo>
                <a:lnTo>
                  <a:pt x="405" y="864"/>
                </a:lnTo>
                <a:lnTo>
                  <a:pt x="460" y="851"/>
                </a:lnTo>
                <a:lnTo>
                  <a:pt x="446" y="808"/>
                </a:lnTo>
                <a:lnTo>
                  <a:pt x="460" y="808"/>
                </a:lnTo>
                <a:lnTo>
                  <a:pt x="432" y="794"/>
                </a:lnTo>
                <a:lnTo>
                  <a:pt x="405" y="722"/>
                </a:lnTo>
                <a:lnTo>
                  <a:pt x="392" y="707"/>
                </a:lnTo>
                <a:lnTo>
                  <a:pt x="432" y="653"/>
                </a:lnTo>
                <a:lnTo>
                  <a:pt x="460" y="635"/>
                </a:lnTo>
                <a:lnTo>
                  <a:pt x="475" y="653"/>
                </a:lnTo>
                <a:lnTo>
                  <a:pt x="475" y="635"/>
                </a:lnTo>
                <a:lnTo>
                  <a:pt x="432" y="623"/>
                </a:lnTo>
                <a:lnTo>
                  <a:pt x="392" y="635"/>
                </a:lnTo>
                <a:lnTo>
                  <a:pt x="347" y="581"/>
                </a:lnTo>
                <a:lnTo>
                  <a:pt x="361" y="567"/>
                </a:lnTo>
                <a:lnTo>
                  <a:pt x="378" y="567"/>
                </a:lnTo>
                <a:lnTo>
                  <a:pt x="392" y="551"/>
                </a:lnTo>
                <a:lnTo>
                  <a:pt x="446" y="495"/>
                </a:lnTo>
                <a:lnTo>
                  <a:pt x="460" y="509"/>
                </a:lnTo>
                <a:lnTo>
                  <a:pt x="446" y="551"/>
                </a:lnTo>
                <a:lnTo>
                  <a:pt x="446" y="567"/>
                </a:lnTo>
                <a:lnTo>
                  <a:pt x="446" y="581"/>
                </a:lnTo>
                <a:lnTo>
                  <a:pt x="489" y="551"/>
                </a:lnTo>
                <a:lnTo>
                  <a:pt x="532" y="551"/>
                </a:lnTo>
                <a:lnTo>
                  <a:pt x="532" y="538"/>
                </a:lnTo>
                <a:lnTo>
                  <a:pt x="603" y="482"/>
                </a:lnTo>
                <a:lnTo>
                  <a:pt x="617" y="482"/>
                </a:lnTo>
                <a:lnTo>
                  <a:pt x="631" y="466"/>
                </a:lnTo>
                <a:lnTo>
                  <a:pt x="646" y="466"/>
                </a:lnTo>
                <a:lnTo>
                  <a:pt x="673" y="439"/>
                </a:lnTo>
                <a:lnTo>
                  <a:pt x="703" y="439"/>
                </a:lnTo>
                <a:lnTo>
                  <a:pt x="703" y="435"/>
                </a:lnTo>
                <a:lnTo>
                  <a:pt x="703" y="358"/>
                </a:lnTo>
                <a:lnTo>
                  <a:pt x="703" y="353"/>
                </a:lnTo>
                <a:close/>
              </a:path>
            </a:pathLst>
          </a:custGeom>
          <a:solidFill>
            <a:srgbClr val="ADAC92"/>
          </a:solidFill>
          <a:ln w="4">
            <a:solidFill>
              <a:srgbClr val="FFFFFF"/>
            </a:solidFill>
            <a:miter lim="800000"/>
            <a:headEnd/>
            <a:tailEnd/>
          </a:ln>
        </p:spPr>
        <p:txBody>
          <a:bodyPr/>
          <a:lstStyle/>
          <a:p>
            <a:endParaRPr lang="en-US"/>
          </a:p>
        </p:txBody>
      </p:sp>
      <p:sp>
        <p:nvSpPr>
          <p:cNvPr id="11282" name="Freeform 18"/>
          <p:cNvSpPr>
            <a:spLocks/>
          </p:cNvSpPr>
          <p:nvPr/>
        </p:nvSpPr>
        <p:spPr bwMode="auto">
          <a:xfrm>
            <a:off x="117475" y="2300288"/>
            <a:ext cx="2251075" cy="1379537"/>
          </a:xfrm>
          <a:custGeom>
            <a:avLst/>
            <a:gdLst>
              <a:gd name="T0" fmla="*/ 272176880 w 1418"/>
              <a:gd name="T1" fmla="*/ 1514612535 h 869"/>
              <a:gd name="T2" fmla="*/ 549394072 w 1418"/>
              <a:gd name="T3" fmla="*/ 1514612535 h 869"/>
              <a:gd name="T4" fmla="*/ 662801858 w 1418"/>
              <a:gd name="T5" fmla="*/ 1411286989 h 869"/>
              <a:gd name="T6" fmla="*/ 773688695 w 1418"/>
              <a:gd name="T7" fmla="*/ 1481851318 h 869"/>
              <a:gd name="T8" fmla="*/ 987901307 w 1418"/>
              <a:gd name="T9" fmla="*/ 1481851318 h 869"/>
              <a:gd name="T10" fmla="*/ 1088707522 w 1418"/>
              <a:gd name="T11" fmla="*/ 1229835856 h 869"/>
              <a:gd name="T12" fmla="*/ 1020662533 w 1418"/>
              <a:gd name="T13" fmla="*/ 1197073052 h 869"/>
              <a:gd name="T14" fmla="*/ 1091226884 w 1418"/>
              <a:gd name="T15" fmla="*/ 1123989361 h 869"/>
              <a:gd name="T16" fmla="*/ 1378526185 w 1418"/>
              <a:gd name="T17" fmla="*/ 1123989361 h 869"/>
              <a:gd name="T18" fmla="*/ 1559977372 w 1418"/>
              <a:gd name="T19" fmla="*/ 1514612535 h 869"/>
              <a:gd name="T20" fmla="*/ 1771670821 w 1418"/>
              <a:gd name="T21" fmla="*/ 1582657504 h 869"/>
              <a:gd name="T22" fmla="*/ 1844754534 w 1418"/>
              <a:gd name="T23" fmla="*/ 1696064065 h 869"/>
              <a:gd name="T24" fmla="*/ 2021165410 w 1418"/>
              <a:gd name="T25" fmla="*/ 1728826869 h 869"/>
              <a:gd name="T26" fmla="*/ 1877515760 w 1418"/>
              <a:gd name="T27" fmla="*/ 1973281074 h 869"/>
              <a:gd name="T28" fmla="*/ 1839714223 w 1418"/>
              <a:gd name="T29" fmla="*/ 1945560167 h 869"/>
              <a:gd name="T30" fmla="*/ 1771670821 w 1418"/>
              <a:gd name="T31" fmla="*/ 1990922950 h 869"/>
              <a:gd name="T32" fmla="*/ 1771670821 w 1418"/>
              <a:gd name="T33" fmla="*/ 2147483647 h 869"/>
              <a:gd name="T34" fmla="*/ 1809472358 w 1418"/>
              <a:gd name="T35" fmla="*/ 2121970991 h 869"/>
              <a:gd name="T36" fmla="*/ 1844754534 w 1418"/>
              <a:gd name="T37" fmla="*/ 2147483647 h 869"/>
              <a:gd name="T38" fmla="*/ 2021165410 w 1418"/>
              <a:gd name="T39" fmla="*/ 2121970991 h 869"/>
              <a:gd name="T40" fmla="*/ 2147483647 w 1418"/>
              <a:gd name="T41" fmla="*/ 1338201711 h 869"/>
              <a:gd name="T42" fmla="*/ 2147483647 w 1418"/>
              <a:gd name="T43" fmla="*/ 1123989361 h 869"/>
              <a:gd name="T44" fmla="*/ 2147483647 w 1418"/>
              <a:gd name="T45" fmla="*/ 980339754 h 869"/>
              <a:gd name="T46" fmla="*/ 2147483647 w 1418"/>
              <a:gd name="T47" fmla="*/ 1088707196 h 869"/>
              <a:gd name="T48" fmla="*/ 2147483647 w 1418"/>
              <a:gd name="T49" fmla="*/ 980339754 h 869"/>
              <a:gd name="T50" fmla="*/ 2058966947 w 1418"/>
              <a:gd name="T51" fmla="*/ 942538228 h 869"/>
              <a:gd name="T52" fmla="*/ 2147483647 w 1418"/>
              <a:gd name="T53" fmla="*/ 367942675 h 869"/>
              <a:gd name="T54" fmla="*/ 2147483647 w 1418"/>
              <a:gd name="T55" fmla="*/ 367942675 h 869"/>
              <a:gd name="T56" fmla="*/ 2147483647 w 1418"/>
              <a:gd name="T57" fmla="*/ 367942675 h 869"/>
              <a:gd name="T58" fmla="*/ 2147483647 w 1418"/>
              <a:gd name="T59" fmla="*/ 335179871 h 869"/>
              <a:gd name="T60" fmla="*/ 2147483647 w 1418"/>
              <a:gd name="T61" fmla="*/ 367942675 h 869"/>
              <a:gd name="T62" fmla="*/ 2147483647 w 1418"/>
              <a:gd name="T63" fmla="*/ 367942675 h 869"/>
              <a:gd name="T64" fmla="*/ 2147483647 w 1418"/>
              <a:gd name="T65" fmla="*/ 17640295 h 869"/>
              <a:gd name="T66" fmla="*/ 0 w 1418"/>
              <a:gd name="T67" fmla="*/ 0 h 869"/>
              <a:gd name="T68" fmla="*/ 22682198 w 1418"/>
              <a:gd name="T69" fmla="*/ 1368443566 h 8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8"/>
              <a:gd name="T106" fmla="*/ 0 h 869"/>
              <a:gd name="T107" fmla="*/ 1418 w 1418"/>
              <a:gd name="T108" fmla="*/ 869 h 8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8" h="869">
                <a:moveTo>
                  <a:pt x="9" y="543"/>
                </a:moveTo>
                <a:lnTo>
                  <a:pt x="108" y="601"/>
                </a:lnTo>
                <a:lnTo>
                  <a:pt x="149" y="615"/>
                </a:lnTo>
                <a:lnTo>
                  <a:pt x="218" y="601"/>
                </a:lnTo>
                <a:lnTo>
                  <a:pt x="261" y="558"/>
                </a:lnTo>
                <a:lnTo>
                  <a:pt x="263" y="560"/>
                </a:lnTo>
                <a:lnTo>
                  <a:pt x="264" y="558"/>
                </a:lnTo>
                <a:lnTo>
                  <a:pt x="307" y="588"/>
                </a:lnTo>
                <a:lnTo>
                  <a:pt x="349" y="601"/>
                </a:lnTo>
                <a:lnTo>
                  <a:pt x="392" y="588"/>
                </a:lnTo>
                <a:lnTo>
                  <a:pt x="405" y="516"/>
                </a:lnTo>
                <a:lnTo>
                  <a:pt x="432" y="488"/>
                </a:lnTo>
                <a:lnTo>
                  <a:pt x="432" y="475"/>
                </a:lnTo>
                <a:lnTo>
                  <a:pt x="405" y="475"/>
                </a:lnTo>
                <a:lnTo>
                  <a:pt x="432" y="446"/>
                </a:lnTo>
                <a:lnTo>
                  <a:pt x="433" y="446"/>
                </a:lnTo>
                <a:lnTo>
                  <a:pt x="489" y="432"/>
                </a:lnTo>
                <a:lnTo>
                  <a:pt x="547" y="446"/>
                </a:lnTo>
                <a:lnTo>
                  <a:pt x="576" y="473"/>
                </a:lnTo>
                <a:lnTo>
                  <a:pt x="619" y="601"/>
                </a:lnTo>
                <a:lnTo>
                  <a:pt x="646" y="601"/>
                </a:lnTo>
                <a:lnTo>
                  <a:pt x="703" y="628"/>
                </a:lnTo>
                <a:lnTo>
                  <a:pt x="703" y="673"/>
                </a:lnTo>
                <a:lnTo>
                  <a:pt x="732" y="673"/>
                </a:lnTo>
                <a:lnTo>
                  <a:pt x="802" y="642"/>
                </a:lnTo>
                <a:lnTo>
                  <a:pt x="802" y="686"/>
                </a:lnTo>
                <a:lnTo>
                  <a:pt x="745" y="785"/>
                </a:lnTo>
                <a:lnTo>
                  <a:pt x="745" y="783"/>
                </a:lnTo>
                <a:lnTo>
                  <a:pt x="743" y="785"/>
                </a:lnTo>
                <a:lnTo>
                  <a:pt x="730" y="772"/>
                </a:lnTo>
                <a:lnTo>
                  <a:pt x="703" y="785"/>
                </a:lnTo>
                <a:lnTo>
                  <a:pt x="703" y="790"/>
                </a:lnTo>
                <a:lnTo>
                  <a:pt x="716" y="842"/>
                </a:lnTo>
                <a:lnTo>
                  <a:pt x="703" y="867"/>
                </a:lnTo>
                <a:lnTo>
                  <a:pt x="703" y="869"/>
                </a:lnTo>
                <a:lnTo>
                  <a:pt x="718" y="842"/>
                </a:lnTo>
                <a:lnTo>
                  <a:pt x="732" y="842"/>
                </a:lnTo>
                <a:lnTo>
                  <a:pt x="732" y="857"/>
                </a:lnTo>
                <a:lnTo>
                  <a:pt x="745" y="869"/>
                </a:lnTo>
                <a:lnTo>
                  <a:pt x="802" y="842"/>
                </a:lnTo>
                <a:lnTo>
                  <a:pt x="959" y="642"/>
                </a:lnTo>
                <a:lnTo>
                  <a:pt x="959" y="531"/>
                </a:lnTo>
                <a:lnTo>
                  <a:pt x="971" y="486"/>
                </a:lnTo>
                <a:lnTo>
                  <a:pt x="971" y="446"/>
                </a:lnTo>
                <a:lnTo>
                  <a:pt x="930" y="389"/>
                </a:lnTo>
                <a:lnTo>
                  <a:pt x="916" y="389"/>
                </a:lnTo>
                <a:lnTo>
                  <a:pt x="903" y="432"/>
                </a:lnTo>
                <a:lnTo>
                  <a:pt x="874" y="432"/>
                </a:lnTo>
                <a:lnTo>
                  <a:pt x="887" y="389"/>
                </a:lnTo>
                <a:lnTo>
                  <a:pt x="874" y="389"/>
                </a:lnTo>
                <a:lnTo>
                  <a:pt x="846" y="374"/>
                </a:lnTo>
                <a:lnTo>
                  <a:pt x="817" y="374"/>
                </a:lnTo>
                <a:lnTo>
                  <a:pt x="817" y="362"/>
                </a:lnTo>
                <a:lnTo>
                  <a:pt x="1016" y="146"/>
                </a:lnTo>
                <a:lnTo>
                  <a:pt x="1087" y="133"/>
                </a:lnTo>
                <a:lnTo>
                  <a:pt x="1101" y="146"/>
                </a:lnTo>
                <a:lnTo>
                  <a:pt x="1130" y="133"/>
                </a:lnTo>
                <a:lnTo>
                  <a:pt x="1171" y="146"/>
                </a:lnTo>
                <a:lnTo>
                  <a:pt x="1186" y="106"/>
                </a:lnTo>
                <a:lnTo>
                  <a:pt x="1241" y="133"/>
                </a:lnTo>
                <a:lnTo>
                  <a:pt x="1256" y="133"/>
                </a:lnTo>
                <a:lnTo>
                  <a:pt x="1241" y="146"/>
                </a:lnTo>
                <a:lnTo>
                  <a:pt x="1241" y="160"/>
                </a:lnTo>
                <a:lnTo>
                  <a:pt x="1340" y="146"/>
                </a:lnTo>
                <a:lnTo>
                  <a:pt x="1326" y="133"/>
                </a:lnTo>
                <a:lnTo>
                  <a:pt x="1398" y="7"/>
                </a:lnTo>
                <a:lnTo>
                  <a:pt x="1418" y="0"/>
                </a:lnTo>
                <a:lnTo>
                  <a:pt x="0" y="0"/>
                </a:lnTo>
                <a:lnTo>
                  <a:pt x="0" y="547"/>
                </a:lnTo>
                <a:lnTo>
                  <a:pt x="9" y="543"/>
                </a:lnTo>
                <a:close/>
              </a:path>
            </a:pathLst>
          </a:custGeom>
          <a:solidFill>
            <a:srgbClr val="ADAC92"/>
          </a:solidFill>
          <a:ln w="4">
            <a:solidFill>
              <a:srgbClr val="FFFFFF"/>
            </a:solidFill>
            <a:miter lim="800000"/>
            <a:headEnd/>
            <a:tailEnd/>
          </a:ln>
        </p:spPr>
        <p:txBody>
          <a:bodyPr/>
          <a:lstStyle/>
          <a:p>
            <a:endParaRPr lang="en-US"/>
          </a:p>
        </p:txBody>
      </p:sp>
      <p:sp>
        <p:nvSpPr>
          <p:cNvPr id="11283" name="Freeform 19"/>
          <p:cNvSpPr>
            <a:spLocks/>
          </p:cNvSpPr>
          <p:nvPr/>
        </p:nvSpPr>
        <p:spPr bwMode="auto">
          <a:xfrm>
            <a:off x="1233488" y="3554413"/>
            <a:ext cx="20637" cy="122237"/>
          </a:xfrm>
          <a:custGeom>
            <a:avLst/>
            <a:gdLst>
              <a:gd name="T0" fmla="*/ 0 w 13"/>
              <a:gd name="T1" fmla="*/ 0 h 77"/>
              <a:gd name="T2" fmla="*/ 0 w 13"/>
              <a:gd name="T3" fmla="*/ 194050416 h 77"/>
              <a:gd name="T4" fmla="*/ 32760447 w 13"/>
              <a:gd name="T5" fmla="*/ 131047587 h 77"/>
              <a:gd name="T6" fmla="*/ 0 w 13"/>
              <a:gd name="T7" fmla="*/ 0 h 77"/>
              <a:gd name="T8" fmla="*/ 0 60000 65536"/>
              <a:gd name="T9" fmla="*/ 0 60000 65536"/>
              <a:gd name="T10" fmla="*/ 0 60000 65536"/>
              <a:gd name="T11" fmla="*/ 0 60000 65536"/>
              <a:gd name="T12" fmla="*/ 0 w 13"/>
              <a:gd name="T13" fmla="*/ 0 h 77"/>
              <a:gd name="T14" fmla="*/ 13 w 13"/>
              <a:gd name="T15" fmla="*/ 77 h 77"/>
            </a:gdLst>
            <a:ahLst/>
            <a:cxnLst>
              <a:cxn ang="T8">
                <a:pos x="T0" y="T1"/>
              </a:cxn>
              <a:cxn ang="T9">
                <a:pos x="T2" y="T3"/>
              </a:cxn>
              <a:cxn ang="T10">
                <a:pos x="T4" y="T5"/>
              </a:cxn>
              <a:cxn ang="T11">
                <a:pos x="T6" y="T7"/>
              </a:cxn>
            </a:cxnLst>
            <a:rect l="T12" t="T13" r="T14" b="T15"/>
            <a:pathLst>
              <a:path w="13" h="77">
                <a:moveTo>
                  <a:pt x="0" y="0"/>
                </a:moveTo>
                <a:lnTo>
                  <a:pt x="0" y="77"/>
                </a:lnTo>
                <a:lnTo>
                  <a:pt x="13" y="52"/>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11284" name="Freeform 20"/>
          <p:cNvSpPr>
            <a:spLocks/>
          </p:cNvSpPr>
          <p:nvPr/>
        </p:nvSpPr>
        <p:spPr bwMode="auto">
          <a:xfrm>
            <a:off x="739775" y="3008313"/>
            <a:ext cx="65088" cy="225425"/>
          </a:xfrm>
          <a:custGeom>
            <a:avLst/>
            <a:gdLst>
              <a:gd name="T0" fmla="*/ 35282458 w 41"/>
              <a:gd name="T1" fmla="*/ 176410911 h 142"/>
              <a:gd name="T2" fmla="*/ 103327980 w 41"/>
              <a:gd name="T3" fmla="*/ 100806231 h 142"/>
              <a:gd name="T4" fmla="*/ 103327980 w 41"/>
              <a:gd name="T5" fmla="*/ 68043421 h 142"/>
              <a:gd name="T6" fmla="*/ 35282458 w 41"/>
              <a:gd name="T7" fmla="*/ 68043421 h 142"/>
              <a:gd name="T8" fmla="*/ 100807012 w 41"/>
              <a:gd name="T9" fmla="*/ 0 h 142"/>
              <a:gd name="T10" fmla="*/ 32763077 w 41"/>
              <a:gd name="T11" fmla="*/ 73083731 h 142"/>
              <a:gd name="T12" fmla="*/ 100807012 w 41"/>
              <a:gd name="T13" fmla="*/ 73083731 h 142"/>
              <a:gd name="T14" fmla="*/ 100807012 w 41"/>
              <a:gd name="T15" fmla="*/ 105846567 h 142"/>
              <a:gd name="T16" fmla="*/ 32763077 w 41"/>
              <a:gd name="T17" fmla="*/ 176410911 h 142"/>
              <a:gd name="T18" fmla="*/ 0 w 41"/>
              <a:gd name="T19" fmla="*/ 357862133 h 142"/>
              <a:gd name="T20" fmla="*/ 0 w 41"/>
              <a:gd name="T21" fmla="*/ 357862133 h 142"/>
              <a:gd name="T22" fmla="*/ 35282458 w 41"/>
              <a:gd name="T23" fmla="*/ 176410911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42"/>
              <a:gd name="T38" fmla="*/ 41 w 4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42">
                <a:moveTo>
                  <a:pt x="14" y="70"/>
                </a:moveTo>
                <a:lnTo>
                  <a:pt x="41" y="40"/>
                </a:lnTo>
                <a:lnTo>
                  <a:pt x="41" y="27"/>
                </a:lnTo>
                <a:lnTo>
                  <a:pt x="14" y="27"/>
                </a:lnTo>
                <a:lnTo>
                  <a:pt x="40" y="0"/>
                </a:lnTo>
                <a:lnTo>
                  <a:pt x="13" y="29"/>
                </a:lnTo>
                <a:lnTo>
                  <a:pt x="40" y="29"/>
                </a:lnTo>
                <a:lnTo>
                  <a:pt x="40" y="42"/>
                </a:lnTo>
                <a:lnTo>
                  <a:pt x="13" y="70"/>
                </a:lnTo>
                <a:lnTo>
                  <a:pt x="0" y="142"/>
                </a:lnTo>
                <a:lnTo>
                  <a:pt x="14" y="70"/>
                </a:lnTo>
                <a:close/>
              </a:path>
            </a:pathLst>
          </a:custGeom>
          <a:solidFill>
            <a:srgbClr val="ADAC92"/>
          </a:solidFill>
          <a:ln w="4">
            <a:solidFill>
              <a:srgbClr val="FFFFFF"/>
            </a:solidFill>
            <a:miter lim="800000"/>
            <a:headEnd/>
            <a:tailEnd/>
          </a:ln>
        </p:spPr>
        <p:txBody>
          <a:bodyPr/>
          <a:lstStyle/>
          <a:p>
            <a:endParaRPr lang="en-US"/>
          </a:p>
        </p:txBody>
      </p:sp>
      <p:sp>
        <p:nvSpPr>
          <p:cNvPr id="11285" name="Freeform 21"/>
          <p:cNvSpPr>
            <a:spLocks/>
          </p:cNvSpPr>
          <p:nvPr/>
        </p:nvSpPr>
        <p:spPr bwMode="auto">
          <a:xfrm>
            <a:off x="1233488" y="3522663"/>
            <a:ext cx="66675" cy="23812"/>
          </a:xfrm>
          <a:custGeom>
            <a:avLst/>
            <a:gdLst>
              <a:gd name="T0" fmla="*/ 0 w 42"/>
              <a:gd name="T1" fmla="*/ 37800759 h 15"/>
              <a:gd name="T2" fmla="*/ 0 w 42"/>
              <a:gd name="T3" fmla="*/ 37800759 h 15"/>
              <a:gd name="T4" fmla="*/ 68043425 w 42"/>
              <a:gd name="T5" fmla="*/ 5040207 h 15"/>
              <a:gd name="T6" fmla="*/ 100806238 w 42"/>
              <a:gd name="T7" fmla="*/ 37800759 h 15"/>
              <a:gd name="T8" fmla="*/ 105846574 w 42"/>
              <a:gd name="T9" fmla="*/ 32760554 h 15"/>
              <a:gd name="T10" fmla="*/ 73083736 w 42"/>
              <a:gd name="T11" fmla="*/ 0 h 15"/>
              <a:gd name="T12" fmla="*/ 0 w 42"/>
              <a:gd name="T13" fmla="*/ 37800759 h 15"/>
              <a:gd name="T14" fmla="*/ 0 60000 65536"/>
              <a:gd name="T15" fmla="*/ 0 60000 65536"/>
              <a:gd name="T16" fmla="*/ 0 60000 65536"/>
              <a:gd name="T17" fmla="*/ 0 60000 65536"/>
              <a:gd name="T18" fmla="*/ 0 60000 65536"/>
              <a:gd name="T19" fmla="*/ 0 60000 65536"/>
              <a:gd name="T20" fmla="*/ 0 60000 65536"/>
              <a:gd name="T21" fmla="*/ 0 w 42"/>
              <a:gd name="T22" fmla="*/ 0 h 15"/>
              <a:gd name="T23" fmla="*/ 42 w 4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5">
                <a:moveTo>
                  <a:pt x="0" y="15"/>
                </a:moveTo>
                <a:lnTo>
                  <a:pt x="0" y="15"/>
                </a:lnTo>
                <a:lnTo>
                  <a:pt x="27" y="2"/>
                </a:lnTo>
                <a:lnTo>
                  <a:pt x="40" y="15"/>
                </a:lnTo>
                <a:lnTo>
                  <a:pt x="42" y="13"/>
                </a:lnTo>
                <a:lnTo>
                  <a:pt x="29" y="0"/>
                </a:lnTo>
                <a:lnTo>
                  <a:pt x="0" y="15"/>
                </a:lnTo>
                <a:close/>
              </a:path>
            </a:pathLst>
          </a:custGeom>
          <a:solidFill>
            <a:srgbClr val="ADAC92"/>
          </a:solidFill>
          <a:ln w="4">
            <a:solidFill>
              <a:srgbClr val="FFFFFF"/>
            </a:solidFill>
            <a:miter lim="800000"/>
            <a:headEnd/>
            <a:tailEnd/>
          </a:ln>
        </p:spPr>
        <p:txBody>
          <a:bodyPr/>
          <a:lstStyle/>
          <a:p>
            <a:endParaRPr lang="en-US"/>
          </a:p>
        </p:txBody>
      </p:sp>
      <p:sp>
        <p:nvSpPr>
          <p:cNvPr id="11286" name="Freeform 22"/>
          <p:cNvSpPr>
            <a:spLocks/>
          </p:cNvSpPr>
          <p:nvPr/>
        </p:nvSpPr>
        <p:spPr bwMode="auto">
          <a:xfrm>
            <a:off x="117475" y="3162300"/>
            <a:ext cx="619125" cy="585788"/>
          </a:xfrm>
          <a:custGeom>
            <a:avLst/>
            <a:gdLst>
              <a:gd name="T0" fmla="*/ 158769050 w 390"/>
              <a:gd name="T1" fmla="*/ 821571565 h 369"/>
              <a:gd name="T2" fmla="*/ 340221880 w 390"/>
              <a:gd name="T3" fmla="*/ 821571565 h 369"/>
              <a:gd name="T4" fmla="*/ 481350685 w 390"/>
              <a:gd name="T5" fmla="*/ 723286214 h 369"/>
              <a:gd name="T6" fmla="*/ 443547560 w 390"/>
              <a:gd name="T7" fmla="*/ 677923378 h 369"/>
              <a:gd name="T8" fmla="*/ 511590963 w 390"/>
              <a:gd name="T9" fmla="*/ 577117075 h 369"/>
              <a:gd name="T10" fmla="*/ 589716576 w 390"/>
              <a:gd name="T11" fmla="*/ 609878330 h 369"/>
              <a:gd name="T12" fmla="*/ 730845282 w 390"/>
              <a:gd name="T13" fmla="*/ 541834869 h 369"/>
              <a:gd name="T14" fmla="*/ 801409635 w 390"/>
              <a:gd name="T15" fmla="*/ 430947936 h 369"/>
              <a:gd name="T16" fmla="*/ 982861027 w 390"/>
              <a:gd name="T17" fmla="*/ 430947936 h 369"/>
              <a:gd name="T18" fmla="*/ 947578850 w 390"/>
              <a:gd name="T19" fmla="*/ 360383425 h 369"/>
              <a:gd name="T20" fmla="*/ 907256363 w 390"/>
              <a:gd name="T21" fmla="*/ 327620583 h 369"/>
              <a:gd name="T22" fmla="*/ 806449946 w 390"/>
              <a:gd name="T23" fmla="*/ 362902789 h 369"/>
              <a:gd name="T24" fmla="*/ 730845282 w 390"/>
              <a:gd name="T25" fmla="*/ 362902789 h 369"/>
              <a:gd name="T26" fmla="*/ 730845282 w 390"/>
              <a:gd name="T27" fmla="*/ 360383425 h 369"/>
              <a:gd name="T28" fmla="*/ 730845282 w 390"/>
              <a:gd name="T29" fmla="*/ 360383425 h 369"/>
              <a:gd name="T30" fmla="*/ 730845282 w 390"/>
              <a:gd name="T31" fmla="*/ 181451394 h 369"/>
              <a:gd name="T32" fmla="*/ 771167770 w 390"/>
              <a:gd name="T33" fmla="*/ 113407934 h 369"/>
              <a:gd name="T34" fmla="*/ 662801878 w 390"/>
              <a:gd name="T35" fmla="*/ 42843485 h 369"/>
              <a:gd name="T36" fmla="*/ 556953762 w 390"/>
              <a:gd name="T37" fmla="*/ 146169189 h 369"/>
              <a:gd name="T38" fmla="*/ 549394089 w 390"/>
              <a:gd name="T39" fmla="*/ 146169189 h 369"/>
              <a:gd name="T40" fmla="*/ 549394089 w 390"/>
              <a:gd name="T41" fmla="*/ 146169189 h 369"/>
              <a:gd name="T42" fmla="*/ 370463746 w 390"/>
              <a:gd name="T43" fmla="*/ 181451394 h 369"/>
              <a:gd name="T44" fmla="*/ 267136578 w 390"/>
              <a:gd name="T45" fmla="*/ 146169189 h 369"/>
              <a:gd name="T46" fmla="*/ 17640301 w 390"/>
              <a:gd name="T47" fmla="*/ 0 h 369"/>
              <a:gd name="T48" fmla="*/ 0 w 390"/>
              <a:gd name="T49" fmla="*/ 10080633 h 369"/>
              <a:gd name="T50" fmla="*/ 0 w 390"/>
              <a:gd name="T51" fmla="*/ 927418382 h 369"/>
              <a:gd name="T52" fmla="*/ 17640301 w 390"/>
              <a:gd name="T53" fmla="*/ 929939333 h 369"/>
              <a:gd name="T54" fmla="*/ 158769050 w 390"/>
              <a:gd name="T55" fmla="*/ 821571565 h 3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0"/>
              <a:gd name="T85" fmla="*/ 0 h 369"/>
              <a:gd name="T86" fmla="*/ 390 w 390"/>
              <a:gd name="T87" fmla="*/ 369 h 3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0" h="369">
                <a:moveTo>
                  <a:pt x="63" y="326"/>
                </a:moveTo>
                <a:lnTo>
                  <a:pt x="135" y="326"/>
                </a:lnTo>
                <a:lnTo>
                  <a:pt x="191" y="287"/>
                </a:lnTo>
                <a:lnTo>
                  <a:pt x="176" y="269"/>
                </a:lnTo>
                <a:lnTo>
                  <a:pt x="203" y="229"/>
                </a:lnTo>
                <a:lnTo>
                  <a:pt x="234" y="242"/>
                </a:lnTo>
                <a:lnTo>
                  <a:pt x="290" y="215"/>
                </a:lnTo>
                <a:lnTo>
                  <a:pt x="318" y="171"/>
                </a:lnTo>
                <a:lnTo>
                  <a:pt x="390" y="171"/>
                </a:lnTo>
                <a:lnTo>
                  <a:pt x="376" y="143"/>
                </a:lnTo>
                <a:lnTo>
                  <a:pt x="360" y="130"/>
                </a:lnTo>
                <a:lnTo>
                  <a:pt x="320" y="144"/>
                </a:lnTo>
                <a:lnTo>
                  <a:pt x="290" y="144"/>
                </a:lnTo>
                <a:lnTo>
                  <a:pt x="290" y="143"/>
                </a:lnTo>
                <a:lnTo>
                  <a:pt x="290" y="72"/>
                </a:lnTo>
                <a:lnTo>
                  <a:pt x="306" y="45"/>
                </a:lnTo>
                <a:lnTo>
                  <a:pt x="263" y="17"/>
                </a:lnTo>
                <a:lnTo>
                  <a:pt x="221" y="58"/>
                </a:lnTo>
                <a:lnTo>
                  <a:pt x="218" y="58"/>
                </a:lnTo>
                <a:lnTo>
                  <a:pt x="147" y="72"/>
                </a:lnTo>
                <a:lnTo>
                  <a:pt x="106" y="58"/>
                </a:lnTo>
                <a:lnTo>
                  <a:pt x="7" y="0"/>
                </a:lnTo>
                <a:lnTo>
                  <a:pt x="0" y="4"/>
                </a:lnTo>
                <a:lnTo>
                  <a:pt x="0" y="368"/>
                </a:lnTo>
                <a:lnTo>
                  <a:pt x="7" y="369"/>
                </a:lnTo>
                <a:lnTo>
                  <a:pt x="63" y="326"/>
                </a:lnTo>
                <a:close/>
              </a:path>
            </a:pathLst>
          </a:custGeom>
          <a:solidFill>
            <a:srgbClr val="ADAC92"/>
          </a:solidFill>
          <a:ln w="4">
            <a:solidFill>
              <a:srgbClr val="FFFFFF"/>
            </a:solidFill>
            <a:miter lim="800000"/>
            <a:headEnd/>
            <a:tailEnd/>
          </a:ln>
        </p:spPr>
        <p:txBody>
          <a:bodyPr/>
          <a:lstStyle/>
          <a:p>
            <a:endParaRPr lang="en-US"/>
          </a:p>
        </p:txBody>
      </p:sp>
      <p:sp>
        <p:nvSpPr>
          <p:cNvPr id="11287" name="Freeform 23"/>
          <p:cNvSpPr>
            <a:spLocks/>
          </p:cNvSpPr>
          <p:nvPr/>
        </p:nvSpPr>
        <p:spPr bwMode="auto">
          <a:xfrm>
            <a:off x="577850" y="3368675"/>
            <a:ext cx="111125" cy="22225"/>
          </a:xfrm>
          <a:custGeom>
            <a:avLst/>
            <a:gdLst>
              <a:gd name="T0" fmla="*/ 75604679 w 70"/>
              <a:gd name="T1" fmla="*/ 35282190 h 14"/>
              <a:gd name="T2" fmla="*/ 176410910 w 70"/>
              <a:gd name="T3" fmla="*/ 0 h 14"/>
              <a:gd name="T4" fmla="*/ 176410910 w 70"/>
              <a:gd name="T5" fmla="*/ 0 h 14"/>
              <a:gd name="T6" fmla="*/ 70564369 w 70"/>
              <a:gd name="T7" fmla="*/ 32762828 h 14"/>
              <a:gd name="T8" fmla="*/ 0 w 70"/>
              <a:gd name="T9" fmla="*/ 32762828 h 14"/>
              <a:gd name="T10" fmla="*/ 0 w 70"/>
              <a:gd name="T11" fmla="*/ 35282190 h 14"/>
              <a:gd name="T12" fmla="*/ 75604679 w 70"/>
              <a:gd name="T13" fmla="*/ 35282190 h 14"/>
              <a:gd name="T14" fmla="*/ 0 60000 65536"/>
              <a:gd name="T15" fmla="*/ 0 60000 65536"/>
              <a:gd name="T16" fmla="*/ 0 60000 65536"/>
              <a:gd name="T17" fmla="*/ 0 60000 65536"/>
              <a:gd name="T18" fmla="*/ 0 60000 65536"/>
              <a:gd name="T19" fmla="*/ 0 60000 65536"/>
              <a:gd name="T20" fmla="*/ 0 60000 65536"/>
              <a:gd name="T21" fmla="*/ 0 w 70"/>
              <a:gd name="T22" fmla="*/ 0 h 14"/>
              <a:gd name="T23" fmla="*/ 70 w 7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4">
                <a:moveTo>
                  <a:pt x="30" y="14"/>
                </a:moveTo>
                <a:lnTo>
                  <a:pt x="70" y="0"/>
                </a:lnTo>
                <a:lnTo>
                  <a:pt x="28" y="13"/>
                </a:lnTo>
                <a:lnTo>
                  <a:pt x="0" y="13"/>
                </a:lnTo>
                <a:lnTo>
                  <a:pt x="0" y="14"/>
                </a:lnTo>
                <a:lnTo>
                  <a:pt x="30" y="14"/>
                </a:lnTo>
                <a:close/>
              </a:path>
            </a:pathLst>
          </a:custGeom>
          <a:solidFill>
            <a:srgbClr val="ADAC92"/>
          </a:solidFill>
          <a:ln w="4">
            <a:solidFill>
              <a:srgbClr val="FFFFFF"/>
            </a:solidFill>
            <a:miter lim="800000"/>
            <a:headEnd/>
            <a:tailEnd/>
          </a:ln>
        </p:spPr>
        <p:txBody>
          <a:bodyPr/>
          <a:lstStyle/>
          <a:p>
            <a:endParaRPr lang="en-US"/>
          </a:p>
        </p:txBody>
      </p:sp>
      <p:sp>
        <p:nvSpPr>
          <p:cNvPr id="11288" name="Freeform 24"/>
          <p:cNvSpPr>
            <a:spLocks/>
          </p:cNvSpPr>
          <p:nvPr/>
        </p:nvSpPr>
        <p:spPr bwMode="auto">
          <a:xfrm>
            <a:off x="463550" y="3186113"/>
            <a:ext cx="71438" cy="68262"/>
          </a:xfrm>
          <a:custGeom>
            <a:avLst/>
            <a:gdLst>
              <a:gd name="T0" fmla="*/ 113408630 w 45"/>
              <a:gd name="T1" fmla="*/ 5040275 h 43"/>
              <a:gd name="T2" fmla="*/ 108368284 w 45"/>
              <a:gd name="T3" fmla="*/ 0 h 43"/>
              <a:gd name="T4" fmla="*/ 0 w 45"/>
              <a:gd name="T5" fmla="*/ 108365142 h 43"/>
              <a:gd name="T6" fmla="*/ 7561316 w 45"/>
              <a:gd name="T7" fmla="*/ 108365142 h 43"/>
              <a:gd name="T8" fmla="*/ 113408630 w 45"/>
              <a:gd name="T9" fmla="*/ 5040275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45" y="2"/>
                </a:moveTo>
                <a:lnTo>
                  <a:pt x="43" y="0"/>
                </a:lnTo>
                <a:lnTo>
                  <a:pt x="0" y="43"/>
                </a:lnTo>
                <a:lnTo>
                  <a:pt x="3" y="43"/>
                </a:lnTo>
                <a:lnTo>
                  <a:pt x="45" y="2"/>
                </a:lnTo>
                <a:close/>
              </a:path>
            </a:pathLst>
          </a:custGeom>
          <a:solidFill>
            <a:srgbClr val="ADAC92"/>
          </a:solidFill>
          <a:ln w="4">
            <a:solidFill>
              <a:srgbClr val="FFFFFF"/>
            </a:solidFill>
            <a:miter lim="800000"/>
            <a:headEnd/>
            <a:tailEnd/>
          </a:ln>
        </p:spPr>
        <p:txBody>
          <a:bodyPr/>
          <a:lstStyle/>
          <a:p>
            <a:endParaRPr lang="en-US"/>
          </a:p>
        </p:txBody>
      </p:sp>
      <p:sp>
        <p:nvSpPr>
          <p:cNvPr id="11289" name="Freeform 25"/>
          <p:cNvSpPr>
            <a:spLocks/>
          </p:cNvSpPr>
          <p:nvPr/>
        </p:nvSpPr>
        <p:spPr bwMode="auto">
          <a:xfrm>
            <a:off x="117475" y="4997450"/>
            <a:ext cx="33338" cy="103188"/>
          </a:xfrm>
          <a:custGeom>
            <a:avLst/>
            <a:gdLst>
              <a:gd name="T0" fmla="*/ 52924874 w 21"/>
              <a:gd name="T1" fmla="*/ 163811716 h 65"/>
              <a:gd name="T2" fmla="*/ 52924874 w 21"/>
              <a:gd name="T3" fmla="*/ 85685712 h 65"/>
              <a:gd name="T4" fmla="*/ 17642152 w 21"/>
              <a:gd name="T5" fmla="*/ 17641971 h 65"/>
              <a:gd name="T6" fmla="*/ 0 w 21"/>
              <a:gd name="T7" fmla="*/ 0 h 65"/>
              <a:gd name="T8" fmla="*/ 0 w 21"/>
              <a:gd name="T9" fmla="*/ 163811716 h 65"/>
              <a:gd name="T10" fmla="*/ 52924874 w 21"/>
              <a:gd name="T11" fmla="*/ 163811716 h 65"/>
              <a:gd name="T12" fmla="*/ 52924874 w 21"/>
              <a:gd name="T13" fmla="*/ 163811716 h 65"/>
              <a:gd name="T14" fmla="*/ 0 60000 65536"/>
              <a:gd name="T15" fmla="*/ 0 60000 65536"/>
              <a:gd name="T16" fmla="*/ 0 60000 65536"/>
              <a:gd name="T17" fmla="*/ 0 60000 65536"/>
              <a:gd name="T18" fmla="*/ 0 60000 65536"/>
              <a:gd name="T19" fmla="*/ 0 60000 65536"/>
              <a:gd name="T20" fmla="*/ 0 60000 65536"/>
              <a:gd name="T21" fmla="*/ 0 w 21"/>
              <a:gd name="T22" fmla="*/ 0 h 65"/>
              <a:gd name="T23" fmla="*/ 21 w 2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5">
                <a:moveTo>
                  <a:pt x="21" y="65"/>
                </a:moveTo>
                <a:lnTo>
                  <a:pt x="21" y="34"/>
                </a:lnTo>
                <a:lnTo>
                  <a:pt x="7" y="7"/>
                </a:lnTo>
                <a:lnTo>
                  <a:pt x="0" y="0"/>
                </a:lnTo>
                <a:lnTo>
                  <a:pt x="0" y="65"/>
                </a:lnTo>
                <a:lnTo>
                  <a:pt x="21" y="65"/>
                </a:lnTo>
                <a:close/>
              </a:path>
            </a:pathLst>
          </a:custGeom>
          <a:solidFill>
            <a:srgbClr val="ADAC92"/>
          </a:solidFill>
          <a:ln w="9525">
            <a:noFill/>
            <a:round/>
            <a:headEnd/>
            <a:tailEnd/>
          </a:ln>
        </p:spPr>
        <p:txBody>
          <a:bodyPr/>
          <a:lstStyle/>
          <a:p>
            <a:endParaRPr lang="en-US"/>
          </a:p>
        </p:txBody>
      </p:sp>
      <p:sp>
        <p:nvSpPr>
          <p:cNvPr id="11290" name="Freeform 26"/>
          <p:cNvSpPr>
            <a:spLocks/>
          </p:cNvSpPr>
          <p:nvPr/>
        </p:nvSpPr>
        <p:spPr bwMode="auto">
          <a:xfrm>
            <a:off x="117475" y="4918075"/>
            <a:ext cx="100013" cy="201613"/>
          </a:xfrm>
          <a:custGeom>
            <a:avLst/>
            <a:gdLst>
              <a:gd name="T0" fmla="*/ 52924352 w 63"/>
              <a:gd name="T1" fmla="*/ 211693698 h 127"/>
              <a:gd name="T2" fmla="*/ 52924352 w 63"/>
              <a:gd name="T3" fmla="*/ 289819511 h 127"/>
              <a:gd name="T4" fmla="*/ 85685745 w 63"/>
              <a:gd name="T5" fmla="*/ 320061454 h 127"/>
              <a:gd name="T6" fmla="*/ 85685745 w 63"/>
              <a:gd name="T7" fmla="*/ 289819511 h 127"/>
              <a:gd name="T8" fmla="*/ 90726081 w 63"/>
              <a:gd name="T9" fmla="*/ 289819511 h 127"/>
              <a:gd name="T10" fmla="*/ 158771442 w 63"/>
              <a:gd name="T11" fmla="*/ 289819511 h 127"/>
              <a:gd name="T12" fmla="*/ 158771442 w 63"/>
              <a:gd name="T13" fmla="*/ 284779187 h 127"/>
              <a:gd name="T14" fmla="*/ 158771442 w 63"/>
              <a:gd name="T15" fmla="*/ 211693698 h 127"/>
              <a:gd name="T16" fmla="*/ 90726081 w 63"/>
              <a:gd name="T17" fmla="*/ 113408129 h 127"/>
              <a:gd name="T18" fmla="*/ 90726081 w 63"/>
              <a:gd name="T19" fmla="*/ 108367805 h 127"/>
              <a:gd name="T20" fmla="*/ 85685745 w 63"/>
              <a:gd name="T21" fmla="*/ 108367805 h 127"/>
              <a:gd name="T22" fmla="*/ 85685745 w 63"/>
              <a:gd name="T23" fmla="*/ 70564558 h 127"/>
              <a:gd name="T24" fmla="*/ 0 w 63"/>
              <a:gd name="T25" fmla="*/ 0 h 127"/>
              <a:gd name="T26" fmla="*/ 0 w 63"/>
              <a:gd name="T27" fmla="*/ 126008144 h 127"/>
              <a:gd name="T28" fmla="*/ 17641978 w 63"/>
              <a:gd name="T29" fmla="*/ 143650071 h 127"/>
              <a:gd name="T30" fmla="*/ 52924352 w 63"/>
              <a:gd name="T31" fmla="*/ 211693698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27"/>
              <a:gd name="T50" fmla="*/ 63 w 6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27">
                <a:moveTo>
                  <a:pt x="21" y="84"/>
                </a:moveTo>
                <a:lnTo>
                  <a:pt x="21" y="115"/>
                </a:lnTo>
                <a:lnTo>
                  <a:pt x="34" y="127"/>
                </a:lnTo>
                <a:lnTo>
                  <a:pt x="34" y="115"/>
                </a:lnTo>
                <a:lnTo>
                  <a:pt x="36" y="115"/>
                </a:lnTo>
                <a:lnTo>
                  <a:pt x="63" y="115"/>
                </a:lnTo>
                <a:lnTo>
                  <a:pt x="63" y="113"/>
                </a:lnTo>
                <a:lnTo>
                  <a:pt x="63" y="84"/>
                </a:lnTo>
                <a:lnTo>
                  <a:pt x="36" y="45"/>
                </a:lnTo>
                <a:lnTo>
                  <a:pt x="36" y="43"/>
                </a:lnTo>
                <a:lnTo>
                  <a:pt x="34" y="43"/>
                </a:lnTo>
                <a:lnTo>
                  <a:pt x="34" y="28"/>
                </a:lnTo>
                <a:lnTo>
                  <a:pt x="0" y="0"/>
                </a:lnTo>
                <a:lnTo>
                  <a:pt x="0" y="50"/>
                </a:lnTo>
                <a:lnTo>
                  <a:pt x="7" y="57"/>
                </a:lnTo>
                <a:lnTo>
                  <a:pt x="21" y="84"/>
                </a:lnTo>
                <a:close/>
              </a:path>
            </a:pathLst>
          </a:custGeom>
          <a:solidFill>
            <a:srgbClr val="ADAC92"/>
          </a:solidFill>
          <a:ln w="9525">
            <a:noFill/>
            <a:round/>
            <a:headEnd/>
            <a:tailEnd/>
          </a:ln>
        </p:spPr>
        <p:txBody>
          <a:bodyPr/>
          <a:lstStyle/>
          <a:p>
            <a:endParaRPr lang="en-US"/>
          </a:p>
        </p:txBody>
      </p:sp>
      <p:sp>
        <p:nvSpPr>
          <p:cNvPr id="11291" name="Freeform 27"/>
          <p:cNvSpPr>
            <a:spLocks/>
          </p:cNvSpPr>
          <p:nvPr/>
        </p:nvSpPr>
        <p:spPr bwMode="auto">
          <a:xfrm>
            <a:off x="117475" y="4846638"/>
            <a:ext cx="11113" cy="7937"/>
          </a:xfrm>
          <a:custGeom>
            <a:avLst/>
            <a:gdLst>
              <a:gd name="T0" fmla="*/ 0 w 7"/>
              <a:gd name="T1" fmla="*/ 0 h 5"/>
              <a:gd name="T2" fmla="*/ 0 w 7"/>
              <a:gd name="T3" fmla="*/ 12599192 h 5"/>
              <a:gd name="T4" fmla="*/ 17642683 w 7"/>
              <a:gd name="T5" fmla="*/ 7559199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0" y="0"/>
                </a:moveTo>
                <a:lnTo>
                  <a:pt x="0" y="5"/>
                </a:lnTo>
                <a:lnTo>
                  <a:pt x="7" y="3"/>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11292" name="Freeform 28"/>
          <p:cNvSpPr>
            <a:spLocks/>
          </p:cNvSpPr>
          <p:nvPr/>
        </p:nvSpPr>
        <p:spPr bwMode="auto">
          <a:xfrm>
            <a:off x="117475" y="4718050"/>
            <a:ext cx="190500" cy="628650"/>
          </a:xfrm>
          <a:custGeom>
            <a:avLst/>
            <a:gdLst>
              <a:gd name="T0" fmla="*/ 126007830 w 120"/>
              <a:gd name="T1" fmla="*/ 68043429 h 396"/>
              <a:gd name="T2" fmla="*/ 120967519 w 120"/>
              <a:gd name="T3" fmla="*/ 68043429 h 396"/>
              <a:gd name="T4" fmla="*/ 120967519 w 120"/>
              <a:gd name="T5" fmla="*/ 0 h 396"/>
              <a:gd name="T6" fmla="*/ 52924086 w 120"/>
              <a:gd name="T7" fmla="*/ 0 h 396"/>
              <a:gd name="T8" fmla="*/ 0 w 120"/>
              <a:gd name="T9" fmla="*/ 12601574 h 396"/>
              <a:gd name="T10" fmla="*/ 0 w 120"/>
              <a:gd name="T11" fmla="*/ 204133437 h 396"/>
              <a:gd name="T12" fmla="*/ 17641889 w 120"/>
              <a:gd name="T13" fmla="*/ 211693159 h 396"/>
              <a:gd name="T14" fmla="*/ 17641889 w 120"/>
              <a:gd name="T15" fmla="*/ 211693159 h 396"/>
              <a:gd name="T16" fmla="*/ 17641889 w 120"/>
              <a:gd name="T17" fmla="*/ 211693159 h 396"/>
              <a:gd name="T18" fmla="*/ 0 w 120"/>
              <a:gd name="T19" fmla="*/ 221773781 h 396"/>
              <a:gd name="T20" fmla="*/ 0 w 120"/>
              <a:gd name="T21" fmla="*/ 317539689 h 396"/>
              <a:gd name="T22" fmla="*/ 85685316 w 120"/>
              <a:gd name="T23" fmla="*/ 388104042 h 396"/>
              <a:gd name="T24" fmla="*/ 85685316 w 120"/>
              <a:gd name="T25" fmla="*/ 388104042 h 396"/>
              <a:gd name="T26" fmla="*/ 90725627 w 120"/>
              <a:gd name="T27" fmla="*/ 393144353 h 396"/>
              <a:gd name="T28" fmla="*/ 90725627 w 120"/>
              <a:gd name="T29" fmla="*/ 425907267 h 396"/>
              <a:gd name="T30" fmla="*/ 158769059 w 120"/>
              <a:gd name="T31" fmla="*/ 529232848 h 396"/>
              <a:gd name="T32" fmla="*/ 158769059 w 120"/>
              <a:gd name="T33" fmla="*/ 529232848 h 396"/>
              <a:gd name="T34" fmla="*/ 158769059 w 120"/>
              <a:gd name="T35" fmla="*/ 529232848 h 396"/>
              <a:gd name="T36" fmla="*/ 158769059 w 120"/>
              <a:gd name="T37" fmla="*/ 607356874 h 396"/>
              <a:gd name="T38" fmla="*/ 158769059 w 120"/>
              <a:gd name="T39" fmla="*/ 751006529 h 396"/>
              <a:gd name="T40" fmla="*/ 85685316 w 120"/>
              <a:gd name="T41" fmla="*/ 788809655 h 396"/>
              <a:gd name="T42" fmla="*/ 52924086 w 120"/>
              <a:gd name="T43" fmla="*/ 819051521 h 396"/>
              <a:gd name="T44" fmla="*/ 0 w 120"/>
              <a:gd name="T45" fmla="*/ 856853258 h 396"/>
              <a:gd name="T46" fmla="*/ 0 w 120"/>
              <a:gd name="T47" fmla="*/ 914817627 h 396"/>
              <a:gd name="T48" fmla="*/ 17641889 w 120"/>
              <a:gd name="T49" fmla="*/ 924898249 h 396"/>
              <a:gd name="T50" fmla="*/ 17641889 w 120"/>
              <a:gd name="T51" fmla="*/ 997981964 h 396"/>
              <a:gd name="T52" fmla="*/ 85685316 w 120"/>
              <a:gd name="T53" fmla="*/ 960180426 h 396"/>
              <a:gd name="T54" fmla="*/ 120967519 w 120"/>
              <a:gd name="T55" fmla="*/ 889616073 h 396"/>
              <a:gd name="T56" fmla="*/ 158769059 w 120"/>
              <a:gd name="T57" fmla="*/ 889616073 h 396"/>
              <a:gd name="T58" fmla="*/ 272176905 w 120"/>
              <a:gd name="T59" fmla="*/ 816530572 h 396"/>
              <a:gd name="T60" fmla="*/ 302418772 w 120"/>
              <a:gd name="T61" fmla="*/ 637598739 h 396"/>
              <a:gd name="T62" fmla="*/ 272176905 w 120"/>
              <a:gd name="T63" fmla="*/ 569555335 h 396"/>
              <a:gd name="T64" fmla="*/ 52924086 w 120"/>
              <a:gd name="T65" fmla="*/ 244455974 h 396"/>
              <a:gd name="T66" fmla="*/ 85685316 w 120"/>
              <a:gd name="T67" fmla="*/ 211693159 h 396"/>
              <a:gd name="T68" fmla="*/ 120967519 w 120"/>
              <a:gd name="T69" fmla="*/ 98286882 h 396"/>
              <a:gd name="T70" fmla="*/ 221773793 w 120"/>
              <a:gd name="T71" fmla="*/ 68043429 h 396"/>
              <a:gd name="T72" fmla="*/ 126007830 w 120"/>
              <a:gd name="T73" fmla="*/ 68043429 h 396"/>
              <a:gd name="T74" fmla="*/ 126007830 w 120"/>
              <a:gd name="T75" fmla="*/ 68043429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396"/>
              <a:gd name="T116" fmla="*/ 120 w 120"/>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396">
                <a:moveTo>
                  <a:pt x="50" y="27"/>
                </a:moveTo>
                <a:lnTo>
                  <a:pt x="48" y="27"/>
                </a:lnTo>
                <a:lnTo>
                  <a:pt x="48" y="0"/>
                </a:lnTo>
                <a:lnTo>
                  <a:pt x="21" y="0"/>
                </a:lnTo>
                <a:lnTo>
                  <a:pt x="0" y="5"/>
                </a:lnTo>
                <a:lnTo>
                  <a:pt x="0" y="81"/>
                </a:lnTo>
                <a:lnTo>
                  <a:pt x="7" y="84"/>
                </a:lnTo>
                <a:lnTo>
                  <a:pt x="0" y="88"/>
                </a:lnTo>
                <a:lnTo>
                  <a:pt x="0" y="126"/>
                </a:lnTo>
                <a:lnTo>
                  <a:pt x="34" y="154"/>
                </a:lnTo>
                <a:lnTo>
                  <a:pt x="36" y="156"/>
                </a:lnTo>
                <a:lnTo>
                  <a:pt x="36" y="169"/>
                </a:lnTo>
                <a:lnTo>
                  <a:pt x="63" y="210"/>
                </a:lnTo>
                <a:lnTo>
                  <a:pt x="63" y="241"/>
                </a:lnTo>
                <a:lnTo>
                  <a:pt x="63" y="298"/>
                </a:lnTo>
                <a:lnTo>
                  <a:pt x="34" y="313"/>
                </a:lnTo>
                <a:lnTo>
                  <a:pt x="21" y="325"/>
                </a:lnTo>
                <a:lnTo>
                  <a:pt x="0" y="340"/>
                </a:lnTo>
                <a:lnTo>
                  <a:pt x="0" y="363"/>
                </a:lnTo>
                <a:lnTo>
                  <a:pt x="7" y="367"/>
                </a:lnTo>
                <a:lnTo>
                  <a:pt x="7" y="396"/>
                </a:lnTo>
                <a:lnTo>
                  <a:pt x="34" y="381"/>
                </a:lnTo>
                <a:lnTo>
                  <a:pt x="48" y="353"/>
                </a:lnTo>
                <a:lnTo>
                  <a:pt x="63" y="353"/>
                </a:lnTo>
                <a:lnTo>
                  <a:pt x="108" y="324"/>
                </a:lnTo>
                <a:lnTo>
                  <a:pt x="120" y="253"/>
                </a:lnTo>
                <a:lnTo>
                  <a:pt x="108" y="226"/>
                </a:lnTo>
                <a:lnTo>
                  <a:pt x="21" y="97"/>
                </a:lnTo>
                <a:lnTo>
                  <a:pt x="34" y="84"/>
                </a:lnTo>
                <a:lnTo>
                  <a:pt x="48" y="39"/>
                </a:lnTo>
                <a:lnTo>
                  <a:pt x="88" y="27"/>
                </a:lnTo>
                <a:lnTo>
                  <a:pt x="50" y="27"/>
                </a:lnTo>
                <a:close/>
              </a:path>
            </a:pathLst>
          </a:custGeom>
          <a:solidFill>
            <a:srgbClr val="ADAC92"/>
          </a:solidFill>
          <a:ln w="4">
            <a:solidFill>
              <a:srgbClr val="FFFFFF"/>
            </a:solidFill>
            <a:miter lim="800000"/>
            <a:headEnd/>
            <a:tailEnd/>
          </a:ln>
        </p:spPr>
        <p:txBody>
          <a:bodyPr/>
          <a:lstStyle/>
          <a:p>
            <a:endParaRPr lang="en-US"/>
          </a:p>
        </p:txBody>
      </p:sp>
      <p:sp>
        <p:nvSpPr>
          <p:cNvPr id="11293" name="Freeform 29"/>
          <p:cNvSpPr>
            <a:spLocks/>
          </p:cNvSpPr>
          <p:nvPr/>
        </p:nvSpPr>
        <p:spPr bwMode="auto">
          <a:xfrm>
            <a:off x="117475" y="4714875"/>
            <a:ext cx="76200" cy="11113"/>
          </a:xfrm>
          <a:custGeom>
            <a:avLst/>
            <a:gdLst>
              <a:gd name="T0" fmla="*/ 120967511 w 48"/>
              <a:gd name="T1" fmla="*/ 5040539 h 7"/>
              <a:gd name="T2" fmla="*/ 120967511 w 48"/>
              <a:gd name="T3" fmla="*/ 0 h 7"/>
              <a:gd name="T4" fmla="*/ 52924083 w 48"/>
              <a:gd name="T5" fmla="*/ 0 h 7"/>
              <a:gd name="T6" fmla="*/ 0 w 48"/>
              <a:gd name="T7" fmla="*/ 12602142 h 7"/>
              <a:gd name="T8" fmla="*/ 0 w 48"/>
              <a:gd name="T9" fmla="*/ 17642683 h 7"/>
              <a:gd name="T10" fmla="*/ 52924083 w 48"/>
              <a:gd name="T11" fmla="*/ 5040539 h 7"/>
              <a:gd name="T12" fmla="*/ 120967511 w 48"/>
              <a:gd name="T13" fmla="*/ 5040539 h 7"/>
              <a:gd name="T14" fmla="*/ 0 60000 65536"/>
              <a:gd name="T15" fmla="*/ 0 60000 65536"/>
              <a:gd name="T16" fmla="*/ 0 60000 65536"/>
              <a:gd name="T17" fmla="*/ 0 60000 65536"/>
              <a:gd name="T18" fmla="*/ 0 60000 65536"/>
              <a:gd name="T19" fmla="*/ 0 60000 65536"/>
              <a:gd name="T20" fmla="*/ 0 60000 65536"/>
              <a:gd name="T21" fmla="*/ 0 w 48"/>
              <a:gd name="T22" fmla="*/ 0 h 7"/>
              <a:gd name="T23" fmla="*/ 48 w 4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
                <a:moveTo>
                  <a:pt x="48" y="2"/>
                </a:moveTo>
                <a:lnTo>
                  <a:pt x="48" y="0"/>
                </a:lnTo>
                <a:lnTo>
                  <a:pt x="21" y="0"/>
                </a:lnTo>
                <a:lnTo>
                  <a:pt x="0" y="5"/>
                </a:lnTo>
                <a:lnTo>
                  <a:pt x="0" y="7"/>
                </a:lnTo>
                <a:lnTo>
                  <a:pt x="21" y="2"/>
                </a:lnTo>
                <a:lnTo>
                  <a:pt x="48" y="2"/>
                </a:lnTo>
                <a:close/>
              </a:path>
            </a:pathLst>
          </a:custGeom>
          <a:solidFill>
            <a:srgbClr val="ADAC92"/>
          </a:solidFill>
          <a:ln w="4">
            <a:solidFill>
              <a:srgbClr val="FFFFFF"/>
            </a:solidFill>
            <a:miter lim="800000"/>
            <a:headEnd/>
            <a:tailEnd/>
          </a:ln>
        </p:spPr>
        <p:txBody>
          <a:bodyPr/>
          <a:lstStyle/>
          <a:p>
            <a:endParaRPr lang="en-US"/>
          </a:p>
        </p:txBody>
      </p:sp>
      <p:sp>
        <p:nvSpPr>
          <p:cNvPr id="11294" name="Freeform 30"/>
          <p:cNvSpPr>
            <a:spLocks/>
          </p:cNvSpPr>
          <p:nvPr/>
        </p:nvSpPr>
        <p:spPr bwMode="auto">
          <a:xfrm>
            <a:off x="196850" y="4760913"/>
            <a:ext cx="66675" cy="1587"/>
          </a:xfrm>
          <a:custGeom>
            <a:avLst/>
            <a:gdLst>
              <a:gd name="T0" fmla="*/ 0 w 42"/>
              <a:gd name="T1" fmla="*/ 0 h 1588"/>
              <a:gd name="T2" fmla="*/ 0 w 42"/>
              <a:gd name="T3" fmla="*/ 0 h 1588"/>
              <a:gd name="T4" fmla="*/ 95765928 w 42"/>
              <a:gd name="T5" fmla="*/ 0 h 1588"/>
              <a:gd name="T6" fmla="*/ 105846574 w 42"/>
              <a:gd name="T7" fmla="*/ 0 h 1588"/>
              <a:gd name="T8" fmla="*/ 0 w 42"/>
              <a:gd name="T9" fmla="*/ 0 h 1588"/>
              <a:gd name="T10" fmla="*/ 0 60000 65536"/>
              <a:gd name="T11" fmla="*/ 0 60000 65536"/>
              <a:gd name="T12" fmla="*/ 0 60000 65536"/>
              <a:gd name="T13" fmla="*/ 0 60000 65536"/>
              <a:gd name="T14" fmla="*/ 0 60000 65536"/>
              <a:gd name="T15" fmla="*/ 0 w 42"/>
              <a:gd name="T16" fmla="*/ 0 h 1588"/>
              <a:gd name="T17" fmla="*/ 42 w 42"/>
              <a:gd name="T18" fmla="*/ 1588 h 1588"/>
            </a:gdLst>
            <a:ahLst/>
            <a:cxnLst>
              <a:cxn ang="T10">
                <a:pos x="T0" y="T1"/>
              </a:cxn>
              <a:cxn ang="T11">
                <a:pos x="T2" y="T3"/>
              </a:cxn>
              <a:cxn ang="T12">
                <a:pos x="T4" y="T5"/>
              </a:cxn>
              <a:cxn ang="T13">
                <a:pos x="T6" y="T7"/>
              </a:cxn>
              <a:cxn ang="T14">
                <a:pos x="T8" y="T9"/>
              </a:cxn>
            </a:cxnLst>
            <a:rect l="T15" t="T16" r="T17" b="T18"/>
            <a:pathLst>
              <a:path w="42" h="1588">
                <a:moveTo>
                  <a:pt x="0" y="0"/>
                </a:moveTo>
                <a:lnTo>
                  <a:pt x="0" y="0"/>
                </a:lnTo>
                <a:lnTo>
                  <a:pt x="38" y="0"/>
                </a:lnTo>
                <a:lnTo>
                  <a:pt x="42" y="0"/>
                </a:lnTo>
                <a:lnTo>
                  <a:pt x="0" y="0"/>
                </a:lnTo>
                <a:close/>
              </a:path>
            </a:pathLst>
          </a:custGeom>
          <a:solidFill>
            <a:srgbClr val="ADAC92"/>
          </a:solidFill>
          <a:ln w="4">
            <a:solidFill>
              <a:srgbClr val="FFFFFF"/>
            </a:solidFill>
            <a:miter lim="800000"/>
            <a:headEnd/>
            <a:tailEnd/>
          </a:ln>
        </p:spPr>
        <p:txBody>
          <a:bodyPr/>
          <a:lstStyle/>
          <a:p>
            <a:endParaRPr lang="en-US"/>
          </a:p>
        </p:txBody>
      </p:sp>
      <p:sp>
        <p:nvSpPr>
          <p:cNvPr id="11295" name="Freeform 31"/>
          <p:cNvSpPr>
            <a:spLocks/>
          </p:cNvSpPr>
          <p:nvPr/>
        </p:nvSpPr>
        <p:spPr bwMode="auto">
          <a:xfrm>
            <a:off x="217488" y="5051425"/>
            <a:ext cx="1587" cy="49213"/>
          </a:xfrm>
          <a:custGeom>
            <a:avLst/>
            <a:gdLst>
              <a:gd name="T0" fmla="*/ 0 w 1588"/>
              <a:gd name="T1" fmla="*/ 78126437 h 31"/>
              <a:gd name="T2" fmla="*/ 0 w 1588"/>
              <a:gd name="T3" fmla="*/ 78126437 h 31"/>
              <a:gd name="T4" fmla="*/ 0 w 1588"/>
              <a:gd name="T5" fmla="*/ 0 h 31"/>
              <a:gd name="T6" fmla="*/ 0 w 1588"/>
              <a:gd name="T7" fmla="*/ 0 h 31"/>
              <a:gd name="T8" fmla="*/ 0 w 1588"/>
              <a:gd name="T9" fmla="*/ 73086074 h 31"/>
              <a:gd name="T10" fmla="*/ 0 w 1588"/>
              <a:gd name="T11" fmla="*/ 78126437 h 31"/>
              <a:gd name="T12" fmla="*/ 0 60000 65536"/>
              <a:gd name="T13" fmla="*/ 0 60000 65536"/>
              <a:gd name="T14" fmla="*/ 0 60000 65536"/>
              <a:gd name="T15" fmla="*/ 0 60000 65536"/>
              <a:gd name="T16" fmla="*/ 0 60000 65536"/>
              <a:gd name="T17" fmla="*/ 0 60000 65536"/>
              <a:gd name="T18" fmla="*/ 0 w 1588"/>
              <a:gd name="T19" fmla="*/ 0 h 31"/>
              <a:gd name="T20" fmla="*/ 1588 w 158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88" h="31">
                <a:moveTo>
                  <a:pt x="0" y="31"/>
                </a:moveTo>
                <a:lnTo>
                  <a:pt x="0" y="31"/>
                </a:lnTo>
                <a:lnTo>
                  <a:pt x="0" y="0"/>
                </a:lnTo>
                <a:lnTo>
                  <a:pt x="0" y="29"/>
                </a:lnTo>
                <a:lnTo>
                  <a:pt x="0" y="31"/>
                </a:lnTo>
                <a:close/>
              </a:path>
            </a:pathLst>
          </a:custGeom>
          <a:solidFill>
            <a:srgbClr val="ADAC92"/>
          </a:solidFill>
          <a:ln w="4">
            <a:solidFill>
              <a:srgbClr val="FFFFFF"/>
            </a:solidFill>
            <a:miter lim="800000"/>
            <a:headEnd/>
            <a:tailEnd/>
          </a:ln>
        </p:spPr>
        <p:txBody>
          <a:bodyPr/>
          <a:lstStyle/>
          <a:p>
            <a:endParaRPr lang="en-US"/>
          </a:p>
        </p:txBody>
      </p:sp>
      <p:sp>
        <p:nvSpPr>
          <p:cNvPr id="11296" name="Freeform 32"/>
          <p:cNvSpPr>
            <a:spLocks/>
          </p:cNvSpPr>
          <p:nvPr/>
        </p:nvSpPr>
        <p:spPr bwMode="auto">
          <a:xfrm>
            <a:off x="171450" y="4962525"/>
            <a:ext cx="3175" cy="23813"/>
          </a:xfrm>
          <a:custGeom>
            <a:avLst/>
            <a:gdLst>
              <a:gd name="T0" fmla="*/ 5040312 w 2"/>
              <a:gd name="T1" fmla="*/ 37803934 h 15"/>
              <a:gd name="T2" fmla="*/ 5040312 w 2"/>
              <a:gd name="T3" fmla="*/ 5040419 h 15"/>
              <a:gd name="T4" fmla="*/ 0 w 2"/>
              <a:gd name="T5" fmla="*/ 0 h 15"/>
              <a:gd name="T6" fmla="*/ 0 w 2"/>
              <a:gd name="T7" fmla="*/ 37803934 h 15"/>
              <a:gd name="T8" fmla="*/ 5040312 w 2"/>
              <a:gd name="T9" fmla="*/ 37803934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2" y="15"/>
                </a:moveTo>
                <a:lnTo>
                  <a:pt x="2" y="2"/>
                </a:lnTo>
                <a:lnTo>
                  <a:pt x="0" y="0"/>
                </a:lnTo>
                <a:lnTo>
                  <a:pt x="0" y="15"/>
                </a:lnTo>
                <a:lnTo>
                  <a:pt x="2" y="15"/>
                </a:lnTo>
                <a:close/>
              </a:path>
            </a:pathLst>
          </a:custGeom>
          <a:solidFill>
            <a:srgbClr val="ADAC92"/>
          </a:solidFill>
          <a:ln w="4">
            <a:solidFill>
              <a:srgbClr val="FFFFFF"/>
            </a:solidFill>
            <a:miter lim="800000"/>
            <a:headEnd/>
            <a:tailEnd/>
          </a:ln>
        </p:spPr>
        <p:txBody>
          <a:bodyPr/>
          <a:lstStyle/>
          <a:p>
            <a:endParaRPr lang="en-US"/>
          </a:p>
        </p:txBody>
      </p:sp>
      <p:sp>
        <p:nvSpPr>
          <p:cNvPr id="11297" name="Freeform 33"/>
          <p:cNvSpPr>
            <a:spLocks/>
          </p:cNvSpPr>
          <p:nvPr/>
        </p:nvSpPr>
        <p:spPr bwMode="auto">
          <a:xfrm>
            <a:off x="117475" y="4851400"/>
            <a:ext cx="11113" cy="6350"/>
          </a:xfrm>
          <a:custGeom>
            <a:avLst/>
            <a:gdLst>
              <a:gd name="T0" fmla="*/ 17642683 w 7"/>
              <a:gd name="T1" fmla="*/ 0 h 4"/>
              <a:gd name="T2" fmla="*/ 0 w 7"/>
              <a:gd name="T3" fmla="*/ 5040312 h 4"/>
              <a:gd name="T4" fmla="*/ 0 w 7"/>
              <a:gd name="T5" fmla="*/ 10080623 h 4"/>
              <a:gd name="T6" fmla="*/ 17642683 w 7"/>
              <a:gd name="T7" fmla="*/ 0 h 4"/>
              <a:gd name="T8" fmla="*/ 17642683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0" y="2"/>
                </a:lnTo>
                <a:lnTo>
                  <a:pt x="0" y="4"/>
                </a:lnTo>
                <a:lnTo>
                  <a:pt x="7" y="0"/>
                </a:lnTo>
                <a:close/>
              </a:path>
            </a:pathLst>
          </a:custGeom>
          <a:solidFill>
            <a:srgbClr val="ADAC92"/>
          </a:solidFill>
          <a:ln w="4">
            <a:solidFill>
              <a:srgbClr val="FFFFFF"/>
            </a:solidFill>
            <a:miter lim="800000"/>
            <a:headEnd/>
            <a:tailEnd/>
          </a:ln>
        </p:spPr>
        <p:txBody>
          <a:bodyPr/>
          <a:lstStyle/>
          <a:p>
            <a:endParaRPr lang="en-US"/>
          </a:p>
        </p:txBody>
      </p:sp>
      <p:sp>
        <p:nvSpPr>
          <p:cNvPr id="11298" name="Freeform 34"/>
          <p:cNvSpPr>
            <a:spLocks/>
          </p:cNvSpPr>
          <p:nvPr/>
        </p:nvSpPr>
        <p:spPr bwMode="auto">
          <a:xfrm>
            <a:off x="117475" y="5100638"/>
            <a:ext cx="100013" cy="153987"/>
          </a:xfrm>
          <a:custGeom>
            <a:avLst/>
            <a:gdLst>
              <a:gd name="T0" fmla="*/ 85685745 w 63"/>
              <a:gd name="T1" fmla="*/ 176410359 h 97"/>
              <a:gd name="T2" fmla="*/ 158771442 w 63"/>
              <a:gd name="T3" fmla="*/ 141128297 h 97"/>
              <a:gd name="T4" fmla="*/ 158771442 w 63"/>
              <a:gd name="T5" fmla="*/ 0 h 97"/>
              <a:gd name="T6" fmla="*/ 90726081 w 63"/>
              <a:gd name="T7" fmla="*/ 0 h 97"/>
              <a:gd name="T8" fmla="*/ 90726081 w 63"/>
              <a:gd name="T9" fmla="*/ 35282074 h 97"/>
              <a:gd name="T10" fmla="*/ 85685745 w 63"/>
              <a:gd name="T11" fmla="*/ 30241780 h 97"/>
              <a:gd name="T12" fmla="*/ 85685745 w 63"/>
              <a:gd name="T13" fmla="*/ 35282074 h 97"/>
              <a:gd name="T14" fmla="*/ 52924352 w 63"/>
              <a:gd name="T15" fmla="*/ 0 h 97"/>
              <a:gd name="T16" fmla="*/ 0 w 63"/>
              <a:gd name="T17" fmla="*/ 0 h 97"/>
              <a:gd name="T18" fmla="*/ 0 w 63"/>
              <a:gd name="T19" fmla="*/ 244453591 h 97"/>
              <a:gd name="T20" fmla="*/ 52924352 w 63"/>
              <a:gd name="T21" fmla="*/ 209171529 h 97"/>
              <a:gd name="T22" fmla="*/ 85685745 w 63"/>
              <a:gd name="T23" fmla="*/ 176410359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97"/>
              <a:gd name="T38" fmla="*/ 63 w 6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97">
                <a:moveTo>
                  <a:pt x="34" y="70"/>
                </a:moveTo>
                <a:lnTo>
                  <a:pt x="63" y="56"/>
                </a:lnTo>
                <a:lnTo>
                  <a:pt x="63" y="0"/>
                </a:lnTo>
                <a:lnTo>
                  <a:pt x="36" y="0"/>
                </a:lnTo>
                <a:lnTo>
                  <a:pt x="36" y="14"/>
                </a:lnTo>
                <a:lnTo>
                  <a:pt x="34" y="12"/>
                </a:lnTo>
                <a:lnTo>
                  <a:pt x="34" y="14"/>
                </a:lnTo>
                <a:lnTo>
                  <a:pt x="21" y="0"/>
                </a:lnTo>
                <a:lnTo>
                  <a:pt x="0" y="0"/>
                </a:lnTo>
                <a:lnTo>
                  <a:pt x="0" y="97"/>
                </a:lnTo>
                <a:lnTo>
                  <a:pt x="21" y="83"/>
                </a:lnTo>
                <a:lnTo>
                  <a:pt x="34" y="70"/>
                </a:lnTo>
                <a:close/>
              </a:path>
            </a:pathLst>
          </a:custGeom>
          <a:solidFill>
            <a:srgbClr val="ADAC92"/>
          </a:solidFill>
          <a:ln w="9525">
            <a:noFill/>
            <a:round/>
            <a:headEnd/>
            <a:tailEnd/>
          </a:ln>
        </p:spPr>
        <p:txBody>
          <a:bodyPr/>
          <a:lstStyle/>
          <a:p>
            <a:endParaRPr lang="en-US"/>
          </a:p>
        </p:txBody>
      </p:sp>
      <p:sp>
        <p:nvSpPr>
          <p:cNvPr id="11299" name="Freeform 35"/>
          <p:cNvSpPr>
            <a:spLocks/>
          </p:cNvSpPr>
          <p:nvPr/>
        </p:nvSpPr>
        <p:spPr bwMode="auto">
          <a:xfrm>
            <a:off x="117475" y="5100638"/>
            <a:ext cx="100013" cy="157162"/>
          </a:xfrm>
          <a:custGeom>
            <a:avLst/>
            <a:gdLst>
              <a:gd name="T0" fmla="*/ 85685745 w 63"/>
              <a:gd name="T1" fmla="*/ 181450666 h 99"/>
              <a:gd name="T2" fmla="*/ 158771442 w 63"/>
              <a:gd name="T3" fmla="*/ 143647661 h 99"/>
              <a:gd name="T4" fmla="*/ 158771442 w 63"/>
              <a:gd name="T5" fmla="*/ 0 h 99"/>
              <a:gd name="T6" fmla="*/ 158771442 w 63"/>
              <a:gd name="T7" fmla="*/ 0 h 99"/>
              <a:gd name="T8" fmla="*/ 158771442 w 63"/>
              <a:gd name="T9" fmla="*/ 141128307 h 99"/>
              <a:gd name="T10" fmla="*/ 85685745 w 63"/>
              <a:gd name="T11" fmla="*/ 176410371 h 99"/>
              <a:gd name="T12" fmla="*/ 52924352 w 63"/>
              <a:gd name="T13" fmla="*/ 209171544 h 99"/>
              <a:gd name="T14" fmla="*/ 0 w 63"/>
              <a:gd name="T15" fmla="*/ 244453609 h 99"/>
              <a:gd name="T16" fmla="*/ 0 w 63"/>
              <a:gd name="T17" fmla="*/ 249493904 h 99"/>
              <a:gd name="T18" fmla="*/ 52924352 w 63"/>
              <a:gd name="T19" fmla="*/ 211692485 h 99"/>
              <a:gd name="T20" fmla="*/ 85685745 w 63"/>
              <a:gd name="T21" fmla="*/ 181450666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99"/>
              <a:gd name="T35" fmla="*/ 63 w 63"/>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99">
                <a:moveTo>
                  <a:pt x="34" y="72"/>
                </a:moveTo>
                <a:lnTo>
                  <a:pt x="63" y="57"/>
                </a:lnTo>
                <a:lnTo>
                  <a:pt x="63" y="0"/>
                </a:lnTo>
                <a:lnTo>
                  <a:pt x="63" y="56"/>
                </a:lnTo>
                <a:lnTo>
                  <a:pt x="34" y="70"/>
                </a:lnTo>
                <a:lnTo>
                  <a:pt x="21" y="83"/>
                </a:lnTo>
                <a:lnTo>
                  <a:pt x="0" y="97"/>
                </a:lnTo>
                <a:lnTo>
                  <a:pt x="0" y="99"/>
                </a:lnTo>
                <a:lnTo>
                  <a:pt x="21" y="84"/>
                </a:lnTo>
                <a:lnTo>
                  <a:pt x="34" y="72"/>
                </a:lnTo>
                <a:close/>
              </a:path>
            </a:pathLst>
          </a:custGeom>
          <a:solidFill>
            <a:srgbClr val="ADAC92"/>
          </a:solidFill>
          <a:ln w="4">
            <a:solidFill>
              <a:srgbClr val="FFFFFF"/>
            </a:solidFill>
            <a:miter lim="800000"/>
            <a:headEnd/>
            <a:tailEnd/>
          </a:ln>
        </p:spPr>
        <p:txBody>
          <a:bodyPr/>
          <a:lstStyle/>
          <a:p>
            <a:endParaRPr lang="en-US"/>
          </a:p>
        </p:txBody>
      </p:sp>
      <p:sp>
        <p:nvSpPr>
          <p:cNvPr id="11300" name="Freeform 36"/>
          <p:cNvSpPr>
            <a:spLocks/>
          </p:cNvSpPr>
          <p:nvPr/>
        </p:nvSpPr>
        <p:spPr bwMode="auto">
          <a:xfrm>
            <a:off x="1028700" y="3908425"/>
            <a:ext cx="136525" cy="223838"/>
          </a:xfrm>
          <a:custGeom>
            <a:avLst/>
            <a:gdLst>
              <a:gd name="T0" fmla="*/ 181451235 w 86"/>
              <a:gd name="T1" fmla="*/ 105846803 h 141"/>
              <a:gd name="T2" fmla="*/ 143648111 w 86"/>
              <a:gd name="T3" fmla="*/ 0 h 141"/>
              <a:gd name="T4" fmla="*/ 0 w 86"/>
              <a:gd name="T5" fmla="*/ 105846803 h 141"/>
              <a:gd name="T6" fmla="*/ 0 w 86"/>
              <a:gd name="T7" fmla="*/ 141129054 h 141"/>
              <a:gd name="T8" fmla="*/ 0 w 86"/>
              <a:gd name="T9" fmla="*/ 282258108 h 141"/>
              <a:gd name="T10" fmla="*/ 0 w 86"/>
              <a:gd name="T11" fmla="*/ 317540359 h 141"/>
              <a:gd name="T12" fmla="*/ 0 w 86"/>
              <a:gd name="T13" fmla="*/ 355343564 h 141"/>
              <a:gd name="T14" fmla="*/ 181451235 w 86"/>
              <a:gd name="T15" fmla="*/ 317540359 h 141"/>
              <a:gd name="T16" fmla="*/ 216733460 w 86"/>
              <a:gd name="T17" fmla="*/ 214214560 h 141"/>
              <a:gd name="T18" fmla="*/ 181451235 w 86"/>
              <a:gd name="T19" fmla="*/ 105846803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41"/>
              <a:gd name="T32" fmla="*/ 86 w 8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41">
                <a:moveTo>
                  <a:pt x="72" y="42"/>
                </a:moveTo>
                <a:lnTo>
                  <a:pt x="57" y="0"/>
                </a:lnTo>
                <a:lnTo>
                  <a:pt x="0" y="42"/>
                </a:lnTo>
                <a:lnTo>
                  <a:pt x="0" y="56"/>
                </a:lnTo>
                <a:lnTo>
                  <a:pt x="0" y="112"/>
                </a:lnTo>
                <a:lnTo>
                  <a:pt x="0" y="126"/>
                </a:lnTo>
                <a:lnTo>
                  <a:pt x="0" y="141"/>
                </a:lnTo>
                <a:lnTo>
                  <a:pt x="72" y="126"/>
                </a:lnTo>
                <a:lnTo>
                  <a:pt x="86" y="85"/>
                </a:lnTo>
                <a:lnTo>
                  <a:pt x="72" y="42"/>
                </a:lnTo>
                <a:close/>
              </a:path>
            </a:pathLst>
          </a:custGeom>
          <a:solidFill>
            <a:srgbClr val="ADAC92"/>
          </a:solidFill>
          <a:ln w="4">
            <a:solidFill>
              <a:srgbClr val="FFFFFF"/>
            </a:solidFill>
            <a:miter lim="800000"/>
            <a:headEnd/>
            <a:tailEnd/>
          </a:ln>
        </p:spPr>
        <p:txBody>
          <a:bodyPr/>
          <a:lstStyle/>
          <a:p>
            <a:endParaRPr lang="en-US"/>
          </a:p>
        </p:txBody>
      </p:sp>
      <p:sp>
        <p:nvSpPr>
          <p:cNvPr id="11301" name="Freeform 37"/>
          <p:cNvSpPr>
            <a:spLocks/>
          </p:cNvSpPr>
          <p:nvPr/>
        </p:nvSpPr>
        <p:spPr bwMode="auto">
          <a:xfrm>
            <a:off x="962025" y="3683000"/>
            <a:ext cx="271463" cy="292100"/>
          </a:xfrm>
          <a:custGeom>
            <a:avLst/>
            <a:gdLst>
              <a:gd name="T0" fmla="*/ 287298338 w 171"/>
              <a:gd name="T1" fmla="*/ 68043427 h 184"/>
              <a:gd name="T2" fmla="*/ 249496732 w 171"/>
              <a:gd name="T3" fmla="*/ 68043427 h 184"/>
              <a:gd name="T4" fmla="*/ 214214492 w 171"/>
              <a:gd name="T5" fmla="*/ 108367526 h 184"/>
              <a:gd name="T6" fmla="*/ 178932203 w 171"/>
              <a:gd name="T7" fmla="*/ 108367526 h 184"/>
              <a:gd name="T8" fmla="*/ 0 w 171"/>
              <a:gd name="T9" fmla="*/ 249494691 h 184"/>
              <a:gd name="T10" fmla="*/ 0 w 171"/>
              <a:gd name="T11" fmla="*/ 282257506 h 184"/>
              <a:gd name="T12" fmla="*/ 37803206 w 171"/>
              <a:gd name="T13" fmla="*/ 282257506 h 184"/>
              <a:gd name="T14" fmla="*/ 0 w 171"/>
              <a:gd name="T15" fmla="*/ 425907257 h 184"/>
              <a:gd name="T16" fmla="*/ 37803206 w 171"/>
              <a:gd name="T17" fmla="*/ 463708795 h 184"/>
              <a:gd name="T18" fmla="*/ 73085458 w 171"/>
              <a:gd name="T19" fmla="*/ 463708795 h 184"/>
              <a:gd name="T20" fmla="*/ 105846769 w 171"/>
              <a:gd name="T21" fmla="*/ 463708795 h 184"/>
              <a:gd name="T22" fmla="*/ 249496732 w 171"/>
              <a:gd name="T23" fmla="*/ 357862168 h 184"/>
              <a:gd name="T24" fmla="*/ 178932203 w 171"/>
              <a:gd name="T25" fmla="*/ 322579992 h 184"/>
              <a:gd name="T26" fmla="*/ 178932203 w 171"/>
              <a:gd name="T27" fmla="*/ 282257506 h 184"/>
              <a:gd name="T28" fmla="*/ 317540258 w 171"/>
              <a:gd name="T29" fmla="*/ 176410929 h 184"/>
              <a:gd name="T30" fmla="*/ 317540258 w 171"/>
              <a:gd name="T31" fmla="*/ 108367526 h 184"/>
              <a:gd name="T32" fmla="*/ 430948351 w 171"/>
              <a:gd name="T33" fmla="*/ 0 h 184"/>
              <a:gd name="T34" fmla="*/ 355343452 w 171"/>
              <a:gd name="T35" fmla="*/ 0 h 184"/>
              <a:gd name="T36" fmla="*/ 287298338 w 171"/>
              <a:gd name="T37" fmla="*/ 68043427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84"/>
              <a:gd name="T59" fmla="*/ 171 w 171"/>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84">
                <a:moveTo>
                  <a:pt x="114" y="27"/>
                </a:moveTo>
                <a:lnTo>
                  <a:pt x="99" y="27"/>
                </a:lnTo>
                <a:lnTo>
                  <a:pt x="85" y="43"/>
                </a:lnTo>
                <a:lnTo>
                  <a:pt x="71" y="43"/>
                </a:lnTo>
                <a:lnTo>
                  <a:pt x="0" y="99"/>
                </a:lnTo>
                <a:lnTo>
                  <a:pt x="0" y="112"/>
                </a:lnTo>
                <a:lnTo>
                  <a:pt x="15" y="112"/>
                </a:lnTo>
                <a:lnTo>
                  <a:pt x="0" y="169"/>
                </a:lnTo>
                <a:lnTo>
                  <a:pt x="15" y="184"/>
                </a:lnTo>
                <a:lnTo>
                  <a:pt x="29" y="184"/>
                </a:lnTo>
                <a:lnTo>
                  <a:pt x="42" y="184"/>
                </a:lnTo>
                <a:lnTo>
                  <a:pt x="99" y="142"/>
                </a:lnTo>
                <a:lnTo>
                  <a:pt x="71" y="128"/>
                </a:lnTo>
                <a:lnTo>
                  <a:pt x="71" y="112"/>
                </a:lnTo>
                <a:lnTo>
                  <a:pt x="126" y="70"/>
                </a:lnTo>
                <a:lnTo>
                  <a:pt x="126" y="43"/>
                </a:lnTo>
                <a:lnTo>
                  <a:pt x="171" y="0"/>
                </a:lnTo>
                <a:lnTo>
                  <a:pt x="141" y="0"/>
                </a:lnTo>
                <a:lnTo>
                  <a:pt x="114" y="27"/>
                </a:lnTo>
                <a:close/>
              </a:path>
            </a:pathLst>
          </a:custGeom>
          <a:solidFill>
            <a:srgbClr val="ADAC92"/>
          </a:solidFill>
          <a:ln w="4">
            <a:solidFill>
              <a:srgbClr val="FFFFFF"/>
            </a:solidFill>
            <a:miter lim="800000"/>
            <a:headEnd/>
            <a:tailEnd/>
          </a:ln>
        </p:spPr>
        <p:txBody>
          <a:bodyPr/>
          <a:lstStyle/>
          <a:p>
            <a:endParaRPr lang="en-US"/>
          </a:p>
        </p:txBody>
      </p:sp>
      <p:sp>
        <p:nvSpPr>
          <p:cNvPr id="11302" name="Freeform 38"/>
          <p:cNvSpPr>
            <a:spLocks/>
          </p:cNvSpPr>
          <p:nvPr/>
        </p:nvSpPr>
        <p:spPr bwMode="auto">
          <a:xfrm>
            <a:off x="760413" y="4605338"/>
            <a:ext cx="87312" cy="131762"/>
          </a:xfrm>
          <a:custGeom>
            <a:avLst/>
            <a:gdLst>
              <a:gd name="T0" fmla="*/ 138607017 w 55"/>
              <a:gd name="T1" fmla="*/ 0 h 83"/>
              <a:gd name="T2" fmla="*/ 103325017 w 55"/>
              <a:gd name="T3" fmla="*/ 0 h 83"/>
              <a:gd name="T4" fmla="*/ 0 w 55"/>
              <a:gd name="T5" fmla="*/ 141128212 h 83"/>
              <a:gd name="T6" fmla="*/ 0 w 55"/>
              <a:gd name="T7" fmla="*/ 178929605 h 83"/>
              <a:gd name="T8" fmla="*/ 68043041 w 55"/>
              <a:gd name="T9" fmla="*/ 209171404 h 83"/>
              <a:gd name="T10" fmla="*/ 138607017 w 55"/>
              <a:gd name="T11" fmla="*/ 0 h 83"/>
              <a:gd name="T12" fmla="*/ 0 60000 65536"/>
              <a:gd name="T13" fmla="*/ 0 60000 65536"/>
              <a:gd name="T14" fmla="*/ 0 60000 65536"/>
              <a:gd name="T15" fmla="*/ 0 60000 65536"/>
              <a:gd name="T16" fmla="*/ 0 60000 65536"/>
              <a:gd name="T17" fmla="*/ 0 60000 65536"/>
              <a:gd name="T18" fmla="*/ 0 w 55"/>
              <a:gd name="T19" fmla="*/ 0 h 83"/>
              <a:gd name="T20" fmla="*/ 55 w 55"/>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5" h="83">
                <a:moveTo>
                  <a:pt x="55" y="0"/>
                </a:moveTo>
                <a:lnTo>
                  <a:pt x="41" y="0"/>
                </a:lnTo>
                <a:lnTo>
                  <a:pt x="0" y="56"/>
                </a:lnTo>
                <a:lnTo>
                  <a:pt x="0" y="71"/>
                </a:lnTo>
                <a:lnTo>
                  <a:pt x="27" y="83"/>
                </a:lnTo>
                <a:lnTo>
                  <a:pt x="55" y="0"/>
                </a:lnTo>
                <a:close/>
              </a:path>
            </a:pathLst>
          </a:custGeom>
          <a:solidFill>
            <a:srgbClr val="ADAC92"/>
          </a:solidFill>
          <a:ln w="4">
            <a:solidFill>
              <a:srgbClr val="FFFFFF"/>
            </a:solidFill>
            <a:miter lim="800000"/>
            <a:headEnd/>
            <a:tailEnd/>
          </a:ln>
        </p:spPr>
        <p:txBody>
          <a:bodyPr/>
          <a:lstStyle/>
          <a:p>
            <a:endParaRPr lang="en-US"/>
          </a:p>
        </p:txBody>
      </p:sp>
      <p:sp>
        <p:nvSpPr>
          <p:cNvPr id="11303" name="Freeform 39"/>
          <p:cNvSpPr>
            <a:spLocks/>
          </p:cNvSpPr>
          <p:nvPr/>
        </p:nvSpPr>
        <p:spPr bwMode="auto">
          <a:xfrm>
            <a:off x="1165225" y="4157663"/>
            <a:ext cx="109538" cy="179387"/>
          </a:xfrm>
          <a:custGeom>
            <a:avLst/>
            <a:gdLst>
              <a:gd name="T0" fmla="*/ 32762972 w 69"/>
              <a:gd name="T1" fmla="*/ 0 h 113"/>
              <a:gd name="T2" fmla="*/ 0 w 69"/>
              <a:gd name="T3" fmla="*/ 68043242 h 113"/>
              <a:gd name="T4" fmla="*/ 0 w 69"/>
              <a:gd name="T5" fmla="*/ 103325321 h 113"/>
              <a:gd name="T6" fmla="*/ 32762972 w 69"/>
              <a:gd name="T7" fmla="*/ 103325321 h 113"/>
              <a:gd name="T8" fmla="*/ 32762972 w 69"/>
              <a:gd name="T9" fmla="*/ 249494011 h 113"/>
              <a:gd name="T10" fmla="*/ 108368009 w 69"/>
              <a:gd name="T11" fmla="*/ 284776091 h 113"/>
              <a:gd name="T12" fmla="*/ 141129381 w 69"/>
              <a:gd name="T13" fmla="*/ 249494011 h 113"/>
              <a:gd name="T14" fmla="*/ 173892341 w 69"/>
              <a:gd name="T15" fmla="*/ 103325321 h 113"/>
              <a:gd name="T16" fmla="*/ 141129381 w 69"/>
              <a:gd name="T17" fmla="*/ 68043242 h 113"/>
              <a:gd name="T18" fmla="*/ 32762972 w 6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13"/>
              <a:gd name="T32" fmla="*/ 69 w 6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13">
                <a:moveTo>
                  <a:pt x="13" y="0"/>
                </a:moveTo>
                <a:lnTo>
                  <a:pt x="0" y="27"/>
                </a:lnTo>
                <a:lnTo>
                  <a:pt x="0" y="41"/>
                </a:lnTo>
                <a:lnTo>
                  <a:pt x="13" y="41"/>
                </a:lnTo>
                <a:lnTo>
                  <a:pt x="13" y="99"/>
                </a:lnTo>
                <a:lnTo>
                  <a:pt x="43" y="113"/>
                </a:lnTo>
                <a:lnTo>
                  <a:pt x="56" y="99"/>
                </a:lnTo>
                <a:lnTo>
                  <a:pt x="69" y="41"/>
                </a:lnTo>
                <a:lnTo>
                  <a:pt x="56" y="27"/>
                </a:lnTo>
                <a:lnTo>
                  <a:pt x="13" y="0"/>
                </a:lnTo>
                <a:close/>
              </a:path>
            </a:pathLst>
          </a:custGeom>
          <a:solidFill>
            <a:srgbClr val="ADAC92"/>
          </a:solidFill>
          <a:ln w="4">
            <a:solidFill>
              <a:srgbClr val="FFFFFF"/>
            </a:solidFill>
            <a:miter lim="800000"/>
            <a:headEnd/>
            <a:tailEnd/>
          </a:ln>
        </p:spPr>
        <p:txBody>
          <a:bodyPr/>
          <a:lstStyle/>
          <a:p>
            <a:endParaRPr lang="en-US"/>
          </a:p>
        </p:txBody>
      </p:sp>
      <p:sp>
        <p:nvSpPr>
          <p:cNvPr id="11304" name="Freeform 40"/>
          <p:cNvSpPr>
            <a:spLocks/>
          </p:cNvSpPr>
          <p:nvPr/>
        </p:nvSpPr>
        <p:spPr bwMode="auto">
          <a:xfrm>
            <a:off x="1274763" y="4157663"/>
            <a:ext cx="114300" cy="65087"/>
          </a:xfrm>
          <a:custGeom>
            <a:avLst/>
            <a:gdLst>
              <a:gd name="T0" fmla="*/ 0 w 72"/>
              <a:gd name="T1" fmla="*/ 68042902 h 41"/>
              <a:gd name="T2" fmla="*/ 0 w 72"/>
              <a:gd name="T3" fmla="*/ 103324805 h 41"/>
              <a:gd name="T4" fmla="*/ 35282185 w 72"/>
              <a:gd name="T5" fmla="*/ 103324805 h 41"/>
              <a:gd name="T6" fmla="*/ 75604680 w 72"/>
              <a:gd name="T7" fmla="*/ 68042902 h 41"/>
              <a:gd name="T8" fmla="*/ 148688412 w 72"/>
              <a:gd name="T9" fmla="*/ 68042902 h 41"/>
              <a:gd name="T10" fmla="*/ 181451223 w 72"/>
              <a:gd name="T11" fmla="*/ 0 h 41"/>
              <a:gd name="T12" fmla="*/ 75604680 w 72"/>
              <a:gd name="T13" fmla="*/ 0 h 41"/>
              <a:gd name="T14" fmla="*/ 0 w 72"/>
              <a:gd name="T15" fmla="*/ 68042902 h 4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1"/>
              <a:gd name="T26" fmla="*/ 72 w 7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1">
                <a:moveTo>
                  <a:pt x="0" y="27"/>
                </a:moveTo>
                <a:lnTo>
                  <a:pt x="0" y="41"/>
                </a:lnTo>
                <a:lnTo>
                  <a:pt x="14" y="41"/>
                </a:lnTo>
                <a:lnTo>
                  <a:pt x="30" y="27"/>
                </a:lnTo>
                <a:lnTo>
                  <a:pt x="59" y="27"/>
                </a:lnTo>
                <a:lnTo>
                  <a:pt x="72" y="0"/>
                </a:lnTo>
                <a:lnTo>
                  <a:pt x="30" y="0"/>
                </a:lnTo>
                <a:lnTo>
                  <a:pt x="0" y="27"/>
                </a:lnTo>
                <a:close/>
              </a:path>
            </a:pathLst>
          </a:custGeom>
          <a:solidFill>
            <a:srgbClr val="ADAC92"/>
          </a:solidFill>
          <a:ln w="4">
            <a:solidFill>
              <a:srgbClr val="FFFFFF"/>
            </a:solidFill>
            <a:miter lim="800000"/>
            <a:headEnd/>
            <a:tailEnd/>
          </a:ln>
        </p:spPr>
        <p:txBody>
          <a:bodyPr/>
          <a:lstStyle/>
          <a:p>
            <a:endParaRPr lang="en-US"/>
          </a:p>
        </p:txBody>
      </p:sp>
      <p:sp>
        <p:nvSpPr>
          <p:cNvPr id="11305" name="Freeform 41"/>
          <p:cNvSpPr>
            <a:spLocks/>
          </p:cNvSpPr>
          <p:nvPr/>
        </p:nvSpPr>
        <p:spPr bwMode="auto">
          <a:xfrm>
            <a:off x="1233488" y="3748088"/>
            <a:ext cx="452437" cy="452437"/>
          </a:xfrm>
          <a:custGeom>
            <a:avLst/>
            <a:gdLst>
              <a:gd name="T0" fmla="*/ 672880092 w 285"/>
              <a:gd name="T1" fmla="*/ 37801504 h 285"/>
              <a:gd name="T2" fmla="*/ 640117317 w 285"/>
              <a:gd name="T3" fmla="*/ 37801504 h 285"/>
              <a:gd name="T4" fmla="*/ 572073996 w 285"/>
              <a:gd name="T5" fmla="*/ 219252563 h 285"/>
              <a:gd name="T6" fmla="*/ 498990371 w 285"/>
              <a:gd name="T7" fmla="*/ 355340792 h 285"/>
              <a:gd name="T8" fmla="*/ 428426104 w 285"/>
              <a:gd name="T9" fmla="*/ 430945463 h 285"/>
              <a:gd name="T10" fmla="*/ 428426104 w 285"/>
              <a:gd name="T11" fmla="*/ 355340792 h 285"/>
              <a:gd name="T12" fmla="*/ 360381097 w 285"/>
              <a:gd name="T13" fmla="*/ 390622925 h 285"/>
              <a:gd name="T14" fmla="*/ 322579605 w 285"/>
              <a:gd name="T15" fmla="*/ 536791863 h 285"/>
              <a:gd name="T16" fmla="*/ 282257166 w 285"/>
              <a:gd name="T17" fmla="*/ 536791863 h 285"/>
              <a:gd name="T18" fmla="*/ 100806120 w 285"/>
              <a:gd name="T19" fmla="*/ 536791863 h 285"/>
              <a:gd name="T20" fmla="*/ 0 w 285"/>
              <a:gd name="T21" fmla="*/ 604836771 h 285"/>
              <a:gd name="T22" fmla="*/ 0 w 285"/>
              <a:gd name="T23" fmla="*/ 645159209 h 285"/>
              <a:gd name="T24" fmla="*/ 68043345 w 285"/>
              <a:gd name="T25" fmla="*/ 645159209 h 285"/>
              <a:gd name="T26" fmla="*/ 246975033 w 285"/>
              <a:gd name="T27" fmla="*/ 572073996 h 285"/>
              <a:gd name="T28" fmla="*/ 282257166 w 285"/>
              <a:gd name="T29" fmla="*/ 604836771 h 285"/>
              <a:gd name="T30" fmla="*/ 282257166 w 285"/>
              <a:gd name="T31" fmla="*/ 645159209 h 285"/>
              <a:gd name="T32" fmla="*/ 322579605 w 285"/>
              <a:gd name="T33" fmla="*/ 718242835 h 285"/>
              <a:gd name="T34" fmla="*/ 360381097 w 285"/>
              <a:gd name="T35" fmla="*/ 604836771 h 285"/>
              <a:gd name="T36" fmla="*/ 360381097 w 285"/>
              <a:gd name="T37" fmla="*/ 572073996 h 285"/>
              <a:gd name="T38" fmla="*/ 428426104 w 285"/>
              <a:gd name="T39" fmla="*/ 604836771 h 285"/>
              <a:gd name="T40" fmla="*/ 458667933 w 285"/>
              <a:gd name="T41" fmla="*/ 604836771 h 285"/>
              <a:gd name="T42" fmla="*/ 498990371 w 285"/>
              <a:gd name="T43" fmla="*/ 572073996 h 285"/>
              <a:gd name="T44" fmla="*/ 536791863 w 285"/>
              <a:gd name="T45" fmla="*/ 604836771 h 285"/>
              <a:gd name="T46" fmla="*/ 536791863 w 285"/>
              <a:gd name="T47" fmla="*/ 572073996 h 285"/>
              <a:gd name="T48" fmla="*/ 572073996 w 285"/>
              <a:gd name="T49" fmla="*/ 536791863 h 285"/>
              <a:gd name="T50" fmla="*/ 572073996 w 285"/>
              <a:gd name="T51" fmla="*/ 572073996 h 285"/>
              <a:gd name="T52" fmla="*/ 640117317 w 285"/>
              <a:gd name="T53" fmla="*/ 572073996 h 285"/>
              <a:gd name="T54" fmla="*/ 672880092 w 285"/>
              <a:gd name="T55" fmla="*/ 536791863 h 285"/>
              <a:gd name="T56" fmla="*/ 672880092 w 285"/>
              <a:gd name="T57" fmla="*/ 317539300 h 285"/>
              <a:gd name="T58" fmla="*/ 718242835 w 285"/>
              <a:gd name="T59" fmla="*/ 317539300 h 285"/>
              <a:gd name="T60" fmla="*/ 718242835 w 285"/>
              <a:gd name="T61" fmla="*/ 37801504 h 285"/>
              <a:gd name="T62" fmla="*/ 672880092 w 285"/>
              <a:gd name="T63" fmla="*/ 0 h 285"/>
              <a:gd name="T64" fmla="*/ 672880092 w 285"/>
              <a:gd name="T65" fmla="*/ 37801504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285"/>
              <a:gd name="T101" fmla="*/ 285 w 285"/>
              <a:gd name="T102" fmla="*/ 285 h 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285">
                <a:moveTo>
                  <a:pt x="267" y="15"/>
                </a:moveTo>
                <a:lnTo>
                  <a:pt x="254" y="15"/>
                </a:lnTo>
                <a:lnTo>
                  <a:pt x="227" y="87"/>
                </a:lnTo>
                <a:lnTo>
                  <a:pt x="198" y="141"/>
                </a:lnTo>
                <a:lnTo>
                  <a:pt x="170" y="171"/>
                </a:lnTo>
                <a:lnTo>
                  <a:pt x="170" y="141"/>
                </a:lnTo>
                <a:lnTo>
                  <a:pt x="143" y="155"/>
                </a:lnTo>
                <a:lnTo>
                  <a:pt x="128" y="213"/>
                </a:lnTo>
                <a:lnTo>
                  <a:pt x="112" y="213"/>
                </a:lnTo>
                <a:lnTo>
                  <a:pt x="40" y="213"/>
                </a:lnTo>
                <a:lnTo>
                  <a:pt x="0" y="240"/>
                </a:lnTo>
                <a:lnTo>
                  <a:pt x="0" y="256"/>
                </a:lnTo>
                <a:lnTo>
                  <a:pt x="27" y="256"/>
                </a:lnTo>
                <a:lnTo>
                  <a:pt x="98" y="227"/>
                </a:lnTo>
                <a:lnTo>
                  <a:pt x="112" y="240"/>
                </a:lnTo>
                <a:lnTo>
                  <a:pt x="112" y="256"/>
                </a:lnTo>
                <a:lnTo>
                  <a:pt x="128" y="285"/>
                </a:lnTo>
                <a:lnTo>
                  <a:pt x="143" y="240"/>
                </a:lnTo>
                <a:lnTo>
                  <a:pt x="143" y="227"/>
                </a:lnTo>
                <a:lnTo>
                  <a:pt x="170" y="240"/>
                </a:lnTo>
                <a:lnTo>
                  <a:pt x="182" y="240"/>
                </a:lnTo>
                <a:lnTo>
                  <a:pt x="198" y="227"/>
                </a:lnTo>
                <a:lnTo>
                  <a:pt x="213" y="240"/>
                </a:lnTo>
                <a:lnTo>
                  <a:pt x="213" y="227"/>
                </a:lnTo>
                <a:lnTo>
                  <a:pt x="227" y="213"/>
                </a:lnTo>
                <a:lnTo>
                  <a:pt x="227" y="227"/>
                </a:lnTo>
                <a:lnTo>
                  <a:pt x="254" y="227"/>
                </a:lnTo>
                <a:lnTo>
                  <a:pt x="267" y="213"/>
                </a:lnTo>
                <a:lnTo>
                  <a:pt x="267" y="126"/>
                </a:lnTo>
                <a:lnTo>
                  <a:pt x="285" y="126"/>
                </a:lnTo>
                <a:lnTo>
                  <a:pt x="285" y="15"/>
                </a:lnTo>
                <a:lnTo>
                  <a:pt x="267" y="0"/>
                </a:lnTo>
                <a:lnTo>
                  <a:pt x="267" y="15"/>
                </a:lnTo>
                <a:close/>
              </a:path>
            </a:pathLst>
          </a:custGeom>
          <a:solidFill>
            <a:srgbClr val="ADAC92"/>
          </a:solidFill>
          <a:ln w="4">
            <a:solidFill>
              <a:srgbClr val="FFFFFF"/>
            </a:solidFill>
            <a:miter lim="800000"/>
            <a:headEnd/>
            <a:tailEnd/>
          </a:ln>
        </p:spPr>
        <p:txBody>
          <a:bodyPr/>
          <a:lstStyle/>
          <a:p>
            <a:endParaRPr lang="en-US"/>
          </a:p>
        </p:txBody>
      </p:sp>
      <p:sp>
        <p:nvSpPr>
          <p:cNvPr id="11306" name="Freeform 42"/>
          <p:cNvSpPr>
            <a:spLocks/>
          </p:cNvSpPr>
          <p:nvPr/>
        </p:nvSpPr>
        <p:spPr bwMode="auto">
          <a:xfrm>
            <a:off x="1593850" y="3503613"/>
            <a:ext cx="268288" cy="244475"/>
          </a:xfrm>
          <a:custGeom>
            <a:avLst/>
            <a:gdLst>
              <a:gd name="T0" fmla="*/ 357862824 w 169"/>
              <a:gd name="T1" fmla="*/ 181451228 h 154"/>
              <a:gd name="T2" fmla="*/ 282258023 w 169"/>
              <a:gd name="T3" fmla="*/ 136088433 h 154"/>
              <a:gd name="T4" fmla="*/ 146169332 w 169"/>
              <a:gd name="T5" fmla="*/ 0 h 154"/>
              <a:gd name="T6" fmla="*/ 146169332 w 169"/>
              <a:gd name="T7" fmla="*/ 35282186 h 154"/>
              <a:gd name="T8" fmla="*/ 146169332 w 169"/>
              <a:gd name="T9" fmla="*/ 68043423 h 154"/>
              <a:gd name="T10" fmla="*/ 100806426 w 169"/>
              <a:gd name="T11" fmla="*/ 249494675 h 154"/>
              <a:gd name="T12" fmla="*/ 68045140 w 169"/>
              <a:gd name="T13" fmla="*/ 211693140 h 154"/>
              <a:gd name="T14" fmla="*/ 68045140 w 169"/>
              <a:gd name="T15" fmla="*/ 249494675 h 154"/>
              <a:gd name="T16" fmla="*/ 0 w 169"/>
              <a:gd name="T17" fmla="*/ 279736538 h 154"/>
              <a:gd name="T18" fmla="*/ 0 w 169"/>
              <a:gd name="T19" fmla="*/ 388104008 h 154"/>
              <a:gd name="T20" fmla="*/ 100806426 w 169"/>
              <a:gd name="T21" fmla="*/ 347781524 h 154"/>
              <a:gd name="T22" fmla="*/ 68045140 w 169"/>
              <a:gd name="T23" fmla="*/ 347781524 h 154"/>
              <a:gd name="T24" fmla="*/ 68045140 w 169"/>
              <a:gd name="T25" fmla="*/ 279736538 h 154"/>
              <a:gd name="T26" fmla="*/ 146169332 w 169"/>
              <a:gd name="T27" fmla="*/ 279736538 h 154"/>
              <a:gd name="T28" fmla="*/ 282258023 w 169"/>
              <a:gd name="T29" fmla="*/ 347781524 h 154"/>
              <a:gd name="T30" fmla="*/ 322580584 w 169"/>
              <a:gd name="T31" fmla="*/ 249494675 h 154"/>
              <a:gd name="T32" fmla="*/ 357862824 w 169"/>
              <a:gd name="T33" fmla="*/ 249494675 h 154"/>
              <a:gd name="T34" fmla="*/ 425908038 w 169"/>
              <a:gd name="T35" fmla="*/ 211693140 h 154"/>
              <a:gd name="T36" fmla="*/ 390625699 w 169"/>
              <a:gd name="T37" fmla="*/ 211693140 h 154"/>
              <a:gd name="T38" fmla="*/ 357862824 w 169"/>
              <a:gd name="T39" fmla="*/ 181451228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54"/>
              <a:gd name="T62" fmla="*/ 169 w 169"/>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54">
                <a:moveTo>
                  <a:pt x="142" y="72"/>
                </a:moveTo>
                <a:lnTo>
                  <a:pt x="112" y="54"/>
                </a:lnTo>
                <a:lnTo>
                  <a:pt x="58" y="0"/>
                </a:lnTo>
                <a:lnTo>
                  <a:pt x="58" y="14"/>
                </a:lnTo>
                <a:lnTo>
                  <a:pt x="58" y="27"/>
                </a:lnTo>
                <a:lnTo>
                  <a:pt x="40" y="99"/>
                </a:lnTo>
                <a:lnTo>
                  <a:pt x="27" y="84"/>
                </a:lnTo>
                <a:lnTo>
                  <a:pt x="27" y="99"/>
                </a:lnTo>
                <a:lnTo>
                  <a:pt x="0" y="111"/>
                </a:lnTo>
                <a:lnTo>
                  <a:pt x="0" y="154"/>
                </a:lnTo>
                <a:lnTo>
                  <a:pt x="40" y="138"/>
                </a:lnTo>
                <a:lnTo>
                  <a:pt x="27" y="138"/>
                </a:lnTo>
                <a:lnTo>
                  <a:pt x="27" y="111"/>
                </a:lnTo>
                <a:lnTo>
                  <a:pt x="58" y="111"/>
                </a:lnTo>
                <a:lnTo>
                  <a:pt x="112" y="138"/>
                </a:lnTo>
                <a:lnTo>
                  <a:pt x="128" y="99"/>
                </a:lnTo>
                <a:lnTo>
                  <a:pt x="142" y="99"/>
                </a:lnTo>
                <a:lnTo>
                  <a:pt x="169" y="84"/>
                </a:lnTo>
                <a:lnTo>
                  <a:pt x="155" y="84"/>
                </a:lnTo>
                <a:lnTo>
                  <a:pt x="142" y="72"/>
                </a:lnTo>
                <a:close/>
              </a:path>
            </a:pathLst>
          </a:custGeom>
          <a:solidFill>
            <a:srgbClr val="ADAC92"/>
          </a:solidFill>
          <a:ln w="4">
            <a:solidFill>
              <a:srgbClr val="FFFFFF"/>
            </a:solidFill>
            <a:miter lim="800000"/>
            <a:headEnd/>
            <a:tailEnd/>
          </a:ln>
        </p:spPr>
        <p:txBody>
          <a:bodyPr/>
          <a:lstStyle/>
          <a:p>
            <a:endParaRPr lang="en-US"/>
          </a:p>
        </p:txBody>
      </p:sp>
      <p:sp>
        <p:nvSpPr>
          <p:cNvPr id="11307" name="Freeform 43"/>
          <p:cNvSpPr>
            <a:spLocks/>
          </p:cNvSpPr>
          <p:nvPr/>
        </p:nvSpPr>
        <p:spPr bwMode="auto">
          <a:xfrm>
            <a:off x="1685925" y="3368675"/>
            <a:ext cx="87313" cy="134938"/>
          </a:xfrm>
          <a:custGeom>
            <a:avLst/>
            <a:gdLst>
              <a:gd name="T0" fmla="*/ 30242052 w 55"/>
              <a:gd name="T1" fmla="*/ 214214891 h 85"/>
              <a:gd name="T2" fmla="*/ 30242052 w 55"/>
              <a:gd name="T3" fmla="*/ 103327571 h 85"/>
              <a:gd name="T4" fmla="*/ 138610192 w 55"/>
              <a:gd name="T5" fmla="*/ 141129272 h 85"/>
              <a:gd name="T6" fmla="*/ 138610192 w 55"/>
              <a:gd name="T7" fmla="*/ 103327571 h 85"/>
              <a:gd name="T8" fmla="*/ 30242052 w 55"/>
              <a:gd name="T9" fmla="*/ 0 h 85"/>
              <a:gd name="T10" fmla="*/ 0 w 55"/>
              <a:gd name="T11" fmla="*/ 103327571 h 85"/>
              <a:gd name="T12" fmla="*/ 30242052 w 55"/>
              <a:gd name="T13" fmla="*/ 214214891 h 85"/>
              <a:gd name="T14" fmla="*/ 0 60000 65536"/>
              <a:gd name="T15" fmla="*/ 0 60000 65536"/>
              <a:gd name="T16" fmla="*/ 0 60000 65536"/>
              <a:gd name="T17" fmla="*/ 0 60000 65536"/>
              <a:gd name="T18" fmla="*/ 0 60000 65536"/>
              <a:gd name="T19" fmla="*/ 0 60000 65536"/>
              <a:gd name="T20" fmla="*/ 0 60000 65536"/>
              <a:gd name="T21" fmla="*/ 0 w 55"/>
              <a:gd name="T22" fmla="*/ 0 h 85"/>
              <a:gd name="T23" fmla="*/ 55 w 5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5">
                <a:moveTo>
                  <a:pt x="12" y="85"/>
                </a:moveTo>
                <a:lnTo>
                  <a:pt x="12" y="41"/>
                </a:lnTo>
                <a:lnTo>
                  <a:pt x="55" y="56"/>
                </a:lnTo>
                <a:lnTo>
                  <a:pt x="55" y="41"/>
                </a:lnTo>
                <a:lnTo>
                  <a:pt x="12" y="0"/>
                </a:lnTo>
                <a:lnTo>
                  <a:pt x="0" y="41"/>
                </a:lnTo>
                <a:lnTo>
                  <a:pt x="12" y="85"/>
                </a:lnTo>
                <a:close/>
              </a:path>
            </a:pathLst>
          </a:custGeom>
          <a:solidFill>
            <a:srgbClr val="ADAC92"/>
          </a:solidFill>
          <a:ln w="4">
            <a:solidFill>
              <a:srgbClr val="FFFFFF"/>
            </a:solidFill>
            <a:miter lim="800000"/>
            <a:headEnd/>
            <a:tailEnd/>
          </a:ln>
        </p:spPr>
        <p:txBody>
          <a:bodyPr/>
          <a:lstStyle/>
          <a:p>
            <a:endParaRPr lang="en-US"/>
          </a:p>
        </p:txBody>
      </p:sp>
      <p:sp>
        <p:nvSpPr>
          <p:cNvPr id="11308" name="Freeform 44"/>
          <p:cNvSpPr>
            <a:spLocks/>
          </p:cNvSpPr>
          <p:nvPr/>
        </p:nvSpPr>
        <p:spPr bwMode="auto">
          <a:xfrm>
            <a:off x="1685925" y="2917825"/>
            <a:ext cx="111125" cy="450850"/>
          </a:xfrm>
          <a:custGeom>
            <a:avLst/>
            <a:gdLst>
              <a:gd name="T0" fmla="*/ 138607789 w 70"/>
              <a:gd name="T1" fmla="*/ 569555266 h 284"/>
              <a:gd name="T2" fmla="*/ 176410910 w 70"/>
              <a:gd name="T3" fmla="*/ 569555266 h 284"/>
              <a:gd name="T4" fmla="*/ 68043420 w 70"/>
              <a:gd name="T5" fmla="*/ 249494667 h 284"/>
              <a:gd name="T6" fmla="*/ 68043420 w 70"/>
              <a:gd name="T7" fmla="*/ 35282185 h 284"/>
              <a:gd name="T8" fmla="*/ 68043420 w 70"/>
              <a:gd name="T9" fmla="*/ 0 h 284"/>
              <a:gd name="T10" fmla="*/ 30241874 w 70"/>
              <a:gd name="T11" fmla="*/ 0 h 284"/>
              <a:gd name="T12" fmla="*/ 30241874 w 70"/>
              <a:gd name="T13" fmla="*/ 35282185 h 284"/>
              <a:gd name="T14" fmla="*/ 0 w 70"/>
              <a:gd name="T15" fmla="*/ 108365928 h 284"/>
              <a:gd name="T16" fmla="*/ 0 w 70"/>
              <a:gd name="T17" fmla="*/ 320059012 h 284"/>
              <a:gd name="T18" fmla="*/ 30241874 w 70"/>
              <a:gd name="T19" fmla="*/ 357862133 h 284"/>
              <a:gd name="T20" fmla="*/ 0 w 70"/>
              <a:gd name="T21" fmla="*/ 607356800 h 284"/>
              <a:gd name="T22" fmla="*/ 30241874 w 70"/>
              <a:gd name="T23" fmla="*/ 715724266 h 284"/>
              <a:gd name="T24" fmla="*/ 68043420 w 70"/>
              <a:gd name="T25" fmla="*/ 569555266 h 284"/>
              <a:gd name="T26" fmla="*/ 138607789 w 70"/>
              <a:gd name="T27" fmla="*/ 569555266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284"/>
              <a:gd name="T44" fmla="*/ 70 w 7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284">
                <a:moveTo>
                  <a:pt x="55" y="226"/>
                </a:moveTo>
                <a:lnTo>
                  <a:pt x="70" y="226"/>
                </a:lnTo>
                <a:lnTo>
                  <a:pt x="27" y="99"/>
                </a:lnTo>
                <a:lnTo>
                  <a:pt x="27" y="14"/>
                </a:lnTo>
                <a:lnTo>
                  <a:pt x="27" y="0"/>
                </a:lnTo>
                <a:lnTo>
                  <a:pt x="12" y="0"/>
                </a:lnTo>
                <a:lnTo>
                  <a:pt x="12" y="14"/>
                </a:lnTo>
                <a:lnTo>
                  <a:pt x="0" y="43"/>
                </a:lnTo>
                <a:lnTo>
                  <a:pt x="0" y="127"/>
                </a:lnTo>
                <a:lnTo>
                  <a:pt x="12" y="142"/>
                </a:lnTo>
                <a:lnTo>
                  <a:pt x="0" y="241"/>
                </a:lnTo>
                <a:lnTo>
                  <a:pt x="12" y="284"/>
                </a:lnTo>
                <a:lnTo>
                  <a:pt x="27" y="226"/>
                </a:lnTo>
                <a:lnTo>
                  <a:pt x="55" y="226"/>
                </a:lnTo>
                <a:close/>
              </a:path>
            </a:pathLst>
          </a:custGeom>
          <a:solidFill>
            <a:srgbClr val="ADAC92"/>
          </a:solidFill>
          <a:ln w="4">
            <a:solidFill>
              <a:srgbClr val="FFFFFF"/>
            </a:solidFill>
            <a:miter lim="800000"/>
            <a:headEnd/>
            <a:tailEnd/>
          </a:ln>
        </p:spPr>
        <p:txBody>
          <a:bodyPr/>
          <a:lstStyle/>
          <a:p>
            <a:endParaRPr lang="en-US"/>
          </a:p>
        </p:txBody>
      </p:sp>
      <p:sp>
        <p:nvSpPr>
          <p:cNvPr id="11309" name="Freeform 45"/>
          <p:cNvSpPr>
            <a:spLocks/>
          </p:cNvSpPr>
          <p:nvPr/>
        </p:nvSpPr>
        <p:spPr bwMode="auto">
          <a:xfrm>
            <a:off x="760413" y="4918075"/>
            <a:ext cx="111125" cy="204788"/>
          </a:xfrm>
          <a:custGeom>
            <a:avLst/>
            <a:gdLst>
              <a:gd name="T0" fmla="*/ 176410910 w 70"/>
              <a:gd name="T1" fmla="*/ 113408098 h 129"/>
              <a:gd name="T2" fmla="*/ 138607789 w 70"/>
              <a:gd name="T3" fmla="*/ 75604861 h 129"/>
              <a:gd name="T4" fmla="*/ 176410910 w 70"/>
              <a:gd name="T5" fmla="*/ 0 h 129"/>
              <a:gd name="T6" fmla="*/ 138607789 w 70"/>
              <a:gd name="T7" fmla="*/ 45362914 h 129"/>
              <a:gd name="T8" fmla="*/ 68043420 w 70"/>
              <a:gd name="T9" fmla="*/ 0 h 129"/>
              <a:gd name="T10" fmla="*/ 0 w 70"/>
              <a:gd name="T11" fmla="*/ 143650032 h 129"/>
              <a:gd name="T12" fmla="*/ 0 w 70"/>
              <a:gd name="T13" fmla="*/ 257056543 h 129"/>
              <a:gd name="T14" fmla="*/ 68043420 w 70"/>
              <a:gd name="T15" fmla="*/ 289819432 h 129"/>
              <a:gd name="T16" fmla="*/ 68043420 w 70"/>
              <a:gd name="T17" fmla="*/ 325101689 h 129"/>
              <a:gd name="T18" fmla="*/ 103325592 w 70"/>
              <a:gd name="T19" fmla="*/ 325101689 h 129"/>
              <a:gd name="T20" fmla="*/ 138607789 w 70"/>
              <a:gd name="T21" fmla="*/ 325101689 h 129"/>
              <a:gd name="T22" fmla="*/ 103325592 w 70"/>
              <a:gd name="T23" fmla="*/ 257056543 h 129"/>
              <a:gd name="T24" fmla="*/ 176410910 w 70"/>
              <a:gd name="T25" fmla="*/ 1134080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29"/>
              <a:gd name="T41" fmla="*/ 70 w 7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29">
                <a:moveTo>
                  <a:pt x="70" y="45"/>
                </a:moveTo>
                <a:lnTo>
                  <a:pt x="55" y="30"/>
                </a:lnTo>
                <a:lnTo>
                  <a:pt x="70" y="0"/>
                </a:lnTo>
                <a:lnTo>
                  <a:pt x="55" y="18"/>
                </a:lnTo>
                <a:lnTo>
                  <a:pt x="27" y="0"/>
                </a:lnTo>
                <a:lnTo>
                  <a:pt x="0" y="57"/>
                </a:lnTo>
                <a:lnTo>
                  <a:pt x="0" y="102"/>
                </a:lnTo>
                <a:lnTo>
                  <a:pt x="27" y="115"/>
                </a:lnTo>
                <a:lnTo>
                  <a:pt x="27" y="129"/>
                </a:lnTo>
                <a:lnTo>
                  <a:pt x="41" y="129"/>
                </a:lnTo>
                <a:lnTo>
                  <a:pt x="55" y="129"/>
                </a:lnTo>
                <a:lnTo>
                  <a:pt x="41" y="102"/>
                </a:lnTo>
                <a:lnTo>
                  <a:pt x="70" y="45"/>
                </a:lnTo>
                <a:close/>
              </a:path>
            </a:pathLst>
          </a:custGeom>
          <a:solidFill>
            <a:srgbClr val="ADAC92"/>
          </a:solidFill>
          <a:ln w="4">
            <a:solidFill>
              <a:srgbClr val="FFFFFF"/>
            </a:solidFill>
            <a:miter lim="800000"/>
            <a:headEnd/>
            <a:tailEnd/>
          </a:ln>
        </p:spPr>
        <p:txBody>
          <a:bodyPr/>
          <a:lstStyle/>
          <a:p>
            <a:endParaRPr lang="en-US"/>
          </a:p>
        </p:txBody>
      </p:sp>
      <p:sp>
        <p:nvSpPr>
          <p:cNvPr id="11310" name="Freeform 46"/>
          <p:cNvSpPr>
            <a:spLocks/>
          </p:cNvSpPr>
          <p:nvPr/>
        </p:nvSpPr>
        <p:spPr bwMode="auto">
          <a:xfrm>
            <a:off x="488950" y="4722813"/>
            <a:ext cx="47625" cy="34925"/>
          </a:xfrm>
          <a:custGeom>
            <a:avLst/>
            <a:gdLst>
              <a:gd name="T0" fmla="*/ 27722518 w 30"/>
              <a:gd name="T1" fmla="*/ 5040312 h 22"/>
              <a:gd name="T2" fmla="*/ 5040313 w 30"/>
              <a:gd name="T3" fmla="*/ 0 h 22"/>
              <a:gd name="T4" fmla="*/ 5040313 w 30"/>
              <a:gd name="T5" fmla="*/ 17640300 h 22"/>
              <a:gd name="T6" fmla="*/ 5040313 w 30"/>
              <a:gd name="T7" fmla="*/ 22682198 h 22"/>
              <a:gd name="T8" fmla="*/ 0 w 30"/>
              <a:gd name="T9" fmla="*/ 22682198 h 22"/>
              <a:gd name="T10" fmla="*/ 0 w 30"/>
              <a:gd name="T11" fmla="*/ 50403120 h 22"/>
              <a:gd name="T12" fmla="*/ 73085331 w 30"/>
              <a:gd name="T13" fmla="*/ 55443443 h 22"/>
              <a:gd name="T14" fmla="*/ 75604693 w 30"/>
              <a:gd name="T15" fmla="*/ 10080625 h 22"/>
              <a:gd name="T16" fmla="*/ 73085331 w 30"/>
              <a:gd name="T17" fmla="*/ 5040312 h 22"/>
              <a:gd name="T18" fmla="*/ 73085331 w 30"/>
              <a:gd name="T19" fmla="*/ 22682198 h 22"/>
              <a:gd name="T20" fmla="*/ 27722518 w 30"/>
              <a:gd name="T21" fmla="*/ 504031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11" y="2"/>
                </a:moveTo>
                <a:lnTo>
                  <a:pt x="2" y="0"/>
                </a:lnTo>
                <a:lnTo>
                  <a:pt x="2" y="7"/>
                </a:lnTo>
                <a:lnTo>
                  <a:pt x="2" y="9"/>
                </a:lnTo>
                <a:lnTo>
                  <a:pt x="0" y="9"/>
                </a:lnTo>
                <a:lnTo>
                  <a:pt x="0" y="20"/>
                </a:lnTo>
                <a:lnTo>
                  <a:pt x="29" y="22"/>
                </a:lnTo>
                <a:lnTo>
                  <a:pt x="30" y="4"/>
                </a:lnTo>
                <a:lnTo>
                  <a:pt x="29" y="2"/>
                </a:lnTo>
                <a:lnTo>
                  <a:pt x="29" y="9"/>
                </a:lnTo>
                <a:lnTo>
                  <a:pt x="11" y="2"/>
                </a:lnTo>
                <a:close/>
              </a:path>
            </a:pathLst>
          </a:custGeom>
          <a:solidFill>
            <a:srgbClr val="ADAC92"/>
          </a:solidFill>
          <a:ln w="4">
            <a:solidFill>
              <a:srgbClr val="FFFFFF"/>
            </a:solidFill>
            <a:miter lim="800000"/>
            <a:headEnd/>
            <a:tailEnd/>
          </a:ln>
        </p:spPr>
        <p:txBody>
          <a:bodyPr/>
          <a:lstStyle/>
          <a:p>
            <a:endParaRPr lang="en-US"/>
          </a:p>
        </p:txBody>
      </p:sp>
      <p:sp>
        <p:nvSpPr>
          <p:cNvPr id="11311" name="Freeform 47"/>
          <p:cNvSpPr>
            <a:spLocks/>
          </p:cNvSpPr>
          <p:nvPr/>
        </p:nvSpPr>
        <p:spPr bwMode="auto">
          <a:xfrm>
            <a:off x="506413" y="4725988"/>
            <a:ext cx="28575" cy="11112"/>
          </a:xfrm>
          <a:custGeom>
            <a:avLst/>
            <a:gdLst>
              <a:gd name="T0" fmla="*/ 45362806 w 18"/>
              <a:gd name="T1" fmla="*/ 17639508 h 7"/>
              <a:gd name="T2" fmla="*/ 45362806 w 18"/>
              <a:gd name="T3" fmla="*/ 0 h 7"/>
              <a:gd name="T4" fmla="*/ 0 w 18"/>
              <a:gd name="T5" fmla="*/ 0 h 7"/>
              <a:gd name="T6" fmla="*/ 45362806 w 18"/>
              <a:gd name="T7" fmla="*/ 17639508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8" y="7"/>
                </a:moveTo>
                <a:lnTo>
                  <a:pt x="18" y="0"/>
                </a:lnTo>
                <a:lnTo>
                  <a:pt x="0" y="0"/>
                </a:lnTo>
                <a:lnTo>
                  <a:pt x="18" y="7"/>
                </a:lnTo>
                <a:close/>
              </a:path>
            </a:pathLst>
          </a:custGeom>
          <a:solidFill>
            <a:srgbClr val="ADAC92"/>
          </a:solidFill>
          <a:ln w="4">
            <a:solidFill>
              <a:srgbClr val="FFFFFF"/>
            </a:solidFill>
            <a:miter lim="800000"/>
            <a:headEnd/>
            <a:tailEnd/>
          </a:ln>
        </p:spPr>
        <p:txBody>
          <a:bodyPr/>
          <a:lstStyle/>
          <a:p>
            <a:endParaRPr lang="en-US"/>
          </a:p>
        </p:txBody>
      </p:sp>
      <p:sp>
        <p:nvSpPr>
          <p:cNvPr id="11312" name="Freeform 48"/>
          <p:cNvSpPr>
            <a:spLocks/>
          </p:cNvSpPr>
          <p:nvPr/>
        </p:nvSpPr>
        <p:spPr bwMode="auto">
          <a:xfrm>
            <a:off x="488950" y="4733925"/>
            <a:ext cx="3175" cy="3175"/>
          </a:xfrm>
          <a:custGeom>
            <a:avLst/>
            <a:gdLst>
              <a:gd name="T0" fmla="*/ 5040312 w 2"/>
              <a:gd name="T1" fmla="*/ 0 h 2"/>
              <a:gd name="T2" fmla="*/ 0 w 2"/>
              <a:gd name="T3" fmla="*/ 5040312 h 2"/>
              <a:gd name="T4" fmla="*/ 5040312 w 2"/>
              <a:gd name="T5" fmla="*/ 5040312 h 2"/>
              <a:gd name="T6" fmla="*/ 504031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ADAC92"/>
          </a:solidFill>
          <a:ln w="4">
            <a:solidFill>
              <a:srgbClr val="FFFFFF"/>
            </a:solidFill>
            <a:miter lim="800000"/>
            <a:headEnd/>
            <a:tailEnd/>
          </a:ln>
        </p:spPr>
        <p:txBody>
          <a:bodyPr/>
          <a:lstStyle/>
          <a:p>
            <a:endParaRPr lang="en-US"/>
          </a:p>
        </p:txBody>
      </p:sp>
      <p:sp>
        <p:nvSpPr>
          <p:cNvPr id="708610" name="Rectangle 2"/>
          <p:cNvSpPr>
            <a:spLocks noGrp="1" noChangeArrowheads="1"/>
          </p:cNvSpPr>
          <p:nvPr>
            <p:ph type="title"/>
          </p:nvPr>
        </p:nvSpPr>
        <p:spPr/>
        <p:txBody>
          <a:bodyPr/>
          <a:lstStyle/>
          <a:p>
            <a:pPr eaLnBrk="1" hangingPunct="1">
              <a:defRPr/>
            </a:pPr>
            <a:r>
              <a:rPr lang="en-US" dirty="0" smtClean="0"/>
              <a:t>6. Integrate Financial Supply Chain</a:t>
            </a:r>
          </a:p>
        </p:txBody>
      </p:sp>
      <p:sp>
        <p:nvSpPr>
          <p:cNvPr id="11314" name="AutoShape 2"/>
          <p:cNvSpPr>
            <a:spLocks noChangeAspect="1" noChangeArrowheads="1"/>
          </p:cNvSpPr>
          <p:nvPr/>
        </p:nvSpPr>
        <p:spPr bwMode="auto">
          <a:xfrm>
            <a:off x="0" y="984250"/>
            <a:ext cx="9144000" cy="5873750"/>
          </a:xfrm>
          <a:prstGeom prst="rect">
            <a:avLst/>
          </a:prstGeom>
          <a:noFill/>
          <a:ln w="9525">
            <a:noFill/>
            <a:miter lim="800000"/>
            <a:headEnd/>
            <a:tailEnd/>
          </a:ln>
        </p:spPr>
        <p:txBody>
          <a:bodyPr/>
          <a:lstStyle/>
          <a:p>
            <a:endParaRPr lang="en-US"/>
          </a:p>
        </p:txBody>
      </p:sp>
      <p:sp>
        <p:nvSpPr>
          <p:cNvPr id="11315" name="TextBox 7"/>
          <p:cNvSpPr txBox="1">
            <a:spLocks noChangeArrowheads="1"/>
          </p:cNvSpPr>
          <p:nvPr/>
        </p:nvSpPr>
        <p:spPr bwMode="auto">
          <a:xfrm>
            <a:off x="152400" y="1200150"/>
            <a:ext cx="5943600" cy="738664"/>
          </a:xfrm>
          <a:prstGeom prst="rect">
            <a:avLst/>
          </a:prstGeom>
          <a:noFill/>
          <a:ln w="9525">
            <a:noFill/>
            <a:miter lim="800000"/>
            <a:headEnd/>
            <a:tailEnd/>
          </a:ln>
        </p:spPr>
        <p:txBody>
          <a:bodyPr>
            <a:spAutoFit/>
          </a:bodyPr>
          <a:lstStyle/>
          <a:p>
            <a:r>
              <a:rPr lang="en-US" sz="1400" b="0" i="1" dirty="0"/>
              <a:t>90% of enterprises report their global supply chain </a:t>
            </a:r>
            <a:br>
              <a:rPr lang="en-US" sz="1400" b="0" i="1" dirty="0"/>
            </a:br>
            <a:r>
              <a:rPr lang="en-US" sz="1400" b="0" i="1" dirty="0"/>
              <a:t>technology is inadequate to provide the corporate finance </a:t>
            </a:r>
            <a:br>
              <a:rPr lang="en-US" sz="1400" b="0" i="1" dirty="0"/>
            </a:br>
            <a:r>
              <a:rPr lang="en-US" sz="1400" b="0" i="1" dirty="0"/>
              <a:t>organization with the timely information it requires. </a:t>
            </a:r>
          </a:p>
        </p:txBody>
      </p:sp>
      <p:sp>
        <p:nvSpPr>
          <p:cNvPr id="11316" name="Rectangle 44"/>
          <p:cNvSpPr>
            <a:spLocks noChangeArrowheads="1"/>
          </p:cNvSpPr>
          <p:nvPr/>
        </p:nvSpPr>
        <p:spPr bwMode="auto">
          <a:xfrm>
            <a:off x="6248400" y="1143000"/>
            <a:ext cx="2667000" cy="1815882"/>
          </a:xfrm>
          <a:prstGeom prst="rect">
            <a:avLst/>
          </a:prstGeom>
          <a:noFill/>
          <a:ln w="9525">
            <a:noFill/>
            <a:miter lim="800000"/>
            <a:headEnd/>
            <a:tailEnd/>
          </a:ln>
        </p:spPr>
        <p:txBody>
          <a:bodyPr>
            <a:spAutoFit/>
          </a:bodyPr>
          <a:lstStyle/>
          <a:p>
            <a:pPr marL="282575" indent="-282575" algn="l">
              <a:spcBef>
                <a:spcPct val="50000"/>
              </a:spcBef>
              <a:buFontTx/>
              <a:buChar char="•"/>
            </a:pPr>
            <a:r>
              <a:rPr lang="en-US" sz="1600" b="0" dirty="0"/>
              <a:t>Leverage core physical supply chain processes</a:t>
            </a:r>
          </a:p>
          <a:p>
            <a:pPr marL="282575" indent="-282575" algn="l">
              <a:spcBef>
                <a:spcPct val="50000"/>
              </a:spcBef>
              <a:buFontTx/>
              <a:buChar char="•"/>
            </a:pPr>
            <a:r>
              <a:rPr lang="en-US" sz="1600" b="0" dirty="0"/>
              <a:t>Eliminate inefficiencies with global trade finance</a:t>
            </a:r>
          </a:p>
          <a:p>
            <a:pPr marL="282575" indent="-282575" algn="l">
              <a:spcBef>
                <a:spcPct val="50000"/>
              </a:spcBef>
              <a:buFontTx/>
              <a:buChar char="•"/>
            </a:pPr>
            <a:r>
              <a:rPr lang="en-US" sz="1600" b="0" dirty="0"/>
              <a:t>Create new financial vehicles and value</a:t>
            </a:r>
          </a:p>
        </p:txBody>
      </p:sp>
      <p:sp>
        <p:nvSpPr>
          <p:cNvPr id="11317" name="Rectangle 44"/>
          <p:cNvSpPr>
            <a:spLocks noChangeArrowheads="1"/>
          </p:cNvSpPr>
          <p:nvPr/>
        </p:nvSpPr>
        <p:spPr bwMode="auto">
          <a:xfrm>
            <a:off x="6248400" y="4038600"/>
            <a:ext cx="2667000" cy="1455738"/>
          </a:xfrm>
          <a:prstGeom prst="rect">
            <a:avLst/>
          </a:prstGeom>
          <a:noFill/>
          <a:ln w="9525">
            <a:noFill/>
            <a:miter lim="800000"/>
            <a:headEnd/>
            <a:tailEnd/>
          </a:ln>
        </p:spPr>
        <p:txBody>
          <a:bodyPr>
            <a:spAutoFit/>
          </a:bodyPr>
          <a:lstStyle/>
          <a:p>
            <a:pPr marL="282575" indent="-282575" algn="l">
              <a:spcBef>
                <a:spcPct val="60000"/>
              </a:spcBef>
            </a:pPr>
            <a:r>
              <a:rPr lang="en-US"/>
              <a:t>Financial Supply Chain</a:t>
            </a:r>
          </a:p>
          <a:p>
            <a:pPr marL="282575" indent="-282575" algn="l">
              <a:spcBef>
                <a:spcPct val="60000"/>
              </a:spcBef>
              <a:buFontTx/>
              <a:buAutoNum type="arabicPeriod"/>
            </a:pPr>
            <a:r>
              <a:rPr lang="en-US" sz="1300" b="0"/>
              <a:t>Automate letters of credit</a:t>
            </a:r>
          </a:p>
          <a:p>
            <a:pPr marL="282575" indent="-282575" algn="l">
              <a:spcBef>
                <a:spcPct val="60000"/>
              </a:spcBef>
              <a:buFontTx/>
              <a:buAutoNum type="arabicPeriod"/>
            </a:pPr>
            <a:r>
              <a:rPr lang="en-US" sz="1300" b="0"/>
              <a:t>Provide pre-shipment financing</a:t>
            </a:r>
          </a:p>
          <a:p>
            <a:pPr marL="282575" indent="-282575" algn="l">
              <a:spcBef>
                <a:spcPct val="60000"/>
              </a:spcBef>
              <a:buFontTx/>
              <a:buAutoNum type="arabicPeriod"/>
            </a:pPr>
            <a:r>
              <a:rPr lang="en-US" sz="1300" b="0"/>
              <a:t>Improve risk management</a:t>
            </a:r>
          </a:p>
        </p:txBody>
      </p:sp>
      <p:sp>
        <p:nvSpPr>
          <p:cNvPr id="11318" name="Oval 12"/>
          <p:cNvSpPr>
            <a:spLocks noChangeArrowheads="1"/>
          </p:cNvSpPr>
          <p:nvPr/>
        </p:nvSpPr>
        <p:spPr bwMode="auto">
          <a:xfrm>
            <a:off x="657225" y="360997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11319" name="Oval 12"/>
          <p:cNvSpPr>
            <a:spLocks noChangeArrowheads="1"/>
          </p:cNvSpPr>
          <p:nvPr/>
        </p:nvSpPr>
        <p:spPr bwMode="auto">
          <a:xfrm>
            <a:off x="576263" y="4354513"/>
            <a:ext cx="182562" cy="184150"/>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11320" name="Oval 12"/>
          <p:cNvSpPr>
            <a:spLocks noChangeArrowheads="1"/>
          </p:cNvSpPr>
          <p:nvPr/>
        </p:nvSpPr>
        <p:spPr bwMode="auto">
          <a:xfrm>
            <a:off x="212725" y="4518025"/>
            <a:ext cx="182563" cy="182563"/>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11321" name="Oval 12"/>
          <p:cNvSpPr>
            <a:spLocks noChangeArrowheads="1"/>
          </p:cNvSpPr>
          <p:nvPr/>
        </p:nvSpPr>
        <p:spPr bwMode="auto">
          <a:xfrm>
            <a:off x="331788" y="4198938"/>
            <a:ext cx="182562" cy="182562"/>
          </a:xfrm>
          <a:prstGeom prst="ellipse">
            <a:avLst/>
          </a:prstGeom>
          <a:solidFill>
            <a:srgbClr val="92D050"/>
          </a:solidFill>
          <a:ln w="9525" algn="ctr">
            <a:solidFill>
              <a:schemeClr val="bg1"/>
            </a:solidFill>
            <a:round/>
            <a:headEnd/>
            <a:tailEnd/>
          </a:ln>
        </p:spPr>
        <p:txBody>
          <a:bodyPr wrap="none" lIns="9144" tIns="9144" rIns="0" bIns="0" anchor="ctr"/>
          <a:lstStyle/>
          <a:p>
            <a:r>
              <a:rPr lang="en-US" sz="600">
                <a:solidFill>
                  <a:schemeClr val="bg1"/>
                </a:solidFill>
              </a:rPr>
              <a:t>SP</a:t>
            </a:r>
          </a:p>
        </p:txBody>
      </p:sp>
      <p:sp>
        <p:nvSpPr>
          <p:cNvPr id="11322" name="Oval 47"/>
          <p:cNvSpPr>
            <a:spLocks noChangeArrowheads="1"/>
          </p:cNvSpPr>
          <p:nvPr/>
        </p:nvSpPr>
        <p:spPr bwMode="auto">
          <a:xfrm>
            <a:off x="5129213" y="3730625"/>
            <a:ext cx="182562" cy="182563"/>
          </a:xfrm>
          <a:prstGeom prst="ellipse">
            <a:avLst/>
          </a:prstGeom>
          <a:solidFill>
            <a:srgbClr val="FF0000"/>
          </a:solidFill>
          <a:ln w="9525" algn="ctr">
            <a:solidFill>
              <a:schemeClr val="bg1"/>
            </a:solidFill>
            <a:round/>
            <a:headEnd/>
            <a:tailEnd/>
          </a:ln>
        </p:spPr>
        <p:txBody>
          <a:bodyPr wrap="none" lIns="9144" tIns="9144" rIns="0" bIns="0" anchor="ctr"/>
          <a:lstStyle/>
          <a:p>
            <a:r>
              <a:rPr lang="en-US" sz="600">
                <a:solidFill>
                  <a:schemeClr val="bg1"/>
                </a:solidFill>
              </a:rPr>
              <a:t>IM</a:t>
            </a:r>
          </a:p>
        </p:txBody>
      </p:sp>
      <p:sp>
        <p:nvSpPr>
          <p:cNvPr id="11323" name="Rounded Rectangle 128"/>
          <p:cNvSpPr>
            <a:spLocks noChangeArrowheads="1"/>
          </p:cNvSpPr>
          <p:nvPr/>
        </p:nvSpPr>
        <p:spPr bwMode="auto">
          <a:xfrm>
            <a:off x="2455863" y="3738563"/>
            <a:ext cx="1527175" cy="771525"/>
          </a:xfrm>
          <a:prstGeom prst="roundRect">
            <a:avLst>
              <a:gd name="adj" fmla="val 8755"/>
            </a:avLst>
          </a:prstGeom>
          <a:solidFill>
            <a:srgbClr val="FBBE5B"/>
          </a:solidFill>
          <a:ln w="9525" algn="ctr">
            <a:solidFill>
              <a:schemeClr val="bg1"/>
            </a:solidFill>
            <a:round/>
            <a:headEnd/>
            <a:tailEnd/>
          </a:ln>
        </p:spPr>
        <p:txBody>
          <a:bodyPr tIns="164592"/>
          <a:lstStyle/>
          <a:p>
            <a:pPr algn="ctr"/>
            <a:r>
              <a:rPr lang="en-US" sz="1300" dirty="0">
                <a:solidFill>
                  <a:schemeClr val="bg1"/>
                </a:solidFill>
              </a:rPr>
              <a:t>FINANCIAL</a:t>
            </a:r>
          </a:p>
          <a:p>
            <a:pPr algn="ctr"/>
            <a:r>
              <a:rPr lang="en-US" sz="1300" dirty="0">
                <a:solidFill>
                  <a:schemeClr val="bg1"/>
                </a:solidFill>
              </a:rPr>
              <a:t>SUPPLY CHAIN</a:t>
            </a:r>
          </a:p>
        </p:txBody>
      </p:sp>
      <p:sp>
        <p:nvSpPr>
          <p:cNvPr id="11324" name="TextBox 132"/>
          <p:cNvSpPr txBox="1">
            <a:spLocks noChangeArrowheads="1"/>
          </p:cNvSpPr>
          <p:nvPr/>
        </p:nvSpPr>
        <p:spPr bwMode="auto">
          <a:xfrm>
            <a:off x="946150" y="4333875"/>
            <a:ext cx="1609725" cy="274638"/>
          </a:xfrm>
          <a:prstGeom prst="rect">
            <a:avLst/>
          </a:prstGeom>
          <a:noFill/>
          <a:ln w="9525">
            <a:noFill/>
            <a:miter lim="800000"/>
            <a:headEnd/>
            <a:tailEnd/>
          </a:ln>
        </p:spPr>
        <p:txBody>
          <a:bodyPr>
            <a:spAutoFit/>
          </a:bodyPr>
          <a:lstStyle/>
          <a:p>
            <a:r>
              <a:rPr lang="en-US" sz="1200">
                <a:solidFill>
                  <a:schemeClr val="bg2"/>
                </a:solidFill>
              </a:rPr>
              <a:t>DOCUMENTS</a:t>
            </a:r>
          </a:p>
        </p:txBody>
      </p:sp>
      <p:sp>
        <p:nvSpPr>
          <p:cNvPr id="11325" name="TextBox 139"/>
          <p:cNvSpPr txBox="1">
            <a:spLocks noChangeArrowheads="1"/>
          </p:cNvSpPr>
          <p:nvPr/>
        </p:nvSpPr>
        <p:spPr bwMode="auto">
          <a:xfrm>
            <a:off x="3895725" y="4333875"/>
            <a:ext cx="1609725" cy="274638"/>
          </a:xfrm>
          <a:prstGeom prst="rect">
            <a:avLst/>
          </a:prstGeom>
          <a:noFill/>
          <a:ln w="9525">
            <a:noFill/>
            <a:miter lim="800000"/>
            <a:headEnd/>
            <a:tailEnd/>
          </a:ln>
        </p:spPr>
        <p:txBody>
          <a:bodyPr>
            <a:spAutoFit/>
          </a:bodyPr>
          <a:lstStyle/>
          <a:p>
            <a:r>
              <a:rPr lang="en-US" sz="1200">
                <a:solidFill>
                  <a:schemeClr val="bg2"/>
                </a:solidFill>
              </a:rPr>
              <a:t>DOCUMENTS</a:t>
            </a:r>
          </a:p>
        </p:txBody>
      </p:sp>
      <p:sp>
        <p:nvSpPr>
          <p:cNvPr id="11326" name="TextBox 142"/>
          <p:cNvSpPr txBox="1">
            <a:spLocks noChangeArrowheads="1"/>
          </p:cNvSpPr>
          <p:nvPr/>
        </p:nvSpPr>
        <p:spPr bwMode="auto">
          <a:xfrm>
            <a:off x="1897063" y="3081338"/>
            <a:ext cx="2655887" cy="274637"/>
          </a:xfrm>
          <a:prstGeom prst="rect">
            <a:avLst/>
          </a:prstGeom>
          <a:noFill/>
          <a:ln w="9525">
            <a:noFill/>
            <a:miter lim="800000"/>
            <a:headEnd/>
            <a:tailEnd/>
          </a:ln>
        </p:spPr>
        <p:txBody>
          <a:bodyPr>
            <a:spAutoFit/>
          </a:bodyPr>
          <a:lstStyle/>
          <a:p>
            <a:r>
              <a:rPr lang="en-US" sz="1200">
                <a:solidFill>
                  <a:schemeClr val="bg2"/>
                </a:solidFill>
              </a:rPr>
              <a:t>SUPPLY CHAIN PERFORMANCE</a:t>
            </a:r>
          </a:p>
        </p:txBody>
      </p:sp>
      <p:sp>
        <p:nvSpPr>
          <p:cNvPr id="11327" name="TextBox 143"/>
          <p:cNvSpPr txBox="1">
            <a:spLocks noChangeArrowheads="1"/>
          </p:cNvSpPr>
          <p:nvPr/>
        </p:nvSpPr>
        <p:spPr bwMode="auto">
          <a:xfrm>
            <a:off x="1879600" y="4960938"/>
            <a:ext cx="2654300" cy="274637"/>
          </a:xfrm>
          <a:prstGeom prst="rect">
            <a:avLst/>
          </a:prstGeom>
          <a:noFill/>
          <a:ln w="9525">
            <a:noFill/>
            <a:miter lim="800000"/>
            <a:headEnd/>
            <a:tailEnd/>
          </a:ln>
        </p:spPr>
        <p:txBody>
          <a:bodyPr>
            <a:spAutoFit/>
          </a:bodyPr>
          <a:lstStyle/>
          <a:p>
            <a:r>
              <a:rPr lang="en-US" sz="1200">
                <a:solidFill>
                  <a:schemeClr val="bg2"/>
                </a:solidFill>
              </a:rPr>
              <a:t>SUPPLY CHAIN TRIGGERS</a:t>
            </a:r>
          </a:p>
        </p:txBody>
      </p:sp>
      <p:sp>
        <p:nvSpPr>
          <p:cNvPr id="11328" name="Rectangle 92"/>
          <p:cNvSpPr>
            <a:spLocks noChangeArrowheads="1"/>
          </p:cNvSpPr>
          <p:nvPr/>
        </p:nvSpPr>
        <p:spPr bwMode="auto">
          <a:xfrm>
            <a:off x="3833813" y="1862138"/>
            <a:ext cx="1533525" cy="274637"/>
          </a:xfrm>
          <a:prstGeom prst="rect">
            <a:avLst/>
          </a:prstGeom>
          <a:noFill/>
          <a:ln w="9525">
            <a:noFill/>
            <a:miter lim="800000"/>
            <a:headEnd/>
            <a:tailEnd/>
          </a:ln>
        </p:spPr>
        <p:txBody>
          <a:bodyPr wrap="none">
            <a:spAutoFit/>
          </a:bodyPr>
          <a:lstStyle/>
          <a:p>
            <a:r>
              <a:rPr lang="en-US" sz="1200" b="0" i="1"/>
              <a:t>Aberdeen Research</a:t>
            </a:r>
            <a:endParaRPr lang="en-US" sz="1200"/>
          </a:p>
        </p:txBody>
      </p:sp>
    </p:spTree>
    <p:extLst>
      <p:ext uri="{BB962C8B-B14F-4D97-AF65-F5344CB8AC3E}">
        <p14:creationId xmlns:p14="http://schemas.microsoft.com/office/powerpoint/2010/main" val="3866818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968" y="1676400"/>
            <a:ext cx="3986632" cy="2986126"/>
          </a:xfrm>
          <a:prstGeom prst="rect">
            <a:avLst/>
          </a:prstGeom>
        </p:spPr>
      </p:pic>
    </p:spTree>
    <p:extLst>
      <p:ext uri="{BB962C8B-B14F-4D97-AF65-F5344CB8AC3E}">
        <p14:creationId xmlns:p14="http://schemas.microsoft.com/office/powerpoint/2010/main" val="194847913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228600" y="638925"/>
            <a:ext cx="8915400" cy="656475"/>
          </a:xfrm>
        </p:spPr>
        <p:txBody>
          <a:bodyPr>
            <a:normAutofit/>
          </a:bodyPr>
          <a:lstStyle/>
          <a:p>
            <a:r>
              <a:rPr lang="en-US" dirty="0" smtClean="0"/>
              <a:t>A GTM Platform can…</a:t>
            </a:r>
            <a:endParaRPr lang="en-US" dirty="0"/>
          </a:p>
        </p:txBody>
      </p:sp>
      <p:sp>
        <p:nvSpPr>
          <p:cNvPr id="12295" name="Rectangle 7"/>
          <p:cNvSpPr>
            <a:spLocks noGrp="1" noChangeArrowheads="1"/>
          </p:cNvSpPr>
          <p:nvPr>
            <p:ph type="body" idx="1"/>
          </p:nvPr>
        </p:nvSpPr>
        <p:spPr>
          <a:xfrm>
            <a:off x="304800" y="1447800"/>
            <a:ext cx="8839200" cy="4813215"/>
          </a:xfrm>
        </p:spPr>
        <p:txBody>
          <a:bodyPr>
            <a:normAutofit fontScale="92500"/>
          </a:bodyPr>
          <a:lstStyle/>
          <a:p>
            <a:r>
              <a:rPr lang="en-US" sz="2200" dirty="0" smtClean="0"/>
              <a:t>Manage your Global Product records in a central location</a:t>
            </a:r>
          </a:p>
          <a:p>
            <a:r>
              <a:rPr lang="en-US" sz="2200" dirty="0" smtClean="0"/>
              <a:t>Automatically screen you Export Orders and Shipments </a:t>
            </a:r>
          </a:p>
          <a:p>
            <a:r>
              <a:rPr lang="en-US" sz="2200" dirty="0" smtClean="0"/>
              <a:t>Automatically determine correct import valuation</a:t>
            </a:r>
          </a:p>
          <a:p>
            <a:r>
              <a:rPr lang="en-US" sz="2200" dirty="0" smtClean="0"/>
              <a:t>Automatically process Import </a:t>
            </a:r>
            <a:r>
              <a:rPr lang="en-US" sz="2200" dirty="0"/>
              <a:t>T</a:t>
            </a:r>
            <a:r>
              <a:rPr lang="en-US" sz="2200" dirty="0" smtClean="0"/>
              <a:t>ransactions in to Customs </a:t>
            </a:r>
            <a:r>
              <a:rPr lang="en-US" sz="2200" dirty="0"/>
              <a:t>E</a:t>
            </a:r>
            <a:r>
              <a:rPr lang="en-US" sz="2200" dirty="0" smtClean="0"/>
              <a:t>ntries</a:t>
            </a:r>
          </a:p>
          <a:p>
            <a:r>
              <a:rPr lang="en-US" sz="2200" dirty="0" smtClean="0"/>
              <a:t>Help manage your global FTAs </a:t>
            </a:r>
          </a:p>
          <a:p>
            <a:r>
              <a:rPr lang="en-US" sz="2200" dirty="0"/>
              <a:t>Manage the complex requirements of country specific Duty Deferral/Suspension/Recovery regimes</a:t>
            </a:r>
          </a:p>
          <a:p>
            <a:r>
              <a:rPr lang="en-US" sz="2200" dirty="0"/>
              <a:t>Book shipments with your Freight Forwarders and Carriers</a:t>
            </a:r>
          </a:p>
          <a:p>
            <a:r>
              <a:rPr lang="en-US" sz="2200" dirty="0"/>
              <a:t>Automatically audit your freight bills</a:t>
            </a:r>
          </a:p>
          <a:p>
            <a:r>
              <a:rPr lang="en-US" sz="2200" dirty="0"/>
              <a:t>Provide end to end Supply Chain Visibility of all your global orders/shipments</a:t>
            </a:r>
          </a:p>
          <a:p>
            <a:r>
              <a:rPr lang="en-US" sz="2200" dirty="0"/>
              <a:t>Provide centralized way to interact and communicate with your Global Suppliers</a:t>
            </a:r>
          </a:p>
          <a:p>
            <a:endParaRPr lang="en-US" sz="1900" dirty="0" smtClean="0"/>
          </a:p>
          <a:p>
            <a:endParaRPr lang="en-US" sz="2200" dirty="0" smtClean="0"/>
          </a:p>
        </p:txBody>
      </p:sp>
    </p:spTree>
    <p:extLst>
      <p:ext uri="{BB962C8B-B14F-4D97-AF65-F5344CB8AC3E}">
        <p14:creationId xmlns:p14="http://schemas.microsoft.com/office/powerpoint/2010/main" val="14657115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333375"/>
            <a:ext cx="9007475" cy="962025"/>
          </a:xfrm>
        </p:spPr>
        <p:txBody>
          <a:bodyPr>
            <a:noAutofit/>
          </a:bodyPr>
          <a:lstStyle/>
          <a:p>
            <a:r>
              <a:rPr lang="en-US" sz="2700" dirty="0" smtClean="0"/>
              <a:t>…which can provide… </a:t>
            </a:r>
            <a:endParaRPr lang="en-US" sz="2700" dirty="0" smtClean="0"/>
          </a:p>
        </p:txBody>
      </p:sp>
      <p:sp>
        <p:nvSpPr>
          <p:cNvPr id="12291" name="Content Placeholder 2"/>
          <p:cNvSpPr>
            <a:spLocks noGrp="1"/>
          </p:cNvSpPr>
          <p:nvPr>
            <p:ph sz="half" idx="1"/>
          </p:nvPr>
        </p:nvSpPr>
        <p:spPr>
          <a:xfrm>
            <a:off x="304800" y="1219200"/>
            <a:ext cx="8382000" cy="5257800"/>
          </a:xfrm>
        </p:spPr>
        <p:txBody>
          <a:bodyPr>
            <a:normAutofit/>
          </a:bodyPr>
          <a:lstStyle/>
          <a:p>
            <a:r>
              <a:rPr lang="en-US" sz="1900" dirty="0" smtClean="0"/>
              <a:t>Better </a:t>
            </a:r>
            <a:r>
              <a:rPr lang="en-US" sz="1900" dirty="0" smtClean="0"/>
              <a:t>management of language issues</a:t>
            </a:r>
            <a:r>
              <a:rPr lang="en-US" sz="1900" dirty="0" smtClean="0"/>
              <a:t> </a:t>
            </a:r>
          </a:p>
          <a:p>
            <a:r>
              <a:rPr lang="en-US" sz="1900" dirty="0" smtClean="0"/>
              <a:t>Ability to manage the legal requirements/obligations of the Free Trade </a:t>
            </a:r>
            <a:r>
              <a:rPr lang="en-US" sz="1900" dirty="0" smtClean="0"/>
              <a:t>Agreements</a:t>
            </a:r>
          </a:p>
          <a:p>
            <a:r>
              <a:rPr lang="en-US" sz="1900" dirty="0" smtClean="0"/>
              <a:t>Ability to manage the increased enforcement of emerging country export and import government compliance </a:t>
            </a:r>
          </a:p>
          <a:p>
            <a:r>
              <a:rPr lang="en-US" sz="1900" dirty="0" smtClean="0"/>
              <a:t>Your employees to focus on more important tasks vs. menial clerk tasks – better ability to retain talent</a:t>
            </a:r>
          </a:p>
          <a:p>
            <a:r>
              <a:rPr lang="en-US" sz="1900" dirty="0" smtClean="0"/>
              <a:t>An ability to keep up with the wide ranging and constantly changing export and import country specific trade regulations</a:t>
            </a:r>
          </a:p>
          <a:p>
            <a:r>
              <a:rPr lang="en-US" sz="1900" dirty="0" smtClean="0"/>
              <a:t>The ability to integrate trade compliance functions with global supply chain functions</a:t>
            </a:r>
          </a:p>
          <a:p>
            <a:r>
              <a:rPr lang="en-US" sz="1900" dirty="0"/>
              <a:t>C</a:t>
            </a:r>
            <a:r>
              <a:rPr lang="en-US" sz="1900" dirty="0" smtClean="0"/>
              <a:t>entral visibility to global trade data to better communicate with other business functions</a:t>
            </a:r>
          </a:p>
          <a:p>
            <a:r>
              <a:rPr lang="en-US" sz="1900" dirty="0" smtClean="0"/>
              <a:t>A single central repository of all global trade data, which allows for data analytics and continuous improvement!</a:t>
            </a:r>
            <a:endParaRPr lang="en-US" sz="1900"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9689028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228600" y="638925"/>
            <a:ext cx="8915400" cy="656475"/>
          </a:xfrm>
        </p:spPr>
        <p:txBody>
          <a:bodyPr>
            <a:normAutofit fontScale="90000"/>
          </a:bodyPr>
          <a:lstStyle/>
          <a:p>
            <a:r>
              <a:rPr lang="en-US" dirty="0" smtClean="0"/>
              <a:t>…which leads to Strategic Value for your Company!!!</a:t>
            </a:r>
            <a:endParaRPr lang="en-US" dirty="0"/>
          </a:p>
        </p:txBody>
      </p:sp>
      <p:sp>
        <p:nvSpPr>
          <p:cNvPr id="12295" name="Rectangle 7"/>
          <p:cNvSpPr>
            <a:spLocks noGrp="1" noChangeArrowheads="1"/>
          </p:cNvSpPr>
          <p:nvPr>
            <p:ph type="body" idx="1"/>
          </p:nvPr>
        </p:nvSpPr>
        <p:spPr>
          <a:xfrm>
            <a:off x="457200" y="1447800"/>
            <a:ext cx="8229600" cy="4813215"/>
          </a:xfrm>
        </p:spPr>
        <p:txBody>
          <a:bodyPr>
            <a:noAutofit/>
          </a:bodyPr>
          <a:lstStyle/>
          <a:p>
            <a:r>
              <a:rPr lang="en-US" dirty="0"/>
              <a:t>Increased R</a:t>
            </a:r>
            <a:r>
              <a:rPr lang="en-US" dirty="0" smtClean="0"/>
              <a:t>evenue</a:t>
            </a:r>
            <a:endParaRPr lang="en-US" dirty="0"/>
          </a:p>
          <a:p>
            <a:pPr lvl="1"/>
            <a:r>
              <a:rPr lang="en-US" dirty="0"/>
              <a:t>Access to all markets as a result of </a:t>
            </a:r>
            <a:r>
              <a:rPr lang="en-US" dirty="0" smtClean="0"/>
              <a:t>compliance</a:t>
            </a:r>
            <a:endParaRPr lang="en-US" sz="2000" dirty="0"/>
          </a:p>
          <a:p>
            <a:r>
              <a:rPr lang="en-US" dirty="0"/>
              <a:t>Cost </a:t>
            </a:r>
            <a:r>
              <a:rPr lang="en-US" dirty="0" smtClean="0"/>
              <a:t>Reduction</a:t>
            </a:r>
            <a:endParaRPr lang="en-US" dirty="0"/>
          </a:p>
          <a:p>
            <a:pPr lvl="1"/>
            <a:r>
              <a:rPr lang="en-US" dirty="0" smtClean="0"/>
              <a:t>Access low cost sourcing countries</a:t>
            </a:r>
          </a:p>
          <a:p>
            <a:pPr lvl="1"/>
            <a:r>
              <a:rPr lang="en-US" dirty="0" smtClean="0"/>
              <a:t>Decreased </a:t>
            </a:r>
            <a:r>
              <a:rPr lang="en-US" dirty="0"/>
              <a:t>clearance cycle </a:t>
            </a:r>
            <a:r>
              <a:rPr lang="en-US" dirty="0" smtClean="0"/>
              <a:t>time</a:t>
            </a:r>
            <a:endParaRPr lang="en-US" dirty="0"/>
          </a:p>
          <a:p>
            <a:pPr lvl="1"/>
            <a:r>
              <a:rPr lang="en-US" dirty="0"/>
              <a:t>Duty reduction/avoidance </a:t>
            </a:r>
            <a:r>
              <a:rPr lang="en-US" dirty="0" smtClean="0"/>
              <a:t>programs</a:t>
            </a:r>
            <a:endParaRPr lang="en-US" dirty="0"/>
          </a:p>
          <a:p>
            <a:pPr lvl="1"/>
            <a:r>
              <a:rPr lang="en-US" dirty="0"/>
              <a:t>Process </a:t>
            </a:r>
            <a:r>
              <a:rPr lang="en-US" dirty="0" smtClean="0"/>
              <a:t>improvements</a:t>
            </a:r>
          </a:p>
          <a:p>
            <a:r>
              <a:rPr lang="en-US" dirty="0" smtClean="0"/>
              <a:t>Higher Margin</a:t>
            </a:r>
            <a:endParaRPr lang="en-US" dirty="0"/>
          </a:p>
          <a:p>
            <a:pPr lvl="1"/>
            <a:r>
              <a:rPr lang="en-US" dirty="0"/>
              <a:t>Lower inventory carrying </a:t>
            </a:r>
            <a:r>
              <a:rPr lang="en-US" dirty="0" smtClean="0"/>
              <a:t>costs</a:t>
            </a:r>
            <a:endParaRPr lang="en-US" sz="2000" dirty="0"/>
          </a:p>
          <a:p>
            <a:r>
              <a:rPr lang="en-US" dirty="0"/>
              <a:t>Customer </a:t>
            </a:r>
            <a:r>
              <a:rPr lang="en-US" dirty="0" smtClean="0"/>
              <a:t>Retention</a:t>
            </a:r>
            <a:endParaRPr lang="en-US" dirty="0"/>
          </a:p>
          <a:p>
            <a:pPr lvl="1"/>
            <a:r>
              <a:rPr lang="en-US" dirty="0"/>
              <a:t>Accurate classification and licensing of </a:t>
            </a:r>
            <a:r>
              <a:rPr lang="en-US" dirty="0" smtClean="0"/>
              <a:t>products </a:t>
            </a:r>
          </a:p>
          <a:p>
            <a:r>
              <a:rPr lang="en-US" dirty="0" smtClean="0"/>
              <a:t>Employee Retention</a:t>
            </a:r>
          </a:p>
          <a:p>
            <a:pPr lvl="1"/>
            <a:r>
              <a:rPr lang="en-US" dirty="0" smtClean="0"/>
              <a:t>Trade Compliance employees are more productive and happier</a:t>
            </a:r>
            <a:endParaRPr lang="en-US" dirty="0"/>
          </a:p>
        </p:txBody>
      </p:sp>
    </p:spTree>
    <p:extLst>
      <p:ext uri="{BB962C8B-B14F-4D97-AF65-F5344CB8AC3E}">
        <p14:creationId xmlns:p14="http://schemas.microsoft.com/office/powerpoint/2010/main" val="32894622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5125" y="333375"/>
            <a:ext cx="8229600" cy="962025"/>
          </a:xfrm>
        </p:spPr>
        <p:txBody>
          <a:bodyPr>
            <a:noAutofit/>
          </a:bodyPr>
          <a:lstStyle/>
          <a:p>
            <a:r>
              <a:rPr lang="en-US" dirty="0" smtClean="0"/>
              <a:t>The Trade Compliance Landscape</a:t>
            </a:r>
            <a:endParaRPr lang="en-US" dirty="0" smtClean="0"/>
          </a:p>
        </p:txBody>
      </p:sp>
      <p:pic>
        <p:nvPicPr>
          <p:cNvPr id="6" name="Picture 5" descr="export-controls-violations.jpg"/>
          <p:cNvPicPr>
            <a:picLocks noChangeAspect="1"/>
          </p:cNvPicPr>
          <p:nvPr/>
        </p:nvPicPr>
        <p:blipFill>
          <a:blip r:embed="rId2" cstate="print"/>
          <a:stretch>
            <a:fillRect/>
          </a:stretch>
        </p:blipFill>
        <p:spPr>
          <a:xfrm>
            <a:off x="2209800" y="1752600"/>
            <a:ext cx="4022217" cy="3612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97164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00200"/>
            <a:ext cx="3398520" cy="3444240"/>
          </a:xfrm>
          <a:prstGeom prst="rect">
            <a:avLst/>
          </a:prstGeom>
        </p:spPr>
      </p:pic>
    </p:spTree>
    <p:extLst>
      <p:ext uri="{BB962C8B-B14F-4D97-AF65-F5344CB8AC3E}">
        <p14:creationId xmlns:p14="http://schemas.microsoft.com/office/powerpoint/2010/main" val="17100101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ctrTitle"/>
          </p:nvPr>
        </p:nvSpPr>
        <p:spPr>
          <a:xfrm>
            <a:off x="685799" y="1748790"/>
            <a:ext cx="6934201" cy="994410"/>
          </a:xfrm>
        </p:spPr>
        <p:txBody>
          <a:bodyPr>
            <a:noAutofit/>
          </a:bodyPr>
          <a:lstStyle/>
          <a:p>
            <a:r>
              <a:rPr lang="en-GB" dirty="0" smtClean="0"/>
              <a:t>Establishing an Effective Global Trade Compliance Program</a:t>
            </a:r>
            <a:r>
              <a:rPr lang="en-GB" dirty="0"/>
              <a:t/>
            </a:r>
            <a:br>
              <a:rPr lang="en-GB" dirty="0"/>
            </a:br>
            <a:endParaRPr lang="en-GB" i="1" dirty="0" smtClean="0"/>
          </a:p>
        </p:txBody>
      </p:sp>
      <p:sp>
        <p:nvSpPr>
          <p:cNvPr id="6" name="TextBox 5"/>
          <p:cNvSpPr txBox="1"/>
          <p:nvPr/>
        </p:nvSpPr>
        <p:spPr>
          <a:xfrm>
            <a:off x="698706" y="4597331"/>
            <a:ext cx="3782767" cy="2108269"/>
          </a:xfrm>
          <a:prstGeom prst="rect">
            <a:avLst/>
          </a:prstGeom>
          <a:noFill/>
        </p:spPr>
        <p:txBody>
          <a:bodyPr wrap="none" rtlCol="0">
            <a:spAutoFit/>
          </a:bodyPr>
          <a:lstStyle/>
          <a:p>
            <a:pPr>
              <a:spcAft>
                <a:spcPts val="300"/>
              </a:spcAft>
            </a:pPr>
            <a:r>
              <a:rPr lang="en-US" dirty="0" smtClean="0">
                <a:solidFill>
                  <a:schemeClr val="tx1">
                    <a:lumMod val="65000"/>
                    <a:lumOff val="35000"/>
                  </a:schemeClr>
                </a:solidFill>
                <a:latin typeface="Verdana" pitchFamily="34" charset="0"/>
                <a:ea typeface="Verdana" pitchFamily="34" charset="0"/>
                <a:cs typeface="Verdana" pitchFamily="34" charset="0"/>
              </a:rPr>
              <a:t>Ramesh Viswesvaren</a:t>
            </a:r>
          </a:p>
          <a:p>
            <a:pPr>
              <a:spcAft>
                <a:spcPts val="300"/>
              </a:spcAft>
            </a:pPr>
            <a:r>
              <a:rPr lang="en-US" dirty="0" smtClean="0">
                <a:solidFill>
                  <a:schemeClr val="tx1">
                    <a:lumMod val="65000"/>
                    <a:lumOff val="35000"/>
                  </a:schemeClr>
                </a:solidFill>
                <a:latin typeface="Verdana" pitchFamily="34" charset="0"/>
                <a:ea typeface="Verdana" pitchFamily="34" charset="0"/>
                <a:cs typeface="Verdana" pitchFamily="34" charset="0"/>
              </a:rPr>
              <a:t>Director, Product Management </a:t>
            </a:r>
            <a:endParaRPr lang="en-US" dirty="0" smtClean="0">
              <a:solidFill>
                <a:schemeClr val="tx1">
                  <a:lumMod val="65000"/>
                  <a:lumOff val="35000"/>
                </a:schemeClr>
              </a:solidFill>
              <a:latin typeface="Verdana" pitchFamily="34" charset="0"/>
              <a:ea typeface="Verdana" pitchFamily="34" charset="0"/>
              <a:cs typeface="Verdana" pitchFamily="34" charset="0"/>
            </a:endParaRPr>
          </a:p>
          <a:p>
            <a:endParaRPr lang="en-US" dirty="0">
              <a:solidFill>
                <a:schemeClr val="tx1">
                  <a:lumMod val="65000"/>
                  <a:lumOff val="35000"/>
                </a:schemeClr>
              </a:solidFill>
              <a:latin typeface="Verdana" pitchFamily="34" charset="0"/>
              <a:ea typeface="Verdana" pitchFamily="34" charset="0"/>
              <a:cs typeface="Verdana" pitchFamily="34" charset="0"/>
            </a:endParaRPr>
          </a:p>
          <a:p>
            <a:r>
              <a:rPr lang="en-US" dirty="0" smtClean="0">
                <a:solidFill>
                  <a:schemeClr val="tx1">
                    <a:lumMod val="65000"/>
                    <a:lumOff val="35000"/>
                  </a:schemeClr>
                </a:solidFill>
                <a:latin typeface="Verdana" pitchFamily="34" charset="0"/>
                <a:ea typeface="Verdana" pitchFamily="34" charset="0"/>
                <a:cs typeface="Verdana" pitchFamily="34" charset="0"/>
              </a:rPr>
              <a:t>November 10</a:t>
            </a:r>
            <a:r>
              <a:rPr lang="en-US" baseline="30000" dirty="0" smtClean="0">
                <a:solidFill>
                  <a:schemeClr val="tx1">
                    <a:lumMod val="65000"/>
                    <a:lumOff val="35000"/>
                  </a:schemeClr>
                </a:solidFill>
                <a:latin typeface="Verdana" pitchFamily="34" charset="0"/>
                <a:ea typeface="Verdana" pitchFamily="34" charset="0"/>
                <a:cs typeface="Verdana" pitchFamily="34" charset="0"/>
              </a:rPr>
              <a:t>th</a:t>
            </a:r>
            <a:r>
              <a:rPr lang="en-US" dirty="0" smtClean="0">
                <a:solidFill>
                  <a:schemeClr val="tx1">
                    <a:lumMod val="65000"/>
                    <a:lumOff val="35000"/>
                  </a:schemeClr>
                </a:solidFill>
                <a:latin typeface="Verdana" pitchFamily="34" charset="0"/>
                <a:ea typeface="Verdana" pitchFamily="34" charset="0"/>
                <a:cs typeface="Verdana" pitchFamily="34" charset="0"/>
              </a:rPr>
              <a:t>, </a:t>
            </a:r>
          </a:p>
          <a:p>
            <a:r>
              <a:rPr lang="en-US" dirty="0" smtClean="0">
                <a:solidFill>
                  <a:schemeClr val="tx1">
                    <a:lumMod val="65000"/>
                    <a:lumOff val="35000"/>
                  </a:schemeClr>
                </a:solidFill>
                <a:latin typeface="Verdana" pitchFamily="34" charset="0"/>
                <a:ea typeface="Verdana" pitchFamily="34" charset="0"/>
                <a:cs typeface="Verdana" pitchFamily="34" charset="0"/>
              </a:rPr>
              <a:t>2015</a:t>
            </a:r>
            <a:endParaRPr lang="en-US" dirty="0" smtClean="0">
              <a:solidFill>
                <a:schemeClr val="tx1">
                  <a:lumMod val="65000"/>
                  <a:lumOff val="35000"/>
                </a:schemeClr>
              </a:solidFill>
              <a:latin typeface="Verdana" pitchFamily="34" charset="0"/>
              <a:ea typeface="Verdana" pitchFamily="34" charset="0"/>
              <a:cs typeface="Verdana" pitchFamily="34" charset="0"/>
            </a:endParaRPr>
          </a:p>
          <a:p>
            <a:endParaRPr lang="en-US" dirty="0" smtClean="0">
              <a:solidFill>
                <a:schemeClr val="tx1">
                  <a:lumMod val="65000"/>
                  <a:lumOff val="35000"/>
                </a:schemeClr>
              </a:solidFill>
              <a:latin typeface="Verdana" pitchFamily="34" charset="0"/>
              <a:ea typeface="Verdana" pitchFamily="34" charset="0"/>
              <a:cs typeface="Verdana" pitchFamily="34" charset="0"/>
            </a:endParaRPr>
          </a:p>
          <a:p>
            <a:endParaRPr lang="en-US" dirty="0">
              <a:solidFill>
                <a:schemeClr val="tx1">
                  <a:lumMod val="65000"/>
                  <a:lumOff val="3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839900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5125" y="333375"/>
            <a:ext cx="8229600" cy="962025"/>
          </a:xfrm>
        </p:spPr>
        <p:txBody>
          <a:bodyPr>
            <a:noAutofit/>
          </a:bodyPr>
          <a:lstStyle/>
          <a:p>
            <a:r>
              <a:rPr lang="en-US" dirty="0" smtClean="0"/>
              <a:t>Implementing a Global Trade Compliance Program</a:t>
            </a:r>
            <a:endParaRPr lang="en-US" dirty="0" smtClean="0"/>
          </a:p>
        </p:txBody>
      </p:sp>
      <p:sp>
        <p:nvSpPr>
          <p:cNvPr id="12291" name="Content Placeholder 2"/>
          <p:cNvSpPr>
            <a:spLocks noGrp="1"/>
          </p:cNvSpPr>
          <p:nvPr>
            <p:ph sz="half" idx="1"/>
          </p:nvPr>
        </p:nvSpPr>
        <p:spPr>
          <a:xfrm>
            <a:off x="304800" y="1600200"/>
            <a:ext cx="8610600" cy="4267200"/>
          </a:xfrm>
        </p:spPr>
        <p:txBody>
          <a:bodyPr>
            <a:normAutofit fontScale="92500" lnSpcReduction="20000"/>
          </a:bodyPr>
          <a:lstStyle/>
          <a:p>
            <a:r>
              <a:rPr lang="en-US" sz="2400" dirty="0" smtClean="0"/>
              <a:t>There is no “Silver Bullet”</a:t>
            </a:r>
          </a:p>
          <a:p>
            <a:pPr marL="0" indent="0">
              <a:buNone/>
            </a:pPr>
            <a:endParaRPr lang="en-US" sz="2400" dirty="0" smtClean="0"/>
          </a:p>
          <a:p>
            <a:r>
              <a:rPr lang="en-US" sz="2400" dirty="0" smtClean="0"/>
              <a:t>Each company is different </a:t>
            </a:r>
          </a:p>
          <a:p>
            <a:pPr lvl="1"/>
            <a:r>
              <a:rPr lang="en-US" sz="2000" dirty="0" smtClean="0"/>
              <a:t>Different Products</a:t>
            </a:r>
          </a:p>
          <a:p>
            <a:pPr lvl="1"/>
            <a:r>
              <a:rPr lang="en-US" sz="2000" dirty="0" smtClean="0"/>
              <a:t>Different Risk Tolerance Levels</a:t>
            </a:r>
          </a:p>
          <a:p>
            <a:pPr lvl="1"/>
            <a:r>
              <a:rPr lang="en-US" sz="2000" dirty="0" smtClean="0"/>
              <a:t>Different Organizational Structures </a:t>
            </a:r>
          </a:p>
          <a:p>
            <a:pPr lvl="1"/>
            <a:r>
              <a:rPr lang="en-US" sz="2000" dirty="0" smtClean="0"/>
              <a:t>Different Countries </a:t>
            </a:r>
          </a:p>
          <a:p>
            <a:pPr marL="233362" lvl="1" indent="0">
              <a:buNone/>
            </a:pPr>
            <a:endParaRPr lang="en-US" sz="2000" dirty="0" smtClean="0"/>
          </a:p>
          <a:p>
            <a:r>
              <a:rPr lang="en-US" sz="2400" dirty="0" smtClean="0"/>
              <a:t>A Quality Global Trade Compliance Program should </a:t>
            </a:r>
          </a:p>
          <a:p>
            <a:pPr lvl="1"/>
            <a:r>
              <a:rPr lang="en-US" sz="2000" dirty="0" smtClean="0"/>
              <a:t>Be designed to meet the company goals</a:t>
            </a:r>
          </a:p>
          <a:p>
            <a:pPr lvl="1"/>
            <a:r>
              <a:rPr lang="en-US" sz="2000" dirty="0" smtClean="0"/>
              <a:t>Be reviewed and revised on an on-going basis</a:t>
            </a:r>
          </a:p>
          <a:p>
            <a:pPr lvl="1"/>
            <a:r>
              <a:rPr lang="en-US" sz="2000" dirty="0" smtClean="0"/>
              <a:t>Have flexibility and agility to quickly adapt to changing environment</a:t>
            </a:r>
            <a:endParaRPr lang="en-US" sz="2000" dirty="0" smtClean="0"/>
          </a:p>
          <a:p>
            <a:endParaRPr lang="en-US" sz="2400" dirty="0" smtClean="0"/>
          </a:p>
          <a:p>
            <a:pPr lvl="1"/>
            <a:endParaRPr lang="en-US" sz="2000"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69266601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5125" y="457200"/>
            <a:ext cx="8229600" cy="962025"/>
          </a:xfrm>
        </p:spPr>
        <p:txBody>
          <a:bodyPr>
            <a:noAutofit/>
          </a:bodyPr>
          <a:lstStyle/>
          <a:p>
            <a:r>
              <a:rPr lang="en-US" dirty="0" smtClean="0"/>
              <a:t>Implementing a Global Trade Compliance Program Takes</a:t>
            </a:r>
            <a:endParaRPr lang="en-US" dirty="0" smtClean="0"/>
          </a:p>
        </p:txBody>
      </p:sp>
      <p:sp>
        <p:nvSpPr>
          <p:cNvPr id="12291" name="Content Placeholder 2"/>
          <p:cNvSpPr>
            <a:spLocks noGrp="1"/>
          </p:cNvSpPr>
          <p:nvPr>
            <p:ph sz="half" idx="1"/>
          </p:nvPr>
        </p:nvSpPr>
        <p:spPr>
          <a:xfrm>
            <a:off x="304800" y="1676400"/>
            <a:ext cx="8382000" cy="3306762"/>
          </a:xfrm>
        </p:spPr>
        <p:txBody>
          <a:bodyPr>
            <a:normAutofit/>
          </a:bodyPr>
          <a:lstStyle/>
          <a:p>
            <a:r>
              <a:rPr lang="en-US" sz="2400" dirty="0" smtClean="0"/>
              <a:t>Management Commitment</a:t>
            </a:r>
          </a:p>
          <a:p>
            <a:r>
              <a:rPr lang="en-US" sz="2400" dirty="0" smtClean="0"/>
              <a:t>Policy Definition</a:t>
            </a:r>
          </a:p>
          <a:p>
            <a:r>
              <a:rPr lang="en-US" sz="2400" dirty="0" smtClean="0"/>
              <a:t>Regulatory Understanding</a:t>
            </a:r>
          </a:p>
          <a:p>
            <a:r>
              <a:rPr lang="en-US" sz="2400" dirty="0" smtClean="0"/>
              <a:t>Time &amp; Resources</a:t>
            </a:r>
          </a:p>
          <a:p>
            <a:r>
              <a:rPr lang="en-US" sz="2400" dirty="0" smtClean="0"/>
              <a:t>Ongoing Training and Awareness</a:t>
            </a:r>
          </a:p>
          <a:p>
            <a:r>
              <a:rPr lang="en-US" sz="2400" dirty="0" smtClean="0"/>
              <a:t>Oversight and Audits </a:t>
            </a:r>
          </a:p>
          <a:p>
            <a:r>
              <a:rPr lang="en-US" sz="2400" dirty="0" smtClean="0"/>
              <a:t>Technology</a:t>
            </a:r>
          </a:p>
          <a:p>
            <a:endParaRPr lang="en-US" sz="2400" dirty="0" smtClean="0"/>
          </a:p>
          <a:p>
            <a:endParaRPr lang="en-US" sz="1800"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6662851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333375"/>
            <a:ext cx="9144000" cy="962025"/>
          </a:xfrm>
        </p:spPr>
        <p:txBody>
          <a:bodyPr>
            <a:noAutofit/>
          </a:bodyPr>
          <a:lstStyle/>
          <a:p>
            <a:r>
              <a:rPr lang="en-US" sz="2700" dirty="0" smtClean="0"/>
              <a:t>Export Compliance: Areas of Consideration</a:t>
            </a:r>
            <a:endParaRPr lang="en-US" sz="2700" dirty="0" smtClean="0"/>
          </a:p>
        </p:txBody>
      </p:sp>
      <p:sp>
        <p:nvSpPr>
          <p:cNvPr id="12291" name="Content Placeholder 2"/>
          <p:cNvSpPr>
            <a:spLocks noGrp="1"/>
          </p:cNvSpPr>
          <p:nvPr>
            <p:ph sz="half" idx="1"/>
          </p:nvPr>
        </p:nvSpPr>
        <p:spPr>
          <a:xfrm>
            <a:off x="304800" y="1447800"/>
            <a:ext cx="8382000" cy="4648200"/>
          </a:xfrm>
        </p:spPr>
        <p:txBody>
          <a:bodyPr>
            <a:normAutofit fontScale="92500" lnSpcReduction="20000"/>
          </a:bodyPr>
          <a:lstStyle/>
          <a:p>
            <a:r>
              <a:rPr lang="en-US" sz="2400" dirty="0" smtClean="0"/>
              <a:t>Export ECN/HS Classification</a:t>
            </a:r>
          </a:p>
          <a:p>
            <a:r>
              <a:rPr lang="en-US" sz="2400" dirty="0" smtClean="0"/>
              <a:t>Restricted Party Screening</a:t>
            </a:r>
          </a:p>
          <a:p>
            <a:r>
              <a:rPr lang="en-US" sz="2400" dirty="0" smtClean="0"/>
              <a:t>Export License Regulations</a:t>
            </a:r>
          </a:p>
          <a:p>
            <a:r>
              <a:rPr lang="en-US" sz="2400" dirty="0" smtClean="0"/>
              <a:t>ITAR Regulations</a:t>
            </a:r>
          </a:p>
          <a:p>
            <a:r>
              <a:rPr lang="en-US" sz="2400" dirty="0" smtClean="0"/>
              <a:t>Country Embargoes</a:t>
            </a:r>
          </a:p>
          <a:p>
            <a:r>
              <a:rPr lang="en-US" sz="2400" dirty="0" smtClean="0"/>
              <a:t>Anti-Boycott Regulations</a:t>
            </a:r>
          </a:p>
          <a:p>
            <a:r>
              <a:rPr lang="en-US" sz="2400" dirty="0" smtClean="0"/>
              <a:t>End Use</a:t>
            </a:r>
          </a:p>
          <a:p>
            <a:r>
              <a:rPr lang="en-US" sz="2400" dirty="0" smtClean="0"/>
              <a:t>Deemed Exports</a:t>
            </a:r>
          </a:p>
          <a:p>
            <a:r>
              <a:rPr lang="en-US" sz="2400" dirty="0" smtClean="0"/>
              <a:t>Record Keeping</a:t>
            </a:r>
          </a:p>
          <a:p>
            <a:r>
              <a:rPr lang="en-US" sz="2400" dirty="0" smtClean="0"/>
              <a:t>Reasonable Care</a:t>
            </a:r>
          </a:p>
          <a:p>
            <a:r>
              <a:rPr lang="en-US" sz="2400" dirty="0" smtClean="0"/>
              <a:t>Statistical Filing</a:t>
            </a:r>
          </a:p>
          <a:p>
            <a:pPr lvl="1"/>
            <a:r>
              <a:rPr lang="en-US" sz="2200" dirty="0" smtClean="0"/>
              <a:t>US AES </a:t>
            </a:r>
          </a:p>
          <a:p>
            <a:pPr lvl="1"/>
            <a:r>
              <a:rPr lang="en-US" sz="2200" dirty="0" smtClean="0"/>
              <a:t>UK NES</a:t>
            </a:r>
          </a:p>
          <a:p>
            <a:pPr lvl="1"/>
            <a:r>
              <a:rPr lang="en-US" sz="2200" dirty="0" smtClean="0"/>
              <a:t>DE ATLAS </a:t>
            </a:r>
          </a:p>
          <a:p>
            <a:endParaRPr lang="en-US" sz="1800"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35381901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333375"/>
            <a:ext cx="9007475" cy="962025"/>
          </a:xfrm>
        </p:spPr>
        <p:txBody>
          <a:bodyPr>
            <a:noAutofit/>
          </a:bodyPr>
          <a:lstStyle/>
          <a:p>
            <a:r>
              <a:rPr lang="en-US" sz="2700" dirty="0" smtClean="0"/>
              <a:t>Import Compliance: Areas of Consideration</a:t>
            </a:r>
            <a:endParaRPr lang="en-US" sz="2700" dirty="0" smtClean="0"/>
          </a:p>
        </p:txBody>
      </p:sp>
      <p:sp>
        <p:nvSpPr>
          <p:cNvPr id="12291" name="Content Placeholder 2"/>
          <p:cNvSpPr>
            <a:spLocks noGrp="1"/>
          </p:cNvSpPr>
          <p:nvPr>
            <p:ph sz="half" idx="1"/>
          </p:nvPr>
        </p:nvSpPr>
        <p:spPr>
          <a:xfrm>
            <a:off x="304800" y="1447800"/>
            <a:ext cx="8382000" cy="4343400"/>
          </a:xfrm>
        </p:spPr>
        <p:txBody>
          <a:bodyPr>
            <a:normAutofit fontScale="85000" lnSpcReduction="20000"/>
          </a:bodyPr>
          <a:lstStyle/>
          <a:p>
            <a:r>
              <a:rPr lang="en-US" sz="2400" dirty="0" smtClean="0"/>
              <a:t>Import HS Classification</a:t>
            </a:r>
          </a:p>
          <a:p>
            <a:r>
              <a:rPr lang="en-US" sz="2400" dirty="0" smtClean="0"/>
              <a:t>Valuation</a:t>
            </a:r>
          </a:p>
          <a:p>
            <a:r>
              <a:rPr lang="en-US" sz="2400" dirty="0" smtClean="0"/>
              <a:t>Free Trade Agreement  </a:t>
            </a:r>
          </a:p>
          <a:p>
            <a:r>
              <a:rPr lang="en-US" sz="2400" dirty="0" smtClean="0"/>
              <a:t>Duty Deferral/Suspension/Recovery Programs</a:t>
            </a:r>
          </a:p>
          <a:p>
            <a:pPr lvl="1"/>
            <a:r>
              <a:rPr lang="en-US" sz="2200" dirty="0" smtClean="0"/>
              <a:t>US FTZ</a:t>
            </a:r>
          </a:p>
          <a:p>
            <a:pPr lvl="1"/>
            <a:r>
              <a:rPr lang="en-US" sz="2200" dirty="0" smtClean="0"/>
              <a:t>China Processing Trade</a:t>
            </a:r>
          </a:p>
          <a:p>
            <a:pPr lvl="1"/>
            <a:r>
              <a:rPr lang="en-US" sz="2200" dirty="0" smtClean="0"/>
              <a:t>Europe Processing Under Customs Control</a:t>
            </a:r>
          </a:p>
          <a:p>
            <a:pPr lvl="1"/>
            <a:r>
              <a:rPr lang="en-US" sz="2200" dirty="0" smtClean="0"/>
              <a:t>Drawback</a:t>
            </a:r>
          </a:p>
          <a:p>
            <a:r>
              <a:rPr lang="en-US" sz="2400" dirty="0" smtClean="0"/>
              <a:t>Consistent Documents </a:t>
            </a:r>
          </a:p>
          <a:p>
            <a:r>
              <a:rPr lang="en-US" sz="2400" dirty="0" smtClean="0"/>
              <a:t>Record Keeping</a:t>
            </a:r>
          </a:p>
          <a:p>
            <a:r>
              <a:rPr lang="en-US" sz="2400" dirty="0" smtClean="0"/>
              <a:t>Reasonable Care</a:t>
            </a:r>
          </a:p>
          <a:p>
            <a:r>
              <a:rPr lang="en-US" sz="2400" dirty="0" smtClean="0"/>
              <a:t>Government Agency Regulations</a:t>
            </a:r>
          </a:p>
          <a:p>
            <a:pPr lvl="1"/>
            <a:r>
              <a:rPr lang="en-US" sz="2200" dirty="0" smtClean="0"/>
              <a:t>US FDA</a:t>
            </a:r>
          </a:p>
          <a:p>
            <a:pPr lvl="1"/>
            <a:r>
              <a:rPr lang="en-US" sz="2200" dirty="0" smtClean="0"/>
              <a:t>China CIQ</a:t>
            </a:r>
          </a:p>
          <a:p>
            <a:pPr marL="0" indent="0">
              <a:buNone/>
            </a:pPr>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77323492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333375"/>
            <a:ext cx="9007475" cy="962025"/>
          </a:xfrm>
        </p:spPr>
        <p:txBody>
          <a:bodyPr>
            <a:noAutofit/>
          </a:bodyPr>
          <a:lstStyle/>
          <a:p>
            <a:r>
              <a:rPr lang="en-US" sz="2700" dirty="0" smtClean="0"/>
              <a:t>Trade Compliance Challenges </a:t>
            </a:r>
            <a:endParaRPr lang="en-US" sz="2700" dirty="0" smtClean="0"/>
          </a:p>
        </p:txBody>
      </p:sp>
      <p:sp>
        <p:nvSpPr>
          <p:cNvPr id="12291" name="Content Placeholder 2"/>
          <p:cNvSpPr>
            <a:spLocks noGrp="1"/>
          </p:cNvSpPr>
          <p:nvPr>
            <p:ph sz="half" idx="1"/>
          </p:nvPr>
        </p:nvSpPr>
        <p:spPr>
          <a:xfrm>
            <a:off x="304800" y="1219200"/>
            <a:ext cx="8382000" cy="5257800"/>
          </a:xfrm>
        </p:spPr>
        <p:txBody>
          <a:bodyPr>
            <a:normAutofit fontScale="77500" lnSpcReduction="20000"/>
          </a:bodyPr>
          <a:lstStyle/>
          <a:p>
            <a:r>
              <a:rPr lang="en-US" sz="2400" dirty="0" smtClean="0"/>
              <a:t>Globalization continues to expand</a:t>
            </a:r>
          </a:p>
          <a:p>
            <a:pPr lvl="1"/>
            <a:r>
              <a:rPr lang="en-US" sz="2200" dirty="0" smtClean="0"/>
              <a:t>Low cost sourcing countries are proliferating and changing</a:t>
            </a:r>
          </a:p>
          <a:p>
            <a:pPr lvl="1"/>
            <a:r>
              <a:rPr lang="en-US" sz="2200" dirty="0" smtClean="0"/>
              <a:t>New markets are emerging </a:t>
            </a:r>
          </a:p>
          <a:p>
            <a:pPr lvl="1"/>
            <a:r>
              <a:rPr lang="en-US" sz="2200" dirty="0" smtClean="0"/>
              <a:t>Language barriers </a:t>
            </a:r>
          </a:p>
          <a:p>
            <a:r>
              <a:rPr lang="en-US" sz="2400" dirty="0" smtClean="0"/>
              <a:t>The regulatory environment continues to expand</a:t>
            </a:r>
          </a:p>
          <a:p>
            <a:pPr lvl="1"/>
            <a:r>
              <a:rPr lang="en-US" sz="2200" dirty="0" smtClean="0"/>
              <a:t>Trade Agreements are proliferating</a:t>
            </a:r>
          </a:p>
          <a:p>
            <a:pPr lvl="1"/>
            <a:r>
              <a:rPr lang="en-US" sz="2200" dirty="0" smtClean="0"/>
              <a:t>Countries want to capture correct duties – increased enforcement</a:t>
            </a:r>
          </a:p>
          <a:p>
            <a:pPr lvl="1"/>
            <a:r>
              <a:rPr lang="en-US" sz="2200" dirty="0" smtClean="0"/>
              <a:t>More countries are now concerned about national security – increased scrutiny/fines for export compliance violations </a:t>
            </a:r>
            <a:endParaRPr lang="en-US" sz="2200" dirty="0" smtClean="0"/>
          </a:p>
          <a:p>
            <a:r>
              <a:rPr lang="en-US" sz="2400" dirty="0" smtClean="0"/>
              <a:t>Trade Compliance resources are hard to find and keep</a:t>
            </a:r>
          </a:p>
          <a:p>
            <a:r>
              <a:rPr lang="en-US" sz="2400" dirty="0" smtClean="0"/>
              <a:t>Regulations are constantly changing</a:t>
            </a:r>
          </a:p>
          <a:p>
            <a:r>
              <a:rPr lang="en-US" sz="2400" dirty="0" smtClean="0"/>
              <a:t>Integrating/Communicating with other business functions can be difficult</a:t>
            </a:r>
          </a:p>
          <a:p>
            <a:pPr lvl="1"/>
            <a:r>
              <a:rPr lang="en-US" sz="2200" dirty="0" smtClean="0"/>
              <a:t>Sales/Marketing</a:t>
            </a:r>
          </a:p>
          <a:p>
            <a:pPr lvl="1"/>
            <a:r>
              <a:rPr lang="en-US" sz="2200" dirty="0" smtClean="0"/>
              <a:t>Procurement</a:t>
            </a:r>
          </a:p>
          <a:p>
            <a:pPr lvl="1"/>
            <a:r>
              <a:rPr lang="en-US" sz="2200" dirty="0" smtClean="0"/>
              <a:t>Logistics/Supply Chain</a:t>
            </a:r>
          </a:p>
          <a:p>
            <a:pPr lvl="1"/>
            <a:r>
              <a:rPr lang="en-US" sz="2200" dirty="0" smtClean="0"/>
              <a:t>Finance/Accounting</a:t>
            </a:r>
          </a:p>
          <a:p>
            <a:pPr lvl="1"/>
            <a:r>
              <a:rPr lang="en-US" sz="2200" dirty="0" smtClean="0"/>
              <a:t>Manufacturing</a:t>
            </a:r>
          </a:p>
          <a:p>
            <a:pPr lvl="1"/>
            <a:r>
              <a:rPr lang="en-US" sz="2200" dirty="0" smtClean="0"/>
              <a:t>Information Technology</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53088611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333375"/>
            <a:ext cx="9007475" cy="962025"/>
          </a:xfrm>
        </p:spPr>
        <p:txBody>
          <a:bodyPr>
            <a:noAutofit/>
          </a:bodyPr>
          <a:lstStyle/>
          <a:p>
            <a:r>
              <a:rPr lang="en-US" sz="2700" dirty="0" smtClean="0"/>
              <a:t>The Global Supply Chain Landscape</a:t>
            </a:r>
            <a:endParaRPr lang="en-US" sz="27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991106"/>
            <a:ext cx="3993109" cy="3495294"/>
          </a:xfrm>
          <a:prstGeom prst="rect">
            <a:avLst/>
          </a:prstGeom>
        </p:spPr>
      </p:pic>
    </p:spTree>
    <p:extLst>
      <p:ext uri="{BB962C8B-B14F-4D97-AF65-F5344CB8AC3E}">
        <p14:creationId xmlns:p14="http://schemas.microsoft.com/office/powerpoint/2010/main" val="317463216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mberRo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AmberRoad</Template>
  <TotalTime>14729</TotalTime>
  <Words>2611</Words>
  <Application>Microsoft Office PowerPoint</Application>
  <PresentationFormat>On-screen Show (4:3)</PresentationFormat>
  <Paragraphs>669</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AmberRoad</vt:lpstr>
      <vt:lpstr>Establishing an Effective Global Trade Compliance Program </vt:lpstr>
      <vt:lpstr>Agenda</vt:lpstr>
      <vt:lpstr>The Trade Compliance Landscape</vt:lpstr>
      <vt:lpstr>Implementing a Global Trade Compliance Program</vt:lpstr>
      <vt:lpstr>Implementing a Global Trade Compliance Program Takes</vt:lpstr>
      <vt:lpstr>Export Compliance: Areas of Consideration</vt:lpstr>
      <vt:lpstr>Import Compliance: Areas of Consideration</vt:lpstr>
      <vt:lpstr>Trade Compliance Challenges </vt:lpstr>
      <vt:lpstr>The Global Supply Chain Landscape</vt:lpstr>
      <vt:lpstr>The Evolution of Supply Chain Management</vt:lpstr>
      <vt:lpstr>Major Investment in Supply Chain Automation</vt:lpstr>
      <vt:lpstr>PowerPoint Presentation</vt:lpstr>
      <vt:lpstr>SCM World Member Companies are Emblematic of Globalization Trend</vt:lpstr>
      <vt:lpstr>International Supply Chain Execution Still Lags</vt:lpstr>
      <vt:lpstr>PowerPoint Presentation</vt:lpstr>
      <vt:lpstr>PowerPoint Presentation</vt:lpstr>
      <vt:lpstr>PowerPoint Presentation</vt:lpstr>
      <vt:lpstr>GTM Platform </vt:lpstr>
      <vt:lpstr>Supply Chain 2.0</vt:lpstr>
      <vt:lpstr>1. Develop Trade Strategy</vt:lpstr>
      <vt:lpstr>2. Manage Suppliers with Portals</vt:lpstr>
      <vt:lpstr>3. Optimize Global Transportation</vt:lpstr>
      <vt:lpstr>4. Automate Trade Compliance</vt:lpstr>
      <vt:lpstr>5. Supply Chain Execution</vt:lpstr>
      <vt:lpstr>6. Integrate Financial Supply Chain</vt:lpstr>
      <vt:lpstr>PowerPoint Presentation</vt:lpstr>
      <vt:lpstr>A GTM Platform can…</vt:lpstr>
      <vt:lpstr>…which can provide… </vt:lpstr>
      <vt:lpstr>…which leads to Strategic Value for your Company!!!</vt:lpstr>
      <vt:lpstr>PowerPoint Presentation</vt:lpstr>
      <vt:lpstr>Establishing an Effective Global Trade Compliance Program </vt:lpstr>
    </vt:vector>
  </TitlesOfParts>
  <Company>LookThink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McFarland</dc:creator>
  <cp:lastModifiedBy>Ty Bordner</cp:lastModifiedBy>
  <cp:revision>1065</cp:revision>
  <dcterms:created xsi:type="dcterms:W3CDTF">2011-11-01T15:29:22Z</dcterms:created>
  <dcterms:modified xsi:type="dcterms:W3CDTF">2015-11-06T22:29:11Z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
  </property>
  <property fmtid="{D5CDD505-2E9C-101B-9397-08002B2CF9AE}" pid="5" name="Offisync_UniqueId">
    <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
  </property>
  <property fmtid="{D5CDD505-2E9C-101B-9397-08002B2CF9AE}" pid="9" name="Offisync_ProviderName">
    <vt:lpwstr/>
  </property>
  <property fmtid="{D5CDD505-2E9C-101B-9397-08002B2CF9AE}" pid="10" name="Offisync_ProviderInitializationData">
    <vt:lpwstr/>
  </property>
</Properties>
</file>