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96" r:id="rId20"/>
    <p:sldId id="295" r:id="rId21"/>
    <p:sldId id="278" r:id="rId22"/>
    <p:sldId id="279" r:id="rId23"/>
    <p:sldId id="293" r:id="rId24"/>
    <p:sldId id="294" r:id="rId25"/>
    <p:sldId id="281" r:id="rId26"/>
    <p:sldId id="282" r:id="rId27"/>
    <p:sldId id="284" r:id="rId28"/>
    <p:sldId id="299" r:id="rId29"/>
    <p:sldId id="285" r:id="rId30"/>
    <p:sldId id="286" r:id="rId31"/>
    <p:sldId id="287" r:id="rId32"/>
    <p:sldId id="288" r:id="rId33"/>
    <p:sldId id="289" r:id="rId34"/>
    <p:sldId id="290" r:id="rId35"/>
    <p:sldId id="291" r:id="rId36"/>
    <p:sldId id="298" r:id="rId37"/>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575" autoAdjust="0"/>
  </p:normalViewPr>
  <p:slideViewPr>
    <p:cSldViewPr>
      <p:cViewPr varScale="1">
        <p:scale>
          <a:sx n="110" d="100"/>
          <a:sy n="110" d="100"/>
        </p:scale>
        <p:origin x="1680" y="66"/>
      </p:cViewPr>
      <p:guideLst>
        <p:guide orient="horz" pos="2160"/>
        <p:guide pos="2880"/>
      </p:guideLst>
    </p:cSldViewPr>
  </p:slideViewPr>
  <p:notesTextViewPr>
    <p:cViewPr>
      <p:scale>
        <a:sx n="150" d="100"/>
        <a:sy n="150" d="100"/>
      </p:scale>
      <p:origin x="0" y="0"/>
    </p:cViewPr>
  </p:notesTextViewPr>
  <p:sorterViewPr>
    <p:cViewPr varScale="1">
      <p:scale>
        <a:sx n="1" d="1"/>
        <a:sy n="1" d="1"/>
      </p:scale>
      <p:origin x="0" y="0"/>
    </p:cViewPr>
  </p:sorterViewPr>
  <p:notesViewPr>
    <p:cSldViewPr>
      <p:cViewPr varScale="1">
        <p:scale>
          <a:sx n="96" d="100"/>
          <a:sy n="96" d="100"/>
        </p:scale>
        <p:origin x="363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4C587-AC34-49DB-B0A8-8E7ECC29755A}"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97506A05-2266-4F9B-9E00-DDC85474219B}" type="pres">
      <dgm:prSet presAssocID="{89B4C587-AC34-49DB-B0A8-8E7ECC29755A}" presName="Name0" presStyleCnt="0">
        <dgm:presLayoutVars>
          <dgm:dir/>
          <dgm:resizeHandles val="exact"/>
        </dgm:presLayoutVars>
      </dgm:prSet>
      <dgm:spPr/>
      <dgm:t>
        <a:bodyPr/>
        <a:lstStyle/>
        <a:p>
          <a:endParaRPr lang="en-US"/>
        </a:p>
      </dgm:t>
    </dgm:pt>
  </dgm:ptLst>
  <dgm:cxnLst>
    <dgm:cxn modelId="{4801F717-76F8-4309-B5BE-726E814EB463}" type="presOf" srcId="{89B4C587-AC34-49DB-B0A8-8E7ECC29755A}" destId="{97506A05-2266-4F9B-9E00-DDC85474219B}" srcOrd="0"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D79E0B-3798-457D-BCB4-DB6563A12C0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450F4B-D4D2-44DB-A339-A89E1737FDB8}">
      <dgm:prSet phldrT="[Text]"/>
      <dgm:spPr/>
      <dgm:t>
        <a:bodyPr/>
        <a:lstStyle/>
        <a:p>
          <a:r>
            <a:rPr lang="en-US" dirty="0" smtClean="0"/>
            <a:t>1. Language</a:t>
          </a:r>
          <a:endParaRPr lang="en-US" dirty="0"/>
        </a:p>
      </dgm:t>
    </dgm:pt>
    <dgm:pt modelId="{58645072-3E04-4876-9B49-2A1E090DE526}" type="parTrans" cxnId="{A957EFDC-C884-4849-9E4D-CE7A8DD6ACC8}">
      <dgm:prSet/>
      <dgm:spPr/>
      <dgm:t>
        <a:bodyPr/>
        <a:lstStyle/>
        <a:p>
          <a:endParaRPr lang="en-US"/>
        </a:p>
      </dgm:t>
    </dgm:pt>
    <dgm:pt modelId="{07085F26-4733-4130-BD99-305B36703D7D}" type="sibTrans" cxnId="{A957EFDC-C884-4849-9E4D-CE7A8DD6ACC8}">
      <dgm:prSet/>
      <dgm:spPr/>
      <dgm:t>
        <a:bodyPr/>
        <a:lstStyle/>
        <a:p>
          <a:endParaRPr lang="en-US"/>
        </a:p>
      </dgm:t>
    </dgm:pt>
    <dgm:pt modelId="{D1040CBE-C8DF-4E65-AB76-EEF97F29759E}">
      <dgm:prSet phldrT="[Text]"/>
      <dgm:spPr/>
      <dgm:t>
        <a:bodyPr/>
        <a:lstStyle/>
        <a:p>
          <a:r>
            <a:rPr lang="en-US" dirty="0" smtClean="0"/>
            <a:t>2. Non-common External Tariff</a:t>
          </a:r>
          <a:endParaRPr lang="en-US" dirty="0"/>
        </a:p>
      </dgm:t>
    </dgm:pt>
    <dgm:pt modelId="{BF286631-51DB-45A3-98A8-1B9768780CE0}" type="parTrans" cxnId="{5A0BE191-0C72-48F4-8A3E-2FFED2CD5430}">
      <dgm:prSet/>
      <dgm:spPr/>
      <dgm:t>
        <a:bodyPr/>
        <a:lstStyle/>
        <a:p>
          <a:endParaRPr lang="en-US"/>
        </a:p>
      </dgm:t>
    </dgm:pt>
    <dgm:pt modelId="{ECB3BB94-88EB-4B63-B6D8-3236781AA042}" type="sibTrans" cxnId="{5A0BE191-0C72-48F4-8A3E-2FFED2CD5430}">
      <dgm:prSet/>
      <dgm:spPr/>
      <dgm:t>
        <a:bodyPr/>
        <a:lstStyle/>
        <a:p>
          <a:endParaRPr lang="en-US"/>
        </a:p>
      </dgm:t>
    </dgm:pt>
    <dgm:pt modelId="{71AA7509-1F0E-4062-B00A-5E0BCC128724}">
      <dgm:prSet phldrT="[Text]"/>
      <dgm:spPr/>
      <dgm:t>
        <a:bodyPr/>
        <a:lstStyle/>
        <a:p>
          <a:r>
            <a:rPr lang="en-US" dirty="0" smtClean="0"/>
            <a:t>3. Complex Tariff Schedule</a:t>
          </a:r>
          <a:endParaRPr lang="en-US" dirty="0"/>
        </a:p>
      </dgm:t>
    </dgm:pt>
    <dgm:pt modelId="{023841BE-A7A4-4868-B89C-40426F566A33}" type="parTrans" cxnId="{F47C2944-C5B8-4C08-A44D-56352FB1D7D3}">
      <dgm:prSet/>
      <dgm:spPr/>
      <dgm:t>
        <a:bodyPr/>
        <a:lstStyle/>
        <a:p>
          <a:endParaRPr lang="en-US"/>
        </a:p>
      </dgm:t>
    </dgm:pt>
    <dgm:pt modelId="{760BF1BC-55C4-44C9-BF77-FB4A497E4B73}" type="sibTrans" cxnId="{F47C2944-C5B8-4C08-A44D-56352FB1D7D3}">
      <dgm:prSet/>
      <dgm:spPr/>
      <dgm:t>
        <a:bodyPr/>
        <a:lstStyle/>
        <a:p>
          <a:endParaRPr lang="en-US"/>
        </a:p>
      </dgm:t>
    </dgm:pt>
    <dgm:pt modelId="{192DD6E8-184E-4761-BD68-468922B28A07}">
      <dgm:prSet phldrT="[Text]"/>
      <dgm:spPr/>
      <dgm:t>
        <a:bodyPr/>
        <a:lstStyle/>
        <a:p>
          <a:r>
            <a:rPr lang="en-US" dirty="0" smtClean="0"/>
            <a:t>4. Reliability &amp; Access to Information</a:t>
          </a:r>
          <a:endParaRPr lang="en-US" dirty="0"/>
        </a:p>
      </dgm:t>
    </dgm:pt>
    <dgm:pt modelId="{3E69E58F-25E4-4499-BAAB-45861ECC91C8}" type="parTrans" cxnId="{CB9C435A-B8E2-4CDD-948F-949C6DCB8D03}">
      <dgm:prSet/>
      <dgm:spPr/>
      <dgm:t>
        <a:bodyPr/>
        <a:lstStyle/>
        <a:p>
          <a:endParaRPr lang="en-US"/>
        </a:p>
      </dgm:t>
    </dgm:pt>
    <dgm:pt modelId="{789D6B1B-F360-4016-A9B6-EEBA374B5139}" type="sibTrans" cxnId="{CB9C435A-B8E2-4CDD-948F-949C6DCB8D03}">
      <dgm:prSet/>
      <dgm:spPr/>
      <dgm:t>
        <a:bodyPr/>
        <a:lstStyle/>
        <a:p>
          <a:endParaRPr lang="en-US"/>
        </a:p>
      </dgm:t>
    </dgm:pt>
    <dgm:pt modelId="{8792675D-B74A-4353-BED5-27BC8525F28A}" type="pres">
      <dgm:prSet presAssocID="{5FD79E0B-3798-457D-BCB4-DB6563A12C0F}" presName="linear" presStyleCnt="0">
        <dgm:presLayoutVars>
          <dgm:dir/>
          <dgm:animLvl val="lvl"/>
          <dgm:resizeHandles val="exact"/>
        </dgm:presLayoutVars>
      </dgm:prSet>
      <dgm:spPr/>
      <dgm:t>
        <a:bodyPr/>
        <a:lstStyle/>
        <a:p>
          <a:endParaRPr lang="en-US"/>
        </a:p>
      </dgm:t>
    </dgm:pt>
    <dgm:pt modelId="{ECB1CE56-16C5-4F4B-8ACD-5C583019CA54}" type="pres">
      <dgm:prSet presAssocID="{4D450F4B-D4D2-44DB-A339-A89E1737FDB8}" presName="parentLin" presStyleCnt="0"/>
      <dgm:spPr/>
    </dgm:pt>
    <dgm:pt modelId="{40FFACE4-B940-435A-8B78-4D28E1068F3F}" type="pres">
      <dgm:prSet presAssocID="{4D450F4B-D4D2-44DB-A339-A89E1737FDB8}" presName="parentLeftMargin" presStyleLbl="node1" presStyleIdx="0" presStyleCnt="4"/>
      <dgm:spPr/>
      <dgm:t>
        <a:bodyPr/>
        <a:lstStyle/>
        <a:p>
          <a:endParaRPr lang="en-US"/>
        </a:p>
      </dgm:t>
    </dgm:pt>
    <dgm:pt modelId="{62AC841A-E0C6-483A-B0A5-B7E98211461E}" type="pres">
      <dgm:prSet presAssocID="{4D450F4B-D4D2-44DB-A339-A89E1737FDB8}" presName="parentText" presStyleLbl="node1" presStyleIdx="0" presStyleCnt="4">
        <dgm:presLayoutVars>
          <dgm:chMax val="0"/>
          <dgm:bulletEnabled val="1"/>
        </dgm:presLayoutVars>
      </dgm:prSet>
      <dgm:spPr/>
      <dgm:t>
        <a:bodyPr/>
        <a:lstStyle/>
        <a:p>
          <a:endParaRPr lang="en-US"/>
        </a:p>
      </dgm:t>
    </dgm:pt>
    <dgm:pt modelId="{8CF44D4C-0F63-4841-A3E9-DF1693BAC9A3}" type="pres">
      <dgm:prSet presAssocID="{4D450F4B-D4D2-44DB-A339-A89E1737FDB8}" presName="negativeSpace" presStyleCnt="0"/>
      <dgm:spPr/>
    </dgm:pt>
    <dgm:pt modelId="{CA40E51B-CF6D-48E4-935B-A7113E3BE725}" type="pres">
      <dgm:prSet presAssocID="{4D450F4B-D4D2-44DB-A339-A89E1737FDB8}" presName="childText" presStyleLbl="conFgAcc1" presStyleIdx="0" presStyleCnt="4">
        <dgm:presLayoutVars>
          <dgm:bulletEnabled val="1"/>
        </dgm:presLayoutVars>
      </dgm:prSet>
      <dgm:spPr/>
      <dgm:t>
        <a:bodyPr/>
        <a:lstStyle/>
        <a:p>
          <a:endParaRPr lang="en-US"/>
        </a:p>
      </dgm:t>
    </dgm:pt>
    <dgm:pt modelId="{8BFD1FF6-2592-4E65-B4E9-53D48ECD669F}" type="pres">
      <dgm:prSet presAssocID="{07085F26-4733-4130-BD99-305B36703D7D}" presName="spaceBetweenRectangles" presStyleCnt="0"/>
      <dgm:spPr/>
    </dgm:pt>
    <dgm:pt modelId="{2BAB73B5-A9E4-4304-8397-4DFFDED17A27}" type="pres">
      <dgm:prSet presAssocID="{D1040CBE-C8DF-4E65-AB76-EEF97F29759E}" presName="parentLin" presStyleCnt="0"/>
      <dgm:spPr/>
    </dgm:pt>
    <dgm:pt modelId="{FB5F05B7-268A-4716-A7E8-F088224ADDF1}" type="pres">
      <dgm:prSet presAssocID="{D1040CBE-C8DF-4E65-AB76-EEF97F29759E}" presName="parentLeftMargin" presStyleLbl="node1" presStyleIdx="0" presStyleCnt="4"/>
      <dgm:spPr/>
      <dgm:t>
        <a:bodyPr/>
        <a:lstStyle/>
        <a:p>
          <a:endParaRPr lang="en-US"/>
        </a:p>
      </dgm:t>
    </dgm:pt>
    <dgm:pt modelId="{4D75E571-AD66-4D50-8508-B732BFA5CAD6}" type="pres">
      <dgm:prSet presAssocID="{D1040CBE-C8DF-4E65-AB76-EEF97F29759E}" presName="parentText" presStyleLbl="node1" presStyleIdx="1" presStyleCnt="4">
        <dgm:presLayoutVars>
          <dgm:chMax val="0"/>
          <dgm:bulletEnabled val="1"/>
        </dgm:presLayoutVars>
      </dgm:prSet>
      <dgm:spPr/>
      <dgm:t>
        <a:bodyPr/>
        <a:lstStyle/>
        <a:p>
          <a:endParaRPr lang="en-US"/>
        </a:p>
      </dgm:t>
    </dgm:pt>
    <dgm:pt modelId="{BF531346-E000-48C6-8FEB-22FA52A1A556}" type="pres">
      <dgm:prSet presAssocID="{D1040CBE-C8DF-4E65-AB76-EEF97F29759E}" presName="negativeSpace" presStyleCnt="0"/>
      <dgm:spPr/>
    </dgm:pt>
    <dgm:pt modelId="{929D0966-7B14-4237-92B0-49D46890F10E}" type="pres">
      <dgm:prSet presAssocID="{D1040CBE-C8DF-4E65-AB76-EEF97F29759E}" presName="childText" presStyleLbl="conFgAcc1" presStyleIdx="1" presStyleCnt="4" custLinFactNeighborX="-2238" custLinFactNeighborY="-51657">
        <dgm:presLayoutVars>
          <dgm:bulletEnabled val="1"/>
        </dgm:presLayoutVars>
      </dgm:prSet>
      <dgm:spPr/>
    </dgm:pt>
    <dgm:pt modelId="{5685E786-8D89-4623-88C8-C55E542311B5}" type="pres">
      <dgm:prSet presAssocID="{ECB3BB94-88EB-4B63-B6D8-3236781AA042}" presName="spaceBetweenRectangles" presStyleCnt="0"/>
      <dgm:spPr/>
    </dgm:pt>
    <dgm:pt modelId="{FB0E6E35-7A7C-422C-A68E-E750D11C277C}" type="pres">
      <dgm:prSet presAssocID="{71AA7509-1F0E-4062-B00A-5E0BCC128724}" presName="parentLin" presStyleCnt="0"/>
      <dgm:spPr/>
    </dgm:pt>
    <dgm:pt modelId="{652A0CBE-AC9B-4A66-8F60-BE91785751F9}" type="pres">
      <dgm:prSet presAssocID="{71AA7509-1F0E-4062-B00A-5E0BCC128724}" presName="parentLeftMargin" presStyleLbl="node1" presStyleIdx="1" presStyleCnt="4"/>
      <dgm:spPr/>
      <dgm:t>
        <a:bodyPr/>
        <a:lstStyle/>
        <a:p>
          <a:endParaRPr lang="en-US"/>
        </a:p>
      </dgm:t>
    </dgm:pt>
    <dgm:pt modelId="{8C2B7776-239C-4D06-BC4E-067C29DAF437}" type="pres">
      <dgm:prSet presAssocID="{71AA7509-1F0E-4062-B00A-5E0BCC128724}" presName="parentText" presStyleLbl="node1" presStyleIdx="2" presStyleCnt="4">
        <dgm:presLayoutVars>
          <dgm:chMax val="0"/>
          <dgm:bulletEnabled val="1"/>
        </dgm:presLayoutVars>
      </dgm:prSet>
      <dgm:spPr/>
      <dgm:t>
        <a:bodyPr/>
        <a:lstStyle/>
        <a:p>
          <a:endParaRPr lang="en-US"/>
        </a:p>
      </dgm:t>
    </dgm:pt>
    <dgm:pt modelId="{D99C71F9-328D-44BE-8EFF-0C06379D0F58}" type="pres">
      <dgm:prSet presAssocID="{71AA7509-1F0E-4062-B00A-5E0BCC128724}" presName="negativeSpace" presStyleCnt="0"/>
      <dgm:spPr/>
    </dgm:pt>
    <dgm:pt modelId="{58D85A66-A1AA-41DB-A95B-C4FD8DAF22B2}" type="pres">
      <dgm:prSet presAssocID="{71AA7509-1F0E-4062-B00A-5E0BCC128724}" presName="childText" presStyleLbl="conFgAcc1" presStyleIdx="2" presStyleCnt="4">
        <dgm:presLayoutVars>
          <dgm:bulletEnabled val="1"/>
        </dgm:presLayoutVars>
      </dgm:prSet>
      <dgm:spPr/>
    </dgm:pt>
    <dgm:pt modelId="{00E6CD7E-9155-4BEE-A075-C3068DA34C32}" type="pres">
      <dgm:prSet presAssocID="{760BF1BC-55C4-44C9-BF77-FB4A497E4B73}" presName="spaceBetweenRectangles" presStyleCnt="0"/>
      <dgm:spPr/>
    </dgm:pt>
    <dgm:pt modelId="{3BDDBD75-3FC8-4E46-9301-5E1E24CA7A69}" type="pres">
      <dgm:prSet presAssocID="{192DD6E8-184E-4761-BD68-468922B28A07}" presName="parentLin" presStyleCnt="0"/>
      <dgm:spPr/>
    </dgm:pt>
    <dgm:pt modelId="{783F7C5B-328C-43CB-B350-6030191B34DD}" type="pres">
      <dgm:prSet presAssocID="{192DD6E8-184E-4761-BD68-468922B28A07}" presName="parentLeftMargin" presStyleLbl="node1" presStyleIdx="2" presStyleCnt="4"/>
      <dgm:spPr/>
      <dgm:t>
        <a:bodyPr/>
        <a:lstStyle/>
        <a:p>
          <a:endParaRPr lang="en-US"/>
        </a:p>
      </dgm:t>
    </dgm:pt>
    <dgm:pt modelId="{B62972CA-B93C-4562-9BB3-A26C034716E9}" type="pres">
      <dgm:prSet presAssocID="{192DD6E8-184E-4761-BD68-468922B28A07}" presName="parentText" presStyleLbl="node1" presStyleIdx="3" presStyleCnt="4">
        <dgm:presLayoutVars>
          <dgm:chMax val="0"/>
          <dgm:bulletEnabled val="1"/>
        </dgm:presLayoutVars>
      </dgm:prSet>
      <dgm:spPr/>
      <dgm:t>
        <a:bodyPr/>
        <a:lstStyle/>
        <a:p>
          <a:endParaRPr lang="en-US"/>
        </a:p>
      </dgm:t>
    </dgm:pt>
    <dgm:pt modelId="{029F7DFB-B742-439C-B9C7-7F5CD9088494}" type="pres">
      <dgm:prSet presAssocID="{192DD6E8-184E-4761-BD68-468922B28A07}" presName="negativeSpace" presStyleCnt="0"/>
      <dgm:spPr/>
    </dgm:pt>
    <dgm:pt modelId="{3AD8C06A-BC18-4CA7-9D72-C2BA6A7CC36D}" type="pres">
      <dgm:prSet presAssocID="{192DD6E8-184E-4761-BD68-468922B28A07}" presName="childText" presStyleLbl="conFgAcc1" presStyleIdx="3" presStyleCnt="4">
        <dgm:presLayoutVars>
          <dgm:bulletEnabled val="1"/>
        </dgm:presLayoutVars>
      </dgm:prSet>
      <dgm:spPr/>
    </dgm:pt>
  </dgm:ptLst>
  <dgm:cxnLst>
    <dgm:cxn modelId="{56BD9033-0EA5-4B07-A4A6-536C8E128C2F}" type="presOf" srcId="{192DD6E8-184E-4761-BD68-468922B28A07}" destId="{783F7C5B-328C-43CB-B350-6030191B34DD}" srcOrd="0" destOrd="0" presId="urn:microsoft.com/office/officeart/2005/8/layout/list1"/>
    <dgm:cxn modelId="{5A0BE191-0C72-48F4-8A3E-2FFED2CD5430}" srcId="{5FD79E0B-3798-457D-BCB4-DB6563A12C0F}" destId="{D1040CBE-C8DF-4E65-AB76-EEF97F29759E}" srcOrd="1" destOrd="0" parTransId="{BF286631-51DB-45A3-98A8-1B9768780CE0}" sibTransId="{ECB3BB94-88EB-4B63-B6D8-3236781AA042}"/>
    <dgm:cxn modelId="{1054C5C3-D780-4858-901F-AFD42698ADE2}" type="presOf" srcId="{192DD6E8-184E-4761-BD68-468922B28A07}" destId="{B62972CA-B93C-4562-9BB3-A26C034716E9}" srcOrd="1" destOrd="0" presId="urn:microsoft.com/office/officeart/2005/8/layout/list1"/>
    <dgm:cxn modelId="{9F469816-A7D0-4652-BE9C-67FE925C461D}" type="presOf" srcId="{D1040CBE-C8DF-4E65-AB76-EEF97F29759E}" destId="{4D75E571-AD66-4D50-8508-B732BFA5CAD6}" srcOrd="1" destOrd="0" presId="urn:microsoft.com/office/officeart/2005/8/layout/list1"/>
    <dgm:cxn modelId="{FC22D730-7CD3-4DA4-BE27-BAB3D7A7239E}" type="presOf" srcId="{4D450F4B-D4D2-44DB-A339-A89E1737FDB8}" destId="{62AC841A-E0C6-483A-B0A5-B7E98211461E}" srcOrd="1" destOrd="0" presId="urn:microsoft.com/office/officeart/2005/8/layout/list1"/>
    <dgm:cxn modelId="{D3CB2CA6-F211-4BED-B668-A471A47A5258}" type="presOf" srcId="{5FD79E0B-3798-457D-BCB4-DB6563A12C0F}" destId="{8792675D-B74A-4353-BED5-27BC8525F28A}" srcOrd="0" destOrd="0" presId="urn:microsoft.com/office/officeart/2005/8/layout/list1"/>
    <dgm:cxn modelId="{A957EFDC-C884-4849-9E4D-CE7A8DD6ACC8}" srcId="{5FD79E0B-3798-457D-BCB4-DB6563A12C0F}" destId="{4D450F4B-D4D2-44DB-A339-A89E1737FDB8}" srcOrd="0" destOrd="0" parTransId="{58645072-3E04-4876-9B49-2A1E090DE526}" sibTransId="{07085F26-4733-4130-BD99-305B36703D7D}"/>
    <dgm:cxn modelId="{DC85990F-3782-4B63-80AF-5DDDE98715E3}" type="presOf" srcId="{4D450F4B-D4D2-44DB-A339-A89E1737FDB8}" destId="{40FFACE4-B940-435A-8B78-4D28E1068F3F}" srcOrd="0" destOrd="0" presId="urn:microsoft.com/office/officeart/2005/8/layout/list1"/>
    <dgm:cxn modelId="{CB9C435A-B8E2-4CDD-948F-949C6DCB8D03}" srcId="{5FD79E0B-3798-457D-BCB4-DB6563A12C0F}" destId="{192DD6E8-184E-4761-BD68-468922B28A07}" srcOrd="3" destOrd="0" parTransId="{3E69E58F-25E4-4499-BAAB-45861ECC91C8}" sibTransId="{789D6B1B-F360-4016-A9B6-EEBA374B5139}"/>
    <dgm:cxn modelId="{F47C2944-C5B8-4C08-A44D-56352FB1D7D3}" srcId="{5FD79E0B-3798-457D-BCB4-DB6563A12C0F}" destId="{71AA7509-1F0E-4062-B00A-5E0BCC128724}" srcOrd="2" destOrd="0" parTransId="{023841BE-A7A4-4868-B89C-40426F566A33}" sibTransId="{760BF1BC-55C4-44C9-BF77-FB4A497E4B73}"/>
    <dgm:cxn modelId="{1B81B50C-EDA2-4080-91D6-48A542A9850C}" type="presOf" srcId="{71AA7509-1F0E-4062-B00A-5E0BCC128724}" destId="{652A0CBE-AC9B-4A66-8F60-BE91785751F9}" srcOrd="0" destOrd="0" presId="urn:microsoft.com/office/officeart/2005/8/layout/list1"/>
    <dgm:cxn modelId="{E3948AF8-B89E-4C10-9C0C-458B837BDF17}" type="presOf" srcId="{D1040CBE-C8DF-4E65-AB76-EEF97F29759E}" destId="{FB5F05B7-268A-4716-A7E8-F088224ADDF1}" srcOrd="0" destOrd="0" presId="urn:microsoft.com/office/officeart/2005/8/layout/list1"/>
    <dgm:cxn modelId="{1F63E634-46E7-4F71-99AB-CFC7EF239EB3}" type="presOf" srcId="{71AA7509-1F0E-4062-B00A-5E0BCC128724}" destId="{8C2B7776-239C-4D06-BC4E-067C29DAF437}" srcOrd="1" destOrd="0" presId="urn:microsoft.com/office/officeart/2005/8/layout/list1"/>
    <dgm:cxn modelId="{C7FB5BD9-0EB1-42E7-9D5A-A538F60CF385}" type="presParOf" srcId="{8792675D-B74A-4353-BED5-27BC8525F28A}" destId="{ECB1CE56-16C5-4F4B-8ACD-5C583019CA54}" srcOrd="0" destOrd="0" presId="urn:microsoft.com/office/officeart/2005/8/layout/list1"/>
    <dgm:cxn modelId="{CB8B21E9-F189-42E6-B9F5-0FEC949E3520}" type="presParOf" srcId="{ECB1CE56-16C5-4F4B-8ACD-5C583019CA54}" destId="{40FFACE4-B940-435A-8B78-4D28E1068F3F}" srcOrd="0" destOrd="0" presId="urn:microsoft.com/office/officeart/2005/8/layout/list1"/>
    <dgm:cxn modelId="{3F1E6C96-2814-4E33-BF08-24B49314FF06}" type="presParOf" srcId="{ECB1CE56-16C5-4F4B-8ACD-5C583019CA54}" destId="{62AC841A-E0C6-483A-B0A5-B7E98211461E}" srcOrd="1" destOrd="0" presId="urn:microsoft.com/office/officeart/2005/8/layout/list1"/>
    <dgm:cxn modelId="{225B5351-C308-4172-999A-75993076CEFC}" type="presParOf" srcId="{8792675D-B74A-4353-BED5-27BC8525F28A}" destId="{8CF44D4C-0F63-4841-A3E9-DF1693BAC9A3}" srcOrd="1" destOrd="0" presId="urn:microsoft.com/office/officeart/2005/8/layout/list1"/>
    <dgm:cxn modelId="{4B468171-B378-4C17-A096-10A792EFDE96}" type="presParOf" srcId="{8792675D-B74A-4353-BED5-27BC8525F28A}" destId="{CA40E51B-CF6D-48E4-935B-A7113E3BE725}" srcOrd="2" destOrd="0" presId="urn:microsoft.com/office/officeart/2005/8/layout/list1"/>
    <dgm:cxn modelId="{ED3BBF6D-E5BF-4750-8A21-A901A3A297EC}" type="presParOf" srcId="{8792675D-B74A-4353-BED5-27BC8525F28A}" destId="{8BFD1FF6-2592-4E65-B4E9-53D48ECD669F}" srcOrd="3" destOrd="0" presId="urn:microsoft.com/office/officeart/2005/8/layout/list1"/>
    <dgm:cxn modelId="{E087F60F-4D9D-4453-B4E1-3CC692C164AD}" type="presParOf" srcId="{8792675D-B74A-4353-BED5-27BC8525F28A}" destId="{2BAB73B5-A9E4-4304-8397-4DFFDED17A27}" srcOrd="4" destOrd="0" presId="urn:microsoft.com/office/officeart/2005/8/layout/list1"/>
    <dgm:cxn modelId="{63962D74-7529-4B8F-B998-6486CC20BD76}" type="presParOf" srcId="{2BAB73B5-A9E4-4304-8397-4DFFDED17A27}" destId="{FB5F05B7-268A-4716-A7E8-F088224ADDF1}" srcOrd="0" destOrd="0" presId="urn:microsoft.com/office/officeart/2005/8/layout/list1"/>
    <dgm:cxn modelId="{1D620437-B9BF-4B19-98FE-0B10659D0131}" type="presParOf" srcId="{2BAB73B5-A9E4-4304-8397-4DFFDED17A27}" destId="{4D75E571-AD66-4D50-8508-B732BFA5CAD6}" srcOrd="1" destOrd="0" presId="urn:microsoft.com/office/officeart/2005/8/layout/list1"/>
    <dgm:cxn modelId="{FDEB0526-7761-42FB-A39F-E2FA38C3171B}" type="presParOf" srcId="{8792675D-B74A-4353-BED5-27BC8525F28A}" destId="{BF531346-E000-48C6-8FEB-22FA52A1A556}" srcOrd="5" destOrd="0" presId="urn:microsoft.com/office/officeart/2005/8/layout/list1"/>
    <dgm:cxn modelId="{38AC4D02-2FCD-4D37-B34A-892CC93AFD17}" type="presParOf" srcId="{8792675D-B74A-4353-BED5-27BC8525F28A}" destId="{929D0966-7B14-4237-92B0-49D46890F10E}" srcOrd="6" destOrd="0" presId="urn:microsoft.com/office/officeart/2005/8/layout/list1"/>
    <dgm:cxn modelId="{A3F602D3-F0A4-475C-882D-F69B55CE7C75}" type="presParOf" srcId="{8792675D-B74A-4353-BED5-27BC8525F28A}" destId="{5685E786-8D89-4623-88C8-C55E542311B5}" srcOrd="7" destOrd="0" presId="urn:microsoft.com/office/officeart/2005/8/layout/list1"/>
    <dgm:cxn modelId="{D5B43704-A3AB-4F1D-98AD-D512BD6AA06B}" type="presParOf" srcId="{8792675D-B74A-4353-BED5-27BC8525F28A}" destId="{FB0E6E35-7A7C-422C-A68E-E750D11C277C}" srcOrd="8" destOrd="0" presId="urn:microsoft.com/office/officeart/2005/8/layout/list1"/>
    <dgm:cxn modelId="{418BA8F3-5BA0-400F-BC25-9FA8A75E5337}" type="presParOf" srcId="{FB0E6E35-7A7C-422C-A68E-E750D11C277C}" destId="{652A0CBE-AC9B-4A66-8F60-BE91785751F9}" srcOrd="0" destOrd="0" presId="urn:microsoft.com/office/officeart/2005/8/layout/list1"/>
    <dgm:cxn modelId="{907BD2D3-959F-42B5-AF5F-3513605D9F2A}" type="presParOf" srcId="{FB0E6E35-7A7C-422C-A68E-E750D11C277C}" destId="{8C2B7776-239C-4D06-BC4E-067C29DAF437}" srcOrd="1" destOrd="0" presId="urn:microsoft.com/office/officeart/2005/8/layout/list1"/>
    <dgm:cxn modelId="{2712BC49-5173-414A-B7CF-9BAC46921B39}" type="presParOf" srcId="{8792675D-B74A-4353-BED5-27BC8525F28A}" destId="{D99C71F9-328D-44BE-8EFF-0C06379D0F58}" srcOrd="9" destOrd="0" presId="urn:microsoft.com/office/officeart/2005/8/layout/list1"/>
    <dgm:cxn modelId="{1577DDA6-C550-4704-BDD4-F208AE17B89F}" type="presParOf" srcId="{8792675D-B74A-4353-BED5-27BC8525F28A}" destId="{58D85A66-A1AA-41DB-A95B-C4FD8DAF22B2}" srcOrd="10" destOrd="0" presId="urn:microsoft.com/office/officeart/2005/8/layout/list1"/>
    <dgm:cxn modelId="{C1AF8490-71CD-4C74-AFAE-F9083DAF5158}" type="presParOf" srcId="{8792675D-B74A-4353-BED5-27BC8525F28A}" destId="{00E6CD7E-9155-4BEE-A075-C3068DA34C32}" srcOrd="11" destOrd="0" presId="urn:microsoft.com/office/officeart/2005/8/layout/list1"/>
    <dgm:cxn modelId="{BF9851FA-77E3-49AF-90E3-2979614E410D}" type="presParOf" srcId="{8792675D-B74A-4353-BED5-27BC8525F28A}" destId="{3BDDBD75-3FC8-4E46-9301-5E1E24CA7A69}" srcOrd="12" destOrd="0" presId="urn:microsoft.com/office/officeart/2005/8/layout/list1"/>
    <dgm:cxn modelId="{DF00FA3E-CA91-453F-8858-A5A812A0F609}" type="presParOf" srcId="{3BDDBD75-3FC8-4E46-9301-5E1E24CA7A69}" destId="{783F7C5B-328C-43CB-B350-6030191B34DD}" srcOrd="0" destOrd="0" presId="urn:microsoft.com/office/officeart/2005/8/layout/list1"/>
    <dgm:cxn modelId="{4DF7ACEF-314F-43F5-89A3-7D1FD7EC4C1A}" type="presParOf" srcId="{3BDDBD75-3FC8-4E46-9301-5E1E24CA7A69}" destId="{B62972CA-B93C-4562-9BB3-A26C034716E9}" srcOrd="1" destOrd="0" presId="urn:microsoft.com/office/officeart/2005/8/layout/list1"/>
    <dgm:cxn modelId="{38511491-53D4-42D2-91EC-355C494A3F4B}" type="presParOf" srcId="{8792675D-B74A-4353-BED5-27BC8525F28A}" destId="{029F7DFB-B742-439C-B9C7-7F5CD9088494}" srcOrd="13" destOrd="0" presId="urn:microsoft.com/office/officeart/2005/8/layout/list1"/>
    <dgm:cxn modelId="{0ACC7D94-1F62-4329-9793-4E6D5C937122}" type="presParOf" srcId="{8792675D-B74A-4353-BED5-27BC8525F28A}" destId="{3AD8C06A-BC18-4CA7-9D72-C2BA6A7CC36D}" srcOrd="14"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0E51B-CF6D-48E4-935B-A7113E3BE725}">
      <dsp:nvSpPr>
        <dsp:cNvPr id="0" name=""/>
        <dsp:cNvSpPr/>
      </dsp:nvSpPr>
      <dsp:spPr>
        <a:xfrm>
          <a:off x="0" y="1204970"/>
          <a:ext cx="5029199"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C841A-E0C6-483A-B0A5-B7E98211461E}">
      <dsp:nvSpPr>
        <dsp:cNvPr id="0" name=""/>
        <dsp:cNvSpPr/>
      </dsp:nvSpPr>
      <dsp:spPr>
        <a:xfrm>
          <a:off x="251460" y="968810"/>
          <a:ext cx="352044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711200">
            <a:lnSpc>
              <a:spcPct val="90000"/>
            </a:lnSpc>
            <a:spcBef>
              <a:spcPct val="0"/>
            </a:spcBef>
            <a:spcAft>
              <a:spcPct val="35000"/>
            </a:spcAft>
          </a:pPr>
          <a:r>
            <a:rPr lang="en-US" sz="1600" kern="1200" dirty="0" smtClean="0"/>
            <a:t>1. Language</a:t>
          </a:r>
          <a:endParaRPr lang="en-US" sz="1600" kern="1200" dirty="0"/>
        </a:p>
      </dsp:txBody>
      <dsp:txXfrm>
        <a:off x="274517" y="991867"/>
        <a:ext cx="3474326" cy="426206"/>
      </dsp:txXfrm>
    </dsp:sp>
    <dsp:sp modelId="{929D0966-7B14-4237-92B0-49D46890F10E}">
      <dsp:nvSpPr>
        <dsp:cNvPr id="0" name=""/>
        <dsp:cNvSpPr/>
      </dsp:nvSpPr>
      <dsp:spPr>
        <a:xfrm>
          <a:off x="0" y="1886098"/>
          <a:ext cx="5029199"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5E571-AD66-4D50-8508-B732BFA5CAD6}">
      <dsp:nvSpPr>
        <dsp:cNvPr id="0" name=""/>
        <dsp:cNvSpPr/>
      </dsp:nvSpPr>
      <dsp:spPr>
        <a:xfrm>
          <a:off x="251460" y="1694570"/>
          <a:ext cx="352044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711200">
            <a:lnSpc>
              <a:spcPct val="90000"/>
            </a:lnSpc>
            <a:spcBef>
              <a:spcPct val="0"/>
            </a:spcBef>
            <a:spcAft>
              <a:spcPct val="35000"/>
            </a:spcAft>
          </a:pPr>
          <a:r>
            <a:rPr lang="en-US" sz="1600" kern="1200" dirty="0" smtClean="0"/>
            <a:t>2. Non-common External Tariff</a:t>
          </a:r>
          <a:endParaRPr lang="en-US" sz="1600" kern="1200" dirty="0"/>
        </a:p>
      </dsp:txBody>
      <dsp:txXfrm>
        <a:off x="274517" y="1717627"/>
        <a:ext cx="3474326" cy="426206"/>
      </dsp:txXfrm>
    </dsp:sp>
    <dsp:sp modelId="{58D85A66-A1AA-41DB-A95B-C4FD8DAF22B2}">
      <dsp:nvSpPr>
        <dsp:cNvPr id="0" name=""/>
        <dsp:cNvSpPr/>
      </dsp:nvSpPr>
      <dsp:spPr>
        <a:xfrm>
          <a:off x="0" y="2656490"/>
          <a:ext cx="5029199"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2B7776-239C-4D06-BC4E-067C29DAF437}">
      <dsp:nvSpPr>
        <dsp:cNvPr id="0" name=""/>
        <dsp:cNvSpPr/>
      </dsp:nvSpPr>
      <dsp:spPr>
        <a:xfrm>
          <a:off x="251460" y="2420330"/>
          <a:ext cx="352044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711200">
            <a:lnSpc>
              <a:spcPct val="90000"/>
            </a:lnSpc>
            <a:spcBef>
              <a:spcPct val="0"/>
            </a:spcBef>
            <a:spcAft>
              <a:spcPct val="35000"/>
            </a:spcAft>
          </a:pPr>
          <a:r>
            <a:rPr lang="en-US" sz="1600" kern="1200" dirty="0" smtClean="0"/>
            <a:t>3. Complex Tariff Schedule</a:t>
          </a:r>
          <a:endParaRPr lang="en-US" sz="1600" kern="1200" dirty="0"/>
        </a:p>
      </dsp:txBody>
      <dsp:txXfrm>
        <a:off x="274517" y="2443387"/>
        <a:ext cx="3474326" cy="426206"/>
      </dsp:txXfrm>
    </dsp:sp>
    <dsp:sp modelId="{3AD8C06A-BC18-4CA7-9D72-C2BA6A7CC36D}">
      <dsp:nvSpPr>
        <dsp:cNvPr id="0" name=""/>
        <dsp:cNvSpPr/>
      </dsp:nvSpPr>
      <dsp:spPr>
        <a:xfrm>
          <a:off x="0" y="3382250"/>
          <a:ext cx="5029199"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2972CA-B93C-4562-9BB3-A26C034716E9}">
      <dsp:nvSpPr>
        <dsp:cNvPr id="0" name=""/>
        <dsp:cNvSpPr/>
      </dsp:nvSpPr>
      <dsp:spPr>
        <a:xfrm>
          <a:off x="251460" y="3146089"/>
          <a:ext cx="352044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711200">
            <a:lnSpc>
              <a:spcPct val="90000"/>
            </a:lnSpc>
            <a:spcBef>
              <a:spcPct val="0"/>
            </a:spcBef>
            <a:spcAft>
              <a:spcPct val="35000"/>
            </a:spcAft>
          </a:pPr>
          <a:r>
            <a:rPr lang="en-US" sz="1600" kern="1200" dirty="0" smtClean="0"/>
            <a:t>4. Reliability &amp; Access to Information</a:t>
          </a:r>
          <a:endParaRPr lang="en-US" sz="1600" kern="1200" dirty="0"/>
        </a:p>
      </dsp:txBody>
      <dsp:txXfrm>
        <a:off x="274517" y="3169146"/>
        <a:ext cx="3474326" cy="426206"/>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46C167A-CBE9-40E1-B8AE-62009476F414}" type="datetimeFigureOut">
              <a:rPr lang="en-US"/>
              <a:pPr>
                <a:defRPr/>
              </a:pPr>
              <a:t>05-Nov-15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FE8606A-C53B-462A-92DC-0DE054CD7ED7}" type="slidenum">
              <a:rPr lang="en-US"/>
              <a:pPr>
                <a:defRPr/>
              </a:pPr>
              <a:t>‹#›</a:t>
            </a:fld>
            <a:endParaRPr lang="en-US"/>
          </a:p>
        </p:txBody>
      </p:sp>
    </p:spTree>
    <p:extLst>
      <p:ext uri="{BB962C8B-B14F-4D97-AF65-F5344CB8AC3E}">
        <p14:creationId xmlns:p14="http://schemas.microsoft.com/office/powerpoint/2010/main" val="188895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c.europa.eu/taxation_customs/dds2/taric/taric_consultation.jsp?Lang=e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a:t>
            </a:fld>
            <a:endParaRPr lang="en-US"/>
          </a:p>
        </p:txBody>
      </p:sp>
    </p:spTree>
    <p:extLst>
      <p:ext uri="{BB962C8B-B14F-4D97-AF65-F5344CB8AC3E}">
        <p14:creationId xmlns:p14="http://schemas.microsoft.com/office/powerpoint/2010/main" val="845279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The ASEAN Harmonized Tariff Nomenclature (ATHN) system is at the 8-digit level. </a:t>
            </a:r>
          </a:p>
          <a:p>
            <a:pPr marL="171450" marR="0" indent="-171450" algn="just"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An importer will need to know the applicable HS declarable codes for each country to ensure a smooth clearance of goods at the ports.</a:t>
            </a:r>
          </a:p>
          <a:p>
            <a:pPr marL="171450" indent="-171450" algn="just">
              <a:buFont typeface="Arial" panose="020B0604020202020204" pitchFamily="34" charset="0"/>
              <a:buChar char="•"/>
            </a:pPr>
            <a:r>
              <a:rPr lang="en-US" dirty="0" smtClean="0"/>
              <a:t>For Malaysia, the</a:t>
            </a:r>
            <a:r>
              <a:rPr lang="en-US" baseline="0" dirty="0" smtClean="0"/>
              <a:t> t</a:t>
            </a:r>
            <a:r>
              <a:rPr lang="en-US" dirty="0" smtClean="0"/>
              <a:t>ariff structure consists of: 1) Malaysia Custom Duty Oder (9 digits) – for all countries and 2) Malaysia ASEAN Harmonized Tariff Nomenclature (AHTN) (10 digits) – for ASEAN Countries which is further complicated by using 10-digit AHTN (when ASEAN</a:t>
            </a:r>
            <a:r>
              <a:rPr lang="en-US" baseline="0" dirty="0" smtClean="0"/>
              <a:t> is at 8-digit) </a:t>
            </a:r>
            <a:r>
              <a:rPr lang="en-US" dirty="0" smtClean="0"/>
              <a:t>for imports from ASEAN countries.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Thailand tariff:  an importer will need to</a:t>
            </a:r>
            <a:r>
              <a:rPr lang="en-US" sz="1200" baseline="0" dirty="0" smtClean="0"/>
              <a:t> understand what the privilege codes mean and how to apply the statistical code to determine the final duty.</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13</a:t>
            </a:fld>
            <a:endParaRPr lang="en-US"/>
          </a:p>
        </p:txBody>
      </p:sp>
    </p:spTree>
    <p:extLst>
      <p:ext uri="{BB962C8B-B14F-4D97-AF65-F5344CB8AC3E}">
        <p14:creationId xmlns:p14="http://schemas.microsoft.com/office/powerpoint/2010/main" val="1675631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14</a:t>
            </a:fld>
            <a:endParaRPr lang="en-US"/>
          </a:p>
        </p:txBody>
      </p:sp>
    </p:spTree>
    <p:extLst>
      <p:ext uri="{BB962C8B-B14F-4D97-AF65-F5344CB8AC3E}">
        <p14:creationId xmlns:p14="http://schemas.microsoft.com/office/powerpoint/2010/main" val="205943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15</a:t>
            </a:fld>
            <a:endParaRPr lang="en-US"/>
          </a:p>
        </p:txBody>
      </p:sp>
    </p:spTree>
    <p:extLst>
      <p:ext uri="{BB962C8B-B14F-4D97-AF65-F5344CB8AC3E}">
        <p14:creationId xmlns:p14="http://schemas.microsoft.com/office/powerpoint/2010/main" val="2227833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16</a:t>
            </a:fld>
            <a:endParaRPr lang="en-US"/>
          </a:p>
        </p:txBody>
      </p:sp>
    </p:spTree>
    <p:extLst>
      <p:ext uri="{BB962C8B-B14F-4D97-AF65-F5344CB8AC3E}">
        <p14:creationId xmlns:p14="http://schemas.microsoft.com/office/powerpoint/2010/main" val="860780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17</a:t>
            </a:fld>
            <a:endParaRPr lang="en-US"/>
          </a:p>
        </p:txBody>
      </p:sp>
    </p:spTree>
    <p:extLst>
      <p:ext uri="{BB962C8B-B14F-4D97-AF65-F5344CB8AC3E}">
        <p14:creationId xmlns:p14="http://schemas.microsoft.com/office/powerpoint/2010/main" val="1434667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instance, a recent (3 Nov) increase in excise duty on cigarettes in Malaysia is still not reflected</a:t>
            </a:r>
            <a:r>
              <a:rPr lang="en-US" baseline="0" dirty="0" smtClean="0"/>
              <a:t> on the customs portal. </a:t>
            </a:r>
            <a:r>
              <a:rPr lang="en-US" dirty="0" smtClean="0"/>
              <a:t>Importers</a:t>
            </a:r>
            <a:r>
              <a:rPr lang="en-US" baseline="0" dirty="0" smtClean="0"/>
              <a:t> need to review gazettes and announcements for updates. Need to know where to look for these information.</a:t>
            </a: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18</a:t>
            </a:fld>
            <a:endParaRPr lang="en-US"/>
          </a:p>
        </p:txBody>
      </p:sp>
    </p:spTree>
    <p:extLst>
      <p:ext uri="{BB962C8B-B14F-4D97-AF65-F5344CB8AC3E}">
        <p14:creationId xmlns:p14="http://schemas.microsoft.com/office/powerpoint/2010/main" val="1988846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19</a:t>
            </a:fld>
            <a:endParaRPr lang="en-US"/>
          </a:p>
        </p:txBody>
      </p:sp>
    </p:spTree>
    <p:extLst>
      <p:ext uri="{BB962C8B-B14F-4D97-AF65-F5344CB8AC3E}">
        <p14:creationId xmlns:p14="http://schemas.microsoft.com/office/powerpoint/2010/main" val="3736012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20</a:t>
            </a:fld>
            <a:endParaRPr lang="en-US"/>
          </a:p>
        </p:txBody>
      </p:sp>
    </p:spTree>
    <p:extLst>
      <p:ext uri="{BB962C8B-B14F-4D97-AF65-F5344CB8AC3E}">
        <p14:creationId xmlns:p14="http://schemas.microsoft.com/office/powerpoint/2010/main" val="4201669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21</a:t>
            </a:fld>
            <a:endParaRPr lang="en-US"/>
          </a:p>
        </p:txBody>
      </p:sp>
    </p:spTree>
    <p:extLst>
      <p:ext uri="{BB962C8B-B14F-4D97-AF65-F5344CB8AC3E}">
        <p14:creationId xmlns:p14="http://schemas.microsoft.com/office/powerpoint/2010/main" val="199024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China is still ASEAN’s largest trade partner as in</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2014, China’s trade with ASEAN accounted for over US$360 billion.</a:t>
            </a: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RCEP</a:t>
            </a:r>
            <a:r>
              <a:rPr lang="en-US" baseline="0" dirty="0" smtClean="0"/>
              <a:t> negotiations ongoing.  The pact would form a mega trading bloc</a:t>
            </a:r>
            <a:r>
              <a:rPr lang="en-US" sz="1200" b="0" i="0" kern="1200" dirty="0" smtClean="0">
                <a:solidFill>
                  <a:schemeClr val="tx1"/>
                </a:solidFill>
                <a:effectLst/>
                <a:latin typeface="+mn-lt"/>
                <a:ea typeface="+mn-ea"/>
                <a:cs typeface="+mn-cs"/>
              </a:rPr>
              <a:t>, larger the than TPP as it includes China and India and covers almost half of the world's population. The members </a:t>
            </a:r>
            <a:r>
              <a:rPr lang="en-US" baseline="0" dirty="0" smtClean="0"/>
              <a:t>had finally agreed this month (Oct 2015) to eliminate tariffs on 65% of trade in goods among them, creating huge benefits for all and compensate for potential losses as a result of Thailand's current non-involvement in the Trans-Pacific Partnership (TPP).</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Earlier in Oct, 12 countries in the AP region signed the Trans-Pacific Partnership (TPP). The treaty</a:t>
            </a:r>
            <a:r>
              <a:rPr lang="en-US" sz="1200" b="0" i="0" kern="1200" baseline="0" dirty="0" smtClean="0">
                <a:solidFill>
                  <a:schemeClr val="tx1"/>
                </a:solidFill>
                <a:effectLst/>
                <a:latin typeface="+mn-lt"/>
                <a:ea typeface="+mn-ea"/>
                <a:cs typeface="+mn-cs"/>
              </a:rPr>
              <a:t> remains to be ratified by each party but represents a significant move in economic integration from both each of the Pacific.</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22</a:t>
            </a:fld>
            <a:endParaRPr lang="en-US"/>
          </a:p>
        </p:txBody>
      </p:sp>
    </p:spTree>
    <p:extLst>
      <p:ext uri="{BB962C8B-B14F-4D97-AF65-F5344CB8AC3E}">
        <p14:creationId xmlns:p14="http://schemas.microsoft.com/office/powerpoint/2010/main" val="117864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solidFill>
                  <a:schemeClr val="tx1"/>
                </a:solidFill>
              </a:rPr>
              <a:t>Founding members in 1967: Indonesia,</a:t>
            </a:r>
            <a:r>
              <a:rPr lang="en-US" baseline="0" dirty="0" smtClean="0">
                <a:solidFill>
                  <a:schemeClr val="tx1"/>
                </a:solidFill>
              </a:rPr>
              <a:t> Malaysia, Philippines, Singapore, Thailand signed the ASEAN Declaration in Bangkok (also known as the Bangkok Declaration).</a:t>
            </a:r>
          </a:p>
          <a:p>
            <a:pPr marL="171450" indent="-171450">
              <a:buFont typeface="Arial" panose="020B0604020202020204" pitchFamily="34" charset="0"/>
              <a:buChar char="•"/>
            </a:pPr>
            <a:r>
              <a:rPr lang="en-US" baseline="0" dirty="0" smtClean="0">
                <a:solidFill>
                  <a:schemeClr val="tx1"/>
                </a:solidFill>
              </a:rPr>
              <a:t>Joined by BN in 1984, Vietnam in ….</a:t>
            </a:r>
          </a:p>
          <a:p>
            <a:pPr marL="171450" indent="-171450">
              <a:buFont typeface="Arial" panose="020B0604020202020204" pitchFamily="34" charset="0"/>
              <a:buChar char="•"/>
            </a:pPr>
            <a:r>
              <a:rPr lang="en-US" baseline="0" dirty="0" smtClean="0">
                <a:solidFill>
                  <a:schemeClr val="tx1"/>
                </a:solidFill>
              </a:rPr>
              <a:t>The group is also known as ASEAN-6 for the more developed member states and ASEAN-4 or CLMV for the last 4 countries to joined the group.</a:t>
            </a:r>
          </a:p>
          <a:p>
            <a:pPr marL="171450" indent="-171450">
              <a:buFont typeface="Arial" panose="020B0604020202020204" pitchFamily="34" charset="0"/>
              <a:buChar char="•"/>
            </a:pPr>
            <a:r>
              <a:rPr lang="en-US" baseline="0" dirty="0" smtClean="0">
                <a:solidFill>
                  <a:schemeClr val="tx1"/>
                </a:solidFill>
              </a:rPr>
              <a:t>Objective to: accelerate economic growth, social progress &amp; cultural development in the region; promotion of technical, educational and other fields and promotion of regional peace and stability .</a:t>
            </a:r>
          </a:p>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a:t>
            </a:fld>
            <a:endParaRPr lang="en-US"/>
          </a:p>
        </p:txBody>
      </p:sp>
    </p:spTree>
    <p:extLst>
      <p:ext uri="{BB962C8B-B14F-4D97-AF65-F5344CB8AC3E}">
        <p14:creationId xmlns:p14="http://schemas.microsoft.com/office/powerpoint/2010/main" val="3585962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24</a:t>
            </a:fld>
            <a:endParaRPr lang="en-US"/>
          </a:p>
        </p:txBody>
      </p:sp>
    </p:spTree>
    <p:extLst>
      <p:ext uri="{BB962C8B-B14F-4D97-AF65-F5344CB8AC3E}">
        <p14:creationId xmlns:p14="http://schemas.microsoft.com/office/powerpoint/2010/main" val="1484329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25</a:t>
            </a:fld>
            <a:endParaRPr lang="en-US"/>
          </a:p>
        </p:txBody>
      </p:sp>
    </p:spTree>
    <p:extLst>
      <p:ext uri="{BB962C8B-B14F-4D97-AF65-F5344CB8AC3E}">
        <p14:creationId xmlns:p14="http://schemas.microsoft.com/office/powerpoint/2010/main" val="1460463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Ease of Doing</a:t>
            </a:r>
            <a:r>
              <a:rPr lang="en-US" sz="1200" b="0" i="0" kern="1200" baseline="0" dirty="0" smtClean="0">
                <a:solidFill>
                  <a:schemeClr val="tx1"/>
                </a:solidFill>
                <a:effectLst/>
                <a:latin typeface="+mn-lt"/>
                <a:ea typeface="+mn-ea"/>
                <a:cs typeface="+mn-cs"/>
              </a:rPr>
              <a:t> Business - a</a:t>
            </a:r>
            <a:r>
              <a:rPr lang="en-US" sz="1200" b="0" i="0" kern="1200" dirty="0" smtClean="0">
                <a:solidFill>
                  <a:schemeClr val="tx1"/>
                </a:solidFill>
                <a:effectLst/>
                <a:latin typeface="+mn-lt"/>
                <a:ea typeface="+mn-ea"/>
                <a:cs typeface="+mn-cs"/>
              </a:rPr>
              <a:t> high ease of doing business ranking means the regulatory environment is more conducive to the starting and operation of a local firm.  The rankings are determined based on 10 topics from</a:t>
            </a:r>
            <a:r>
              <a:rPr lang="en-US" sz="1200" b="0" i="0" kern="1200" baseline="0" dirty="0" smtClean="0">
                <a:solidFill>
                  <a:schemeClr val="tx1"/>
                </a:solidFill>
                <a:effectLst/>
                <a:latin typeface="+mn-lt"/>
                <a:ea typeface="+mn-ea"/>
                <a:cs typeface="+mn-cs"/>
              </a:rPr>
              <a:t> Staring a Business, Getting Credit, Trading Across Borders to Enforcing Contracts.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McKinsey Global Institute’s Connectedness Index, which tracks inflows and outflows of goods, services, finance, and people, as well as the underlying flows of data and communication that enable all types of cross-border exchanges.</a:t>
            </a: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26</a:t>
            </a:fld>
            <a:endParaRPr lang="en-US"/>
          </a:p>
        </p:txBody>
      </p:sp>
    </p:spTree>
    <p:extLst>
      <p:ext uri="{BB962C8B-B14F-4D97-AF65-F5344CB8AC3E}">
        <p14:creationId xmlns:p14="http://schemas.microsoft.com/office/powerpoint/2010/main" val="3813322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27</a:t>
            </a:fld>
            <a:endParaRPr lang="en-US"/>
          </a:p>
        </p:txBody>
      </p:sp>
    </p:spTree>
    <p:extLst>
      <p:ext uri="{BB962C8B-B14F-4D97-AF65-F5344CB8AC3E}">
        <p14:creationId xmlns:p14="http://schemas.microsoft.com/office/powerpoint/2010/main" val="2418641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28</a:t>
            </a:fld>
            <a:endParaRPr lang="en-US"/>
          </a:p>
        </p:txBody>
      </p:sp>
    </p:spTree>
    <p:extLst>
      <p:ext uri="{BB962C8B-B14F-4D97-AF65-F5344CB8AC3E}">
        <p14:creationId xmlns:p14="http://schemas.microsoft.com/office/powerpoint/2010/main" val="981298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Dual-use</a:t>
            </a:r>
            <a:r>
              <a:rPr lang="en-US" baseline="0" dirty="0" smtClean="0"/>
              <a:t> goods: </a:t>
            </a:r>
            <a:r>
              <a:rPr lang="en-US" dirty="0" smtClean="0"/>
              <a:t>Thailand already controls several dual-use goods under existing laws - Ministry of Defense, The Office of Atoms for Peace, The Ministry of Industry, The Ministry of Public Health/ The National Cent.er for Genetic Engineering and Biotechnology as well as The Ministry of Finance as the governing body of the Customs Department</a:t>
            </a:r>
            <a:r>
              <a:rPr lang="en-US" baseline="0" dirty="0" smtClean="0"/>
              <a:t> a</a:t>
            </a:r>
            <a:r>
              <a:rPr lang="en-US" dirty="0" smtClean="0"/>
              <a:t>ll have export control requirements.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FTAs signed and</a:t>
            </a:r>
            <a:r>
              <a:rPr lang="en-US" baseline="0" dirty="0" smtClean="0"/>
              <a:t> in effect</a:t>
            </a:r>
            <a:r>
              <a:rPr lang="en-US" dirty="0" smtClean="0"/>
              <a:t>: 1) JP-TH Economic Partnership Agreement, 2) </a:t>
            </a:r>
            <a:r>
              <a:rPr lang="en-US" baseline="0" dirty="0" smtClean="0"/>
              <a:t>Laos-TH Preferential Trading Agreement, 3) China-Thailand FTA, 4) </a:t>
            </a:r>
            <a:r>
              <a:rPr lang="en-US" dirty="0" smtClean="0"/>
              <a:t>TH-AU FTA,</a:t>
            </a:r>
            <a:r>
              <a:rPr lang="en-US" baseline="0" dirty="0" smtClean="0"/>
              <a:t> 5) TH-NZ Closer Economic Partnership Agreement, 6) TH-Peru FTA.</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Signed but not in effect: Thailand-Chile</a:t>
            </a:r>
            <a:r>
              <a:rPr lang="en-US" baseline="0" dirty="0" smtClean="0"/>
              <a:t> FTA</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Negotiations launched: 1) </a:t>
            </a:r>
            <a:r>
              <a:rPr lang="en-US" sz="1200" b="0" i="0" kern="1200" dirty="0" smtClean="0">
                <a:solidFill>
                  <a:schemeClr val="tx1"/>
                </a:solidFill>
                <a:effectLst/>
                <a:latin typeface="+mn-lt"/>
                <a:ea typeface="+mn-ea"/>
                <a:cs typeface="+mn-cs"/>
              </a:rPr>
              <a:t>Bay of Bengal Initiative for Multi-Sectoral Technical and Economic Cooperation (BIMSTEC) Free Trade Area, 2) India-Thailand FTA, 3) TH-European Free Trade Association FTA, 4) TH-EU FTA, 5) US-TH FTA, 6) RCEP.</a:t>
            </a: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29</a:t>
            </a:fld>
            <a:endParaRPr lang="en-US"/>
          </a:p>
        </p:txBody>
      </p:sp>
    </p:spTree>
    <p:extLst>
      <p:ext uri="{BB962C8B-B14F-4D97-AF65-F5344CB8AC3E}">
        <p14:creationId xmlns:p14="http://schemas.microsoft.com/office/powerpoint/2010/main" val="3189274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Duty</a:t>
            </a:r>
            <a:r>
              <a:rPr lang="en-US" baseline="0" dirty="0" smtClean="0"/>
              <a:t> is imposed at rates of 0-20% for most goods, 25-80% for cars and 170% for alcoholic drinks.</a:t>
            </a:r>
          </a:p>
          <a:p>
            <a:pPr marL="171450" indent="-171450">
              <a:buFont typeface="Arial" panose="020B0604020202020204" pitchFamily="34" charset="0"/>
              <a:buChar char="•"/>
            </a:pPr>
            <a:r>
              <a:rPr lang="en-US" baseline="0" dirty="0" smtClean="0"/>
              <a:t>SRLG imposed on perfume, alcohol, musical instruments, articles made from porcelain/china clay, luxury cruisers, etc. </a:t>
            </a:r>
          </a:p>
          <a:p>
            <a:pPr marL="171450" indent="-171450">
              <a:buFont typeface="Arial" panose="020B0604020202020204" pitchFamily="34" charset="0"/>
              <a:buChar char="•"/>
            </a:pP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FTAs signed and</a:t>
            </a:r>
            <a:r>
              <a:rPr lang="en-US" baseline="0" dirty="0" smtClean="0"/>
              <a:t> in effect</a:t>
            </a:r>
            <a:r>
              <a:rPr lang="en-US" dirty="0" smtClean="0"/>
              <a:t>: 1) Japan-Indonesia</a:t>
            </a:r>
            <a:r>
              <a:rPr lang="en-US" baseline="0" dirty="0" smtClean="0"/>
              <a:t> Economic Partnership Agreement, </a:t>
            </a:r>
            <a:r>
              <a:rPr lang="en-US" dirty="0" smtClean="0"/>
              <a:t>2) Pakistan-Indonesia FTA,</a:t>
            </a:r>
            <a:r>
              <a:rPr lang="en-US" baseline="0" dirty="0" smtClean="0"/>
              <a:t> 3) Preferential Tariff Agreement – Group of 8 Developing Countries.</a:t>
            </a:r>
          </a:p>
          <a:p>
            <a:pPr marL="171450" indent="-171450">
              <a:buFont typeface="Arial" panose="020B0604020202020204" pitchFamily="34" charset="0"/>
              <a:buChar char="•"/>
            </a:pPr>
            <a:r>
              <a:rPr lang="en-US" baseline="0" dirty="0" smtClean="0"/>
              <a:t>Signed but not in effect: 1) </a:t>
            </a:r>
            <a:r>
              <a:rPr lang="en-US" sz="1200" b="0" i="0" kern="1200" dirty="0" smtClean="0">
                <a:solidFill>
                  <a:schemeClr val="tx1"/>
                </a:solidFill>
                <a:effectLst/>
                <a:latin typeface="+mn-lt"/>
                <a:ea typeface="+mn-ea"/>
                <a:cs typeface="+mn-cs"/>
              </a:rPr>
              <a:t>Trade Preferential System of the Organization of the Islamic Conference.</a:t>
            </a:r>
          </a:p>
          <a:p>
            <a:pPr marL="171450" indent="-171450">
              <a:buFont typeface="Arial" panose="020B0604020202020204" pitchFamily="34" charset="0"/>
              <a:buChar char="•"/>
            </a:pPr>
            <a:r>
              <a:rPr lang="en-US" baseline="0" dirty="0" smtClean="0"/>
              <a:t>Negotiations launched: 1) </a:t>
            </a:r>
            <a:r>
              <a:rPr lang="en-US" dirty="0" smtClean="0"/>
              <a:t>India-Indonesia Comprehensive</a:t>
            </a:r>
            <a:r>
              <a:rPr lang="en-US" baseline="0" dirty="0" smtClean="0"/>
              <a:t> Economic Partnership Agreement, 2) Indonesia-Australia </a:t>
            </a:r>
            <a:r>
              <a:rPr lang="en-US" dirty="0" smtClean="0"/>
              <a:t>Comprehensive</a:t>
            </a:r>
            <a:r>
              <a:rPr lang="en-US" baseline="0" dirty="0" smtClean="0"/>
              <a:t> Economic Partnership Agreement, 3) Indonesia-Chile FTA, 4) Indonesia-European Free Trade Association FTA, 5) Korea-Indonesia FTA, 6) </a:t>
            </a:r>
            <a:r>
              <a:rPr lang="en-US" sz="1200" b="0" i="0" kern="1200" dirty="0" smtClean="0">
                <a:solidFill>
                  <a:schemeClr val="tx1"/>
                </a:solidFill>
                <a:effectLst/>
                <a:latin typeface="+mn-lt"/>
                <a:ea typeface="+mn-ea"/>
                <a:cs typeface="+mn-cs"/>
              </a:rPr>
              <a:t>RCEP.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30</a:t>
            </a:fld>
            <a:endParaRPr lang="en-US"/>
          </a:p>
        </p:txBody>
      </p:sp>
    </p:spTree>
    <p:extLst>
      <p:ext uri="{BB962C8B-B14F-4D97-AF65-F5344CB8AC3E}">
        <p14:creationId xmlns:p14="http://schemas.microsoft.com/office/powerpoint/2010/main" val="4192216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Excise is levied on</a:t>
            </a:r>
            <a:r>
              <a:rPr lang="en-US" baseline="0" dirty="0" smtClean="0"/>
              <a:t> sin products - b</a:t>
            </a:r>
            <a:r>
              <a:rPr lang="en-US" dirty="0" smtClean="0"/>
              <a:t>eer and liquor, cigarettes containing tobacco, motor vehicles, playing cards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This Strategic</a:t>
            </a:r>
            <a:r>
              <a:rPr lang="en-US" baseline="0" dirty="0" smtClean="0"/>
              <a:t> Trade </a:t>
            </a:r>
            <a:r>
              <a:rPr lang="en-US" dirty="0" smtClean="0"/>
              <a:t>Act is consistent with Malaysia’s national security and international obligations. There is a heavy penalty for violating the Act.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FTAs signed and in effect: 1) JP-MY Economic Partnership Agreement, 2) MY-AU FTA,</a:t>
            </a:r>
            <a:r>
              <a:rPr lang="en-US" baseline="0" dirty="0" smtClean="0"/>
              <a:t> 3) MY-Chile FTA, 4) MY-IN Comprehensive Economic Partnership, 5) MY-NZ FTA, 6) MY-Pakistan Closer Economic Partnership, 7) MY-Turkey FTA, 8) Preferential Tariff Agreement – Group of 8 Developing Countries.</a:t>
            </a:r>
          </a:p>
          <a:p>
            <a:pPr marL="171450" indent="-171450">
              <a:buFont typeface="Arial" panose="020B0604020202020204" pitchFamily="34" charset="0"/>
              <a:buChar char="•"/>
            </a:pPr>
            <a:r>
              <a:rPr lang="en-US" baseline="0" dirty="0" smtClean="0"/>
              <a:t>Negotiations launched: 1) MY-EU FTA, 2) MY-European Free Trade Association FTA, 3) US-MY FTA, 4) RCEP, 5) TPP.</a:t>
            </a: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31</a:t>
            </a:fld>
            <a:endParaRPr lang="en-US"/>
          </a:p>
        </p:txBody>
      </p:sp>
    </p:spTree>
    <p:extLst>
      <p:ext uri="{BB962C8B-B14F-4D97-AF65-F5344CB8AC3E}">
        <p14:creationId xmlns:p14="http://schemas.microsoft.com/office/powerpoint/2010/main" val="3450162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 and out of quota are</a:t>
            </a:r>
            <a:r>
              <a:rPr lang="en-US" baseline="0" dirty="0" smtClean="0"/>
              <a:t> for sensitive agricultural products like sugar, coffee, and certain grains.</a:t>
            </a:r>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32</a:t>
            </a:fld>
            <a:endParaRPr lang="en-US"/>
          </a:p>
        </p:txBody>
      </p:sp>
    </p:spTree>
    <p:extLst>
      <p:ext uri="{BB962C8B-B14F-4D97-AF65-F5344CB8AC3E}">
        <p14:creationId xmlns:p14="http://schemas.microsoft.com/office/powerpoint/2010/main" val="20395099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33</a:t>
            </a:fld>
            <a:endParaRPr lang="en-US"/>
          </a:p>
        </p:txBody>
      </p:sp>
    </p:spTree>
    <p:extLst>
      <p:ext uri="{BB962C8B-B14F-4D97-AF65-F5344CB8AC3E}">
        <p14:creationId xmlns:p14="http://schemas.microsoft.com/office/powerpoint/2010/main" val="161710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latin typeface="+mn-lt"/>
                <a:ea typeface="MS PGothic" pitchFamily="32" charset="-128"/>
              </a:rPr>
              <a:t>With a market of over 600 million consumers and combined GDP of close to US$2.5 trillion, ASEAN is vibrant and growing, offering a future to its people of increasing prosperity and stability. </a:t>
            </a:r>
          </a:p>
          <a:p>
            <a:pPr marL="171450" marR="0" indent="-171450" algn="l" defTabSz="914400" rtl="0" eaLnBrk="1" fontAlgn="base" latinLnBrk="0" hangingPunct="1">
              <a:lnSpc>
                <a:spcPct val="120000"/>
              </a:lnSpc>
              <a:spcBef>
                <a:spcPct val="30000"/>
              </a:spcBef>
              <a:spcAft>
                <a:spcPct val="0"/>
              </a:spcAft>
              <a:buClr>
                <a:srgbClr val="0594FF"/>
              </a:buClr>
              <a:buSzPct val="100000"/>
              <a:buFont typeface="Arial" panose="020B0604020202020204" pitchFamily="34" charset="0"/>
              <a:buChar char="•"/>
              <a:tabLst/>
              <a:defRPr/>
            </a:pPr>
            <a:endParaRPr lang="en-US" dirty="0" smtClean="0"/>
          </a:p>
          <a:p>
            <a:pPr marL="171450" marR="0" indent="-171450" algn="l" defTabSz="914400" rtl="0" eaLnBrk="1" fontAlgn="base" latinLnBrk="0" hangingPunct="1">
              <a:lnSpc>
                <a:spcPct val="120000"/>
              </a:lnSpc>
              <a:spcBef>
                <a:spcPct val="30000"/>
              </a:spcBef>
              <a:spcAft>
                <a:spcPct val="0"/>
              </a:spcAft>
              <a:buClr>
                <a:srgbClr val="0594FF"/>
              </a:buClr>
              <a:buSzPct val="100000"/>
              <a:buFont typeface="Arial" panose="020B0604020202020204" pitchFamily="34" charset="0"/>
              <a:buChar char="•"/>
              <a:tabLst/>
              <a:defRPr/>
            </a:pPr>
            <a:r>
              <a:rPr lang="en-US" dirty="0" smtClean="0"/>
              <a:t>Bali Concord II in 2003 proposed the creation of a single market and production base within the region. </a:t>
            </a:r>
          </a:p>
          <a:p>
            <a:pPr marL="171450" marR="0" indent="-171450" algn="l" defTabSz="914400" rtl="0" eaLnBrk="1" fontAlgn="base" latinLnBrk="0" hangingPunct="1">
              <a:lnSpc>
                <a:spcPct val="120000"/>
              </a:lnSpc>
              <a:spcBef>
                <a:spcPct val="30000"/>
              </a:spcBef>
              <a:spcAft>
                <a:spcPct val="0"/>
              </a:spcAft>
              <a:buClr>
                <a:srgbClr val="0594FF"/>
              </a:buClr>
              <a:buSzPct val="100000"/>
              <a:buFont typeface="Arial" panose="020B0604020202020204" pitchFamily="34" charset="0"/>
              <a:buChar char="•"/>
              <a:tabLst/>
              <a:defRPr/>
            </a:pPr>
            <a:r>
              <a:rPr lang="en-US" dirty="0" smtClean="0"/>
              <a:t>ASEAN Summit in Cebu, Philippines, Jan 2007 proposed to accelerate the establishment of an ASEAN Economic Community (AEC) by end 2015.</a:t>
            </a:r>
          </a:p>
          <a:p>
            <a:pPr marL="171450" indent="-171450" eaLnBrk="1" hangingPunct="1">
              <a:lnSpc>
                <a:spcPct val="120000"/>
              </a:lnSpc>
              <a:buClr>
                <a:srgbClr val="0594FF"/>
              </a:buClr>
              <a:buSzPct val="100000"/>
              <a:buFont typeface="Arial" panose="020B0604020202020204" pitchFamily="34" charset="0"/>
              <a:buChar char="•"/>
              <a:defRPr/>
            </a:pPr>
            <a:r>
              <a:rPr lang="en-US" sz="1200" b="0" dirty="0" smtClean="0">
                <a:solidFill>
                  <a:srgbClr val="005DAA"/>
                </a:solidFill>
                <a:latin typeface="+mn-lt"/>
              </a:rPr>
              <a:t>Blueprint s</a:t>
            </a:r>
            <a:r>
              <a:rPr lang="en-US" sz="1200" b="0" dirty="0" smtClean="0">
                <a:solidFill>
                  <a:srgbClr val="000000"/>
                </a:solidFill>
                <a:latin typeface="+mn-lt"/>
              </a:rPr>
              <a:t>igned in Nov 2007 – to establish ASEAN as a single market and production base with the goal of making ASEAN more dynamic and competitive.</a:t>
            </a:r>
          </a:p>
          <a:p>
            <a:pPr marL="171450" indent="-171450" eaLnBrk="1" hangingPunct="1">
              <a:lnSpc>
                <a:spcPct val="150000"/>
              </a:lnSpc>
              <a:buClr>
                <a:srgbClr val="005DAA"/>
              </a:buClr>
              <a:buSzPct val="100000"/>
              <a:buFont typeface="Arial" panose="020B0604020202020204" pitchFamily="34" charset="0"/>
              <a:buChar char="•"/>
              <a:defRPr/>
            </a:pPr>
            <a:endParaRPr lang="en-US" sz="1200" b="0" dirty="0" smtClean="0">
              <a:solidFill>
                <a:srgbClr val="000000"/>
              </a:solidFill>
              <a:latin typeface="+mn-lt"/>
            </a:endParaRPr>
          </a:p>
          <a:p>
            <a:pPr marL="171450" indent="-171450" eaLnBrk="1" hangingPunct="1">
              <a:lnSpc>
                <a:spcPct val="150000"/>
              </a:lnSpc>
              <a:buClr>
                <a:srgbClr val="005DAA"/>
              </a:buClr>
              <a:buSzPct val="100000"/>
              <a:buFont typeface="Arial" panose="020B0604020202020204" pitchFamily="34" charset="0"/>
              <a:buChar char="•"/>
              <a:defRPr/>
            </a:pPr>
            <a:r>
              <a:rPr lang="en-US" sz="1200" b="0" dirty="0" smtClean="0">
                <a:solidFill>
                  <a:srgbClr val="000000"/>
                </a:solidFill>
                <a:latin typeface="+mn-lt"/>
              </a:rPr>
              <a:t>Pillar 1:  5 core</a:t>
            </a:r>
            <a:r>
              <a:rPr lang="en-US" sz="1200" b="0" baseline="0" dirty="0" smtClean="0">
                <a:solidFill>
                  <a:srgbClr val="000000"/>
                </a:solidFill>
                <a:latin typeface="+mn-lt"/>
              </a:rPr>
              <a:t> elements 1) </a:t>
            </a:r>
            <a:r>
              <a:rPr lang="en-US" sz="1200" dirty="0" smtClean="0">
                <a:solidFill>
                  <a:srgbClr val="000000"/>
                </a:solidFill>
                <a:latin typeface="+mn-lt"/>
              </a:rPr>
              <a:t>Free flow of goods</a:t>
            </a:r>
            <a:r>
              <a:rPr lang="en-US" sz="1200" baseline="0" dirty="0" smtClean="0">
                <a:solidFill>
                  <a:srgbClr val="000000"/>
                </a:solidFill>
                <a:latin typeface="+mn-lt"/>
              </a:rPr>
              <a:t> 2) </a:t>
            </a:r>
            <a:r>
              <a:rPr lang="en-US" sz="1200" dirty="0" smtClean="0">
                <a:solidFill>
                  <a:srgbClr val="000000"/>
                </a:solidFill>
                <a:latin typeface="+mn-lt"/>
              </a:rPr>
              <a:t>Free flow of services</a:t>
            </a:r>
            <a:r>
              <a:rPr lang="en-US" sz="1200" baseline="0" dirty="0" smtClean="0">
                <a:solidFill>
                  <a:srgbClr val="000000"/>
                </a:solidFill>
                <a:latin typeface="+mn-lt"/>
              </a:rPr>
              <a:t> 3) </a:t>
            </a:r>
            <a:r>
              <a:rPr lang="en-US" sz="1200" dirty="0" smtClean="0">
                <a:solidFill>
                  <a:srgbClr val="000000"/>
                </a:solidFill>
                <a:latin typeface="+mn-lt"/>
              </a:rPr>
              <a:t>Free flow of investment</a:t>
            </a:r>
            <a:r>
              <a:rPr lang="en-US" sz="1200" baseline="0" dirty="0" smtClean="0">
                <a:solidFill>
                  <a:srgbClr val="000000"/>
                </a:solidFill>
                <a:latin typeface="+mn-lt"/>
              </a:rPr>
              <a:t> 4) </a:t>
            </a:r>
            <a:r>
              <a:rPr lang="en-US" sz="1200" dirty="0" smtClean="0">
                <a:solidFill>
                  <a:srgbClr val="000000"/>
                </a:solidFill>
                <a:latin typeface="+mn-lt"/>
              </a:rPr>
              <a:t>Freer flow of capital</a:t>
            </a:r>
            <a:r>
              <a:rPr lang="en-US" sz="1200" baseline="0" dirty="0" smtClean="0">
                <a:solidFill>
                  <a:srgbClr val="000000"/>
                </a:solidFill>
                <a:latin typeface="+mn-lt"/>
              </a:rPr>
              <a:t> 5) </a:t>
            </a:r>
            <a:r>
              <a:rPr lang="en-US" sz="1200" dirty="0" smtClean="0">
                <a:solidFill>
                  <a:srgbClr val="000000"/>
                </a:solidFill>
                <a:latin typeface="+mn-lt"/>
              </a:rPr>
              <a:t>Free flow of skilled </a:t>
            </a:r>
            <a:r>
              <a:rPr lang="en-US" sz="1200" dirty="0" err="1" smtClean="0">
                <a:solidFill>
                  <a:srgbClr val="000000"/>
                </a:solidFill>
                <a:latin typeface="+mn-lt"/>
              </a:rPr>
              <a:t>labour</a:t>
            </a:r>
            <a:endParaRPr lang="en-US" sz="1200" dirty="0" smtClean="0">
              <a:solidFill>
                <a:srgbClr val="000000"/>
              </a:solidFill>
              <a:latin typeface="+mn-lt"/>
            </a:endParaRPr>
          </a:p>
          <a:p>
            <a:pPr marL="171450" indent="-171450" eaLnBrk="1" hangingPunct="1">
              <a:lnSpc>
                <a:spcPct val="150000"/>
              </a:lnSpc>
              <a:buClr>
                <a:srgbClr val="005DAA"/>
              </a:buClr>
              <a:buSzPct val="100000"/>
              <a:buFont typeface="Arial" panose="020B0604020202020204" pitchFamily="34" charset="0"/>
              <a:buChar char="•"/>
              <a:defRPr/>
            </a:pPr>
            <a:r>
              <a:rPr lang="en-US" sz="1200" dirty="0" smtClean="0">
                <a:solidFill>
                  <a:srgbClr val="000000"/>
                </a:solidFill>
                <a:latin typeface="+mn-lt"/>
              </a:rPr>
              <a:t>Pillar</a:t>
            </a:r>
            <a:r>
              <a:rPr lang="en-US" sz="1200" baseline="0" dirty="0" smtClean="0">
                <a:solidFill>
                  <a:srgbClr val="000000"/>
                </a:solidFill>
                <a:latin typeface="+mn-lt"/>
              </a:rPr>
              <a:t> 2: seeks to foster a culture of fair competition, including institutions and laws that underpin the effort, including protection for consumers and guarantees for intellectual property rights.</a:t>
            </a:r>
          </a:p>
          <a:p>
            <a:pPr marL="171450" indent="-171450" eaLnBrk="1" hangingPunct="1">
              <a:lnSpc>
                <a:spcPct val="150000"/>
              </a:lnSpc>
              <a:buClr>
                <a:srgbClr val="005DAA"/>
              </a:buClr>
              <a:buSzPct val="100000"/>
              <a:buFont typeface="Arial" panose="020B0604020202020204" pitchFamily="34" charset="0"/>
              <a:buChar char="•"/>
              <a:defRPr/>
            </a:pPr>
            <a:r>
              <a:rPr lang="en-US" sz="1200" dirty="0" smtClean="0">
                <a:solidFill>
                  <a:srgbClr val="000000"/>
                </a:solidFill>
                <a:latin typeface="+mn-lt"/>
              </a:rPr>
              <a:t>Pillar 3: ensure the different levels of economic development of ASEAN Member States are given consideration</a:t>
            </a:r>
            <a:r>
              <a:rPr lang="en-US" sz="1200" baseline="0" dirty="0" smtClean="0">
                <a:solidFill>
                  <a:srgbClr val="000000"/>
                </a:solidFill>
                <a:latin typeface="+mn-lt"/>
              </a:rPr>
              <a:t> so that the bene</a:t>
            </a:r>
            <a:r>
              <a:rPr lang="en-US" sz="1200" dirty="0" smtClean="0">
                <a:solidFill>
                  <a:srgbClr val="000000"/>
                </a:solidFill>
                <a:latin typeface="+mn-lt"/>
              </a:rPr>
              <a:t>fits of AEC are more evenly shared esp. for the newer member states (CLMV) and the more</a:t>
            </a:r>
            <a:r>
              <a:rPr lang="en-US" sz="1200" baseline="0" dirty="0" smtClean="0">
                <a:solidFill>
                  <a:srgbClr val="000000"/>
                </a:solidFill>
                <a:latin typeface="+mn-lt"/>
              </a:rPr>
              <a:t> developed member states.</a:t>
            </a:r>
          </a:p>
          <a:p>
            <a:pPr marL="171450" indent="-171450" eaLnBrk="1" hangingPunct="1">
              <a:lnSpc>
                <a:spcPct val="150000"/>
              </a:lnSpc>
              <a:buClr>
                <a:srgbClr val="005DAA"/>
              </a:buClr>
              <a:buSzPct val="100000"/>
              <a:buFont typeface="Arial" panose="020B0604020202020204" pitchFamily="34" charset="0"/>
              <a:buChar char="•"/>
              <a:defRPr/>
            </a:pPr>
            <a:r>
              <a:rPr lang="en-US" sz="1200" baseline="0" dirty="0" smtClean="0">
                <a:solidFill>
                  <a:srgbClr val="000000"/>
                </a:solidFill>
                <a:latin typeface="+mn-lt"/>
              </a:rPr>
              <a:t>Pillar 4: through a number of FTAs signed and under negotiation ASEAN is well-positioned at the </a:t>
            </a:r>
            <a:r>
              <a:rPr lang="en-US" sz="1200" baseline="0" dirty="0" err="1" smtClean="0">
                <a:solidFill>
                  <a:srgbClr val="000000"/>
                </a:solidFill>
                <a:latin typeface="+mn-lt"/>
              </a:rPr>
              <a:t>centre</a:t>
            </a:r>
            <a:r>
              <a:rPr lang="en-US" sz="1200" baseline="0" dirty="0" smtClean="0">
                <a:solidFill>
                  <a:srgbClr val="000000"/>
                </a:solidFill>
                <a:latin typeface="+mn-lt"/>
              </a:rPr>
              <a:t> of global supply chains, and has developed strong trade links with the major regional economies, which has allowed for the creation of significant business opportunities.</a:t>
            </a:r>
          </a:p>
          <a:p>
            <a:pPr marL="171450" marR="0" indent="-171450" algn="l" defTabSz="914400" rtl="0" eaLnBrk="1" fontAlgn="base" latinLnBrk="0" hangingPunct="1">
              <a:lnSpc>
                <a:spcPct val="150000"/>
              </a:lnSpc>
              <a:spcBef>
                <a:spcPct val="30000"/>
              </a:spcBef>
              <a:spcAft>
                <a:spcPct val="0"/>
              </a:spcAft>
              <a:buClr>
                <a:srgbClr val="005DAA"/>
              </a:buClr>
              <a:buSzPct val="100000"/>
              <a:buFont typeface="Arial" panose="020B0604020202020204" pitchFamily="34" charset="0"/>
              <a:buChar char="•"/>
              <a:tabLst/>
              <a:defRPr/>
            </a:pPr>
            <a:endParaRPr lang="en-US" sz="1200" b="0" i="0" kern="1200" dirty="0" smtClean="0">
              <a:solidFill>
                <a:schemeClr val="tx1"/>
              </a:solidFill>
              <a:effectLst/>
              <a:latin typeface="+mn-lt"/>
              <a:ea typeface="+mn-ea"/>
              <a:cs typeface="+mn-cs"/>
            </a:endParaRPr>
          </a:p>
          <a:p>
            <a:pPr marL="171450" marR="0" indent="-171450" algn="l" defTabSz="914400" rtl="0" eaLnBrk="1" fontAlgn="base" latinLnBrk="0" hangingPunct="1">
              <a:lnSpc>
                <a:spcPct val="150000"/>
              </a:lnSpc>
              <a:spcBef>
                <a:spcPct val="30000"/>
              </a:spcBef>
              <a:spcAft>
                <a:spcPct val="0"/>
              </a:spcAft>
              <a:buClr>
                <a:srgbClr val="005DAA"/>
              </a:buClr>
              <a:buSzPct val="100000"/>
              <a:buFont typeface="Arial" panose="020B0604020202020204" pitchFamily="34" charset="0"/>
              <a:buChar char="•"/>
              <a:tabLst/>
              <a:defRPr/>
            </a:pPr>
            <a:r>
              <a:rPr lang="en-US" dirty="0" smtClean="0"/>
              <a:t>Key targets: elimination of tariffs and non-tariff barriers by 2015 for the ASEAN-6 countries except for sensitive items. ASEAN-4 countries have been given flexibility until 2018.</a:t>
            </a:r>
          </a:p>
          <a:p>
            <a:pPr marL="171450" marR="0" indent="-171450" algn="l" defTabSz="914400" rtl="0" eaLnBrk="1" fontAlgn="base" latinLnBrk="0" hangingPunct="1">
              <a:lnSpc>
                <a:spcPct val="150000"/>
              </a:lnSpc>
              <a:spcBef>
                <a:spcPct val="30000"/>
              </a:spcBef>
              <a:spcAft>
                <a:spcPct val="0"/>
              </a:spcAft>
              <a:buClr>
                <a:srgbClr val="005DAA"/>
              </a:buClr>
              <a:buSzPct val="100000"/>
              <a:buFont typeface="Arial" panose="020B0604020202020204" pitchFamily="34" charset="0"/>
              <a:buChar char="•"/>
              <a:tabLst/>
              <a:defRPr/>
            </a:pPr>
            <a:endParaRPr lang="en-US" sz="1200" b="0" i="0" kern="1200" dirty="0" smtClean="0">
              <a:solidFill>
                <a:schemeClr val="tx1"/>
              </a:solidFill>
              <a:effectLst/>
              <a:latin typeface="+mn-lt"/>
              <a:ea typeface="+mn-ea"/>
              <a:cs typeface="+mn-cs"/>
            </a:endParaRPr>
          </a:p>
          <a:p>
            <a:pPr marL="171450" marR="0" indent="-171450" algn="l" defTabSz="914400" rtl="0" eaLnBrk="1" fontAlgn="base" latinLnBrk="0" hangingPunct="1">
              <a:lnSpc>
                <a:spcPct val="150000"/>
              </a:lnSpc>
              <a:spcBef>
                <a:spcPct val="30000"/>
              </a:spcBef>
              <a:spcAft>
                <a:spcPct val="0"/>
              </a:spcAft>
              <a:buClr>
                <a:srgbClr val="005DAA"/>
              </a:buClr>
              <a:buSzPct val="100000"/>
              <a:buFont typeface="Arial" panose="020B0604020202020204" pitchFamily="34" charset="0"/>
              <a:buChar char="•"/>
              <a:tabLst/>
              <a:defRPr/>
            </a:pPr>
            <a:r>
              <a:rPr lang="en-US" sz="1200" b="0" i="0" kern="1200" dirty="0" smtClean="0">
                <a:solidFill>
                  <a:schemeClr val="tx1"/>
                </a:solidFill>
                <a:effectLst/>
                <a:latin typeface="+mn-lt"/>
                <a:ea typeface="+mn-ea"/>
                <a:cs typeface="+mn-cs"/>
              </a:rPr>
              <a:t>The remaining balance % of the scorecard</a:t>
            </a:r>
            <a:r>
              <a:rPr lang="en-US" sz="1200" b="0" i="0" kern="1200" baseline="0" dirty="0" smtClean="0">
                <a:solidFill>
                  <a:schemeClr val="tx1"/>
                </a:solidFill>
                <a:effectLst/>
                <a:latin typeface="+mn-lt"/>
                <a:ea typeface="+mn-ea"/>
                <a:cs typeface="+mn-cs"/>
              </a:rPr>
              <a:t> are the tough ones. </a:t>
            </a:r>
            <a:r>
              <a:rPr lang="en-US" sz="1200" dirty="0" smtClean="0">
                <a:latin typeface="+mn-lt"/>
              </a:rPr>
              <a:t>Non-tariff</a:t>
            </a:r>
            <a:r>
              <a:rPr lang="en-US" sz="1200" baseline="0" dirty="0" smtClean="0">
                <a:latin typeface="+mn-lt"/>
              </a:rPr>
              <a:t> barriers exist due to </a:t>
            </a:r>
            <a:r>
              <a:rPr lang="en-US" sz="1200" dirty="0" smtClean="0">
                <a:latin typeface="+mn-lt"/>
              </a:rPr>
              <a:t>government protection of sensitive industries and key sectors in their economy. Malaysia, for example, has been reluctant to </a:t>
            </a:r>
            <a:r>
              <a:rPr lang="en-US" sz="1200" dirty="0" err="1" smtClean="0">
                <a:latin typeface="+mn-lt"/>
              </a:rPr>
              <a:t>liberalise</a:t>
            </a:r>
            <a:r>
              <a:rPr lang="en-US" sz="1200" dirty="0" smtClean="0">
                <a:latin typeface="+mn-lt"/>
              </a:rPr>
              <a:t> auto trade barriers to protect the local car industry against regional competition from Thailand.  In Indonesia, there is high export tax on metal ores in an effort to boost its industry, and protectionist policies</a:t>
            </a:r>
            <a:r>
              <a:rPr lang="en-US" sz="1200" baseline="0" dirty="0" smtClean="0">
                <a:latin typeface="+mn-lt"/>
              </a:rPr>
              <a:t> in Philippines on rice farming</a:t>
            </a:r>
            <a:r>
              <a:rPr lang="en-US" sz="1200" dirty="0" smtClean="0">
                <a:latin typeface="+mn-lt"/>
              </a:rPr>
              <a:t>.</a:t>
            </a:r>
          </a:p>
          <a:p>
            <a:pPr marL="171450" marR="0" indent="-171450" algn="l" defTabSz="914400" rtl="0" eaLnBrk="1" fontAlgn="base" latinLnBrk="0" hangingPunct="1">
              <a:lnSpc>
                <a:spcPct val="150000"/>
              </a:lnSpc>
              <a:spcBef>
                <a:spcPct val="30000"/>
              </a:spcBef>
              <a:spcAft>
                <a:spcPct val="0"/>
              </a:spcAft>
              <a:buClr>
                <a:srgbClr val="005DAA"/>
              </a:buClr>
              <a:buSzPct val="100000"/>
              <a:buFont typeface="Arial" panose="020B0604020202020204" pitchFamily="34" charset="0"/>
              <a:buChar char="•"/>
              <a:tabLst/>
              <a:defRPr/>
            </a:pPr>
            <a:r>
              <a:rPr lang="en-US" sz="1200" dirty="0" smtClean="0">
                <a:latin typeface="+mj-lt"/>
                <a:ea typeface="ＭＳ Ｐゴシック" pitchFamily="34" charset="-128"/>
                <a:cs typeface="Arial" panose="020B0604020202020204" pitchFamily="34" charset="0"/>
              </a:rPr>
              <a:t>It may take up to 2020/25 to complete the AEC (Asian</a:t>
            </a:r>
            <a:r>
              <a:rPr lang="en-US" sz="1200" baseline="0" dirty="0" smtClean="0">
                <a:latin typeface="+mj-lt"/>
                <a:ea typeface="ＭＳ Ｐゴシック" pitchFamily="34" charset="-128"/>
                <a:cs typeface="Arial" panose="020B0604020202020204" pitchFamily="34" charset="0"/>
              </a:rPr>
              <a:t> </a:t>
            </a:r>
            <a:r>
              <a:rPr lang="en-US" sz="1200" dirty="0" smtClean="0">
                <a:latin typeface="+mj-lt"/>
                <a:ea typeface="ＭＳ Ｐゴシック" pitchFamily="34" charset="-128"/>
                <a:cs typeface="Arial" panose="020B0604020202020204" pitchFamily="34" charset="0"/>
              </a:rPr>
              <a:t>Development Bank study).</a:t>
            </a:r>
            <a:endParaRPr lang="en-US" sz="1200" dirty="0" smtClean="0">
              <a:latin typeface="+mj-lt"/>
            </a:endParaRPr>
          </a:p>
          <a:p>
            <a:pPr marL="171450" indent="-171450" eaLnBrk="1" hangingPunct="1">
              <a:lnSpc>
                <a:spcPct val="150000"/>
              </a:lnSpc>
              <a:buClr>
                <a:srgbClr val="005DAA"/>
              </a:buClr>
              <a:buSzPct val="100000"/>
              <a:buFont typeface="Arial" panose="020B0604020202020204" pitchFamily="34" charset="0"/>
              <a:buChar char="•"/>
              <a:defRPr/>
            </a:pPr>
            <a:endParaRPr lang="en-US" sz="1200" dirty="0" smtClean="0">
              <a:solidFill>
                <a:srgbClr val="000000"/>
              </a:solidFill>
              <a:latin typeface="+mn-lt"/>
            </a:endParaRPr>
          </a:p>
          <a:p>
            <a:pPr marL="171450" indent="-171450" eaLnBrk="1" hangingPunct="1">
              <a:lnSpc>
                <a:spcPct val="120000"/>
              </a:lnSpc>
              <a:buClr>
                <a:srgbClr val="0594FF"/>
              </a:buClr>
              <a:buSzPct val="100000"/>
              <a:buFont typeface="Arial" panose="020B0604020202020204" pitchFamily="34" charset="0"/>
              <a:buChar char="•"/>
              <a:defRPr/>
            </a:pPr>
            <a:endParaRPr lang="en-US" sz="1200" b="0" dirty="0" smtClean="0">
              <a:solidFill>
                <a:srgbClr val="000000"/>
              </a:solidFill>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mn-lt"/>
            </a:endParaRP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4</a:t>
            </a:fld>
            <a:endParaRPr lang="en-US"/>
          </a:p>
        </p:txBody>
      </p:sp>
    </p:spTree>
    <p:extLst>
      <p:ext uri="{BB962C8B-B14F-4D97-AF65-F5344CB8AC3E}">
        <p14:creationId xmlns:p14="http://schemas.microsoft.com/office/powerpoint/2010/main" val="2539669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Smuggling penalty – includes imprisonment</a:t>
            </a:r>
            <a:r>
              <a:rPr lang="en-US" baseline="0" dirty="0" smtClean="0"/>
              <a:t> of 3-5 year on top of paying for a fine.</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FTAs signed and</a:t>
            </a:r>
            <a:r>
              <a:rPr lang="en-US" baseline="0" dirty="0" smtClean="0"/>
              <a:t> in effect</a:t>
            </a:r>
            <a:r>
              <a:rPr lang="en-US" dirty="0" smtClean="0"/>
              <a:t>: 1) JP-BN FTA, 2) Trans-Pacific</a:t>
            </a:r>
            <a:r>
              <a:rPr lang="en-US" baseline="0" dirty="0" smtClean="0"/>
              <a:t> Strategic Economic Partnership Agreement.</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Signed but not in effect: 1) </a:t>
            </a:r>
            <a:r>
              <a:rPr lang="en-US" sz="1200" b="0" i="0" kern="1200" dirty="0" smtClean="0">
                <a:solidFill>
                  <a:schemeClr val="tx1"/>
                </a:solidFill>
                <a:effectLst/>
                <a:latin typeface="+mn-lt"/>
                <a:ea typeface="+mn-ea"/>
                <a:cs typeface="+mn-cs"/>
              </a:rPr>
              <a:t>Trade Preferential System of the Organization of the Islamic Conference</a:t>
            </a:r>
          </a:p>
          <a:p>
            <a:pPr marL="171450" indent="-171450">
              <a:buFont typeface="Arial" panose="020B0604020202020204" pitchFamily="34" charset="0"/>
              <a:buChar char="•"/>
            </a:pPr>
            <a:r>
              <a:rPr lang="en-US" baseline="0" dirty="0" smtClean="0"/>
              <a:t>Negotiations launched: 1) </a:t>
            </a:r>
            <a:r>
              <a:rPr lang="en-US" sz="1200" b="0" i="0" kern="1200" dirty="0" smtClean="0">
                <a:solidFill>
                  <a:schemeClr val="tx1"/>
                </a:solidFill>
                <a:effectLst/>
                <a:latin typeface="+mn-lt"/>
                <a:ea typeface="+mn-ea"/>
                <a:cs typeface="+mn-cs"/>
              </a:rPr>
              <a:t>RCEP,</a:t>
            </a:r>
            <a:r>
              <a:rPr lang="en-US" sz="1200" b="0" i="0" kern="1200" baseline="0" dirty="0" smtClean="0">
                <a:solidFill>
                  <a:schemeClr val="tx1"/>
                </a:solidFill>
                <a:effectLst/>
                <a:latin typeface="+mn-lt"/>
                <a:ea typeface="+mn-ea"/>
                <a:cs typeface="+mn-cs"/>
              </a:rPr>
              <a:t> 2) TPP.</a:t>
            </a: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34</a:t>
            </a:fld>
            <a:endParaRPr lang="en-US"/>
          </a:p>
        </p:txBody>
      </p:sp>
    </p:spTree>
    <p:extLst>
      <p:ext uri="{BB962C8B-B14F-4D97-AF65-F5344CB8AC3E}">
        <p14:creationId xmlns:p14="http://schemas.microsoft.com/office/powerpoint/2010/main" val="36124317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Gap of 28 years when VN joined in 1995 compared with 1967 for the original members.  These countries are also the region’s least developed.</a:t>
            </a: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35</a:t>
            </a:fld>
            <a:endParaRPr lang="en-US"/>
          </a:p>
        </p:txBody>
      </p:sp>
    </p:spTree>
    <p:extLst>
      <p:ext uri="{BB962C8B-B14F-4D97-AF65-F5344CB8AC3E}">
        <p14:creationId xmlns:p14="http://schemas.microsoft.com/office/powerpoint/2010/main" val="699168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36</a:t>
            </a:fld>
            <a:endParaRPr lang="en-US"/>
          </a:p>
        </p:txBody>
      </p:sp>
    </p:spTree>
    <p:extLst>
      <p:ext uri="{BB962C8B-B14F-4D97-AF65-F5344CB8AC3E}">
        <p14:creationId xmlns:p14="http://schemas.microsoft.com/office/powerpoint/2010/main" val="3866810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Has the world's third largest </a:t>
            </a:r>
            <a:r>
              <a:rPr lang="en-US" sz="1200" dirty="0" err="1" smtClean="0"/>
              <a:t>labour</a:t>
            </a:r>
            <a:r>
              <a:rPr lang="en-US" sz="1200" dirty="0" smtClean="0"/>
              <a:t> force which remains relatively young, after China and India.</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ASEAN-6 vs. ASEAN - the wide economic disparity divides the ASEAN–6 (Malaysia, Indonesia, Singapore, Thailand, Brunei Darussalam and the Philippines) from its 4 newer members (CLMV), which is a major obstacle to economic integration.</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6</a:t>
            </a:fld>
            <a:endParaRPr lang="en-US"/>
          </a:p>
        </p:txBody>
      </p:sp>
    </p:spTree>
    <p:extLst>
      <p:ext uri="{BB962C8B-B14F-4D97-AF65-F5344CB8AC3E}">
        <p14:creationId xmlns:p14="http://schemas.microsoft.com/office/powerpoint/2010/main" val="201611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Per capita income in </a:t>
            </a:r>
            <a:r>
              <a:rPr lang="en-US" sz="1200" b="0" i="0" u="none" strike="noStrike" kern="1200" baseline="0" dirty="0" err="1" smtClean="0">
                <a:solidFill>
                  <a:schemeClr val="tx1"/>
                </a:solidFill>
                <a:latin typeface="+mn-lt"/>
                <a:ea typeface="+mn-ea"/>
                <a:cs typeface="+mn-cs"/>
              </a:rPr>
              <a:t>Asean’s</a:t>
            </a:r>
            <a:r>
              <a:rPr lang="en-US" sz="1200" b="0" i="0" u="none" strike="noStrike" kern="1200" baseline="0" dirty="0" smtClean="0">
                <a:solidFill>
                  <a:schemeClr val="tx1"/>
                </a:solidFill>
                <a:latin typeface="+mn-lt"/>
                <a:ea typeface="+mn-ea"/>
                <a:cs typeface="+mn-cs"/>
              </a:rPr>
              <a:t> two wealthiest members, Singapore and Brunei, even surpasses that of mature economies like the U.S. and UK.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GDP per capita (*) in Singapore, for instance, is more than 16 times higher than in Laos and more than 90 times higher than in Cambodia and Myanmar</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This also shows the vast disparity amongst the ASEAN member states resulting in the achievement of an AEC much harder.</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 GDP per capita is a measure of average income per person in a country. This measure National income / National Output and National expenditure. GDP per capita divides the GDP by the population</a:t>
            </a:r>
            <a:endParaRPr lang="en-US"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7</a:t>
            </a:fld>
            <a:endParaRPr lang="en-US"/>
          </a:p>
        </p:txBody>
      </p:sp>
    </p:spTree>
    <p:extLst>
      <p:ext uri="{BB962C8B-B14F-4D97-AF65-F5344CB8AC3E}">
        <p14:creationId xmlns:p14="http://schemas.microsoft.com/office/powerpoint/2010/main" val="319939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The ASEAN Trade in Goods Agreement (ATIGA) facilitate the free flow of goods within the AEC, with tariffs on duties close to zero.</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Lack of English source information on customs source</a:t>
            </a:r>
            <a:r>
              <a:rPr lang="en-US" baseline="0" dirty="0" smtClean="0"/>
              <a:t> sites. </a:t>
            </a:r>
            <a:r>
              <a:rPr lang="en-US" dirty="0" smtClean="0"/>
              <a:t>Updates are through notifications or gazettes and for some countries, on multiple source sites and happen every month!</a:t>
            </a:r>
          </a:p>
          <a:p>
            <a:pPr marL="171450" indent="-171450">
              <a:buFont typeface="Arial" panose="020B0604020202020204" pitchFamily="34" charset="0"/>
              <a:buChar char="•"/>
            </a:pPr>
            <a:r>
              <a:rPr lang="en-US" baseline="0" dirty="0" smtClean="0"/>
              <a:t>For some countries, notifications may be published on different government sites depending on the ministry or body that initiated the change (need to know where to look!).</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One of the AEC’s objective</a:t>
            </a:r>
            <a:r>
              <a:rPr lang="en-US" sz="1200" kern="1200" baseline="0" dirty="0" smtClean="0">
                <a:solidFill>
                  <a:schemeClr val="tx1"/>
                </a:solidFill>
                <a:effectLst/>
                <a:latin typeface="+mn-lt"/>
                <a:ea typeface="+mn-ea"/>
                <a:cs typeface="+mn-cs"/>
              </a:rPr>
              <a:t> is to reduce non-tariff barriers by end 2015, so need to watch out for what happens after this date but there are challenges.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baseline="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ASEAN+1 FTAs signed with external parties and in effect:</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effectLst/>
                <a:latin typeface="+mn-lt"/>
                <a:ea typeface="+mn-ea"/>
                <a:cs typeface="+mn-cs"/>
              </a:rPr>
              <a:t>ASEAN-Australia &amp; New Zealand Free Trade Area (AANZFTA)</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effectLst/>
                <a:latin typeface="+mn-lt"/>
                <a:ea typeface="+mn-ea"/>
                <a:cs typeface="+mn-cs"/>
              </a:rPr>
              <a:t>ASEAN-China Free Trade Area (ACFTA)</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effectLst/>
                <a:latin typeface="+mn-lt"/>
                <a:ea typeface="+mn-ea"/>
                <a:cs typeface="+mn-cs"/>
              </a:rPr>
              <a:t>ASEAN-India Free Trade Area (AIFTA)</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effectLst/>
                <a:latin typeface="+mn-lt"/>
                <a:ea typeface="+mn-ea"/>
                <a:cs typeface="+mn-cs"/>
              </a:rPr>
              <a:t>ASEAN-Japan Comprehensive Economic Partnership (AJCEP)</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effectLst/>
                <a:latin typeface="+mn-lt"/>
                <a:ea typeface="+mn-ea"/>
                <a:cs typeface="+mn-cs"/>
              </a:rPr>
              <a:t>ASEAN-Korea Free Trade Area (AKFTA)</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b="0" i="0" u="none" strike="noStrike"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u="none" strike="noStrike" kern="1200" dirty="0" smtClean="0">
                <a:solidFill>
                  <a:schemeClr val="tx1"/>
                </a:solidFill>
                <a:effectLst/>
                <a:latin typeface="+mn-lt"/>
                <a:ea typeface="+mn-ea"/>
                <a:cs typeface="+mn-cs"/>
              </a:rPr>
              <a:t>The ASW</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aims to integrate the customs systems of all 10 ASEAN members for trade facilitation. It will speed up procedures by accepting documents online and shortening the time needed to process clearance.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u="none" strike="noStrike" kern="1200" dirty="0" smtClean="0">
                <a:solidFill>
                  <a:schemeClr val="tx1"/>
                </a:solidFill>
                <a:effectLst/>
                <a:latin typeface="+mn-lt"/>
                <a:ea typeface="+mn-ea"/>
                <a:cs typeface="+mn-cs"/>
              </a:rPr>
              <a:t>ASW</a:t>
            </a:r>
            <a:r>
              <a:rPr lang="en-US" dirty="0" smtClean="0"/>
              <a:t> (electronic customs) which will expedite customs clearance is well underway with the following countries already linked up: ID, MY, TH and VN</a:t>
            </a:r>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9</a:t>
            </a:fld>
            <a:endParaRPr lang="en-US"/>
          </a:p>
        </p:txBody>
      </p:sp>
    </p:spTree>
    <p:extLst>
      <p:ext uri="{BB962C8B-B14F-4D97-AF65-F5344CB8AC3E}">
        <p14:creationId xmlns:p14="http://schemas.microsoft.com/office/powerpoint/2010/main" val="227920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10</a:t>
            </a:fld>
            <a:endParaRPr lang="en-US"/>
          </a:p>
        </p:txBody>
      </p:sp>
    </p:spTree>
    <p:extLst>
      <p:ext uri="{BB962C8B-B14F-4D97-AF65-F5344CB8AC3E}">
        <p14:creationId xmlns:p14="http://schemas.microsoft.com/office/powerpoint/2010/main" val="2402360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11</a:t>
            </a:fld>
            <a:endParaRPr lang="en-US"/>
          </a:p>
        </p:txBody>
      </p:sp>
    </p:spTree>
    <p:extLst>
      <p:ext uri="{BB962C8B-B14F-4D97-AF65-F5344CB8AC3E}">
        <p14:creationId xmlns:p14="http://schemas.microsoft.com/office/powerpoint/2010/main" val="1133865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A common external tariff is introduced when a group of countries come together, such as European Union, where a standardized tariff schedule is applied to all goods entering the Union.</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smtClean="0"/>
              <a:t>No integrated tariff across all ASEAN members. </a:t>
            </a:r>
          </a:p>
          <a:p>
            <a:pPr fontAlgn="base"/>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Combined Nomenclature is the tariff and statistical nomenclature of the Customs Union. The Common Customs Tariff is the external tariff applied to products imported into the European Union (EU). The Integrated Tariff of the European Union is referred to as </a:t>
            </a:r>
            <a:r>
              <a:rPr lang="en-US" sz="1200" kern="1200" dirty="0" err="1" smtClean="0">
                <a:solidFill>
                  <a:schemeClr val="tx1"/>
                </a:solidFill>
                <a:effectLst/>
                <a:latin typeface="+mn-lt"/>
                <a:ea typeface="+mn-ea"/>
                <a:cs typeface="+mn-cs"/>
              </a:rPr>
              <a:t>Taric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Taric</a:t>
            </a:r>
            <a:r>
              <a:rPr lang="en-US" sz="1200" kern="1200" dirty="0" smtClean="0">
                <a:solidFill>
                  <a:schemeClr val="tx1"/>
                </a:solidFill>
                <a:effectLst/>
                <a:latin typeface="+mn-lt"/>
                <a:ea typeface="+mn-ea"/>
                <a:cs typeface="+mn-cs"/>
              </a:rPr>
              <a:t> incorporates all EU customs tariff, agricultural and trade measures applied to goods imported into and exported out of the EU. It is managed by the Commission, which publishes a daily updated version on the official </a:t>
            </a:r>
            <a:r>
              <a:rPr lang="en-US" sz="1200" kern="1200" dirty="0" err="1" smtClean="0">
                <a:solidFill>
                  <a:schemeClr val="tx1"/>
                </a:solidFill>
                <a:effectLst/>
                <a:latin typeface="+mn-lt"/>
                <a:ea typeface="+mn-ea"/>
                <a:cs typeface="+mn-cs"/>
                <a:hlinkClick r:id="rId3"/>
              </a:rPr>
              <a:t>Taric</a:t>
            </a:r>
            <a:r>
              <a:rPr lang="en-US" sz="1200" kern="1200" dirty="0" smtClean="0">
                <a:solidFill>
                  <a:schemeClr val="tx1"/>
                </a:solidFill>
                <a:effectLst/>
                <a:latin typeface="+mn-lt"/>
                <a:ea typeface="+mn-ea"/>
                <a:cs typeface="+mn-cs"/>
                <a:hlinkClick r:id="rId3"/>
              </a:rPr>
              <a:t> website</a:t>
            </a:r>
            <a:r>
              <a:rPr lang="en-US" sz="1200" kern="1200" dirty="0" smtClean="0">
                <a:solidFill>
                  <a:schemeClr val="tx1"/>
                </a:solidFill>
                <a:effectLst/>
                <a:latin typeface="+mn-lt"/>
                <a:ea typeface="+mn-ea"/>
                <a:cs typeface="+mn-cs"/>
              </a:rPr>
              <a:t>.</a:t>
            </a:r>
          </a:p>
          <a:p>
            <a:pPr fontAlgn="base"/>
            <a:r>
              <a:rPr lang="en-US" sz="1200" kern="1200" dirty="0" smtClean="0">
                <a:solidFill>
                  <a:schemeClr val="tx1"/>
                </a:solidFill>
                <a:effectLst/>
                <a:latin typeface="+mn-lt"/>
                <a:ea typeface="+mn-ea"/>
                <a:cs typeface="+mn-cs"/>
              </a:rPr>
              <a:t>The purpose of this regulation is to establish a Combined Nomenclature that meets Customs Union tariff and statistical requirements and to create an Integrated Tariff of the European Union, referred to as </a:t>
            </a:r>
            <a:r>
              <a:rPr lang="en-US" sz="1200" kern="1200" dirty="0" err="1" smtClean="0">
                <a:solidFill>
                  <a:schemeClr val="tx1"/>
                </a:solidFill>
                <a:effectLst/>
                <a:latin typeface="+mn-lt"/>
                <a:ea typeface="+mn-ea"/>
                <a:cs typeface="+mn-cs"/>
              </a:rPr>
              <a:t>Taric</a:t>
            </a:r>
            <a:r>
              <a:rPr lang="en-US" sz="1200" kern="1200" dirty="0" smtClean="0">
                <a:solidFill>
                  <a:schemeClr val="tx1"/>
                </a:solidFill>
                <a:effectLst/>
                <a:latin typeface="+mn-lt"/>
                <a:ea typeface="+mn-ea"/>
                <a:cs typeface="+mn-cs"/>
              </a:rPr>
              <a:t>. The Combined Nomenclature provides the best means of collecting, exchanging and publishing data on EU external trade statistics. It is also used for the collection and publication of external trade statistics in intra-EU trade.</a:t>
            </a:r>
          </a:p>
          <a:p>
            <a:pPr fontAlgn="base"/>
            <a:r>
              <a:rPr lang="en-US" sz="1200" u="sng" kern="1200" dirty="0" smtClean="0">
                <a:solidFill>
                  <a:srgbClr val="00B0F0"/>
                </a:solidFill>
                <a:effectLst/>
                <a:latin typeface="+mn-lt"/>
                <a:ea typeface="+mn-ea"/>
                <a:cs typeface="+mn-cs"/>
              </a:rPr>
              <a:t>http://eur-lex.europa.eu/legal-content/EN/TXT/?uri=URISERV:l11003</a:t>
            </a:r>
          </a:p>
          <a:p>
            <a:pPr fontAlgn="base"/>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4FE8606A-C53B-462A-92DC-0DE054CD7ED7}" type="slidenum">
              <a:rPr lang="en-US" smtClean="0"/>
              <a:pPr>
                <a:defRPr/>
              </a:pPr>
              <a:t>12</a:t>
            </a:fld>
            <a:endParaRPr lang="en-US"/>
          </a:p>
        </p:txBody>
      </p:sp>
    </p:spTree>
    <p:extLst>
      <p:ext uri="{BB962C8B-B14F-4D97-AF65-F5344CB8AC3E}">
        <p14:creationId xmlns:p14="http://schemas.microsoft.com/office/powerpoint/2010/main" val="319885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
        <p:nvSpPr>
          <p:cNvPr id="6" name="Title 8"/>
          <p:cNvSpPr>
            <a:spLocks noGrp="1"/>
          </p:cNvSpPr>
          <p:nvPr>
            <p:ph type="title"/>
          </p:nvPr>
        </p:nvSpPr>
        <p:spPr>
          <a:xfrm>
            <a:off x="2209800" y="152400"/>
            <a:ext cx="6934200" cy="609600"/>
          </a:xfrm>
          <a:prstGeom prst="rect">
            <a:avLst/>
          </a:prstGeom>
        </p:spPr>
        <p:txBody>
          <a:bodyPr/>
          <a:lstStyle>
            <a:lvl1pPr>
              <a:defRPr sz="2800">
                <a:solidFill>
                  <a:schemeClr val="tx1"/>
                </a:solidFill>
                <a:latin typeface="Arial" pitchFamily="34" charset="0"/>
                <a:ea typeface="Segoe UI"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914400"/>
            <a:ext cx="1981200" cy="5211763"/>
          </a:xfrm>
          <a:prstGeom prst="rect">
            <a:avLst/>
          </a:prstGeom>
        </p:spPr>
        <p:txBody>
          <a:bodyPr vert="eaVert"/>
          <a:lstStyle>
            <a:lvl1pPr>
              <a:defRPr>
                <a:solidFill>
                  <a:schemeClr val="tx1"/>
                </a:solidFill>
                <a:latin typeface="Verdana"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548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
        <p:nvSpPr>
          <p:cNvPr id="6" name="Title 8"/>
          <p:cNvSpPr>
            <a:spLocks noGrp="1"/>
          </p:cNvSpPr>
          <p:nvPr>
            <p:ph type="title"/>
          </p:nvPr>
        </p:nvSpPr>
        <p:spPr>
          <a:xfrm>
            <a:off x="2209800" y="152400"/>
            <a:ext cx="6934200" cy="609600"/>
          </a:xfrm>
          <a:prstGeom prst="rect">
            <a:avLst/>
          </a:prstGeom>
        </p:spPr>
        <p:txBody>
          <a:bodyPr/>
          <a:lstStyle>
            <a:lvl1pPr>
              <a:defRPr sz="2800">
                <a:solidFill>
                  <a:schemeClr val="tx1"/>
                </a:solidFill>
                <a:latin typeface="Arial" pitchFamily="34" charset="0"/>
                <a:ea typeface="Segoe UI"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a:prstGeom prst="rect">
            <a:avLst/>
          </a:prstGeom>
        </p:spPr>
        <p:txBody>
          <a:bodyPr anchor="t"/>
          <a:lstStyle>
            <a:lvl1pPr algn="l">
              <a:defRPr sz="2800" b="1" cap="all">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905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TextBox 4"/>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5"/>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
        <p:nvSpPr>
          <p:cNvPr id="7" name="Title 8"/>
          <p:cNvSpPr>
            <a:spLocks noGrp="1"/>
          </p:cNvSpPr>
          <p:nvPr>
            <p:ph type="title"/>
          </p:nvPr>
        </p:nvSpPr>
        <p:spPr>
          <a:xfrm>
            <a:off x="2209800" y="152400"/>
            <a:ext cx="6934200" cy="609600"/>
          </a:xfrm>
          <a:prstGeom prst="rect">
            <a:avLst/>
          </a:prstGeom>
        </p:spPr>
        <p:txBody>
          <a:bodyPr/>
          <a:lstStyle>
            <a:lvl1pPr>
              <a:defRPr sz="2800">
                <a:solidFill>
                  <a:schemeClr val="tx1"/>
                </a:solidFill>
                <a:latin typeface="Arial" pitchFamily="34" charset="0"/>
                <a:ea typeface="Segoe UI"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8683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Box 7"/>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
        <p:nvSpPr>
          <p:cNvPr id="9" name="Title 8"/>
          <p:cNvSpPr>
            <a:spLocks noGrp="1"/>
          </p:cNvSpPr>
          <p:nvPr>
            <p:ph type="title"/>
          </p:nvPr>
        </p:nvSpPr>
        <p:spPr>
          <a:xfrm>
            <a:off x="2209800" y="152400"/>
            <a:ext cx="6934200" cy="609600"/>
          </a:xfrm>
          <a:prstGeom prst="rect">
            <a:avLst/>
          </a:prstGeom>
        </p:spPr>
        <p:txBody>
          <a:bodyPr/>
          <a:lstStyle>
            <a:lvl1pPr>
              <a:defRPr sz="2800">
                <a:solidFill>
                  <a:schemeClr val="tx1"/>
                </a:solidFill>
                <a:latin typeface="Arial" pitchFamily="34" charset="0"/>
                <a:ea typeface="Segoe UI"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Box 3"/>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
        <p:nvSpPr>
          <p:cNvPr id="5" name="Title 8"/>
          <p:cNvSpPr>
            <a:spLocks noGrp="1"/>
          </p:cNvSpPr>
          <p:nvPr>
            <p:ph type="title"/>
          </p:nvPr>
        </p:nvSpPr>
        <p:spPr>
          <a:xfrm>
            <a:off x="2209800" y="152400"/>
            <a:ext cx="6934200" cy="609600"/>
          </a:xfrm>
          <a:prstGeom prst="rect">
            <a:avLst/>
          </a:prstGeom>
        </p:spPr>
        <p:txBody>
          <a:bodyPr/>
          <a:lstStyle>
            <a:lvl1pPr>
              <a:defRPr sz="2800">
                <a:solidFill>
                  <a:schemeClr val="tx1"/>
                </a:solidFill>
                <a:latin typeface="Arial" pitchFamily="34" charset="0"/>
                <a:ea typeface="Segoe UI"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48831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286000"/>
            <a:ext cx="3047999"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extBox 5"/>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1200" y="1219200"/>
            <a:ext cx="5065712" cy="35083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extBox 5"/>
          <p:cNvSpPr txBox="1"/>
          <p:nvPr userDrawn="1"/>
        </p:nvSpPr>
        <p:spPr>
          <a:xfrm>
            <a:off x="8732520" y="6611779"/>
            <a:ext cx="457200" cy="276999"/>
          </a:xfrm>
          <a:prstGeom prst="rect">
            <a:avLst/>
          </a:prstGeom>
          <a:noFill/>
        </p:spPr>
        <p:txBody>
          <a:bodyPr wrap="square" rtlCol="0">
            <a:spAutoFit/>
          </a:bodyPr>
          <a:lstStyle/>
          <a:p>
            <a:fld id="{A853D517-CACA-42CE-A81D-079249E56F44}" type="slidenum">
              <a:rPr lang="en-US" sz="1200" b="1" smtClean="0">
                <a:solidFill>
                  <a:schemeClr val="tx1"/>
                </a:solidFill>
                <a:latin typeface="Arial" pitchFamily="34" charset="0"/>
                <a:ea typeface="Segoe UI" pitchFamily="34" charset="0"/>
                <a:cs typeface="Arial" pitchFamily="34" charset="0"/>
              </a:rPr>
              <a:pPr/>
              <a:t>‹#›</a:t>
            </a:fld>
            <a:endParaRPr lang="en-US" sz="1200" b="1" dirty="0" smtClean="0">
              <a:solidFill>
                <a:schemeClr val="tx1"/>
              </a:solidFill>
              <a:latin typeface="Arial" pitchFamily="34" charset="0"/>
              <a:ea typeface="Segoe UI"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userDrawn="1"/>
        </p:nvSpPr>
        <p:spPr>
          <a:xfrm flipV="1">
            <a:off x="-60429" y="-45720"/>
            <a:ext cx="9204430" cy="865090"/>
          </a:xfrm>
          <a:custGeom>
            <a:avLst/>
            <a:gdLst>
              <a:gd name="connsiteX0" fmla="*/ 0 w 9144000"/>
              <a:gd name="connsiteY0" fmla="*/ 0 h 914400"/>
              <a:gd name="connsiteX1" fmla="*/ 9144000 w 9144000"/>
              <a:gd name="connsiteY1" fmla="*/ 0 h 914400"/>
              <a:gd name="connsiteX2" fmla="*/ 9144000 w 9144000"/>
              <a:gd name="connsiteY2" fmla="*/ 914400 h 914400"/>
              <a:gd name="connsiteX3" fmla="*/ 0 w 9144000"/>
              <a:gd name="connsiteY3" fmla="*/ 914400 h 914400"/>
              <a:gd name="connsiteX4" fmla="*/ 0 w 9144000"/>
              <a:gd name="connsiteY4" fmla="*/ 0 h 914400"/>
              <a:gd name="connsiteX0" fmla="*/ 0 w 9144000"/>
              <a:gd name="connsiteY0" fmla="*/ 0 h 914400"/>
              <a:gd name="connsiteX1" fmla="*/ 9144000 w 9144000"/>
              <a:gd name="connsiteY1" fmla="*/ 0 h 914400"/>
              <a:gd name="connsiteX2" fmla="*/ 9144000 w 9144000"/>
              <a:gd name="connsiteY2" fmla="*/ 914400 h 914400"/>
              <a:gd name="connsiteX3" fmla="*/ 0 w 9144000"/>
              <a:gd name="connsiteY3" fmla="*/ 914400 h 914400"/>
              <a:gd name="connsiteX4" fmla="*/ 0 w 9144000"/>
              <a:gd name="connsiteY4" fmla="*/ 0 h 914400"/>
              <a:gd name="connsiteX0" fmla="*/ 0 w 9144000"/>
              <a:gd name="connsiteY0" fmla="*/ 0 h 1083013"/>
              <a:gd name="connsiteX1" fmla="*/ 9144000 w 9144000"/>
              <a:gd name="connsiteY1" fmla="*/ 0 h 1083013"/>
              <a:gd name="connsiteX2" fmla="*/ 9144000 w 9144000"/>
              <a:gd name="connsiteY2" fmla="*/ 914400 h 1083013"/>
              <a:gd name="connsiteX3" fmla="*/ 0 w 9144000"/>
              <a:gd name="connsiteY3" fmla="*/ 914400 h 1083013"/>
              <a:gd name="connsiteX4" fmla="*/ 0 w 9144000"/>
              <a:gd name="connsiteY4" fmla="*/ 0 h 1083013"/>
              <a:gd name="connsiteX0" fmla="*/ 0 w 9677400"/>
              <a:gd name="connsiteY0" fmla="*/ 304799 h 1387812"/>
              <a:gd name="connsiteX1" fmla="*/ 9677400 w 9677400"/>
              <a:gd name="connsiteY1" fmla="*/ 0 h 1387812"/>
              <a:gd name="connsiteX2" fmla="*/ 9677400 w 9677400"/>
              <a:gd name="connsiteY2" fmla="*/ 914400 h 1387812"/>
              <a:gd name="connsiteX3" fmla="*/ 533400 w 9677400"/>
              <a:gd name="connsiteY3" fmla="*/ 914400 h 1387812"/>
              <a:gd name="connsiteX4" fmla="*/ 0 w 9677400"/>
              <a:gd name="connsiteY4" fmla="*/ 304799 h 1387812"/>
              <a:gd name="connsiteX0" fmla="*/ 0 w 9677400"/>
              <a:gd name="connsiteY0" fmla="*/ 685799 h 1768812"/>
              <a:gd name="connsiteX1" fmla="*/ 9677400 w 9677400"/>
              <a:gd name="connsiteY1" fmla="*/ 0 h 1768812"/>
              <a:gd name="connsiteX2" fmla="*/ 9677400 w 9677400"/>
              <a:gd name="connsiteY2" fmla="*/ 914400 h 1768812"/>
              <a:gd name="connsiteX3" fmla="*/ 533400 w 9677400"/>
              <a:gd name="connsiteY3" fmla="*/ 914400 h 1768812"/>
              <a:gd name="connsiteX4" fmla="*/ 0 w 9677400"/>
              <a:gd name="connsiteY4" fmla="*/ 685799 h 1768812"/>
              <a:gd name="connsiteX0" fmla="*/ 0 w 9677400"/>
              <a:gd name="connsiteY0" fmla="*/ 712595 h 941196"/>
              <a:gd name="connsiteX1" fmla="*/ 4663807 w 9677400"/>
              <a:gd name="connsiteY1" fmla="*/ 560195 h 941196"/>
              <a:gd name="connsiteX2" fmla="*/ 9677400 w 9677400"/>
              <a:gd name="connsiteY2" fmla="*/ 26796 h 941196"/>
              <a:gd name="connsiteX3" fmla="*/ 9677400 w 9677400"/>
              <a:gd name="connsiteY3" fmla="*/ 941196 h 941196"/>
              <a:gd name="connsiteX4" fmla="*/ 533400 w 9677400"/>
              <a:gd name="connsiteY4" fmla="*/ 941196 h 941196"/>
              <a:gd name="connsiteX5" fmla="*/ 0 w 9677400"/>
              <a:gd name="connsiteY5" fmla="*/ 712595 h 941196"/>
              <a:gd name="connsiteX0" fmla="*/ 0 w 9677400"/>
              <a:gd name="connsiteY0" fmla="*/ 774142 h 1002743"/>
              <a:gd name="connsiteX1" fmla="*/ 4663807 w 9677400"/>
              <a:gd name="connsiteY1" fmla="*/ 621742 h 1002743"/>
              <a:gd name="connsiteX2" fmla="*/ 9677400 w 9677400"/>
              <a:gd name="connsiteY2" fmla="*/ 88343 h 1002743"/>
              <a:gd name="connsiteX3" fmla="*/ 9677400 w 9677400"/>
              <a:gd name="connsiteY3" fmla="*/ 1002743 h 1002743"/>
              <a:gd name="connsiteX4" fmla="*/ 533400 w 9677400"/>
              <a:gd name="connsiteY4" fmla="*/ 1002743 h 1002743"/>
              <a:gd name="connsiteX5" fmla="*/ 0 w 9677400"/>
              <a:gd name="connsiteY5" fmla="*/ 774142 h 1002743"/>
              <a:gd name="connsiteX0" fmla="*/ 0 w 9677400"/>
              <a:gd name="connsiteY0" fmla="*/ 712595 h 1055495"/>
              <a:gd name="connsiteX1" fmla="*/ 4547212 w 9677400"/>
              <a:gd name="connsiteY1" fmla="*/ 941195 h 1055495"/>
              <a:gd name="connsiteX2" fmla="*/ 9677400 w 9677400"/>
              <a:gd name="connsiteY2" fmla="*/ 26796 h 1055495"/>
              <a:gd name="connsiteX3" fmla="*/ 9677400 w 9677400"/>
              <a:gd name="connsiteY3" fmla="*/ 941196 h 1055495"/>
              <a:gd name="connsiteX4" fmla="*/ 533400 w 9677400"/>
              <a:gd name="connsiteY4" fmla="*/ 941196 h 1055495"/>
              <a:gd name="connsiteX5" fmla="*/ 0 w 9677400"/>
              <a:gd name="connsiteY5" fmla="*/ 712595 h 1055495"/>
              <a:gd name="connsiteX0" fmla="*/ 0 w 9677400"/>
              <a:gd name="connsiteY0" fmla="*/ 712595 h 1055494"/>
              <a:gd name="connsiteX1" fmla="*/ 4080831 w 9677400"/>
              <a:gd name="connsiteY1" fmla="*/ 941194 h 1055494"/>
              <a:gd name="connsiteX2" fmla="*/ 9677400 w 9677400"/>
              <a:gd name="connsiteY2" fmla="*/ 26796 h 1055494"/>
              <a:gd name="connsiteX3" fmla="*/ 9677400 w 9677400"/>
              <a:gd name="connsiteY3" fmla="*/ 941196 h 1055494"/>
              <a:gd name="connsiteX4" fmla="*/ 533400 w 9677400"/>
              <a:gd name="connsiteY4" fmla="*/ 941196 h 1055494"/>
              <a:gd name="connsiteX5" fmla="*/ 0 w 9677400"/>
              <a:gd name="connsiteY5" fmla="*/ 712595 h 1055494"/>
              <a:gd name="connsiteX0" fmla="*/ 0 w 9677400"/>
              <a:gd name="connsiteY0" fmla="*/ 929055 h 1271954"/>
              <a:gd name="connsiteX1" fmla="*/ 4080831 w 9677400"/>
              <a:gd name="connsiteY1" fmla="*/ 1157654 h 1271954"/>
              <a:gd name="connsiteX2" fmla="*/ 9677400 w 9677400"/>
              <a:gd name="connsiteY2" fmla="*/ 243256 h 1271954"/>
              <a:gd name="connsiteX3" fmla="*/ 9677400 w 9677400"/>
              <a:gd name="connsiteY3" fmla="*/ 1157656 h 1271954"/>
              <a:gd name="connsiteX4" fmla="*/ 533400 w 9677400"/>
              <a:gd name="connsiteY4" fmla="*/ 1157656 h 1271954"/>
              <a:gd name="connsiteX5" fmla="*/ 0 w 9677400"/>
              <a:gd name="connsiteY5" fmla="*/ 929055 h 1271954"/>
              <a:gd name="connsiteX0" fmla="*/ 0 w 9677400"/>
              <a:gd name="connsiteY0" fmla="*/ 790890 h 1133789"/>
              <a:gd name="connsiteX1" fmla="*/ 4080831 w 9677400"/>
              <a:gd name="connsiteY1" fmla="*/ 1019489 h 1133789"/>
              <a:gd name="connsiteX2" fmla="*/ 9677400 w 9677400"/>
              <a:gd name="connsiteY2" fmla="*/ 105091 h 1133789"/>
              <a:gd name="connsiteX3" fmla="*/ 9677400 w 9677400"/>
              <a:gd name="connsiteY3" fmla="*/ 1019491 h 1133789"/>
              <a:gd name="connsiteX4" fmla="*/ 533400 w 9677400"/>
              <a:gd name="connsiteY4" fmla="*/ 1019491 h 1133789"/>
              <a:gd name="connsiteX5" fmla="*/ 0 w 9677400"/>
              <a:gd name="connsiteY5" fmla="*/ 790890 h 1133789"/>
              <a:gd name="connsiteX0" fmla="*/ 0 w 9677400"/>
              <a:gd name="connsiteY0" fmla="*/ 790890 h 1133789"/>
              <a:gd name="connsiteX1" fmla="*/ 4080831 w 9677400"/>
              <a:gd name="connsiteY1" fmla="*/ 1019489 h 1133789"/>
              <a:gd name="connsiteX2" fmla="*/ 9677400 w 9677400"/>
              <a:gd name="connsiteY2" fmla="*/ 333689 h 1133789"/>
              <a:gd name="connsiteX3" fmla="*/ 9677400 w 9677400"/>
              <a:gd name="connsiteY3" fmla="*/ 1019491 h 1133789"/>
              <a:gd name="connsiteX4" fmla="*/ 533400 w 9677400"/>
              <a:gd name="connsiteY4" fmla="*/ 1019491 h 1133789"/>
              <a:gd name="connsiteX5" fmla="*/ 0 w 9677400"/>
              <a:gd name="connsiteY5" fmla="*/ 790890 h 1133789"/>
              <a:gd name="connsiteX0" fmla="*/ 0 w 9677400"/>
              <a:gd name="connsiteY0" fmla="*/ 554335 h 897234"/>
              <a:gd name="connsiteX1" fmla="*/ 4080831 w 9677400"/>
              <a:gd name="connsiteY1" fmla="*/ 782934 h 897234"/>
              <a:gd name="connsiteX2" fmla="*/ 5538271 w 9677400"/>
              <a:gd name="connsiteY2" fmla="*/ 249534 h 897234"/>
              <a:gd name="connsiteX3" fmla="*/ 9677400 w 9677400"/>
              <a:gd name="connsiteY3" fmla="*/ 97134 h 897234"/>
              <a:gd name="connsiteX4" fmla="*/ 9677400 w 9677400"/>
              <a:gd name="connsiteY4" fmla="*/ 782936 h 897234"/>
              <a:gd name="connsiteX5" fmla="*/ 533400 w 9677400"/>
              <a:gd name="connsiteY5" fmla="*/ 782936 h 897234"/>
              <a:gd name="connsiteX6" fmla="*/ 0 w 9677400"/>
              <a:gd name="connsiteY6" fmla="*/ 554335 h 897234"/>
              <a:gd name="connsiteX0" fmla="*/ 0 w 9677400"/>
              <a:gd name="connsiteY0" fmla="*/ 571501 h 914400"/>
              <a:gd name="connsiteX1" fmla="*/ 4080831 w 9677400"/>
              <a:gd name="connsiteY1" fmla="*/ 800100 h 914400"/>
              <a:gd name="connsiteX2" fmla="*/ 5538271 w 9677400"/>
              <a:gd name="connsiteY2" fmla="*/ 114300 h 914400"/>
              <a:gd name="connsiteX3" fmla="*/ 9677400 w 9677400"/>
              <a:gd name="connsiteY3" fmla="*/ 114300 h 914400"/>
              <a:gd name="connsiteX4" fmla="*/ 9677400 w 9677400"/>
              <a:gd name="connsiteY4" fmla="*/ 800102 h 914400"/>
              <a:gd name="connsiteX5" fmla="*/ 533400 w 9677400"/>
              <a:gd name="connsiteY5" fmla="*/ 800102 h 914400"/>
              <a:gd name="connsiteX6" fmla="*/ 0 w 9677400"/>
              <a:gd name="connsiteY6" fmla="*/ 571501 h 914400"/>
              <a:gd name="connsiteX0" fmla="*/ 0 w 9677400"/>
              <a:gd name="connsiteY0" fmla="*/ 571501 h 914400"/>
              <a:gd name="connsiteX1" fmla="*/ 3905939 w 9677400"/>
              <a:gd name="connsiteY1" fmla="*/ 800100 h 914400"/>
              <a:gd name="connsiteX2" fmla="*/ 5538271 w 9677400"/>
              <a:gd name="connsiteY2" fmla="*/ 114300 h 914400"/>
              <a:gd name="connsiteX3" fmla="*/ 9677400 w 9677400"/>
              <a:gd name="connsiteY3" fmla="*/ 114300 h 914400"/>
              <a:gd name="connsiteX4" fmla="*/ 9677400 w 9677400"/>
              <a:gd name="connsiteY4" fmla="*/ 800102 h 914400"/>
              <a:gd name="connsiteX5" fmla="*/ 533400 w 9677400"/>
              <a:gd name="connsiteY5" fmla="*/ 800102 h 914400"/>
              <a:gd name="connsiteX6" fmla="*/ 0 w 9677400"/>
              <a:gd name="connsiteY6" fmla="*/ 571501 h 914400"/>
              <a:gd name="connsiteX0" fmla="*/ 0 w 9677400"/>
              <a:gd name="connsiteY0" fmla="*/ 630535 h 973434"/>
              <a:gd name="connsiteX1" fmla="*/ 3905939 w 9677400"/>
              <a:gd name="connsiteY1" fmla="*/ 859134 h 973434"/>
              <a:gd name="connsiteX2" fmla="*/ 5538271 w 9677400"/>
              <a:gd name="connsiteY2" fmla="*/ 173334 h 973434"/>
              <a:gd name="connsiteX3" fmla="*/ 9677400 w 9677400"/>
              <a:gd name="connsiteY3" fmla="*/ 97134 h 973434"/>
              <a:gd name="connsiteX4" fmla="*/ 9677400 w 9677400"/>
              <a:gd name="connsiteY4" fmla="*/ 859136 h 973434"/>
              <a:gd name="connsiteX5" fmla="*/ 533400 w 9677400"/>
              <a:gd name="connsiteY5" fmla="*/ 859136 h 973434"/>
              <a:gd name="connsiteX6" fmla="*/ 0 w 9677400"/>
              <a:gd name="connsiteY6" fmla="*/ 630535 h 973434"/>
              <a:gd name="connsiteX0" fmla="*/ 0 w 9677400"/>
              <a:gd name="connsiteY0" fmla="*/ 584201 h 927100"/>
              <a:gd name="connsiteX1" fmla="*/ 3905939 w 9677400"/>
              <a:gd name="connsiteY1" fmla="*/ 812800 h 927100"/>
              <a:gd name="connsiteX2" fmla="*/ 5538271 w 9677400"/>
              <a:gd name="connsiteY2" fmla="*/ 127000 h 927100"/>
              <a:gd name="connsiteX3" fmla="*/ 9677400 w 9677400"/>
              <a:gd name="connsiteY3" fmla="*/ 50800 h 927100"/>
              <a:gd name="connsiteX4" fmla="*/ 9677400 w 9677400"/>
              <a:gd name="connsiteY4" fmla="*/ 812802 h 927100"/>
              <a:gd name="connsiteX5" fmla="*/ 533400 w 9677400"/>
              <a:gd name="connsiteY5" fmla="*/ 812802 h 927100"/>
              <a:gd name="connsiteX6" fmla="*/ 0 w 9677400"/>
              <a:gd name="connsiteY6" fmla="*/ 584201 h 927100"/>
              <a:gd name="connsiteX0" fmla="*/ 0 w 9677400"/>
              <a:gd name="connsiteY0" fmla="*/ 584201 h 927100"/>
              <a:gd name="connsiteX1" fmla="*/ 3905939 w 9677400"/>
              <a:gd name="connsiteY1" fmla="*/ 812800 h 927100"/>
              <a:gd name="connsiteX2" fmla="*/ 5538271 w 9677400"/>
              <a:gd name="connsiteY2" fmla="*/ 127000 h 927100"/>
              <a:gd name="connsiteX3" fmla="*/ 9677400 w 9677400"/>
              <a:gd name="connsiteY3" fmla="*/ 50800 h 927100"/>
              <a:gd name="connsiteX4" fmla="*/ 9677400 w 9677400"/>
              <a:gd name="connsiteY4" fmla="*/ 812802 h 927100"/>
              <a:gd name="connsiteX5" fmla="*/ 533400 w 9677400"/>
              <a:gd name="connsiteY5" fmla="*/ 812802 h 927100"/>
              <a:gd name="connsiteX6" fmla="*/ 0 w 9677400"/>
              <a:gd name="connsiteY6" fmla="*/ 584201 h 927100"/>
              <a:gd name="connsiteX0" fmla="*/ 0 w 9677400"/>
              <a:gd name="connsiteY0" fmla="*/ 584201 h 927100"/>
              <a:gd name="connsiteX1" fmla="*/ 3905939 w 9677400"/>
              <a:gd name="connsiteY1" fmla="*/ 812800 h 927100"/>
              <a:gd name="connsiteX2" fmla="*/ 5538271 w 9677400"/>
              <a:gd name="connsiteY2" fmla="*/ 127000 h 927100"/>
              <a:gd name="connsiteX3" fmla="*/ 9677400 w 9677400"/>
              <a:gd name="connsiteY3" fmla="*/ 50800 h 927100"/>
              <a:gd name="connsiteX4" fmla="*/ 9677400 w 9677400"/>
              <a:gd name="connsiteY4" fmla="*/ 812802 h 927100"/>
              <a:gd name="connsiteX5" fmla="*/ 533400 w 9677400"/>
              <a:gd name="connsiteY5" fmla="*/ 812802 h 927100"/>
              <a:gd name="connsiteX6" fmla="*/ 0 w 9677400"/>
              <a:gd name="connsiteY6" fmla="*/ 584201 h 927100"/>
              <a:gd name="connsiteX0" fmla="*/ 0 w 9677400"/>
              <a:gd name="connsiteY0" fmla="*/ 570594 h 913493"/>
              <a:gd name="connsiteX1" fmla="*/ 3905939 w 9677400"/>
              <a:gd name="connsiteY1" fmla="*/ 799193 h 913493"/>
              <a:gd name="connsiteX2" fmla="*/ 5538271 w 9677400"/>
              <a:gd name="connsiteY2" fmla="*/ 113393 h 913493"/>
              <a:gd name="connsiteX3" fmla="*/ 9677400 w 9677400"/>
              <a:gd name="connsiteY3" fmla="*/ 118836 h 913493"/>
              <a:gd name="connsiteX4" fmla="*/ 9677400 w 9677400"/>
              <a:gd name="connsiteY4" fmla="*/ 799195 h 913493"/>
              <a:gd name="connsiteX5" fmla="*/ 533400 w 9677400"/>
              <a:gd name="connsiteY5" fmla="*/ 799195 h 913493"/>
              <a:gd name="connsiteX6" fmla="*/ 0 w 9677400"/>
              <a:gd name="connsiteY6" fmla="*/ 570594 h 913493"/>
              <a:gd name="connsiteX0" fmla="*/ 0 w 9677400"/>
              <a:gd name="connsiteY0" fmla="*/ 498930 h 841829"/>
              <a:gd name="connsiteX1" fmla="*/ 3905939 w 9677400"/>
              <a:gd name="connsiteY1" fmla="*/ 727529 h 841829"/>
              <a:gd name="connsiteX2" fmla="*/ 5538271 w 9677400"/>
              <a:gd name="connsiteY2" fmla="*/ 113393 h 841829"/>
              <a:gd name="connsiteX3" fmla="*/ 9677400 w 9677400"/>
              <a:gd name="connsiteY3" fmla="*/ 47172 h 841829"/>
              <a:gd name="connsiteX4" fmla="*/ 9677400 w 9677400"/>
              <a:gd name="connsiteY4" fmla="*/ 727531 h 841829"/>
              <a:gd name="connsiteX5" fmla="*/ 533400 w 9677400"/>
              <a:gd name="connsiteY5" fmla="*/ 727531 h 841829"/>
              <a:gd name="connsiteX6" fmla="*/ 0 w 9677400"/>
              <a:gd name="connsiteY6" fmla="*/ 498930 h 841829"/>
              <a:gd name="connsiteX0" fmla="*/ 0 w 9677400"/>
              <a:gd name="connsiteY0" fmla="*/ 483578 h 826477"/>
              <a:gd name="connsiteX1" fmla="*/ 3905939 w 9677400"/>
              <a:gd name="connsiteY1" fmla="*/ 712177 h 826477"/>
              <a:gd name="connsiteX2" fmla="*/ 5538271 w 9677400"/>
              <a:gd name="connsiteY2" fmla="*/ 98041 h 826477"/>
              <a:gd name="connsiteX3" fmla="*/ 9677400 w 9677400"/>
              <a:gd name="connsiteY3" fmla="*/ 31820 h 826477"/>
              <a:gd name="connsiteX4" fmla="*/ 9677400 w 9677400"/>
              <a:gd name="connsiteY4" fmla="*/ 712179 h 826477"/>
              <a:gd name="connsiteX5" fmla="*/ 533400 w 9677400"/>
              <a:gd name="connsiteY5" fmla="*/ 712179 h 826477"/>
              <a:gd name="connsiteX6" fmla="*/ 0 w 9677400"/>
              <a:gd name="connsiteY6" fmla="*/ 483578 h 826477"/>
              <a:gd name="connsiteX0" fmla="*/ 0 w 9677400"/>
              <a:gd name="connsiteY0" fmla="*/ 417358 h 760257"/>
              <a:gd name="connsiteX1" fmla="*/ 3905939 w 9677400"/>
              <a:gd name="connsiteY1" fmla="*/ 645957 h 760257"/>
              <a:gd name="connsiteX2" fmla="*/ 5538271 w 9677400"/>
              <a:gd name="connsiteY2" fmla="*/ 31821 h 760257"/>
              <a:gd name="connsiteX3" fmla="*/ 9677400 w 9677400"/>
              <a:gd name="connsiteY3" fmla="*/ 31820 h 760257"/>
              <a:gd name="connsiteX4" fmla="*/ 9677400 w 9677400"/>
              <a:gd name="connsiteY4" fmla="*/ 645959 h 760257"/>
              <a:gd name="connsiteX5" fmla="*/ 533400 w 9677400"/>
              <a:gd name="connsiteY5" fmla="*/ 645959 h 760257"/>
              <a:gd name="connsiteX6" fmla="*/ 0 w 9677400"/>
              <a:gd name="connsiteY6" fmla="*/ 417358 h 760257"/>
              <a:gd name="connsiteX0" fmla="*/ 0 w 9677400"/>
              <a:gd name="connsiteY0" fmla="*/ 483579 h 826478"/>
              <a:gd name="connsiteX1" fmla="*/ 3905939 w 9677400"/>
              <a:gd name="connsiteY1" fmla="*/ 712178 h 826478"/>
              <a:gd name="connsiteX2" fmla="*/ 5538271 w 9677400"/>
              <a:gd name="connsiteY2" fmla="*/ 98042 h 826478"/>
              <a:gd name="connsiteX3" fmla="*/ 9677400 w 9677400"/>
              <a:gd name="connsiteY3" fmla="*/ 31820 h 826478"/>
              <a:gd name="connsiteX4" fmla="*/ 9677400 w 9677400"/>
              <a:gd name="connsiteY4" fmla="*/ 712180 h 826478"/>
              <a:gd name="connsiteX5" fmla="*/ 533400 w 9677400"/>
              <a:gd name="connsiteY5" fmla="*/ 712180 h 826478"/>
              <a:gd name="connsiteX6" fmla="*/ 0 w 9677400"/>
              <a:gd name="connsiteY6" fmla="*/ 483579 h 826478"/>
              <a:gd name="connsiteX0" fmla="*/ 0 w 9677400"/>
              <a:gd name="connsiteY0" fmla="*/ 451759 h 794658"/>
              <a:gd name="connsiteX1" fmla="*/ 3905939 w 9677400"/>
              <a:gd name="connsiteY1" fmla="*/ 680358 h 794658"/>
              <a:gd name="connsiteX2" fmla="*/ 5538271 w 9677400"/>
              <a:gd name="connsiteY2" fmla="*/ 66222 h 794658"/>
              <a:gd name="connsiteX3" fmla="*/ 9677400 w 9677400"/>
              <a:gd name="connsiteY3" fmla="*/ 0 h 794658"/>
              <a:gd name="connsiteX4" fmla="*/ 9677400 w 9677400"/>
              <a:gd name="connsiteY4" fmla="*/ 680360 h 794658"/>
              <a:gd name="connsiteX5" fmla="*/ 533400 w 9677400"/>
              <a:gd name="connsiteY5" fmla="*/ 680360 h 794658"/>
              <a:gd name="connsiteX6" fmla="*/ 0 w 9677400"/>
              <a:gd name="connsiteY6" fmla="*/ 451759 h 794658"/>
              <a:gd name="connsiteX0" fmla="*/ 0 w 9677400"/>
              <a:gd name="connsiteY0" fmla="*/ 451759 h 794658"/>
              <a:gd name="connsiteX1" fmla="*/ 3905939 w 9677400"/>
              <a:gd name="connsiteY1" fmla="*/ 680358 h 794658"/>
              <a:gd name="connsiteX2" fmla="*/ 5538271 w 9677400"/>
              <a:gd name="connsiteY2" fmla="*/ 66222 h 794658"/>
              <a:gd name="connsiteX3" fmla="*/ 9677400 w 9677400"/>
              <a:gd name="connsiteY3" fmla="*/ 0 h 794658"/>
              <a:gd name="connsiteX4" fmla="*/ 9677400 w 9677400"/>
              <a:gd name="connsiteY4" fmla="*/ 680360 h 794658"/>
              <a:gd name="connsiteX5" fmla="*/ 533400 w 9677400"/>
              <a:gd name="connsiteY5" fmla="*/ 680360 h 794658"/>
              <a:gd name="connsiteX6" fmla="*/ 0 w 9677400"/>
              <a:gd name="connsiteY6" fmla="*/ 451759 h 794658"/>
              <a:gd name="connsiteX0" fmla="*/ 0 w 9677400"/>
              <a:gd name="connsiteY0" fmla="*/ 394998 h 737897"/>
              <a:gd name="connsiteX1" fmla="*/ 3905939 w 9677400"/>
              <a:gd name="connsiteY1" fmla="*/ 623597 h 737897"/>
              <a:gd name="connsiteX2" fmla="*/ 5538271 w 9677400"/>
              <a:gd name="connsiteY2" fmla="*/ 9461 h 737897"/>
              <a:gd name="connsiteX3" fmla="*/ 9677400 w 9677400"/>
              <a:gd name="connsiteY3" fmla="*/ 0 h 737897"/>
              <a:gd name="connsiteX4" fmla="*/ 9677400 w 9677400"/>
              <a:gd name="connsiteY4" fmla="*/ 623599 h 737897"/>
              <a:gd name="connsiteX5" fmla="*/ 533400 w 9677400"/>
              <a:gd name="connsiteY5" fmla="*/ 623599 h 737897"/>
              <a:gd name="connsiteX6" fmla="*/ 0 w 9677400"/>
              <a:gd name="connsiteY6" fmla="*/ 394998 h 737897"/>
              <a:gd name="connsiteX0" fmla="*/ 1856801 w 9144000"/>
              <a:gd name="connsiteY0" fmla="*/ 579776 h 737897"/>
              <a:gd name="connsiteX1" fmla="*/ 3372539 w 9144000"/>
              <a:gd name="connsiteY1" fmla="*/ 623597 h 737897"/>
              <a:gd name="connsiteX2" fmla="*/ 5004871 w 9144000"/>
              <a:gd name="connsiteY2" fmla="*/ 9461 h 737897"/>
              <a:gd name="connsiteX3" fmla="*/ 9144000 w 9144000"/>
              <a:gd name="connsiteY3" fmla="*/ 0 h 737897"/>
              <a:gd name="connsiteX4" fmla="*/ 9144000 w 9144000"/>
              <a:gd name="connsiteY4" fmla="*/ 623599 h 737897"/>
              <a:gd name="connsiteX5" fmla="*/ 0 w 9144000"/>
              <a:gd name="connsiteY5" fmla="*/ 623599 h 737897"/>
              <a:gd name="connsiteX6" fmla="*/ 1856801 w 9144000"/>
              <a:gd name="connsiteY6" fmla="*/ 579776 h 737897"/>
              <a:gd name="connsiteX0" fmla="*/ 97162 w 7384361"/>
              <a:gd name="connsiteY0" fmla="*/ 579776 h 737897"/>
              <a:gd name="connsiteX1" fmla="*/ 1612900 w 7384361"/>
              <a:gd name="connsiteY1" fmla="*/ 623597 h 737897"/>
              <a:gd name="connsiteX2" fmla="*/ 3245232 w 7384361"/>
              <a:gd name="connsiteY2" fmla="*/ 9461 h 737897"/>
              <a:gd name="connsiteX3" fmla="*/ 7384361 w 7384361"/>
              <a:gd name="connsiteY3" fmla="*/ 0 h 737897"/>
              <a:gd name="connsiteX4" fmla="*/ 7384361 w 7384361"/>
              <a:gd name="connsiteY4" fmla="*/ 623599 h 737897"/>
              <a:gd name="connsiteX5" fmla="*/ 388650 w 7384361"/>
              <a:gd name="connsiteY5" fmla="*/ 579776 h 737897"/>
              <a:gd name="connsiteX6" fmla="*/ 97162 w 7384361"/>
              <a:gd name="connsiteY6" fmla="*/ 579776 h 737897"/>
              <a:gd name="connsiteX0" fmla="*/ 0 w 7287199"/>
              <a:gd name="connsiteY0" fmla="*/ 579776 h 732550"/>
              <a:gd name="connsiteX1" fmla="*/ 582976 w 7287199"/>
              <a:gd name="connsiteY1" fmla="*/ 579776 h 732550"/>
              <a:gd name="connsiteX2" fmla="*/ 1515738 w 7287199"/>
              <a:gd name="connsiteY2" fmla="*/ 623597 h 732550"/>
              <a:gd name="connsiteX3" fmla="*/ 3148070 w 7287199"/>
              <a:gd name="connsiteY3" fmla="*/ 9461 h 732550"/>
              <a:gd name="connsiteX4" fmla="*/ 7287199 w 7287199"/>
              <a:gd name="connsiteY4" fmla="*/ 0 h 732550"/>
              <a:gd name="connsiteX5" fmla="*/ 7287199 w 7287199"/>
              <a:gd name="connsiteY5" fmla="*/ 623599 h 732550"/>
              <a:gd name="connsiteX6" fmla="*/ 291488 w 7287199"/>
              <a:gd name="connsiteY6" fmla="*/ 579776 h 732550"/>
              <a:gd name="connsiteX7" fmla="*/ 0 w 7287199"/>
              <a:gd name="connsiteY7" fmla="*/ 579776 h 732550"/>
              <a:gd name="connsiteX0" fmla="*/ 0 w 7287199"/>
              <a:gd name="connsiteY0" fmla="*/ 579776 h 731392"/>
              <a:gd name="connsiteX1" fmla="*/ 582976 w 7287199"/>
              <a:gd name="connsiteY1" fmla="*/ 579776 h 731392"/>
              <a:gd name="connsiteX2" fmla="*/ 1224249 w 7287199"/>
              <a:gd name="connsiteY2" fmla="*/ 579776 h 731392"/>
              <a:gd name="connsiteX3" fmla="*/ 1515738 w 7287199"/>
              <a:gd name="connsiteY3" fmla="*/ 623597 h 731392"/>
              <a:gd name="connsiteX4" fmla="*/ 3148070 w 7287199"/>
              <a:gd name="connsiteY4" fmla="*/ 9461 h 731392"/>
              <a:gd name="connsiteX5" fmla="*/ 7287199 w 7287199"/>
              <a:gd name="connsiteY5" fmla="*/ 0 h 731392"/>
              <a:gd name="connsiteX6" fmla="*/ 7287199 w 7287199"/>
              <a:gd name="connsiteY6" fmla="*/ 623599 h 731392"/>
              <a:gd name="connsiteX7" fmla="*/ 291488 w 7287199"/>
              <a:gd name="connsiteY7" fmla="*/ 579776 h 731392"/>
              <a:gd name="connsiteX8" fmla="*/ 0 w 7287199"/>
              <a:gd name="connsiteY8" fmla="*/ 579776 h 731392"/>
              <a:gd name="connsiteX0" fmla="*/ 0 w 7287199"/>
              <a:gd name="connsiteY0" fmla="*/ 579776 h 732550"/>
              <a:gd name="connsiteX1" fmla="*/ 582976 w 7287199"/>
              <a:gd name="connsiteY1" fmla="*/ 579776 h 732550"/>
              <a:gd name="connsiteX2" fmla="*/ 1224249 w 7287199"/>
              <a:gd name="connsiteY2" fmla="*/ 579776 h 732550"/>
              <a:gd name="connsiteX3" fmla="*/ 1399141 w 7287199"/>
              <a:gd name="connsiteY3" fmla="*/ 579776 h 732550"/>
              <a:gd name="connsiteX4" fmla="*/ 1515738 w 7287199"/>
              <a:gd name="connsiteY4" fmla="*/ 623597 h 732550"/>
              <a:gd name="connsiteX5" fmla="*/ 3148070 w 7287199"/>
              <a:gd name="connsiteY5" fmla="*/ 9461 h 732550"/>
              <a:gd name="connsiteX6" fmla="*/ 7287199 w 7287199"/>
              <a:gd name="connsiteY6" fmla="*/ 0 h 732550"/>
              <a:gd name="connsiteX7" fmla="*/ 7287199 w 7287199"/>
              <a:gd name="connsiteY7" fmla="*/ 623599 h 732550"/>
              <a:gd name="connsiteX8" fmla="*/ 291488 w 7287199"/>
              <a:gd name="connsiteY8" fmla="*/ 579776 h 732550"/>
              <a:gd name="connsiteX9" fmla="*/ 0 w 7287199"/>
              <a:gd name="connsiteY9" fmla="*/ 579776 h 732550"/>
              <a:gd name="connsiteX0" fmla="*/ 0 w 7287199"/>
              <a:gd name="connsiteY0" fmla="*/ 579776 h 733709"/>
              <a:gd name="connsiteX1" fmla="*/ 582976 w 7287199"/>
              <a:gd name="connsiteY1" fmla="*/ 579776 h 733709"/>
              <a:gd name="connsiteX2" fmla="*/ 1224249 w 7287199"/>
              <a:gd name="connsiteY2" fmla="*/ 579776 h 733709"/>
              <a:gd name="connsiteX3" fmla="*/ 1399141 w 7287199"/>
              <a:gd name="connsiteY3" fmla="*/ 579776 h 733709"/>
              <a:gd name="connsiteX4" fmla="*/ 1515737 w 7287199"/>
              <a:gd name="connsiteY4" fmla="*/ 579776 h 733709"/>
              <a:gd name="connsiteX5" fmla="*/ 1515738 w 7287199"/>
              <a:gd name="connsiteY5" fmla="*/ 623597 h 733709"/>
              <a:gd name="connsiteX6" fmla="*/ 3148070 w 7287199"/>
              <a:gd name="connsiteY6" fmla="*/ 9461 h 733709"/>
              <a:gd name="connsiteX7" fmla="*/ 7287199 w 7287199"/>
              <a:gd name="connsiteY7" fmla="*/ 0 h 733709"/>
              <a:gd name="connsiteX8" fmla="*/ 7287199 w 7287199"/>
              <a:gd name="connsiteY8" fmla="*/ 623599 h 733709"/>
              <a:gd name="connsiteX9" fmla="*/ 291488 w 7287199"/>
              <a:gd name="connsiteY9" fmla="*/ 579776 h 733709"/>
              <a:gd name="connsiteX10" fmla="*/ 0 w 7287199"/>
              <a:gd name="connsiteY10" fmla="*/ 579776 h 733709"/>
              <a:gd name="connsiteX0" fmla="*/ 0 w 7287199"/>
              <a:gd name="connsiteY0" fmla="*/ 579776 h 733709"/>
              <a:gd name="connsiteX1" fmla="*/ 582976 w 7287199"/>
              <a:gd name="connsiteY1" fmla="*/ 579776 h 733709"/>
              <a:gd name="connsiteX2" fmla="*/ 1224249 w 7287199"/>
              <a:gd name="connsiteY2" fmla="*/ 579776 h 733709"/>
              <a:gd name="connsiteX3" fmla="*/ 1399141 w 7287199"/>
              <a:gd name="connsiteY3" fmla="*/ 579776 h 733709"/>
              <a:gd name="connsiteX4" fmla="*/ 291487 w 7287199"/>
              <a:gd name="connsiteY4" fmla="*/ 579776 h 733709"/>
              <a:gd name="connsiteX5" fmla="*/ 1515738 w 7287199"/>
              <a:gd name="connsiteY5" fmla="*/ 623597 h 733709"/>
              <a:gd name="connsiteX6" fmla="*/ 3148070 w 7287199"/>
              <a:gd name="connsiteY6" fmla="*/ 9461 h 733709"/>
              <a:gd name="connsiteX7" fmla="*/ 7287199 w 7287199"/>
              <a:gd name="connsiteY7" fmla="*/ 0 h 733709"/>
              <a:gd name="connsiteX8" fmla="*/ 7287199 w 7287199"/>
              <a:gd name="connsiteY8" fmla="*/ 623599 h 733709"/>
              <a:gd name="connsiteX9" fmla="*/ 291488 w 7287199"/>
              <a:gd name="connsiteY9" fmla="*/ 579776 h 733709"/>
              <a:gd name="connsiteX10" fmla="*/ 0 w 7287199"/>
              <a:gd name="connsiteY10" fmla="*/ 579776 h 733709"/>
              <a:gd name="connsiteX0" fmla="*/ 0 w 7287199"/>
              <a:gd name="connsiteY0" fmla="*/ 579776 h 731392"/>
              <a:gd name="connsiteX1" fmla="*/ 582976 w 7287199"/>
              <a:gd name="connsiteY1" fmla="*/ 579776 h 731392"/>
              <a:gd name="connsiteX2" fmla="*/ 1224249 w 7287199"/>
              <a:gd name="connsiteY2" fmla="*/ 579776 h 731392"/>
              <a:gd name="connsiteX3" fmla="*/ 1399141 w 7287199"/>
              <a:gd name="connsiteY3" fmla="*/ 579776 h 731392"/>
              <a:gd name="connsiteX4" fmla="*/ 291487 w 7287199"/>
              <a:gd name="connsiteY4" fmla="*/ 579776 h 731392"/>
              <a:gd name="connsiteX5" fmla="*/ 1107653 w 7287199"/>
              <a:gd name="connsiteY5" fmla="*/ 579776 h 731392"/>
              <a:gd name="connsiteX6" fmla="*/ 1515738 w 7287199"/>
              <a:gd name="connsiteY6" fmla="*/ 623597 h 731392"/>
              <a:gd name="connsiteX7" fmla="*/ 3148070 w 7287199"/>
              <a:gd name="connsiteY7" fmla="*/ 9461 h 731392"/>
              <a:gd name="connsiteX8" fmla="*/ 7287199 w 7287199"/>
              <a:gd name="connsiteY8" fmla="*/ 0 h 731392"/>
              <a:gd name="connsiteX9" fmla="*/ 7287199 w 7287199"/>
              <a:gd name="connsiteY9" fmla="*/ 623599 h 731392"/>
              <a:gd name="connsiteX10" fmla="*/ 291488 w 7287199"/>
              <a:gd name="connsiteY10" fmla="*/ 579776 h 731392"/>
              <a:gd name="connsiteX11" fmla="*/ 0 w 7287199"/>
              <a:gd name="connsiteY11" fmla="*/ 579776 h 731392"/>
              <a:gd name="connsiteX0" fmla="*/ 46232 w 7041944"/>
              <a:gd name="connsiteY0" fmla="*/ 579776 h 731392"/>
              <a:gd name="connsiteX1" fmla="*/ 337721 w 7041944"/>
              <a:gd name="connsiteY1" fmla="*/ 579776 h 731392"/>
              <a:gd name="connsiteX2" fmla="*/ 978994 w 7041944"/>
              <a:gd name="connsiteY2" fmla="*/ 579776 h 731392"/>
              <a:gd name="connsiteX3" fmla="*/ 1153886 w 7041944"/>
              <a:gd name="connsiteY3" fmla="*/ 579776 h 731392"/>
              <a:gd name="connsiteX4" fmla="*/ 46232 w 7041944"/>
              <a:gd name="connsiteY4" fmla="*/ 579776 h 731392"/>
              <a:gd name="connsiteX5" fmla="*/ 862398 w 7041944"/>
              <a:gd name="connsiteY5" fmla="*/ 579776 h 731392"/>
              <a:gd name="connsiteX6" fmla="*/ 1270483 w 7041944"/>
              <a:gd name="connsiteY6" fmla="*/ 623597 h 731392"/>
              <a:gd name="connsiteX7" fmla="*/ 2902815 w 7041944"/>
              <a:gd name="connsiteY7" fmla="*/ 9461 h 731392"/>
              <a:gd name="connsiteX8" fmla="*/ 7041944 w 7041944"/>
              <a:gd name="connsiteY8" fmla="*/ 0 h 731392"/>
              <a:gd name="connsiteX9" fmla="*/ 7041944 w 7041944"/>
              <a:gd name="connsiteY9" fmla="*/ 623599 h 731392"/>
              <a:gd name="connsiteX10" fmla="*/ 46233 w 7041944"/>
              <a:gd name="connsiteY10" fmla="*/ 579776 h 731392"/>
              <a:gd name="connsiteX11" fmla="*/ 46232 w 7041944"/>
              <a:gd name="connsiteY11" fmla="*/ 579776 h 731392"/>
              <a:gd name="connsiteX0" fmla="*/ 46232 w 7041944"/>
              <a:gd name="connsiteY0" fmla="*/ 579776 h 733709"/>
              <a:gd name="connsiteX1" fmla="*/ 337721 w 7041944"/>
              <a:gd name="connsiteY1" fmla="*/ 579776 h 733709"/>
              <a:gd name="connsiteX2" fmla="*/ 978994 w 7041944"/>
              <a:gd name="connsiteY2" fmla="*/ 579776 h 733709"/>
              <a:gd name="connsiteX3" fmla="*/ 1153886 w 7041944"/>
              <a:gd name="connsiteY3" fmla="*/ 579776 h 733709"/>
              <a:gd name="connsiteX4" fmla="*/ 46232 w 7041944"/>
              <a:gd name="connsiteY4" fmla="*/ 579776 h 733709"/>
              <a:gd name="connsiteX5" fmla="*/ 862398 w 7041944"/>
              <a:gd name="connsiteY5" fmla="*/ 579776 h 733709"/>
              <a:gd name="connsiteX6" fmla="*/ 1095589 w 7041944"/>
              <a:gd name="connsiteY6" fmla="*/ 579776 h 733709"/>
              <a:gd name="connsiteX7" fmla="*/ 1270483 w 7041944"/>
              <a:gd name="connsiteY7" fmla="*/ 623597 h 733709"/>
              <a:gd name="connsiteX8" fmla="*/ 2902815 w 7041944"/>
              <a:gd name="connsiteY8" fmla="*/ 9461 h 733709"/>
              <a:gd name="connsiteX9" fmla="*/ 7041944 w 7041944"/>
              <a:gd name="connsiteY9" fmla="*/ 0 h 733709"/>
              <a:gd name="connsiteX10" fmla="*/ 7041944 w 7041944"/>
              <a:gd name="connsiteY10" fmla="*/ 623599 h 733709"/>
              <a:gd name="connsiteX11" fmla="*/ 46233 w 7041944"/>
              <a:gd name="connsiteY11" fmla="*/ 579776 h 733709"/>
              <a:gd name="connsiteX12" fmla="*/ 46232 w 7041944"/>
              <a:gd name="connsiteY12" fmla="*/ 579776 h 733709"/>
              <a:gd name="connsiteX0" fmla="*/ 46232 w 7041944"/>
              <a:gd name="connsiteY0" fmla="*/ 579776 h 733709"/>
              <a:gd name="connsiteX1" fmla="*/ 337721 w 7041944"/>
              <a:gd name="connsiteY1" fmla="*/ 579776 h 733709"/>
              <a:gd name="connsiteX2" fmla="*/ 978994 w 7041944"/>
              <a:gd name="connsiteY2" fmla="*/ 579776 h 733709"/>
              <a:gd name="connsiteX3" fmla="*/ 512613 w 7041944"/>
              <a:gd name="connsiteY3" fmla="*/ 579776 h 733709"/>
              <a:gd name="connsiteX4" fmla="*/ 46232 w 7041944"/>
              <a:gd name="connsiteY4" fmla="*/ 579776 h 733709"/>
              <a:gd name="connsiteX5" fmla="*/ 862398 w 7041944"/>
              <a:gd name="connsiteY5" fmla="*/ 579776 h 733709"/>
              <a:gd name="connsiteX6" fmla="*/ 1095589 w 7041944"/>
              <a:gd name="connsiteY6" fmla="*/ 579776 h 733709"/>
              <a:gd name="connsiteX7" fmla="*/ 1270483 w 7041944"/>
              <a:gd name="connsiteY7" fmla="*/ 623597 h 733709"/>
              <a:gd name="connsiteX8" fmla="*/ 2902815 w 7041944"/>
              <a:gd name="connsiteY8" fmla="*/ 9461 h 733709"/>
              <a:gd name="connsiteX9" fmla="*/ 7041944 w 7041944"/>
              <a:gd name="connsiteY9" fmla="*/ 0 h 733709"/>
              <a:gd name="connsiteX10" fmla="*/ 7041944 w 7041944"/>
              <a:gd name="connsiteY10" fmla="*/ 623599 h 733709"/>
              <a:gd name="connsiteX11" fmla="*/ 46233 w 7041944"/>
              <a:gd name="connsiteY11" fmla="*/ 579776 h 733709"/>
              <a:gd name="connsiteX12" fmla="*/ 46232 w 7041944"/>
              <a:gd name="connsiteY12" fmla="*/ 579776 h 733709"/>
              <a:gd name="connsiteX0" fmla="*/ 46232 w 7041944"/>
              <a:gd name="connsiteY0" fmla="*/ 579776 h 733709"/>
              <a:gd name="connsiteX1" fmla="*/ 337721 w 7041944"/>
              <a:gd name="connsiteY1" fmla="*/ 579776 h 733709"/>
              <a:gd name="connsiteX2" fmla="*/ 978994 w 7041944"/>
              <a:gd name="connsiteY2" fmla="*/ 579776 h 733709"/>
              <a:gd name="connsiteX3" fmla="*/ 512613 w 7041944"/>
              <a:gd name="connsiteY3" fmla="*/ 579776 h 733709"/>
              <a:gd name="connsiteX4" fmla="*/ 46232 w 7041944"/>
              <a:gd name="connsiteY4" fmla="*/ 579776 h 733709"/>
              <a:gd name="connsiteX5" fmla="*/ 862398 w 7041944"/>
              <a:gd name="connsiteY5" fmla="*/ 579776 h 733709"/>
              <a:gd name="connsiteX6" fmla="*/ 162827 w 7041944"/>
              <a:gd name="connsiteY6" fmla="*/ 579776 h 733709"/>
              <a:gd name="connsiteX7" fmla="*/ 1270483 w 7041944"/>
              <a:gd name="connsiteY7" fmla="*/ 623597 h 733709"/>
              <a:gd name="connsiteX8" fmla="*/ 2902815 w 7041944"/>
              <a:gd name="connsiteY8" fmla="*/ 9461 h 733709"/>
              <a:gd name="connsiteX9" fmla="*/ 7041944 w 7041944"/>
              <a:gd name="connsiteY9" fmla="*/ 0 h 733709"/>
              <a:gd name="connsiteX10" fmla="*/ 7041944 w 7041944"/>
              <a:gd name="connsiteY10" fmla="*/ 623599 h 733709"/>
              <a:gd name="connsiteX11" fmla="*/ 46233 w 7041944"/>
              <a:gd name="connsiteY11" fmla="*/ 579776 h 733709"/>
              <a:gd name="connsiteX12" fmla="*/ 46232 w 7041944"/>
              <a:gd name="connsiteY12" fmla="*/ 579776 h 733709"/>
              <a:gd name="connsiteX0" fmla="*/ 46232 w 7041944"/>
              <a:gd name="connsiteY0" fmla="*/ 579776 h 689888"/>
              <a:gd name="connsiteX1" fmla="*/ 337721 w 7041944"/>
              <a:gd name="connsiteY1" fmla="*/ 579776 h 689888"/>
              <a:gd name="connsiteX2" fmla="*/ 978994 w 7041944"/>
              <a:gd name="connsiteY2" fmla="*/ 579776 h 689888"/>
              <a:gd name="connsiteX3" fmla="*/ 512613 w 7041944"/>
              <a:gd name="connsiteY3" fmla="*/ 579776 h 689888"/>
              <a:gd name="connsiteX4" fmla="*/ 46232 w 7041944"/>
              <a:gd name="connsiteY4" fmla="*/ 579776 h 689888"/>
              <a:gd name="connsiteX5" fmla="*/ 862398 w 7041944"/>
              <a:gd name="connsiteY5" fmla="*/ 579776 h 689888"/>
              <a:gd name="connsiteX6" fmla="*/ 162827 w 7041944"/>
              <a:gd name="connsiteY6" fmla="*/ 579776 h 689888"/>
              <a:gd name="connsiteX7" fmla="*/ 1270481 w 7041944"/>
              <a:gd name="connsiteY7" fmla="*/ 579776 h 689888"/>
              <a:gd name="connsiteX8" fmla="*/ 2902815 w 7041944"/>
              <a:gd name="connsiteY8" fmla="*/ 9461 h 689888"/>
              <a:gd name="connsiteX9" fmla="*/ 7041944 w 7041944"/>
              <a:gd name="connsiteY9" fmla="*/ 0 h 689888"/>
              <a:gd name="connsiteX10" fmla="*/ 7041944 w 7041944"/>
              <a:gd name="connsiteY10" fmla="*/ 623599 h 689888"/>
              <a:gd name="connsiteX11" fmla="*/ 46233 w 7041944"/>
              <a:gd name="connsiteY11" fmla="*/ 579776 h 689888"/>
              <a:gd name="connsiteX12" fmla="*/ 46232 w 7041944"/>
              <a:gd name="connsiteY12" fmla="*/ 579776 h 689888"/>
              <a:gd name="connsiteX0" fmla="*/ 46232 w 7041944"/>
              <a:gd name="connsiteY0" fmla="*/ 579776 h 623599"/>
              <a:gd name="connsiteX1" fmla="*/ 337721 w 7041944"/>
              <a:gd name="connsiteY1" fmla="*/ 579776 h 623599"/>
              <a:gd name="connsiteX2" fmla="*/ 978994 w 7041944"/>
              <a:gd name="connsiteY2" fmla="*/ 579776 h 623599"/>
              <a:gd name="connsiteX3" fmla="*/ 512613 w 7041944"/>
              <a:gd name="connsiteY3" fmla="*/ 579776 h 623599"/>
              <a:gd name="connsiteX4" fmla="*/ 46232 w 7041944"/>
              <a:gd name="connsiteY4" fmla="*/ 579776 h 623599"/>
              <a:gd name="connsiteX5" fmla="*/ 862398 w 7041944"/>
              <a:gd name="connsiteY5" fmla="*/ 579776 h 623599"/>
              <a:gd name="connsiteX6" fmla="*/ 162827 w 7041944"/>
              <a:gd name="connsiteY6" fmla="*/ 579776 h 623599"/>
              <a:gd name="connsiteX7" fmla="*/ 1270481 w 7041944"/>
              <a:gd name="connsiteY7" fmla="*/ 579776 h 623599"/>
              <a:gd name="connsiteX8" fmla="*/ 2902815 w 7041944"/>
              <a:gd name="connsiteY8" fmla="*/ 9461 h 623599"/>
              <a:gd name="connsiteX9" fmla="*/ 7041944 w 7041944"/>
              <a:gd name="connsiteY9" fmla="*/ 0 h 623599"/>
              <a:gd name="connsiteX10" fmla="*/ 7041944 w 7041944"/>
              <a:gd name="connsiteY10" fmla="*/ 623599 h 623599"/>
              <a:gd name="connsiteX11" fmla="*/ 46233 w 7041944"/>
              <a:gd name="connsiteY11" fmla="*/ 579776 h 623599"/>
              <a:gd name="connsiteX12" fmla="*/ 46232 w 7041944"/>
              <a:gd name="connsiteY12" fmla="*/ 579776 h 623599"/>
              <a:gd name="connsiteX0" fmla="*/ 46232 w 7333431"/>
              <a:gd name="connsiteY0" fmla="*/ 579776 h 623599"/>
              <a:gd name="connsiteX1" fmla="*/ 337721 w 7333431"/>
              <a:gd name="connsiteY1" fmla="*/ 579776 h 623599"/>
              <a:gd name="connsiteX2" fmla="*/ 978994 w 7333431"/>
              <a:gd name="connsiteY2" fmla="*/ 579776 h 623599"/>
              <a:gd name="connsiteX3" fmla="*/ 512613 w 7333431"/>
              <a:gd name="connsiteY3" fmla="*/ 579776 h 623599"/>
              <a:gd name="connsiteX4" fmla="*/ 46232 w 7333431"/>
              <a:gd name="connsiteY4" fmla="*/ 579776 h 623599"/>
              <a:gd name="connsiteX5" fmla="*/ 862398 w 7333431"/>
              <a:gd name="connsiteY5" fmla="*/ 579776 h 623599"/>
              <a:gd name="connsiteX6" fmla="*/ 162827 w 7333431"/>
              <a:gd name="connsiteY6" fmla="*/ 579776 h 623599"/>
              <a:gd name="connsiteX7" fmla="*/ 1270481 w 7333431"/>
              <a:gd name="connsiteY7" fmla="*/ 579776 h 623599"/>
              <a:gd name="connsiteX8" fmla="*/ 2902815 w 7333431"/>
              <a:gd name="connsiteY8" fmla="*/ 9461 h 623599"/>
              <a:gd name="connsiteX9" fmla="*/ 7333431 w 7333431"/>
              <a:gd name="connsiteY9" fmla="*/ 0 h 623599"/>
              <a:gd name="connsiteX10" fmla="*/ 7041944 w 7333431"/>
              <a:gd name="connsiteY10" fmla="*/ 623599 h 623599"/>
              <a:gd name="connsiteX11" fmla="*/ 46233 w 7333431"/>
              <a:gd name="connsiteY11" fmla="*/ 579776 h 623599"/>
              <a:gd name="connsiteX12" fmla="*/ 46232 w 7333431"/>
              <a:gd name="connsiteY12" fmla="*/ 579776 h 623599"/>
              <a:gd name="connsiteX0" fmla="*/ 46232 w 7333431"/>
              <a:gd name="connsiteY0" fmla="*/ 579776 h 623599"/>
              <a:gd name="connsiteX1" fmla="*/ 337721 w 7333431"/>
              <a:gd name="connsiteY1" fmla="*/ 579776 h 623599"/>
              <a:gd name="connsiteX2" fmla="*/ 978994 w 7333431"/>
              <a:gd name="connsiteY2" fmla="*/ 579776 h 623599"/>
              <a:gd name="connsiteX3" fmla="*/ 512613 w 7333431"/>
              <a:gd name="connsiteY3" fmla="*/ 579776 h 623599"/>
              <a:gd name="connsiteX4" fmla="*/ 46232 w 7333431"/>
              <a:gd name="connsiteY4" fmla="*/ 579776 h 623599"/>
              <a:gd name="connsiteX5" fmla="*/ 862398 w 7333431"/>
              <a:gd name="connsiteY5" fmla="*/ 579776 h 623599"/>
              <a:gd name="connsiteX6" fmla="*/ 162827 w 7333431"/>
              <a:gd name="connsiteY6" fmla="*/ 579776 h 623599"/>
              <a:gd name="connsiteX7" fmla="*/ 1270481 w 7333431"/>
              <a:gd name="connsiteY7" fmla="*/ 579776 h 623599"/>
              <a:gd name="connsiteX8" fmla="*/ 2902815 w 7333431"/>
              <a:gd name="connsiteY8" fmla="*/ 9461 h 623599"/>
              <a:gd name="connsiteX9" fmla="*/ 7333431 w 7333431"/>
              <a:gd name="connsiteY9" fmla="*/ 0 h 623599"/>
              <a:gd name="connsiteX10" fmla="*/ 7041944 w 7333431"/>
              <a:gd name="connsiteY10" fmla="*/ 623599 h 623599"/>
              <a:gd name="connsiteX11" fmla="*/ 46233 w 7333431"/>
              <a:gd name="connsiteY11" fmla="*/ 579776 h 623599"/>
              <a:gd name="connsiteX12" fmla="*/ 46232 w 7333431"/>
              <a:gd name="connsiteY12" fmla="*/ 579776 h 623599"/>
              <a:gd name="connsiteX0" fmla="*/ 46232 w 7041944"/>
              <a:gd name="connsiteY0" fmla="*/ 579776 h 623599"/>
              <a:gd name="connsiteX1" fmla="*/ 337721 w 7041944"/>
              <a:gd name="connsiteY1" fmla="*/ 579776 h 623599"/>
              <a:gd name="connsiteX2" fmla="*/ 978994 w 7041944"/>
              <a:gd name="connsiteY2" fmla="*/ 579776 h 623599"/>
              <a:gd name="connsiteX3" fmla="*/ 512613 w 7041944"/>
              <a:gd name="connsiteY3" fmla="*/ 579776 h 623599"/>
              <a:gd name="connsiteX4" fmla="*/ 46232 w 7041944"/>
              <a:gd name="connsiteY4" fmla="*/ 579776 h 623599"/>
              <a:gd name="connsiteX5" fmla="*/ 862398 w 7041944"/>
              <a:gd name="connsiteY5" fmla="*/ 579776 h 623599"/>
              <a:gd name="connsiteX6" fmla="*/ 162827 w 7041944"/>
              <a:gd name="connsiteY6" fmla="*/ 579776 h 623599"/>
              <a:gd name="connsiteX7" fmla="*/ 1270481 w 7041944"/>
              <a:gd name="connsiteY7" fmla="*/ 579776 h 623599"/>
              <a:gd name="connsiteX8" fmla="*/ 2902815 w 7041944"/>
              <a:gd name="connsiteY8" fmla="*/ 9461 h 623599"/>
              <a:gd name="connsiteX9" fmla="*/ 7041943 w 7041944"/>
              <a:gd name="connsiteY9" fmla="*/ 0 h 623599"/>
              <a:gd name="connsiteX10" fmla="*/ 7041944 w 7041944"/>
              <a:gd name="connsiteY10" fmla="*/ 623599 h 623599"/>
              <a:gd name="connsiteX11" fmla="*/ 46233 w 7041944"/>
              <a:gd name="connsiteY11" fmla="*/ 579776 h 623599"/>
              <a:gd name="connsiteX12" fmla="*/ 46232 w 7041944"/>
              <a:gd name="connsiteY12" fmla="*/ 579776 h 623599"/>
              <a:gd name="connsiteX0" fmla="*/ 46232 w 7041944"/>
              <a:gd name="connsiteY0" fmla="*/ 579776 h 623599"/>
              <a:gd name="connsiteX1" fmla="*/ 337721 w 7041944"/>
              <a:gd name="connsiteY1" fmla="*/ 579776 h 623599"/>
              <a:gd name="connsiteX2" fmla="*/ 978994 w 7041944"/>
              <a:gd name="connsiteY2" fmla="*/ 579776 h 623599"/>
              <a:gd name="connsiteX3" fmla="*/ 512613 w 7041944"/>
              <a:gd name="connsiteY3" fmla="*/ 579776 h 623599"/>
              <a:gd name="connsiteX4" fmla="*/ 46232 w 7041944"/>
              <a:gd name="connsiteY4" fmla="*/ 579776 h 623599"/>
              <a:gd name="connsiteX5" fmla="*/ 862398 w 7041944"/>
              <a:gd name="connsiteY5" fmla="*/ 579776 h 623599"/>
              <a:gd name="connsiteX6" fmla="*/ 162827 w 7041944"/>
              <a:gd name="connsiteY6" fmla="*/ 579776 h 623599"/>
              <a:gd name="connsiteX7" fmla="*/ 1270481 w 7041944"/>
              <a:gd name="connsiteY7" fmla="*/ 579776 h 623599"/>
              <a:gd name="connsiteX8" fmla="*/ 2786219 w 7041944"/>
              <a:gd name="connsiteY8" fmla="*/ 0 h 623599"/>
              <a:gd name="connsiteX9" fmla="*/ 7041943 w 7041944"/>
              <a:gd name="connsiteY9" fmla="*/ 0 h 623599"/>
              <a:gd name="connsiteX10" fmla="*/ 7041944 w 7041944"/>
              <a:gd name="connsiteY10" fmla="*/ 623599 h 623599"/>
              <a:gd name="connsiteX11" fmla="*/ 46233 w 7041944"/>
              <a:gd name="connsiteY11" fmla="*/ 579776 h 623599"/>
              <a:gd name="connsiteX12" fmla="*/ 46232 w 7041944"/>
              <a:gd name="connsiteY12" fmla="*/ 579776 h 623599"/>
              <a:gd name="connsiteX0" fmla="*/ 46232 w 7041944"/>
              <a:gd name="connsiteY0" fmla="*/ 579776 h 623599"/>
              <a:gd name="connsiteX1" fmla="*/ 337721 w 7041944"/>
              <a:gd name="connsiteY1" fmla="*/ 579776 h 623599"/>
              <a:gd name="connsiteX2" fmla="*/ 978994 w 7041944"/>
              <a:gd name="connsiteY2" fmla="*/ 579776 h 623599"/>
              <a:gd name="connsiteX3" fmla="*/ 512613 w 7041944"/>
              <a:gd name="connsiteY3" fmla="*/ 579776 h 623599"/>
              <a:gd name="connsiteX4" fmla="*/ 46232 w 7041944"/>
              <a:gd name="connsiteY4" fmla="*/ 579776 h 623599"/>
              <a:gd name="connsiteX5" fmla="*/ 862398 w 7041944"/>
              <a:gd name="connsiteY5" fmla="*/ 579776 h 623599"/>
              <a:gd name="connsiteX6" fmla="*/ 162827 w 7041944"/>
              <a:gd name="connsiteY6" fmla="*/ 579776 h 623599"/>
              <a:gd name="connsiteX7" fmla="*/ 1270481 w 7041944"/>
              <a:gd name="connsiteY7" fmla="*/ 579776 h 623599"/>
              <a:gd name="connsiteX8" fmla="*/ 2727921 w 7041944"/>
              <a:gd name="connsiteY8" fmla="*/ 0 h 623599"/>
              <a:gd name="connsiteX9" fmla="*/ 7041943 w 7041944"/>
              <a:gd name="connsiteY9" fmla="*/ 0 h 623599"/>
              <a:gd name="connsiteX10" fmla="*/ 7041944 w 7041944"/>
              <a:gd name="connsiteY10" fmla="*/ 623599 h 623599"/>
              <a:gd name="connsiteX11" fmla="*/ 46233 w 7041944"/>
              <a:gd name="connsiteY11" fmla="*/ 579776 h 623599"/>
              <a:gd name="connsiteX12" fmla="*/ 46232 w 7041944"/>
              <a:gd name="connsiteY12" fmla="*/ 579776 h 623599"/>
              <a:gd name="connsiteX0" fmla="*/ 46232 w 7041943"/>
              <a:gd name="connsiteY0" fmla="*/ 579776 h 676306"/>
              <a:gd name="connsiteX1" fmla="*/ 337721 w 7041943"/>
              <a:gd name="connsiteY1" fmla="*/ 579776 h 676306"/>
              <a:gd name="connsiteX2" fmla="*/ 978994 w 7041943"/>
              <a:gd name="connsiteY2" fmla="*/ 579776 h 676306"/>
              <a:gd name="connsiteX3" fmla="*/ 512613 w 7041943"/>
              <a:gd name="connsiteY3" fmla="*/ 579776 h 676306"/>
              <a:gd name="connsiteX4" fmla="*/ 46232 w 7041943"/>
              <a:gd name="connsiteY4" fmla="*/ 579776 h 676306"/>
              <a:gd name="connsiteX5" fmla="*/ 862398 w 7041943"/>
              <a:gd name="connsiteY5" fmla="*/ 579776 h 676306"/>
              <a:gd name="connsiteX6" fmla="*/ 162827 w 7041943"/>
              <a:gd name="connsiteY6" fmla="*/ 579776 h 676306"/>
              <a:gd name="connsiteX7" fmla="*/ 1270481 w 7041943"/>
              <a:gd name="connsiteY7" fmla="*/ 579776 h 676306"/>
              <a:gd name="connsiteX8" fmla="*/ 2727921 w 7041943"/>
              <a:gd name="connsiteY8" fmla="*/ 0 h 676306"/>
              <a:gd name="connsiteX9" fmla="*/ 7041943 w 7041943"/>
              <a:gd name="connsiteY9" fmla="*/ 0 h 676306"/>
              <a:gd name="connsiteX10" fmla="*/ 7041943 w 7041943"/>
              <a:gd name="connsiteY10" fmla="*/ 676306 h 676306"/>
              <a:gd name="connsiteX11" fmla="*/ 46233 w 7041943"/>
              <a:gd name="connsiteY11" fmla="*/ 579776 h 676306"/>
              <a:gd name="connsiteX12" fmla="*/ 46232 w 7041943"/>
              <a:gd name="connsiteY12" fmla="*/ 579776 h 676306"/>
              <a:gd name="connsiteX0" fmla="*/ 46232 w 7041944"/>
              <a:gd name="connsiteY0" fmla="*/ 579776 h 598375"/>
              <a:gd name="connsiteX1" fmla="*/ 337721 w 7041944"/>
              <a:gd name="connsiteY1" fmla="*/ 579776 h 598375"/>
              <a:gd name="connsiteX2" fmla="*/ 978994 w 7041944"/>
              <a:gd name="connsiteY2" fmla="*/ 579776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2 h 598375"/>
              <a:gd name="connsiteX11" fmla="*/ 46233 w 7041944"/>
              <a:gd name="connsiteY11" fmla="*/ 579776 h 598375"/>
              <a:gd name="connsiteX12" fmla="*/ 46232 w 7041944"/>
              <a:gd name="connsiteY12" fmla="*/ 579776 h 598375"/>
              <a:gd name="connsiteX0" fmla="*/ 46232 w 7041943"/>
              <a:gd name="connsiteY0" fmla="*/ 579776 h 598375"/>
              <a:gd name="connsiteX1" fmla="*/ 337721 w 7041943"/>
              <a:gd name="connsiteY1" fmla="*/ 579776 h 598375"/>
              <a:gd name="connsiteX2" fmla="*/ 978994 w 7041943"/>
              <a:gd name="connsiteY2" fmla="*/ 579776 h 598375"/>
              <a:gd name="connsiteX3" fmla="*/ 512613 w 7041943"/>
              <a:gd name="connsiteY3" fmla="*/ 579776 h 598375"/>
              <a:gd name="connsiteX4" fmla="*/ 46232 w 7041943"/>
              <a:gd name="connsiteY4" fmla="*/ 579776 h 598375"/>
              <a:gd name="connsiteX5" fmla="*/ 862398 w 7041943"/>
              <a:gd name="connsiteY5" fmla="*/ 579776 h 598375"/>
              <a:gd name="connsiteX6" fmla="*/ 162827 w 7041943"/>
              <a:gd name="connsiteY6" fmla="*/ 579776 h 598375"/>
              <a:gd name="connsiteX7" fmla="*/ 1270481 w 7041943"/>
              <a:gd name="connsiteY7" fmla="*/ 579776 h 598375"/>
              <a:gd name="connsiteX8" fmla="*/ 2727921 w 7041943"/>
              <a:gd name="connsiteY8" fmla="*/ 0 h 598375"/>
              <a:gd name="connsiteX9" fmla="*/ 7041943 w 7041943"/>
              <a:gd name="connsiteY9" fmla="*/ 0 h 598375"/>
              <a:gd name="connsiteX10" fmla="*/ 7041943 w 7041943"/>
              <a:gd name="connsiteY10" fmla="*/ 570893 h 598375"/>
              <a:gd name="connsiteX11" fmla="*/ 46233 w 7041943"/>
              <a:gd name="connsiteY11" fmla="*/ 579776 h 598375"/>
              <a:gd name="connsiteX12" fmla="*/ 46232 w 7041943"/>
              <a:gd name="connsiteY12" fmla="*/ 579776 h 598375"/>
              <a:gd name="connsiteX0" fmla="*/ 46232 w 7041944"/>
              <a:gd name="connsiteY0" fmla="*/ 579776 h 598375"/>
              <a:gd name="connsiteX1" fmla="*/ 337721 w 7041944"/>
              <a:gd name="connsiteY1" fmla="*/ 579776 h 598375"/>
              <a:gd name="connsiteX2" fmla="*/ 978994 w 7041944"/>
              <a:gd name="connsiteY2" fmla="*/ 579776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46233 w 7041944"/>
              <a:gd name="connsiteY11" fmla="*/ 579776 h 598375"/>
              <a:gd name="connsiteX12" fmla="*/ 46232 w 7041944"/>
              <a:gd name="connsiteY12" fmla="*/ 579776 h 598375"/>
              <a:gd name="connsiteX0" fmla="*/ 46232 w 7041944"/>
              <a:gd name="connsiteY0" fmla="*/ 579776 h 598375"/>
              <a:gd name="connsiteX1" fmla="*/ 337721 w 7041944"/>
              <a:gd name="connsiteY1" fmla="*/ 579776 h 598375"/>
              <a:gd name="connsiteX2" fmla="*/ 978994 w 7041944"/>
              <a:gd name="connsiteY2" fmla="*/ 579776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46233 w 7041944"/>
              <a:gd name="connsiteY12" fmla="*/ 579776 h 598375"/>
              <a:gd name="connsiteX13" fmla="*/ 46232 w 7041944"/>
              <a:gd name="connsiteY13" fmla="*/ 579776 h 598375"/>
              <a:gd name="connsiteX0" fmla="*/ 46232 w 7041944"/>
              <a:gd name="connsiteY0" fmla="*/ 579776 h 598375"/>
              <a:gd name="connsiteX1" fmla="*/ 337721 w 7041944"/>
              <a:gd name="connsiteY1" fmla="*/ 579776 h 598375"/>
              <a:gd name="connsiteX2" fmla="*/ 978994 w 7041944"/>
              <a:gd name="connsiteY2" fmla="*/ 579776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62398 w 7041944"/>
              <a:gd name="connsiteY5" fmla="*/ 579776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04101 w 7041944"/>
              <a:gd name="connsiteY5" fmla="*/ 570893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 name="connsiteX0" fmla="*/ 46232 w 7041944"/>
              <a:gd name="connsiteY0" fmla="*/ 579776 h 598375"/>
              <a:gd name="connsiteX1" fmla="*/ 337721 w 7041944"/>
              <a:gd name="connsiteY1" fmla="*/ 579776 h 598375"/>
              <a:gd name="connsiteX2" fmla="*/ 978993 w 7041944"/>
              <a:gd name="connsiteY2" fmla="*/ 570893 h 598375"/>
              <a:gd name="connsiteX3" fmla="*/ 512613 w 7041944"/>
              <a:gd name="connsiteY3" fmla="*/ 579776 h 598375"/>
              <a:gd name="connsiteX4" fmla="*/ 46232 w 7041944"/>
              <a:gd name="connsiteY4" fmla="*/ 579776 h 598375"/>
              <a:gd name="connsiteX5" fmla="*/ 804101 w 7041944"/>
              <a:gd name="connsiteY5" fmla="*/ 570893 h 598375"/>
              <a:gd name="connsiteX6" fmla="*/ 162827 w 7041944"/>
              <a:gd name="connsiteY6" fmla="*/ 579776 h 598375"/>
              <a:gd name="connsiteX7" fmla="*/ 1270481 w 7041944"/>
              <a:gd name="connsiteY7" fmla="*/ 579776 h 598375"/>
              <a:gd name="connsiteX8" fmla="*/ 2727921 w 7041944"/>
              <a:gd name="connsiteY8" fmla="*/ 0 h 598375"/>
              <a:gd name="connsiteX9" fmla="*/ 7041943 w 7041944"/>
              <a:gd name="connsiteY9" fmla="*/ 0 h 598375"/>
              <a:gd name="connsiteX10" fmla="*/ 7041944 w 7041944"/>
              <a:gd name="connsiteY10" fmla="*/ 570893 h 598375"/>
              <a:gd name="connsiteX11" fmla="*/ 3893873 w 7041944"/>
              <a:gd name="connsiteY11" fmla="*/ 570893 h 598375"/>
              <a:gd name="connsiteX12" fmla="*/ 1736862 w 7041944"/>
              <a:gd name="connsiteY12" fmla="*/ 570893 h 598375"/>
              <a:gd name="connsiteX13" fmla="*/ 46233 w 7041944"/>
              <a:gd name="connsiteY13" fmla="*/ 579776 h 598375"/>
              <a:gd name="connsiteX14" fmla="*/ 46232 w 7041944"/>
              <a:gd name="connsiteY14" fmla="*/ 579776 h 59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041944" h="598375">
                <a:moveTo>
                  <a:pt x="46232" y="579776"/>
                </a:moveTo>
                <a:cubicBezTo>
                  <a:pt x="97483" y="593677"/>
                  <a:pt x="85098" y="572473"/>
                  <a:pt x="337721" y="579776"/>
                </a:cubicBezTo>
                <a:cubicBezTo>
                  <a:pt x="534929" y="592518"/>
                  <a:pt x="841751" y="566884"/>
                  <a:pt x="978993" y="570893"/>
                </a:cubicBezTo>
                <a:cubicBezTo>
                  <a:pt x="1240958" y="574911"/>
                  <a:pt x="464032" y="572473"/>
                  <a:pt x="512613" y="579776"/>
                </a:cubicBezTo>
                <a:cubicBezTo>
                  <a:pt x="535249" y="594835"/>
                  <a:pt x="26799" y="572473"/>
                  <a:pt x="46232" y="579776"/>
                </a:cubicBezTo>
                <a:cubicBezTo>
                  <a:pt x="0" y="592518"/>
                  <a:pt x="600059" y="563589"/>
                  <a:pt x="804101" y="570893"/>
                </a:cubicBezTo>
                <a:lnTo>
                  <a:pt x="162827" y="579776"/>
                </a:lnTo>
                <a:cubicBezTo>
                  <a:pt x="240557" y="581257"/>
                  <a:pt x="912260" y="598375"/>
                  <a:pt x="1270481" y="579776"/>
                </a:cubicBezTo>
                <a:cubicBezTo>
                  <a:pt x="2164591" y="520742"/>
                  <a:pt x="1769732" y="36015"/>
                  <a:pt x="2727921" y="0"/>
                </a:cubicBezTo>
                <a:lnTo>
                  <a:pt x="7041943" y="0"/>
                </a:lnTo>
                <a:cubicBezTo>
                  <a:pt x="7041943" y="190298"/>
                  <a:pt x="7041944" y="380595"/>
                  <a:pt x="7041944" y="570893"/>
                </a:cubicBezTo>
                <a:lnTo>
                  <a:pt x="3893873" y="570893"/>
                </a:lnTo>
                <a:lnTo>
                  <a:pt x="1736862" y="570893"/>
                </a:lnTo>
                <a:lnTo>
                  <a:pt x="46233" y="579776"/>
                </a:lnTo>
                <a:lnTo>
                  <a:pt x="46232" y="579776"/>
                </a:lnTo>
                <a:close/>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5" name="Picture 4" descr="Integrationpoint.png"/>
          <p:cNvPicPr>
            <a:picLocks noChangeAspect="1"/>
          </p:cNvPicPr>
          <p:nvPr userDrawn="1"/>
        </p:nvPicPr>
        <p:blipFill>
          <a:blip r:embed="rId13" cstate="print"/>
          <a:srcRect l="-4803" b="-11340"/>
          <a:stretch>
            <a:fillRect/>
          </a:stretch>
        </p:blipFill>
        <p:spPr>
          <a:xfrm>
            <a:off x="105785" y="146660"/>
            <a:ext cx="1875415" cy="843940"/>
          </a:xfrm>
          <a:prstGeom prst="rect">
            <a:avLst/>
          </a:prstGeom>
        </p:spPr>
      </p:pic>
      <p:sp>
        <p:nvSpPr>
          <p:cNvPr id="1028" name="Text Placeholder 2"/>
          <p:cNvSpPr>
            <a:spLocks noGrp="1"/>
          </p:cNvSpPr>
          <p:nvPr>
            <p:ph type="body" idx="1"/>
          </p:nvPr>
        </p:nvSpPr>
        <p:spPr bwMode="auto">
          <a:xfrm>
            <a:off x="5334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Rectangle 16"/>
          <p:cNvSpPr/>
          <p:nvPr userDrawn="1"/>
        </p:nvSpPr>
        <p:spPr>
          <a:xfrm>
            <a:off x="2384" y="6620255"/>
            <a:ext cx="9448798" cy="242821"/>
          </a:xfrm>
          <a:custGeom>
            <a:avLst/>
            <a:gdLst>
              <a:gd name="connsiteX0" fmla="*/ 0 w 8796528"/>
              <a:gd name="connsiteY0" fmla="*/ 0 h 228600"/>
              <a:gd name="connsiteX1" fmla="*/ 8796528 w 8796528"/>
              <a:gd name="connsiteY1" fmla="*/ 0 h 228600"/>
              <a:gd name="connsiteX2" fmla="*/ 8796528 w 8796528"/>
              <a:gd name="connsiteY2" fmla="*/ 228600 h 228600"/>
              <a:gd name="connsiteX3" fmla="*/ 0 w 8796528"/>
              <a:gd name="connsiteY3" fmla="*/ 228600 h 228600"/>
              <a:gd name="connsiteX4" fmla="*/ 0 w 8796528"/>
              <a:gd name="connsiteY4" fmla="*/ 0 h 228600"/>
              <a:gd name="connsiteX0" fmla="*/ 0 w 8796528"/>
              <a:gd name="connsiteY0" fmla="*/ 0 h 228600"/>
              <a:gd name="connsiteX1" fmla="*/ 8796528 w 8796528"/>
              <a:gd name="connsiteY1" fmla="*/ 0 h 228600"/>
              <a:gd name="connsiteX2" fmla="*/ 8748713 w 8796528"/>
              <a:gd name="connsiteY2" fmla="*/ 33338 h 228600"/>
              <a:gd name="connsiteX3" fmla="*/ 8796528 w 8796528"/>
              <a:gd name="connsiteY3" fmla="*/ 228600 h 228600"/>
              <a:gd name="connsiteX4" fmla="*/ 0 w 8796528"/>
              <a:gd name="connsiteY4" fmla="*/ 228600 h 228600"/>
              <a:gd name="connsiteX5" fmla="*/ 0 w 8796528"/>
              <a:gd name="connsiteY5" fmla="*/ 0 h 228600"/>
              <a:gd name="connsiteX0" fmla="*/ 0 w 8796528"/>
              <a:gd name="connsiteY0" fmla="*/ 0 h 228600"/>
              <a:gd name="connsiteX1" fmla="*/ 8584597 w 8796528"/>
              <a:gd name="connsiteY1" fmla="*/ 0 h 228600"/>
              <a:gd name="connsiteX2" fmla="*/ 8748713 w 8796528"/>
              <a:gd name="connsiteY2" fmla="*/ 33338 h 228600"/>
              <a:gd name="connsiteX3" fmla="*/ 8796528 w 8796528"/>
              <a:gd name="connsiteY3" fmla="*/ 228600 h 228600"/>
              <a:gd name="connsiteX4" fmla="*/ 0 w 8796528"/>
              <a:gd name="connsiteY4" fmla="*/ 228600 h 228600"/>
              <a:gd name="connsiteX5" fmla="*/ 0 w 8796528"/>
              <a:gd name="connsiteY5" fmla="*/ 0 h 228600"/>
              <a:gd name="connsiteX0" fmla="*/ 0 w 8796528"/>
              <a:gd name="connsiteY0" fmla="*/ 0 h 228600"/>
              <a:gd name="connsiteX1" fmla="*/ 8584597 w 8796528"/>
              <a:gd name="connsiteY1" fmla="*/ 0 h 228600"/>
              <a:gd name="connsiteX2" fmla="*/ 8748713 w 8796528"/>
              <a:gd name="connsiteY2" fmla="*/ 33338 h 228600"/>
              <a:gd name="connsiteX3" fmla="*/ 8734425 w 8796528"/>
              <a:gd name="connsiteY3" fmla="*/ 119063 h 228600"/>
              <a:gd name="connsiteX4" fmla="*/ 8796528 w 8796528"/>
              <a:gd name="connsiteY4" fmla="*/ 228600 h 228600"/>
              <a:gd name="connsiteX5" fmla="*/ 0 w 8796528"/>
              <a:gd name="connsiteY5" fmla="*/ 228600 h 228600"/>
              <a:gd name="connsiteX6" fmla="*/ 0 w 8796528"/>
              <a:gd name="connsiteY6" fmla="*/ 0 h 228600"/>
              <a:gd name="connsiteX0" fmla="*/ 0 w 8796528"/>
              <a:gd name="connsiteY0" fmla="*/ 0 h 228600"/>
              <a:gd name="connsiteX1" fmla="*/ 8584597 w 8796528"/>
              <a:gd name="connsiteY1" fmla="*/ 0 h 228600"/>
              <a:gd name="connsiteX2" fmla="*/ 8648700 w 8796528"/>
              <a:gd name="connsiteY2" fmla="*/ 33338 h 228600"/>
              <a:gd name="connsiteX3" fmla="*/ 8734425 w 8796528"/>
              <a:gd name="connsiteY3" fmla="*/ 119063 h 228600"/>
              <a:gd name="connsiteX4" fmla="*/ 8796528 w 8796528"/>
              <a:gd name="connsiteY4" fmla="*/ 228600 h 228600"/>
              <a:gd name="connsiteX5" fmla="*/ 0 w 8796528"/>
              <a:gd name="connsiteY5" fmla="*/ 228600 h 228600"/>
              <a:gd name="connsiteX6" fmla="*/ 0 w 8796528"/>
              <a:gd name="connsiteY6" fmla="*/ 0 h 228600"/>
              <a:gd name="connsiteX0" fmla="*/ 0 w 8796528"/>
              <a:gd name="connsiteY0" fmla="*/ 0 h 228600"/>
              <a:gd name="connsiteX1" fmla="*/ 8584597 w 8796528"/>
              <a:gd name="connsiteY1" fmla="*/ 0 h 228600"/>
              <a:gd name="connsiteX2" fmla="*/ 8648700 w 8796528"/>
              <a:gd name="connsiteY2" fmla="*/ 33338 h 228600"/>
              <a:gd name="connsiteX3" fmla="*/ 8734425 w 8796528"/>
              <a:gd name="connsiteY3" fmla="*/ 119063 h 228600"/>
              <a:gd name="connsiteX4" fmla="*/ 8796528 w 8796528"/>
              <a:gd name="connsiteY4" fmla="*/ 228600 h 228600"/>
              <a:gd name="connsiteX5" fmla="*/ 0 w 8796528"/>
              <a:gd name="connsiteY5" fmla="*/ 228600 h 228600"/>
              <a:gd name="connsiteX6" fmla="*/ 0 w 8796528"/>
              <a:gd name="connsiteY6" fmla="*/ 0 h 228600"/>
              <a:gd name="connsiteX0" fmla="*/ 0 w 8796528"/>
              <a:gd name="connsiteY0" fmla="*/ 2381 h 230981"/>
              <a:gd name="connsiteX1" fmla="*/ 8520303 w 8796528"/>
              <a:gd name="connsiteY1" fmla="*/ 0 h 230981"/>
              <a:gd name="connsiteX2" fmla="*/ 8648700 w 8796528"/>
              <a:gd name="connsiteY2" fmla="*/ 35719 h 230981"/>
              <a:gd name="connsiteX3" fmla="*/ 8734425 w 8796528"/>
              <a:gd name="connsiteY3" fmla="*/ 121444 h 230981"/>
              <a:gd name="connsiteX4" fmla="*/ 8796528 w 8796528"/>
              <a:gd name="connsiteY4" fmla="*/ 230981 h 230981"/>
              <a:gd name="connsiteX5" fmla="*/ 0 w 8796528"/>
              <a:gd name="connsiteY5" fmla="*/ 230981 h 230981"/>
              <a:gd name="connsiteX6" fmla="*/ 0 w 8796528"/>
              <a:gd name="connsiteY6" fmla="*/ 2381 h 230981"/>
              <a:gd name="connsiteX0" fmla="*/ 0 w 8796528"/>
              <a:gd name="connsiteY0" fmla="*/ 2381 h 230981"/>
              <a:gd name="connsiteX1" fmla="*/ 8520303 w 8796528"/>
              <a:gd name="connsiteY1" fmla="*/ 0 h 230981"/>
              <a:gd name="connsiteX2" fmla="*/ 8639175 w 8796528"/>
              <a:gd name="connsiteY2" fmla="*/ 38101 h 230981"/>
              <a:gd name="connsiteX3" fmla="*/ 8734425 w 8796528"/>
              <a:gd name="connsiteY3" fmla="*/ 121444 h 230981"/>
              <a:gd name="connsiteX4" fmla="*/ 8796528 w 8796528"/>
              <a:gd name="connsiteY4" fmla="*/ 230981 h 230981"/>
              <a:gd name="connsiteX5" fmla="*/ 0 w 8796528"/>
              <a:gd name="connsiteY5" fmla="*/ 230981 h 230981"/>
              <a:gd name="connsiteX6" fmla="*/ 0 w 8796528"/>
              <a:gd name="connsiteY6" fmla="*/ 2381 h 230981"/>
              <a:gd name="connsiteX0" fmla="*/ 0 w 8796528"/>
              <a:gd name="connsiteY0" fmla="*/ 2381 h 230981"/>
              <a:gd name="connsiteX1" fmla="*/ 8520303 w 8796528"/>
              <a:gd name="connsiteY1" fmla="*/ 0 h 230981"/>
              <a:gd name="connsiteX2" fmla="*/ 8639175 w 8796528"/>
              <a:gd name="connsiteY2" fmla="*/ 38101 h 230981"/>
              <a:gd name="connsiteX3" fmla="*/ 8734425 w 8796528"/>
              <a:gd name="connsiteY3" fmla="*/ 121444 h 230981"/>
              <a:gd name="connsiteX4" fmla="*/ 8796528 w 8796528"/>
              <a:gd name="connsiteY4" fmla="*/ 230981 h 230981"/>
              <a:gd name="connsiteX5" fmla="*/ 0 w 8796528"/>
              <a:gd name="connsiteY5" fmla="*/ 230981 h 230981"/>
              <a:gd name="connsiteX6" fmla="*/ 0 w 8796528"/>
              <a:gd name="connsiteY6" fmla="*/ 2381 h 230981"/>
              <a:gd name="connsiteX0" fmla="*/ 0 w 8875109"/>
              <a:gd name="connsiteY0" fmla="*/ 2381 h 235744"/>
              <a:gd name="connsiteX1" fmla="*/ 8520303 w 8875109"/>
              <a:gd name="connsiteY1" fmla="*/ 0 h 235744"/>
              <a:gd name="connsiteX2" fmla="*/ 8639175 w 8875109"/>
              <a:gd name="connsiteY2" fmla="*/ 38101 h 235744"/>
              <a:gd name="connsiteX3" fmla="*/ 8734425 w 8875109"/>
              <a:gd name="connsiteY3" fmla="*/ 121444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12982 w 8875109"/>
              <a:gd name="connsiteY2" fmla="*/ 40482 h 235744"/>
              <a:gd name="connsiteX3" fmla="*/ 8734425 w 8875109"/>
              <a:gd name="connsiteY3" fmla="*/ 121444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12982 w 8875109"/>
              <a:gd name="connsiteY2" fmla="*/ 40482 h 235744"/>
              <a:gd name="connsiteX3" fmla="*/ 8767762 w 8875109"/>
              <a:gd name="connsiteY3" fmla="*/ 135732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41557 w 8875109"/>
              <a:gd name="connsiteY2" fmla="*/ 33338 h 235744"/>
              <a:gd name="connsiteX3" fmla="*/ 8767762 w 8875109"/>
              <a:gd name="connsiteY3" fmla="*/ 135732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41557 w 8875109"/>
              <a:gd name="connsiteY2" fmla="*/ 33338 h 235744"/>
              <a:gd name="connsiteX3" fmla="*/ 8767762 w 8875109"/>
              <a:gd name="connsiteY3" fmla="*/ 135732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41557 w 8875109"/>
              <a:gd name="connsiteY2" fmla="*/ 33338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41557 w 8875109"/>
              <a:gd name="connsiteY2" fmla="*/ 33338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41557 w 8875109"/>
              <a:gd name="connsiteY2" fmla="*/ 33338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4889 w 8875109"/>
              <a:gd name="connsiteY2" fmla="*/ 40482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4889 w 8875109"/>
              <a:gd name="connsiteY2" fmla="*/ 40482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4889 w 8875109"/>
              <a:gd name="connsiteY2" fmla="*/ 40482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2507 w 8875109"/>
              <a:gd name="connsiteY2" fmla="*/ 35719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2507 w 8875109"/>
              <a:gd name="connsiteY2" fmla="*/ 35719 h 235744"/>
              <a:gd name="connsiteX3" fmla="*/ 8758237 w 8875109"/>
              <a:gd name="connsiteY3" fmla="*/ 159545 h 235744"/>
              <a:gd name="connsiteX4" fmla="*/ 8875109 w 8875109"/>
              <a:gd name="connsiteY4" fmla="*/ 235744 h 235744"/>
              <a:gd name="connsiteX5" fmla="*/ 0 w 8875109"/>
              <a:gd name="connsiteY5" fmla="*/ 230981 h 235744"/>
              <a:gd name="connsiteX6" fmla="*/ 0 w 8875109"/>
              <a:gd name="connsiteY6" fmla="*/ 2381 h 235744"/>
              <a:gd name="connsiteX0" fmla="*/ 0 w 8875109"/>
              <a:gd name="connsiteY0" fmla="*/ 2381 h 235744"/>
              <a:gd name="connsiteX1" fmla="*/ 8520303 w 8875109"/>
              <a:gd name="connsiteY1" fmla="*/ 0 h 235744"/>
              <a:gd name="connsiteX2" fmla="*/ 8622507 w 8875109"/>
              <a:gd name="connsiteY2" fmla="*/ 35719 h 235744"/>
              <a:gd name="connsiteX3" fmla="*/ 8782050 w 8875109"/>
              <a:gd name="connsiteY3" fmla="*/ 161926 h 235744"/>
              <a:gd name="connsiteX4" fmla="*/ 8875109 w 8875109"/>
              <a:gd name="connsiteY4" fmla="*/ 235744 h 235744"/>
              <a:gd name="connsiteX5" fmla="*/ 0 w 8875109"/>
              <a:gd name="connsiteY5" fmla="*/ 230981 h 235744"/>
              <a:gd name="connsiteX6" fmla="*/ 0 w 8875109"/>
              <a:gd name="connsiteY6" fmla="*/ 2381 h 235744"/>
              <a:gd name="connsiteX0" fmla="*/ 0 w 8913209"/>
              <a:gd name="connsiteY0" fmla="*/ 2381 h 233363"/>
              <a:gd name="connsiteX1" fmla="*/ 8520303 w 8913209"/>
              <a:gd name="connsiteY1" fmla="*/ 0 h 233363"/>
              <a:gd name="connsiteX2" fmla="*/ 8622507 w 8913209"/>
              <a:gd name="connsiteY2" fmla="*/ 35719 h 233363"/>
              <a:gd name="connsiteX3" fmla="*/ 8782050 w 8913209"/>
              <a:gd name="connsiteY3" fmla="*/ 161926 h 233363"/>
              <a:gd name="connsiteX4" fmla="*/ 8913209 w 8913209"/>
              <a:gd name="connsiteY4" fmla="*/ 233363 h 233363"/>
              <a:gd name="connsiteX5" fmla="*/ 0 w 8913209"/>
              <a:gd name="connsiteY5" fmla="*/ 230981 h 233363"/>
              <a:gd name="connsiteX6" fmla="*/ 0 w 8913209"/>
              <a:gd name="connsiteY6" fmla="*/ 2381 h 233363"/>
              <a:gd name="connsiteX0" fmla="*/ 0 w 8913209"/>
              <a:gd name="connsiteY0" fmla="*/ 2381 h 233363"/>
              <a:gd name="connsiteX1" fmla="*/ 8520303 w 8913209"/>
              <a:gd name="connsiteY1" fmla="*/ 0 h 233363"/>
              <a:gd name="connsiteX2" fmla="*/ 8624888 w 8913209"/>
              <a:gd name="connsiteY2" fmla="*/ 42862 h 233363"/>
              <a:gd name="connsiteX3" fmla="*/ 8782050 w 8913209"/>
              <a:gd name="connsiteY3" fmla="*/ 161926 h 233363"/>
              <a:gd name="connsiteX4" fmla="*/ 8913209 w 8913209"/>
              <a:gd name="connsiteY4" fmla="*/ 233363 h 233363"/>
              <a:gd name="connsiteX5" fmla="*/ 0 w 8913209"/>
              <a:gd name="connsiteY5" fmla="*/ 230981 h 233363"/>
              <a:gd name="connsiteX6" fmla="*/ 0 w 8913209"/>
              <a:gd name="connsiteY6" fmla="*/ 2381 h 233363"/>
              <a:gd name="connsiteX0" fmla="*/ 0 w 8913209"/>
              <a:gd name="connsiteY0" fmla="*/ 2381 h 233363"/>
              <a:gd name="connsiteX1" fmla="*/ 8520303 w 8913209"/>
              <a:gd name="connsiteY1" fmla="*/ 0 h 233363"/>
              <a:gd name="connsiteX2" fmla="*/ 8624888 w 8913209"/>
              <a:gd name="connsiteY2" fmla="*/ 42862 h 233363"/>
              <a:gd name="connsiteX3" fmla="*/ 8741032 w 8913209"/>
              <a:gd name="connsiteY3" fmla="*/ 171183 h 233363"/>
              <a:gd name="connsiteX4" fmla="*/ 8913209 w 8913209"/>
              <a:gd name="connsiteY4" fmla="*/ 233363 h 233363"/>
              <a:gd name="connsiteX5" fmla="*/ 0 w 8913209"/>
              <a:gd name="connsiteY5" fmla="*/ 230981 h 233363"/>
              <a:gd name="connsiteX6" fmla="*/ 0 w 8913209"/>
              <a:gd name="connsiteY6" fmla="*/ 2381 h 233363"/>
              <a:gd name="connsiteX0" fmla="*/ 0 w 8816696"/>
              <a:gd name="connsiteY0" fmla="*/ 2381 h 233363"/>
              <a:gd name="connsiteX1" fmla="*/ 8520303 w 8816696"/>
              <a:gd name="connsiteY1" fmla="*/ 0 h 233363"/>
              <a:gd name="connsiteX2" fmla="*/ 8624888 w 8816696"/>
              <a:gd name="connsiteY2" fmla="*/ 42862 h 233363"/>
              <a:gd name="connsiteX3" fmla="*/ 8741032 w 8816696"/>
              <a:gd name="connsiteY3" fmla="*/ 171183 h 233363"/>
              <a:gd name="connsiteX4" fmla="*/ 8816696 w 8816696"/>
              <a:gd name="connsiteY4" fmla="*/ 233363 h 233363"/>
              <a:gd name="connsiteX5" fmla="*/ 0 w 8816696"/>
              <a:gd name="connsiteY5" fmla="*/ 230981 h 233363"/>
              <a:gd name="connsiteX6" fmla="*/ 0 w 8816696"/>
              <a:gd name="connsiteY6" fmla="*/ 2381 h 233363"/>
              <a:gd name="connsiteX0" fmla="*/ 0 w 8816696"/>
              <a:gd name="connsiteY0" fmla="*/ 2381 h 233363"/>
              <a:gd name="connsiteX1" fmla="*/ 8520303 w 8816696"/>
              <a:gd name="connsiteY1" fmla="*/ 0 h 233363"/>
              <a:gd name="connsiteX2" fmla="*/ 8624888 w 8816696"/>
              <a:gd name="connsiteY2" fmla="*/ 42862 h 233363"/>
              <a:gd name="connsiteX3" fmla="*/ 8741032 w 8816696"/>
              <a:gd name="connsiteY3" fmla="*/ 171183 h 233363"/>
              <a:gd name="connsiteX4" fmla="*/ 8816696 w 8816696"/>
              <a:gd name="connsiteY4" fmla="*/ 233363 h 233363"/>
              <a:gd name="connsiteX5" fmla="*/ 0 w 8816696"/>
              <a:gd name="connsiteY5" fmla="*/ 230981 h 233363"/>
              <a:gd name="connsiteX6" fmla="*/ 0 w 8816696"/>
              <a:gd name="connsiteY6" fmla="*/ 2381 h 233363"/>
              <a:gd name="connsiteX0" fmla="*/ 0 w 8845052"/>
              <a:gd name="connsiteY0" fmla="*/ 2381 h 264774"/>
              <a:gd name="connsiteX1" fmla="*/ 8520303 w 8845052"/>
              <a:gd name="connsiteY1" fmla="*/ 0 h 264774"/>
              <a:gd name="connsiteX2" fmla="*/ 8624888 w 8845052"/>
              <a:gd name="connsiteY2" fmla="*/ 42862 h 264774"/>
              <a:gd name="connsiteX3" fmla="*/ 8796527 w 8845052"/>
              <a:gd name="connsiteY3" fmla="*/ 229037 h 264774"/>
              <a:gd name="connsiteX4" fmla="*/ 8816696 w 8845052"/>
              <a:gd name="connsiteY4" fmla="*/ 233363 h 264774"/>
              <a:gd name="connsiteX5" fmla="*/ 0 w 8845052"/>
              <a:gd name="connsiteY5" fmla="*/ 230981 h 264774"/>
              <a:gd name="connsiteX6" fmla="*/ 0 w 8845052"/>
              <a:gd name="connsiteY6" fmla="*/ 2381 h 264774"/>
              <a:gd name="connsiteX0" fmla="*/ 0 w 9479219"/>
              <a:gd name="connsiteY0" fmla="*/ 2381 h 246228"/>
              <a:gd name="connsiteX1" fmla="*/ 8520303 w 9479219"/>
              <a:gd name="connsiteY1" fmla="*/ 0 h 246228"/>
              <a:gd name="connsiteX2" fmla="*/ 8624888 w 9479219"/>
              <a:gd name="connsiteY2" fmla="*/ 42862 h 246228"/>
              <a:gd name="connsiteX3" fmla="*/ 8796527 w 9479219"/>
              <a:gd name="connsiteY3" fmla="*/ 229037 h 246228"/>
              <a:gd name="connsiteX4" fmla="*/ 8843043 w 9479219"/>
              <a:gd name="connsiteY4" fmla="*/ 233362 h 246228"/>
              <a:gd name="connsiteX5" fmla="*/ 8816696 w 9479219"/>
              <a:gd name="connsiteY5" fmla="*/ 233363 h 246228"/>
              <a:gd name="connsiteX6" fmla="*/ 0 w 9479219"/>
              <a:gd name="connsiteY6" fmla="*/ 230981 h 246228"/>
              <a:gd name="connsiteX7" fmla="*/ 0 w 9479219"/>
              <a:gd name="connsiteY7" fmla="*/ 2381 h 246228"/>
              <a:gd name="connsiteX0" fmla="*/ 0 w 9478102"/>
              <a:gd name="connsiteY0" fmla="*/ 2381 h 245034"/>
              <a:gd name="connsiteX1" fmla="*/ 8520303 w 9478102"/>
              <a:gd name="connsiteY1" fmla="*/ 0 h 245034"/>
              <a:gd name="connsiteX2" fmla="*/ 8624888 w 9478102"/>
              <a:gd name="connsiteY2" fmla="*/ 42862 h 245034"/>
              <a:gd name="connsiteX3" fmla="*/ 8796527 w 9478102"/>
              <a:gd name="connsiteY3" fmla="*/ 229037 h 245034"/>
              <a:gd name="connsiteX4" fmla="*/ 8823739 w 9478102"/>
              <a:gd name="connsiteY4" fmla="*/ 233363 h 245034"/>
              <a:gd name="connsiteX5" fmla="*/ 8843043 w 9478102"/>
              <a:gd name="connsiteY5" fmla="*/ 233362 h 245034"/>
              <a:gd name="connsiteX6" fmla="*/ 8816696 w 9478102"/>
              <a:gd name="connsiteY6" fmla="*/ 233363 h 245034"/>
              <a:gd name="connsiteX7" fmla="*/ 0 w 9478102"/>
              <a:gd name="connsiteY7" fmla="*/ 230981 h 245034"/>
              <a:gd name="connsiteX8" fmla="*/ 0 w 9478102"/>
              <a:gd name="connsiteY8" fmla="*/ 2381 h 245034"/>
              <a:gd name="connsiteX0" fmla="*/ 0 w 9478102"/>
              <a:gd name="connsiteY0" fmla="*/ 2381 h 244205"/>
              <a:gd name="connsiteX1" fmla="*/ 8520303 w 9478102"/>
              <a:gd name="connsiteY1" fmla="*/ 0 h 244205"/>
              <a:gd name="connsiteX2" fmla="*/ 8624888 w 9478102"/>
              <a:gd name="connsiteY2" fmla="*/ 42862 h 244205"/>
              <a:gd name="connsiteX3" fmla="*/ 8796527 w 9478102"/>
              <a:gd name="connsiteY3" fmla="*/ 229037 h 244205"/>
              <a:gd name="connsiteX4" fmla="*/ 8814088 w 9478102"/>
              <a:gd name="connsiteY4" fmla="*/ 231049 h 244205"/>
              <a:gd name="connsiteX5" fmla="*/ 8823739 w 9478102"/>
              <a:gd name="connsiteY5" fmla="*/ 233363 h 244205"/>
              <a:gd name="connsiteX6" fmla="*/ 8843043 w 9478102"/>
              <a:gd name="connsiteY6" fmla="*/ 233362 h 244205"/>
              <a:gd name="connsiteX7" fmla="*/ 8816696 w 9478102"/>
              <a:gd name="connsiteY7" fmla="*/ 233363 h 244205"/>
              <a:gd name="connsiteX8" fmla="*/ 0 w 9478102"/>
              <a:gd name="connsiteY8" fmla="*/ 230981 h 244205"/>
              <a:gd name="connsiteX9" fmla="*/ 0 w 9478102"/>
              <a:gd name="connsiteY9" fmla="*/ 2381 h 244205"/>
              <a:gd name="connsiteX0" fmla="*/ 0 w 9479877"/>
              <a:gd name="connsiteY0" fmla="*/ 2381 h 244205"/>
              <a:gd name="connsiteX1" fmla="*/ 8520303 w 9479877"/>
              <a:gd name="connsiteY1" fmla="*/ 0 h 244205"/>
              <a:gd name="connsiteX2" fmla="*/ 8624888 w 9479877"/>
              <a:gd name="connsiteY2" fmla="*/ 42862 h 244205"/>
              <a:gd name="connsiteX3" fmla="*/ 8796527 w 9479877"/>
              <a:gd name="connsiteY3" fmla="*/ 229037 h 244205"/>
              <a:gd name="connsiteX4" fmla="*/ 8814088 w 9479877"/>
              <a:gd name="connsiteY4" fmla="*/ 231049 h 244205"/>
              <a:gd name="connsiteX5" fmla="*/ 8823739 w 9479877"/>
              <a:gd name="connsiteY5" fmla="*/ 233363 h 244205"/>
              <a:gd name="connsiteX6" fmla="*/ 8843043 w 9479877"/>
              <a:gd name="connsiteY6" fmla="*/ 233362 h 244205"/>
              <a:gd name="connsiteX7" fmla="*/ 8819109 w 9479877"/>
              <a:gd name="connsiteY7" fmla="*/ 233363 h 244205"/>
              <a:gd name="connsiteX8" fmla="*/ 0 w 9479877"/>
              <a:gd name="connsiteY8" fmla="*/ 230981 h 244205"/>
              <a:gd name="connsiteX9" fmla="*/ 0 w 9479877"/>
              <a:gd name="connsiteY9" fmla="*/ 2381 h 244205"/>
              <a:gd name="connsiteX0" fmla="*/ 0 w 9479877"/>
              <a:gd name="connsiteY0" fmla="*/ 2381 h 245685"/>
              <a:gd name="connsiteX1" fmla="*/ 8520303 w 9479877"/>
              <a:gd name="connsiteY1" fmla="*/ 0 h 245685"/>
              <a:gd name="connsiteX2" fmla="*/ 8624888 w 9479877"/>
              <a:gd name="connsiteY2" fmla="*/ 42862 h 245685"/>
              <a:gd name="connsiteX3" fmla="*/ 8796527 w 9479877"/>
              <a:gd name="connsiteY3" fmla="*/ 229037 h 245685"/>
              <a:gd name="connsiteX4" fmla="*/ 8816501 w 9479877"/>
              <a:gd name="connsiteY4" fmla="*/ 235679 h 245685"/>
              <a:gd name="connsiteX5" fmla="*/ 8814088 w 9479877"/>
              <a:gd name="connsiteY5" fmla="*/ 231049 h 245685"/>
              <a:gd name="connsiteX6" fmla="*/ 8823739 w 9479877"/>
              <a:gd name="connsiteY6" fmla="*/ 233363 h 245685"/>
              <a:gd name="connsiteX7" fmla="*/ 8843043 w 9479877"/>
              <a:gd name="connsiteY7" fmla="*/ 233362 h 245685"/>
              <a:gd name="connsiteX8" fmla="*/ 8819109 w 9479877"/>
              <a:gd name="connsiteY8" fmla="*/ 233363 h 245685"/>
              <a:gd name="connsiteX9" fmla="*/ 0 w 9479877"/>
              <a:gd name="connsiteY9" fmla="*/ 230981 h 245685"/>
              <a:gd name="connsiteX10" fmla="*/ 0 w 9479877"/>
              <a:gd name="connsiteY10" fmla="*/ 2381 h 245685"/>
              <a:gd name="connsiteX0" fmla="*/ 0 w 9479877"/>
              <a:gd name="connsiteY0" fmla="*/ 2381 h 247275"/>
              <a:gd name="connsiteX1" fmla="*/ 8520303 w 9479877"/>
              <a:gd name="connsiteY1" fmla="*/ 0 h 247275"/>
              <a:gd name="connsiteX2" fmla="*/ 8624888 w 9479877"/>
              <a:gd name="connsiteY2" fmla="*/ 42862 h 247275"/>
              <a:gd name="connsiteX3" fmla="*/ 8755509 w 9479877"/>
              <a:gd name="connsiteY3" fmla="*/ 231352 h 247275"/>
              <a:gd name="connsiteX4" fmla="*/ 8816501 w 9479877"/>
              <a:gd name="connsiteY4" fmla="*/ 235679 h 247275"/>
              <a:gd name="connsiteX5" fmla="*/ 8814088 w 9479877"/>
              <a:gd name="connsiteY5" fmla="*/ 231049 h 247275"/>
              <a:gd name="connsiteX6" fmla="*/ 8823739 w 9479877"/>
              <a:gd name="connsiteY6" fmla="*/ 233363 h 247275"/>
              <a:gd name="connsiteX7" fmla="*/ 8843043 w 9479877"/>
              <a:gd name="connsiteY7" fmla="*/ 233362 h 247275"/>
              <a:gd name="connsiteX8" fmla="*/ 8819109 w 9479877"/>
              <a:gd name="connsiteY8" fmla="*/ 233363 h 247275"/>
              <a:gd name="connsiteX9" fmla="*/ 0 w 9479877"/>
              <a:gd name="connsiteY9" fmla="*/ 230981 h 247275"/>
              <a:gd name="connsiteX10" fmla="*/ 0 w 9479877"/>
              <a:gd name="connsiteY10" fmla="*/ 2381 h 247275"/>
              <a:gd name="connsiteX0" fmla="*/ 0 w 9479877"/>
              <a:gd name="connsiteY0" fmla="*/ 2381 h 247275"/>
              <a:gd name="connsiteX1" fmla="*/ 8520303 w 9479877"/>
              <a:gd name="connsiteY1" fmla="*/ 0 h 247275"/>
              <a:gd name="connsiteX2" fmla="*/ 8624888 w 9479877"/>
              <a:gd name="connsiteY2" fmla="*/ 42862 h 247275"/>
              <a:gd name="connsiteX3" fmla="*/ 8709664 w 9479877"/>
              <a:gd name="connsiteY3" fmla="*/ 231352 h 247275"/>
              <a:gd name="connsiteX4" fmla="*/ 8816501 w 9479877"/>
              <a:gd name="connsiteY4" fmla="*/ 235679 h 247275"/>
              <a:gd name="connsiteX5" fmla="*/ 8814088 w 9479877"/>
              <a:gd name="connsiteY5" fmla="*/ 231049 h 247275"/>
              <a:gd name="connsiteX6" fmla="*/ 8823739 w 9479877"/>
              <a:gd name="connsiteY6" fmla="*/ 233363 h 247275"/>
              <a:gd name="connsiteX7" fmla="*/ 8843043 w 9479877"/>
              <a:gd name="connsiteY7" fmla="*/ 233362 h 247275"/>
              <a:gd name="connsiteX8" fmla="*/ 8819109 w 9479877"/>
              <a:gd name="connsiteY8" fmla="*/ 233363 h 247275"/>
              <a:gd name="connsiteX9" fmla="*/ 0 w 9479877"/>
              <a:gd name="connsiteY9" fmla="*/ 230981 h 247275"/>
              <a:gd name="connsiteX10" fmla="*/ 0 w 9479877"/>
              <a:gd name="connsiteY10" fmla="*/ 2381 h 247275"/>
              <a:gd name="connsiteX0" fmla="*/ 0 w 9479877"/>
              <a:gd name="connsiteY0" fmla="*/ 2381 h 235701"/>
              <a:gd name="connsiteX1" fmla="*/ 8520303 w 9479877"/>
              <a:gd name="connsiteY1" fmla="*/ 0 h 235701"/>
              <a:gd name="connsiteX2" fmla="*/ 8624888 w 9479877"/>
              <a:gd name="connsiteY2" fmla="*/ 42862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5701"/>
              <a:gd name="connsiteX1" fmla="*/ 8520303 w 9479877"/>
              <a:gd name="connsiteY1" fmla="*/ 0 h 235701"/>
              <a:gd name="connsiteX2" fmla="*/ 8624888 w 9479877"/>
              <a:gd name="connsiteY2" fmla="*/ 42862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5701"/>
              <a:gd name="connsiteX1" fmla="*/ 8520303 w 9479877"/>
              <a:gd name="connsiteY1" fmla="*/ 0 h 235701"/>
              <a:gd name="connsiteX2" fmla="*/ 8634444 w 9479877"/>
              <a:gd name="connsiteY2" fmla="*/ 35919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5701"/>
              <a:gd name="connsiteX1" fmla="*/ 8520303 w 9479877"/>
              <a:gd name="connsiteY1" fmla="*/ 0 h 235701"/>
              <a:gd name="connsiteX2" fmla="*/ 8634444 w 9479877"/>
              <a:gd name="connsiteY2" fmla="*/ 35919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5701"/>
              <a:gd name="connsiteX1" fmla="*/ 8520303 w 9479877"/>
              <a:gd name="connsiteY1" fmla="*/ 0 h 235701"/>
              <a:gd name="connsiteX2" fmla="*/ 8639223 w 9479877"/>
              <a:gd name="connsiteY2" fmla="*/ 28977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5701"/>
              <a:gd name="connsiteX1" fmla="*/ 8520303 w 9479877"/>
              <a:gd name="connsiteY1" fmla="*/ 0 h 235701"/>
              <a:gd name="connsiteX2" fmla="*/ 8639223 w 9479877"/>
              <a:gd name="connsiteY2" fmla="*/ 28977 h 235701"/>
              <a:gd name="connsiteX3" fmla="*/ 8709664 w 9479877"/>
              <a:gd name="connsiteY3" fmla="*/ 231352 h 235701"/>
              <a:gd name="connsiteX4" fmla="*/ 8816501 w 9479877"/>
              <a:gd name="connsiteY4" fmla="*/ 235679 h 235701"/>
              <a:gd name="connsiteX5" fmla="*/ 8814088 w 9479877"/>
              <a:gd name="connsiteY5" fmla="*/ 231049 h 235701"/>
              <a:gd name="connsiteX6" fmla="*/ 8823739 w 9479877"/>
              <a:gd name="connsiteY6" fmla="*/ 233363 h 235701"/>
              <a:gd name="connsiteX7" fmla="*/ 8843043 w 9479877"/>
              <a:gd name="connsiteY7" fmla="*/ 233362 h 235701"/>
              <a:gd name="connsiteX8" fmla="*/ 8819109 w 9479877"/>
              <a:gd name="connsiteY8" fmla="*/ 233363 h 235701"/>
              <a:gd name="connsiteX9" fmla="*/ 0 w 9479877"/>
              <a:gd name="connsiteY9" fmla="*/ 230981 h 235701"/>
              <a:gd name="connsiteX10" fmla="*/ 0 w 9479877"/>
              <a:gd name="connsiteY10" fmla="*/ 2381 h 235701"/>
              <a:gd name="connsiteX0" fmla="*/ 0 w 9479877"/>
              <a:gd name="connsiteY0" fmla="*/ 2381 h 236082"/>
              <a:gd name="connsiteX1" fmla="*/ 8520303 w 9479877"/>
              <a:gd name="connsiteY1" fmla="*/ 0 h 236082"/>
              <a:gd name="connsiteX2" fmla="*/ 8639223 w 9479877"/>
              <a:gd name="connsiteY2" fmla="*/ 28977 h 236082"/>
              <a:gd name="connsiteX3" fmla="*/ 8755056 w 9479877"/>
              <a:gd name="connsiteY3" fmla="*/ 233667 h 236082"/>
              <a:gd name="connsiteX4" fmla="*/ 8816501 w 9479877"/>
              <a:gd name="connsiteY4" fmla="*/ 235679 h 236082"/>
              <a:gd name="connsiteX5" fmla="*/ 8814088 w 9479877"/>
              <a:gd name="connsiteY5" fmla="*/ 231049 h 236082"/>
              <a:gd name="connsiteX6" fmla="*/ 8823739 w 9479877"/>
              <a:gd name="connsiteY6" fmla="*/ 233363 h 236082"/>
              <a:gd name="connsiteX7" fmla="*/ 8843043 w 9479877"/>
              <a:gd name="connsiteY7" fmla="*/ 233362 h 236082"/>
              <a:gd name="connsiteX8" fmla="*/ 8819109 w 9479877"/>
              <a:gd name="connsiteY8" fmla="*/ 233363 h 236082"/>
              <a:gd name="connsiteX9" fmla="*/ 0 w 9479877"/>
              <a:gd name="connsiteY9" fmla="*/ 230981 h 236082"/>
              <a:gd name="connsiteX10" fmla="*/ 0 w 9479877"/>
              <a:gd name="connsiteY10" fmla="*/ 2381 h 236082"/>
              <a:gd name="connsiteX0" fmla="*/ 0 w 9479877"/>
              <a:gd name="connsiteY0" fmla="*/ 2381 h 236082"/>
              <a:gd name="connsiteX1" fmla="*/ 8520303 w 9479877"/>
              <a:gd name="connsiteY1" fmla="*/ 0 h 236082"/>
              <a:gd name="connsiteX2" fmla="*/ 8639223 w 9479877"/>
              <a:gd name="connsiteY2" fmla="*/ 28977 h 236082"/>
              <a:gd name="connsiteX3" fmla="*/ 8755056 w 9479877"/>
              <a:gd name="connsiteY3" fmla="*/ 233667 h 236082"/>
              <a:gd name="connsiteX4" fmla="*/ 8816501 w 9479877"/>
              <a:gd name="connsiteY4" fmla="*/ 235679 h 236082"/>
              <a:gd name="connsiteX5" fmla="*/ 8814088 w 9479877"/>
              <a:gd name="connsiteY5" fmla="*/ 231049 h 236082"/>
              <a:gd name="connsiteX6" fmla="*/ 8823739 w 9479877"/>
              <a:gd name="connsiteY6" fmla="*/ 233363 h 236082"/>
              <a:gd name="connsiteX7" fmla="*/ 8843043 w 9479877"/>
              <a:gd name="connsiteY7" fmla="*/ 233362 h 236082"/>
              <a:gd name="connsiteX8" fmla="*/ 8819109 w 9479877"/>
              <a:gd name="connsiteY8" fmla="*/ 233363 h 236082"/>
              <a:gd name="connsiteX9" fmla="*/ 0 w 9479877"/>
              <a:gd name="connsiteY9" fmla="*/ 230981 h 236082"/>
              <a:gd name="connsiteX10" fmla="*/ 0 w 9479877"/>
              <a:gd name="connsiteY10" fmla="*/ 2381 h 236082"/>
              <a:gd name="connsiteX0" fmla="*/ 0 w 9479877"/>
              <a:gd name="connsiteY0" fmla="*/ 2381 h 237515"/>
              <a:gd name="connsiteX1" fmla="*/ 8520303 w 9479877"/>
              <a:gd name="connsiteY1" fmla="*/ 0 h 237515"/>
              <a:gd name="connsiteX2" fmla="*/ 8639223 w 9479877"/>
              <a:gd name="connsiteY2" fmla="*/ 28977 h 237515"/>
              <a:gd name="connsiteX3" fmla="*/ 8829117 w 9479877"/>
              <a:gd name="connsiteY3" fmla="*/ 235982 h 237515"/>
              <a:gd name="connsiteX4" fmla="*/ 8816501 w 9479877"/>
              <a:gd name="connsiteY4" fmla="*/ 235679 h 237515"/>
              <a:gd name="connsiteX5" fmla="*/ 8814088 w 9479877"/>
              <a:gd name="connsiteY5" fmla="*/ 231049 h 237515"/>
              <a:gd name="connsiteX6" fmla="*/ 8823739 w 9479877"/>
              <a:gd name="connsiteY6" fmla="*/ 233363 h 237515"/>
              <a:gd name="connsiteX7" fmla="*/ 8843043 w 9479877"/>
              <a:gd name="connsiteY7" fmla="*/ 233362 h 237515"/>
              <a:gd name="connsiteX8" fmla="*/ 8819109 w 9479877"/>
              <a:gd name="connsiteY8" fmla="*/ 233363 h 237515"/>
              <a:gd name="connsiteX9" fmla="*/ 0 w 9479877"/>
              <a:gd name="connsiteY9" fmla="*/ 230981 h 237515"/>
              <a:gd name="connsiteX10" fmla="*/ 0 w 9479877"/>
              <a:gd name="connsiteY10" fmla="*/ 2381 h 237515"/>
              <a:gd name="connsiteX0" fmla="*/ 0 w 9479877"/>
              <a:gd name="connsiteY0" fmla="*/ 2381 h 235982"/>
              <a:gd name="connsiteX1" fmla="*/ 8520303 w 9479877"/>
              <a:gd name="connsiteY1" fmla="*/ 0 h 235982"/>
              <a:gd name="connsiteX2" fmla="*/ 8639223 w 9479877"/>
              <a:gd name="connsiteY2" fmla="*/ 28977 h 235982"/>
              <a:gd name="connsiteX3" fmla="*/ 8829117 w 9479877"/>
              <a:gd name="connsiteY3" fmla="*/ 235982 h 235982"/>
              <a:gd name="connsiteX4" fmla="*/ 8816501 w 9479877"/>
              <a:gd name="connsiteY4" fmla="*/ 235679 h 235982"/>
              <a:gd name="connsiteX5" fmla="*/ 8814088 w 9479877"/>
              <a:gd name="connsiteY5" fmla="*/ 231049 h 235982"/>
              <a:gd name="connsiteX6" fmla="*/ 8823739 w 9479877"/>
              <a:gd name="connsiteY6" fmla="*/ 233363 h 235982"/>
              <a:gd name="connsiteX7" fmla="*/ 8843043 w 9479877"/>
              <a:gd name="connsiteY7" fmla="*/ 233362 h 235982"/>
              <a:gd name="connsiteX8" fmla="*/ 8819109 w 9479877"/>
              <a:gd name="connsiteY8" fmla="*/ 233363 h 235982"/>
              <a:gd name="connsiteX9" fmla="*/ 0 w 9479877"/>
              <a:gd name="connsiteY9" fmla="*/ 230981 h 235982"/>
              <a:gd name="connsiteX10" fmla="*/ 0 w 9479877"/>
              <a:gd name="connsiteY10" fmla="*/ 2381 h 23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79877" h="235982">
                <a:moveTo>
                  <a:pt x="0" y="2381"/>
                </a:moveTo>
                <a:lnTo>
                  <a:pt x="8520303" y="0"/>
                </a:lnTo>
                <a:cubicBezTo>
                  <a:pt x="8520240" y="11113"/>
                  <a:pt x="8543723" y="-19163"/>
                  <a:pt x="8639223" y="28977"/>
                </a:cubicBezTo>
                <a:cubicBezTo>
                  <a:pt x="8740822" y="100415"/>
                  <a:pt x="8665235" y="209320"/>
                  <a:pt x="8829117" y="235982"/>
                </a:cubicBezTo>
                <a:cubicBezTo>
                  <a:pt x="8879953" y="229933"/>
                  <a:pt x="8819006" y="236501"/>
                  <a:pt x="8816501" y="235679"/>
                </a:cubicBezTo>
                <a:cubicBezTo>
                  <a:pt x="8813996" y="234857"/>
                  <a:pt x="8812479" y="232592"/>
                  <a:pt x="8814088" y="231049"/>
                </a:cubicBezTo>
                <a:cubicBezTo>
                  <a:pt x="8815697" y="229506"/>
                  <a:pt x="8818913" y="234906"/>
                  <a:pt x="8823739" y="233363"/>
                </a:cubicBezTo>
                <a:cubicBezTo>
                  <a:pt x="8828565" y="231820"/>
                  <a:pt x="8844619" y="235290"/>
                  <a:pt x="8843043" y="233362"/>
                </a:cubicBezTo>
                <a:cubicBezTo>
                  <a:pt x="8841467" y="231434"/>
                  <a:pt x="10292547" y="238388"/>
                  <a:pt x="8819109" y="233363"/>
                </a:cubicBezTo>
                <a:lnTo>
                  <a:pt x="0" y="230981"/>
                </a:lnTo>
                <a:lnTo>
                  <a:pt x="0" y="2381"/>
                </a:ln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91440" y="6638544"/>
            <a:ext cx="3763067" cy="323165"/>
          </a:xfrm>
          <a:prstGeom prst="rect">
            <a:avLst/>
          </a:prstGeom>
          <a:noFill/>
        </p:spPr>
        <p:txBody>
          <a:bodyPr wrap="square" bIns="91440" rtlCol="0" anchor="ct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50" spc="100" baseline="30000" dirty="0">
                <a:latin typeface="Arial" pitchFamily="34" charset="0"/>
                <a:ea typeface="Roboto" pitchFamily="2" charset="0"/>
                <a:cs typeface="Arial" pitchFamily="34" charset="0"/>
              </a:rPr>
              <a:t>© </a:t>
            </a:r>
            <a:r>
              <a:rPr lang="en-US" sz="1050" spc="100" baseline="30000" dirty="0" smtClean="0">
                <a:latin typeface="Arial" pitchFamily="34" charset="0"/>
                <a:ea typeface="Roboto" pitchFamily="2" charset="0"/>
                <a:cs typeface="Arial" pitchFamily="34" charset="0"/>
              </a:rPr>
              <a:t>2015 Integration</a:t>
            </a:r>
            <a:r>
              <a:rPr lang="en-US" sz="1050" b="0" i="0" kern="1200" spc="0" baseline="0" dirty="0" smtClean="0">
                <a:solidFill>
                  <a:schemeClr val="tx1"/>
                </a:solidFill>
                <a:effectLst/>
                <a:latin typeface="Arial" charset="0"/>
                <a:ea typeface="+mn-ea"/>
                <a:cs typeface="+mn-cs"/>
              </a:rPr>
              <a:t> </a:t>
            </a:r>
            <a:r>
              <a:rPr lang="en-US" sz="1050" spc="100" baseline="30000" dirty="0" smtClean="0">
                <a:latin typeface="Arial" pitchFamily="34" charset="0"/>
                <a:ea typeface="Roboto" pitchFamily="2" charset="0"/>
                <a:cs typeface="Arial" pitchFamily="34" charset="0"/>
              </a:rPr>
              <a:t>Point</a:t>
            </a:r>
            <a:r>
              <a:rPr lang="en-US" sz="1200" spc="100" baseline="30000" dirty="0" smtClean="0">
                <a:latin typeface="Arial" pitchFamily="34" charset="0"/>
                <a:ea typeface="Roboto" pitchFamily="2" charset="0"/>
                <a:cs typeface="Arial" pitchFamily="34" charset="0"/>
              </a:rPr>
              <a:t> </a:t>
            </a:r>
            <a:r>
              <a:rPr lang="en-US" sz="1200" b="0" i="0" kern="1200" baseline="20000" dirty="0" smtClean="0">
                <a:solidFill>
                  <a:schemeClr val="tx1"/>
                </a:solidFill>
                <a:effectLst/>
                <a:latin typeface="Arial" charset="0"/>
                <a:ea typeface="+mn-ea"/>
                <a:cs typeface="+mn-cs"/>
              </a:rPr>
              <a:t>•</a:t>
            </a:r>
            <a:r>
              <a:rPr lang="en-US" sz="1200" b="0" i="0" kern="1200" dirty="0" smtClean="0">
                <a:solidFill>
                  <a:schemeClr val="tx1"/>
                </a:solidFill>
                <a:effectLst/>
                <a:latin typeface="Arial" charset="0"/>
                <a:ea typeface="+mn-ea"/>
                <a:cs typeface="+mn-cs"/>
              </a:rPr>
              <a:t> </a:t>
            </a:r>
            <a:r>
              <a:rPr lang="en-US" sz="1050" spc="100" baseline="30000" dirty="0" smtClean="0">
                <a:latin typeface="Arial" pitchFamily="34" charset="0"/>
                <a:ea typeface="Roboto" pitchFamily="2" charset="0"/>
                <a:cs typeface="Arial" pitchFamily="34" charset="0"/>
              </a:rPr>
              <a:t>Proprietary </a:t>
            </a:r>
            <a:r>
              <a:rPr lang="en-US" sz="1050" spc="100" baseline="30000" dirty="0">
                <a:latin typeface="Arial" pitchFamily="34" charset="0"/>
                <a:ea typeface="Roboto" pitchFamily="2" charset="0"/>
                <a:cs typeface="Arial" pitchFamily="34" charset="0"/>
              </a:rPr>
              <a:t>&amp; </a:t>
            </a:r>
            <a:r>
              <a:rPr lang="en-US" sz="1050" spc="100" baseline="30000" dirty="0" smtClean="0">
                <a:latin typeface="Arial" pitchFamily="34" charset="0"/>
                <a:ea typeface="Roboto" pitchFamily="2" charset="0"/>
                <a:cs typeface="Arial" pitchFamily="34" charset="0"/>
              </a:rPr>
              <a:t>Confidential</a:t>
            </a:r>
            <a:endParaRPr lang="en-US" sz="1050" spc="100" baseline="30000" dirty="0">
              <a:latin typeface="Arial" pitchFamily="34" charset="0"/>
              <a:ea typeface="Roboto" pitchFamily="2" charset="0"/>
              <a:cs typeface="Arial" pitchFamily="34" charset="0"/>
            </a:endParaRPr>
          </a:p>
        </p:txBody>
      </p:sp>
      <p:sp>
        <p:nvSpPr>
          <p:cNvPr id="8" name="TextBox 7"/>
          <p:cNvSpPr txBox="1"/>
          <p:nvPr userDrawn="1"/>
        </p:nvSpPr>
        <p:spPr>
          <a:xfrm>
            <a:off x="3839267" y="6684264"/>
            <a:ext cx="1465466" cy="200055"/>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50" spc="100" baseline="30000" dirty="0" smtClean="0">
                <a:latin typeface="Arial" pitchFamily="34" charset="0"/>
                <a:ea typeface="Roboto" pitchFamily="2" charset="0"/>
                <a:cs typeface="Arial" pitchFamily="34" charset="0"/>
              </a:rPr>
              <a:t>www.IntegrationPoint.com </a:t>
            </a:r>
          </a:p>
        </p:txBody>
      </p:sp>
    </p:spTree>
  </p:cSld>
  <p:clrMap bg1="lt1" tx1="dk1" bg2="lt2" tx2="dk2" accent1="accent1" accent2="accent2" accent3="accent3" accent4="accent4" accent5="accent5" accent6="accent6" hlink="hlink" folHlink="folHlink"/>
  <p:sldLayoutIdLst>
    <p:sldLayoutId id="2147483684" r:id="rId1"/>
    <p:sldLayoutId id="2147483675" r:id="rId2"/>
    <p:sldLayoutId id="214748368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2800" kern="1200">
          <a:solidFill>
            <a:schemeClr val="bg1"/>
          </a:solidFill>
          <a:latin typeface="Verdana" pitchFamily="34" charset="0"/>
          <a:ea typeface="+mj-ea"/>
          <a:cs typeface="+mj-cs"/>
        </a:defRPr>
      </a:lvl1pPr>
      <a:lvl2pPr algn="ctr" rtl="0" eaLnBrk="1" fontAlgn="base" hangingPunct="1">
        <a:spcBef>
          <a:spcPct val="0"/>
        </a:spcBef>
        <a:spcAft>
          <a:spcPct val="0"/>
        </a:spcAft>
        <a:defRPr sz="2800">
          <a:solidFill>
            <a:schemeClr val="bg1"/>
          </a:solidFill>
          <a:latin typeface="Verdana" pitchFamily="34" charset="0"/>
        </a:defRPr>
      </a:lvl2pPr>
      <a:lvl3pPr algn="ctr" rtl="0" eaLnBrk="1" fontAlgn="base" hangingPunct="1">
        <a:spcBef>
          <a:spcPct val="0"/>
        </a:spcBef>
        <a:spcAft>
          <a:spcPct val="0"/>
        </a:spcAft>
        <a:defRPr sz="2800">
          <a:solidFill>
            <a:schemeClr val="bg1"/>
          </a:solidFill>
          <a:latin typeface="Verdana" pitchFamily="34" charset="0"/>
        </a:defRPr>
      </a:lvl3pPr>
      <a:lvl4pPr algn="ctr" rtl="0" eaLnBrk="1" fontAlgn="base" hangingPunct="1">
        <a:spcBef>
          <a:spcPct val="0"/>
        </a:spcBef>
        <a:spcAft>
          <a:spcPct val="0"/>
        </a:spcAft>
        <a:defRPr sz="2800">
          <a:solidFill>
            <a:schemeClr val="bg1"/>
          </a:solidFill>
          <a:latin typeface="Verdana" pitchFamily="34" charset="0"/>
        </a:defRPr>
      </a:lvl4pPr>
      <a:lvl5pPr algn="ctr" rtl="0" eaLnBrk="1" fontAlgn="base" hangingPunct="1">
        <a:spcBef>
          <a:spcPct val="0"/>
        </a:spcBef>
        <a:spcAft>
          <a:spcPct val="0"/>
        </a:spcAft>
        <a:defRPr sz="2800">
          <a:solidFill>
            <a:schemeClr val="bg1"/>
          </a:solidFill>
          <a:latin typeface="Verdana" pitchFamily="34" charset="0"/>
        </a:defRPr>
      </a:lvl5pPr>
      <a:lvl6pPr marL="457200" algn="ctr" rtl="0" eaLnBrk="1" fontAlgn="base" hangingPunct="1">
        <a:spcBef>
          <a:spcPct val="0"/>
        </a:spcBef>
        <a:spcAft>
          <a:spcPct val="0"/>
        </a:spcAft>
        <a:defRPr sz="2800">
          <a:solidFill>
            <a:schemeClr val="bg1"/>
          </a:solidFill>
          <a:latin typeface="Verdana" pitchFamily="34" charset="0"/>
        </a:defRPr>
      </a:lvl6pPr>
      <a:lvl7pPr marL="914400" algn="ctr" rtl="0" eaLnBrk="1" fontAlgn="base" hangingPunct="1">
        <a:spcBef>
          <a:spcPct val="0"/>
        </a:spcBef>
        <a:spcAft>
          <a:spcPct val="0"/>
        </a:spcAft>
        <a:defRPr sz="2800">
          <a:solidFill>
            <a:schemeClr val="bg1"/>
          </a:solidFill>
          <a:latin typeface="Verdana" pitchFamily="34" charset="0"/>
        </a:defRPr>
      </a:lvl7pPr>
      <a:lvl8pPr marL="1371600" algn="ctr" rtl="0" eaLnBrk="1" fontAlgn="base" hangingPunct="1">
        <a:spcBef>
          <a:spcPct val="0"/>
        </a:spcBef>
        <a:spcAft>
          <a:spcPct val="0"/>
        </a:spcAft>
        <a:defRPr sz="2800">
          <a:solidFill>
            <a:schemeClr val="bg1"/>
          </a:solidFill>
          <a:latin typeface="Verdana" pitchFamily="34" charset="0"/>
        </a:defRPr>
      </a:lvl8pPr>
      <a:lvl9pPr marL="1828800" algn="ctr" rtl="0" eaLnBrk="1" fontAlgn="base" hangingPunct="1">
        <a:spcBef>
          <a:spcPct val="0"/>
        </a:spcBef>
        <a:spcAft>
          <a:spcPct val="0"/>
        </a:spcAft>
        <a:defRPr sz="2800">
          <a:solidFill>
            <a:schemeClr val="bg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0.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tariffcommission.gov.ph/previous-website/ahtn.html"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hyperlink" Target="mailto:Jeffrey.Wong@IntegrationPoint.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mailto:CheeYong.Tee@IntegrationPoint.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emf"/><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362200"/>
            <a:ext cx="7772400" cy="2133600"/>
          </a:xfrm>
        </p:spPr>
        <p:txBody>
          <a:bodyPr/>
          <a:lstStyle/>
          <a:p>
            <a:r>
              <a:rPr lang="en-US" dirty="0" smtClean="0">
                <a:latin typeface="Arial" panose="020B0604020202020204" pitchFamily="34" charset="0"/>
                <a:cs typeface="Arial" panose="020B0604020202020204" pitchFamily="34" charset="0"/>
              </a:rPr>
              <a:t>ICPA </a:t>
            </a:r>
            <a:r>
              <a:rPr lang="en-US" dirty="0"/>
              <a:t>Conference Bangkok</a:t>
            </a:r>
            <a:br>
              <a:rPr lang="en-US" dirty="0"/>
            </a:br>
            <a:r>
              <a:rPr lang="en-US" dirty="0"/>
              <a:t>“View of ASEAN Trade Regulations – What is Happening </a:t>
            </a:r>
            <a:r>
              <a:rPr lang="en-US" dirty="0" smtClean="0"/>
              <a:t>Today”</a:t>
            </a:r>
            <a:br>
              <a:rPr lang="en-US" dirty="0" smtClean="0"/>
            </a:br>
            <a:r>
              <a:rPr lang="en-US" sz="2000" dirty="0"/>
              <a:t/>
            </a:r>
            <a:br>
              <a:rPr lang="en-US" sz="2000" dirty="0"/>
            </a:br>
            <a:r>
              <a:rPr lang="en-US" sz="2000" dirty="0" smtClean="0"/>
              <a:t>November 9, 2015</a:t>
            </a:r>
            <a:r>
              <a:rPr lang="en-US" dirty="0" smtClean="0"/>
              <a:t/>
            </a:r>
            <a:br>
              <a:rPr lang="en-US" dirty="0" smtClean="0"/>
            </a:br>
            <a:r>
              <a:rPr lang="en-US" dirty="0"/>
              <a:t/>
            </a:r>
            <a:br>
              <a:rPr lang="en-US" dirty="0"/>
            </a:br>
            <a:endParaRPr lang="en-US" dirty="0" smtClean="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81000" y="4953000"/>
            <a:ext cx="4572000" cy="1219200"/>
          </a:xfrm>
        </p:spPr>
        <p:txBody>
          <a:bodyPr/>
          <a:lstStyle/>
          <a:p>
            <a:pPr algn="l" eaLnBrk="1" hangingPunct="1">
              <a:defRPr/>
            </a:pPr>
            <a:r>
              <a:rPr lang="en-US" sz="2000" dirty="0" smtClean="0">
                <a:solidFill>
                  <a:schemeClr val="tx1"/>
                </a:solidFill>
              </a:rPr>
              <a:t>Jeffrey Wong</a:t>
            </a:r>
          </a:p>
          <a:p>
            <a:pPr algn="l">
              <a:defRPr/>
            </a:pPr>
            <a:r>
              <a:rPr lang="en-US" sz="2000" dirty="0">
                <a:solidFill>
                  <a:schemeClr val="tx1"/>
                </a:solidFill>
              </a:rPr>
              <a:t>Tee Chee Yong</a:t>
            </a:r>
          </a:p>
          <a:p>
            <a:pPr algn="l" eaLnBrk="1" hangingPunct="1">
              <a:defRPr/>
            </a:pPr>
            <a:endParaRPr lang="en-US" sz="2400" dirty="0">
              <a:solidFill>
                <a:schemeClr val="tx1"/>
              </a:solidFill>
            </a:endParaRPr>
          </a:p>
        </p:txBody>
      </p:sp>
    </p:spTree>
    <p:extLst>
      <p:ext uri="{BB962C8B-B14F-4D97-AF65-F5344CB8AC3E}">
        <p14:creationId xmlns:p14="http://schemas.microsoft.com/office/powerpoint/2010/main" val="2150061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957009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698" y="1143000"/>
            <a:ext cx="8229600" cy="3581400"/>
          </a:xfrm>
        </p:spPr>
        <p:txBody>
          <a:bodyPr/>
          <a:lstStyle/>
          <a:p>
            <a:pPr algn="just"/>
            <a:r>
              <a:rPr lang="en-US" sz="2200" dirty="0" smtClean="0"/>
              <a:t>8 local languages across members state (besides English).</a:t>
            </a:r>
          </a:p>
          <a:p>
            <a:pPr algn="just"/>
            <a:endParaRPr lang="en-US" sz="2200" dirty="0" smtClean="0"/>
          </a:p>
          <a:p>
            <a:pPr algn="just"/>
            <a:r>
              <a:rPr lang="en-US" sz="2200" dirty="0" smtClean="0"/>
              <a:t>Important publications on tariff related announcements and updates only available in local language.</a:t>
            </a:r>
          </a:p>
          <a:p>
            <a:pPr algn="just"/>
            <a:endParaRPr lang="en-US" sz="2200" dirty="0" smtClean="0"/>
          </a:p>
          <a:p>
            <a:pPr algn="just"/>
            <a:r>
              <a:rPr lang="en-US" sz="2200" dirty="0" smtClean="0"/>
              <a:t>Lack of English proficiency of local government officers, causing communication barrier.</a:t>
            </a:r>
          </a:p>
        </p:txBody>
      </p:sp>
      <p:sp>
        <p:nvSpPr>
          <p:cNvPr id="3" name="Title 2"/>
          <p:cNvSpPr>
            <a:spLocks noGrp="1"/>
          </p:cNvSpPr>
          <p:nvPr>
            <p:ph type="title"/>
          </p:nvPr>
        </p:nvSpPr>
        <p:spPr>
          <a:xfrm>
            <a:off x="2057400" y="152400"/>
            <a:ext cx="7086600" cy="762000"/>
          </a:xfrm>
        </p:spPr>
        <p:txBody>
          <a:bodyPr/>
          <a:lstStyle/>
          <a:p>
            <a:r>
              <a:rPr lang="en-US" dirty="0" smtClean="0"/>
              <a:t>Challenge 1: Language</a:t>
            </a:r>
            <a:endParaRPr lang="en-US" dirty="0"/>
          </a:p>
        </p:txBody>
      </p:sp>
      <p:sp>
        <p:nvSpPr>
          <p:cNvPr id="4" name="TextBox 3"/>
          <p:cNvSpPr txBox="1"/>
          <p:nvPr/>
        </p:nvSpPr>
        <p:spPr>
          <a:xfrm>
            <a:off x="445558" y="4191000"/>
            <a:ext cx="3810000" cy="1785104"/>
          </a:xfrm>
          <a:prstGeom prst="rect">
            <a:avLst/>
          </a:prstGeom>
          <a:noFill/>
        </p:spPr>
        <p:txBody>
          <a:bodyPr wrap="square" rtlCol="0">
            <a:spAutoFit/>
          </a:bodyPr>
          <a:lstStyle/>
          <a:p>
            <a:pPr marL="285750" indent="-285750" algn="just">
              <a:buFont typeface="Arial" panose="020B0604020202020204" pitchFamily="34" charset="0"/>
              <a:buChar char="•"/>
            </a:pPr>
            <a:r>
              <a:rPr lang="en-US" sz="2200" dirty="0" smtClean="0"/>
              <a:t>Need for </a:t>
            </a:r>
            <a:r>
              <a:rPr lang="en-US" sz="2200" dirty="0"/>
              <a:t>language skills of ASEAN due to the wide use of these languages locally.</a:t>
            </a:r>
          </a:p>
          <a:p>
            <a:pPr marL="285750" indent="-285750">
              <a:buFont typeface="Arial" panose="020B0604020202020204" pitchFamily="34" charset="0"/>
              <a:buChar char="•"/>
            </a:pPr>
            <a:endParaRPr lang="en-US" sz="2200" dirty="0"/>
          </a:p>
        </p:txBody>
      </p:sp>
      <p:pic>
        <p:nvPicPr>
          <p:cNvPr id="7" name="Picture 6"/>
          <p:cNvPicPr>
            <a:picLocks noChangeAspect="1"/>
          </p:cNvPicPr>
          <p:nvPr/>
        </p:nvPicPr>
        <p:blipFill>
          <a:blip r:embed="rId3"/>
          <a:stretch>
            <a:fillRect/>
          </a:stretch>
        </p:blipFill>
        <p:spPr>
          <a:xfrm>
            <a:off x="4419600" y="3886200"/>
            <a:ext cx="4593374" cy="2485192"/>
          </a:xfrm>
          <a:prstGeom prst="rect">
            <a:avLst/>
          </a:prstGeom>
        </p:spPr>
      </p:pic>
    </p:spTree>
    <p:extLst>
      <p:ext uri="{BB962C8B-B14F-4D97-AF65-F5344CB8AC3E}">
        <p14:creationId xmlns:p14="http://schemas.microsoft.com/office/powerpoint/2010/main" val="2414881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5943600" cy="4953000"/>
          </a:xfrm>
        </p:spPr>
        <p:txBody>
          <a:bodyPr/>
          <a:lstStyle/>
          <a:p>
            <a:pPr algn="just">
              <a:buFont typeface="Arial" panose="020B0604020202020204" pitchFamily="34" charset="0"/>
              <a:buChar char="•"/>
            </a:pPr>
            <a:r>
              <a:rPr lang="en-US" sz="2200" dirty="0" smtClean="0"/>
              <a:t>European Union - a common </a:t>
            </a:r>
            <a:r>
              <a:rPr lang="en-US" sz="2200" dirty="0"/>
              <a:t>external </a:t>
            </a:r>
            <a:r>
              <a:rPr lang="en-US" sz="2200" dirty="0" smtClean="0"/>
              <a:t>tariff.</a:t>
            </a:r>
          </a:p>
          <a:p>
            <a:pPr algn="just">
              <a:buFont typeface="Arial" panose="020B0604020202020204" pitchFamily="34" charset="0"/>
              <a:buChar char="•"/>
            </a:pPr>
            <a:endParaRPr lang="en-US" sz="2200" dirty="0" smtClean="0"/>
          </a:p>
          <a:p>
            <a:pPr algn="just">
              <a:buFont typeface="Arial" panose="020B0604020202020204" pitchFamily="34" charset="0"/>
              <a:buChar char="•"/>
            </a:pPr>
            <a:r>
              <a:rPr lang="en-US" sz="2200" dirty="0" smtClean="0"/>
              <a:t>ASEAN – a non-common external tariff on imported goods. Each member state imposes tariff on goods entering from outside ASEAN based on its national schedule.</a:t>
            </a:r>
          </a:p>
          <a:p>
            <a:pPr algn="just">
              <a:buFont typeface="Arial" panose="020B0604020202020204" pitchFamily="34" charset="0"/>
              <a:buChar char="•"/>
            </a:pPr>
            <a:endParaRPr lang="en-US" sz="2200" dirty="0" smtClean="0"/>
          </a:p>
          <a:p>
            <a:pPr algn="just">
              <a:buFont typeface="Arial" panose="020B0604020202020204" pitchFamily="34" charset="0"/>
              <a:buChar char="•"/>
            </a:pPr>
            <a:r>
              <a:rPr lang="en-US" sz="2200" dirty="0" smtClean="0"/>
              <a:t>No clear overview of control measures applied for goods imported into and exported out of the region. </a:t>
            </a:r>
          </a:p>
          <a:p>
            <a:pPr algn="just">
              <a:buFont typeface="Arial" panose="020B0604020202020204" pitchFamily="34" charset="0"/>
              <a:buChar char="•"/>
            </a:pPr>
            <a:endParaRPr lang="en-US" sz="2200" dirty="0"/>
          </a:p>
          <a:p>
            <a:pPr algn="just">
              <a:buFont typeface="Arial" panose="020B0604020202020204" pitchFamily="34" charset="0"/>
              <a:buChar char="•"/>
            </a:pPr>
            <a:r>
              <a:rPr lang="en-US" sz="2200" dirty="0"/>
              <a:t>Importer will </a:t>
            </a:r>
            <a:r>
              <a:rPr lang="en-US" sz="2200" dirty="0" smtClean="0"/>
              <a:t>need to </a:t>
            </a:r>
            <a:r>
              <a:rPr lang="en-US" sz="2200" dirty="0"/>
              <a:t>understand the tariff schedule </a:t>
            </a:r>
            <a:r>
              <a:rPr lang="en-US" sz="2200" dirty="0" smtClean="0"/>
              <a:t>and structure </a:t>
            </a:r>
            <a:r>
              <a:rPr lang="en-US" sz="2200" dirty="0"/>
              <a:t>of each country. </a:t>
            </a:r>
          </a:p>
          <a:p>
            <a:pPr algn="just">
              <a:buFont typeface="Arial" panose="020B0604020202020204" pitchFamily="34" charset="0"/>
              <a:buChar char="•"/>
            </a:pPr>
            <a:endParaRPr lang="en-US" sz="2200" dirty="0" smtClean="0"/>
          </a:p>
          <a:p>
            <a:pPr algn="just">
              <a:buFont typeface="Arial" panose="020B0604020202020204" pitchFamily="34" charset="0"/>
              <a:buChar char="•"/>
            </a:pPr>
            <a:endParaRPr lang="en-US" sz="2200" dirty="0" smtClean="0"/>
          </a:p>
          <a:p>
            <a:pPr>
              <a:buFont typeface="Arial" panose="020B0604020202020204" pitchFamily="34" charset="0"/>
              <a:buChar char="•"/>
            </a:pPr>
            <a:endParaRPr lang="en-US" sz="2200" dirty="0" smtClean="0"/>
          </a:p>
          <a:p>
            <a:pPr lvl="1"/>
            <a:endParaRPr lang="en-US" sz="1800" dirty="0" smtClean="0"/>
          </a:p>
        </p:txBody>
      </p:sp>
      <p:sp>
        <p:nvSpPr>
          <p:cNvPr id="3" name="Title 2"/>
          <p:cNvSpPr>
            <a:spLocks noGrp="1"/>
          </p:cNvSpPr>
          <p:nvPr>
            <p:ph type="title"/>
          </p:nvPr>
        </p:nvSpPr>
        <p:spPr>
          <a:xfrm>
            <a:off x="2286000" y="76200"/>
            <a:ext cx="7239000" cy="609600"/>
          </a:xfrm>
        </p:spPr>
        <p:txBody>
          <a:bodyPr/>
          <a:lstStyle/>
          <a:p>
            <a:r>
              <a:rPr lang="en-US" sz="2700" dirty="0" smtClean="0"/>
              <a:t>Challenge 2: Non-common External Tariff</a:t>
            </a:r>
            <a:endParaRPr lang="en-US" sz="2700" dirty="0"/>
          </a:p>
        </p:txBody>
      </p:sp>
      <p:pic>
        <p:nvPicPr>
          <p:cNvPr id="9" name="Picture 8"/>
          <p:cNvPicPr>
            <a:picLocks noChangeAspect="1"/>
          </p:cNvPicPr>
          <p:nvPr/>
        </p:nvPicPr>
        <p:blipFill>
          <a:blip r:embed="rId3"/>
          <a:stretch>
            <a:fillRect/>
          </a:stretch>
        </p:blipFill>
        <p:spPr>
          <a:xfrm rot="948789">
            <a:off x="7650957" y="3486302"/>
            <a:ext cx="872592" cy="1241420"/>
          </a:xfrm>
          <a:prstGeom prst="rect">
            <a:avLst/>
          </a:prstGeom>
        </p:spPr>
      </p:pic>
      <p:pic>
        <p:nvPicPr>
          <p:cNvPr id="10" name="Picture 9"/>
          <p:cNvPicPr>
            <a:picLocks noChangeAspect="1"/>
          </p:cNvPicPr>
          <p:nvPr/>
        </p:nvPicPr>
        <p:blipFill>
          <a:blip r:embed="rId4"/>
          <a:stretch>
            <a:fillRect/>
          </a:stretch>
        </p:blipFill>
        <p:spPr>
          <a:xfrm>
            <a:off x="6691578" y="3010806"/>
            <a:ext cx="806746" cy="1114474"/>
          </a:xfrm>
          <a:prstGeom prst="rect">
            <a:avLst/>
          </a:prstGeom>
        </p:spPr>
      </p:pic>
      <p:pic>
        <p:nvPicPr>
          <p:cNvPr id="12" name="Picture 11"/>
          <p:cNvPicPr>
            <a:picLocks noChangeAspect="1"/>
          </p:cNvPicPr>
          <p:nvPr/>
        </p:nvPicPr>
        <p:blipFill>
          <a:blip r:embed="rId5"/>
          <a:stretch>
            <a:fillRect/>
          </a:stretch>
        </p:blipFill>
        <p:spPr>
          <a:xfrm rot="784730">
            <a:off x="6578332" y="2579990"/>
            <a:ext cx="2417259" cy="499216"/>
          </a:xfrm>
          <a:prstGeom prst="rect">
            <a:avLst/>
          </a:prstGeom>
        </p:spPr>
      </p:pic>
    </p:spTree>
    <p:extLst>
      <p:ext uri="{BB962C8B-B14F-4D97-AF65-F5344CB8AC3E}">
        <p14:creationId xmlns:p14="http://schemas.microsoft.com/office/powerpoint/2010/main" val="338381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2200" y="152400"/>
            <a:ext cx="7010400" cy="533400"/>
          </a:xfrm>
        </p:spPr>
        <p:txBody>
          <a:bodyPr/>
          <a:lstStyle/>
          <a:p>
            <a:r>
              <a:rPr lang="en-US" sz="2700" dirty="0" smtClean="0"/>
              <a:t>Challenge 3: Complex Tariff Schedule</a:t>
            </a:r>
            <a:endParaRPr lang="en-US" sz="2700" dirty="0"/>
          </a:p>
        </p:txBody>
      </p:sp>
      <p:sp>
        <p:nvSpPr>
          <p:cNvPr id="6" name="Content Placeholder 1"/>
          <p:cNvSpPr>
            <a:spLocks noGrp="1"/>
          </p:cNvSpPr>
          <p:nvPr>
            <p:ph idx="1"/>
          </p:nvPr>
        </p:nvSpPr>
        <p:spPr>
          <a:xfrm>
            <a:off x="381000" y="914400"/>
            <a:ext cx="8229600" cy="5562600"/>
          </a:xfrm>
        </p:spPr>
        <p:txBody>
          <a:bodyPr/>
          <a:lstStyle/>
          <a:p>
            <a:pPr algn="just">
              <a:buFont typeface="Arial" panose="020B0604020202020204" pitchFamily="34" charset="0"/>
              <a:buChar char="•"/>
            </a:pPr>
            <a:r>
              <a:rPr lang="en-US" sz="2200" dirty="0" smtClean="0"/>
              <a:t>Existence </a:t>
            </a:r>
            <a:r>
              <a:rPr lang="en-US" sz="2200" dirty="0"/>
              <a:t>of more than 1 tariff </a:t>
            </a:r>
            <a:r>
              <a:rPr lang="en-US" sz="2200" dirty="0" smtClean="0"/>
              <a:t>schedule for some countries</a:t>
            </a:r>
            <a:endParaRPr lang="en-US" sz="2200" dirty="0"/>
          </a:p>
          <a:p>
            <a:pPr lvl="1" algn="just">
              <a:buFont typeface="Courier New" panose="02070309020205020404" pitchFamily="49" charset="0"/>
              <a:buChar char="o"/>
            </a:pPr>
            <a:r>
              <a:rPr lang="en-US" sz="2200" dirty="0"/>
              <a:t>Import and export are separate: Thailand, Indonesia</a:t>
            </a:r>
          </a:p>
          <a:p>
            <a:pPr lvl="1" algn="just">
              <a:buFont typeface="Courier New" panose="02070309020205020404" pitchFamily="49" charset="0"/>
              <a:buChar char="o"/>
            </a:pPr>
            <a:r>
              <a:rPr lang="en-US" sz="2200" dirty="0"/>
              <a:t>Country and </a:t>
            </a:r>
            <a:r>
              <a:rPr lang="en-US" sz="2200" dirty="0" smtClean="0"/>
              <a:t>AHTN: Malaysia, Indonesia, Myanmar</a:t>
            </a:r>
          </a:p>
          <a:p>
            <a:pPr marL="457200" lvl="1" indent="0" algn="just">
              <a:spcBef>
                <a:spcPts val="0"/>
              </a:spcBef>
              <a:buNone/>
            </a:pPr>
            <a:endParaRPr lang="en-US" sz="2200" dirty="0" smtClean="0"/>
          </a:p>
          <a:p>
            <a:pPr>
              <a:buFont typeface="Arial" panose="020B0604020202020204" pitchFamily="34" charset="0"/>
              <a:buChar char="•"/>
            </a:pPr>
            <a:r>
              <a:rPr lang="en-US" sz="2200" dirty="0" smtClean="0"/>
              <a:t>Complex HS tariff declaration</a:t>
            </a:r>
          </a:p>
          <a:p>
            <a:pPr lvl="1">
              <a:buFont typeface="Courier New" panose="02070309020205020404" pitchFamily="49" charset="0"/>
              <a:buChar char="o"/>
            </a:pPr>
            <a:r>
              <a:rPr lang="en-US" sz="2200" dirty="0" smtClean="0"/>
              <a:t>Thailand</a:t>
            </a:r>
          </a:p>
          <a:p>
            <a:pPr marL="457200" lvl="1" indent="0">
              <a:buNone/>
            </a:pPr>
            <a:endParaRPr lang="en-US" sz="2200" dirty="0" smtClean="0"/>
          </a:p>
          <a:p>
            <a:pPr marL="457200" lvl="1" indent="0">
              <a:buNone/>
            </a:pPr>
            <a:endParaRPr lang="en-US" sz="2200" dirty="0"/>
          </a:p>
          <a:p>
            <a:pPr marL="457200" lvl="1" indent="0">
              <a:buNone/>
            </a:pPr>
            <a:endParaRPr lang="en-US" sz="2200" dirty="0" smtClean="0"/>
          </a:p>
          <a:p>
            <a:pPr marL="457200" lvl="1" indent="0">
              <a:buNone/>
            </a:pPr>
            <a:endParaRPr lang="en-US" sz="2200" dirty="0"/>
          </a:p>
          <a:p>
            <a:pPr lvl="1">
              <a:buFont typeface="Courier New" panose="02070309020205020404" pitchFamily="49" charset="0"/>
              <a:buChar char="o"/>
            </a:pPr>
            <a:endParaRPr lang="en-US" sz="2200" dirty="0" smtClean="0"/>
          </a:p>
          <a:p>
            <a:pPr lvl="1">
              <a:buFont typeface="Courier New" panose="02070309020205020404" pitchFamily="49" charset="0"/>
              <a:buChar char="o"/>
            </a:pPr>
            <a:r>
              <a:rPr lang="en-US" sz="2200" dirty="0" smtClean="0"/>
              <a:t>Philippines</a:t>
            </a:r>
          </a:p>
          <a:p>
            <a:pPr marL="457200" lvl="1" indent="0" algn="just">
              <a:buNone/>
            </a:pPr>
            <a:r>
              <a:rPr lang="en-US" sz="2200" dirty="0" smtClean="0"/>
              <a:t>Adopts AHTN </a:t>
            </a:r>
            <a:r>
              <a:rPr lang="en-US" sz="2200" dirty="0"/>
              <a:t>8-digit code but </a:t>
            </a:r>
            <a:r>
              <a:rPr lang="en-US" sz="2200" dirty="0" smtClean="0"/>
              <a:t>uses alphabets ‘A’ or ‘B’ beyond the 8-digit to </a:t>
            </a:r>
            <a:r>
              <a:rPr lang="en-US" sz="2200" dirty="0"/>
              <a:t>reflect quota </a:t>
            </a:r>
            <a:r>
              <a:rPr lang="en-US" sz="2200" dirty="0" smtClean="0"/>
              <a:t>allocations.</a:t>
            </a:r>
            <a:endParaRPr lang="en-US" sz="2200" dirty="0"/>
          </a:p>
          <a:p>
            <a:pPr lvl="1">
              <a:buFont typeface="Courier New" panose="02070309020205020404" pitchFamily="49" charset="0"/>
              <a:buChar char="o"/>
            </a:pPr>
            <a:endParaRPr lang="en-US" sz="2200" dirty="0"/>
          </a:p>
          <a:p>
            <a:pPr marL="457200" lvl="1" indent="0">
              <a:buNone/>
            </a:pPr>
            <a:endParaRPr lang="en-US" sz="2200" dirty="0" smtClean="0"/>
          </a:p>
          <a:p>
            <a:pPr marL="457200" lvl="1" indent="0">
              <a:buNone/>
            </a:pPr>
            <a:endParaRPr lang="en-US" sz="2200" dirty="0"/>
          </a:p>
        </p:txBody>
      </p:sp>
      <p:pic>
        <p:nvPicPr>
          <p:cNvPr id="8" name="Picture 7"/>
          <p:cNvPicPr>
            <a:picLocks noChangeAspect="1"/>
          </p:cNvPicPr>
          <p:nvPr/>
        </p:nvPicPr>
        <p:blipFill>
          <a:blip r:embed="rId3"/>
          <a:stretch>
            <a:fillRect/>
          </a:stretch>
        </p:blipFill>
        <p:spPr>
          <a:xfrm>
            <a:off x="2514600" y="3200400"/>
            <a:ext cx="5486400" cy="1948747"/>
          </a:xfrm>
          <a:prstGeom prst="rect">
            <a:avLst/>
          </a:prstGeom>
          <a:ln>
            <a:solidFill>
              <a:schemeClr val="tx1"/>
            </a:solidFill>
          </a:ln>
        </p:spPr>
      </p:pic>
    </p:spTree>
    <p:extLst>
      <p:ext uri="{BB962C8B-B14F-4D97-AF65-F5344CB8AC3E}">
        <p14:creationId xmlns:p14="http://schemas.microsoft.com/office/powerpoint/2010/main" val="2341502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lstStyle/>
          <a:p>
            <a:pPr marL="0" indent="0" algn="just">
              <a:buNone/>
            </a:pPr>
            <a:r>
              <a:rPr lang="en-US" sz="2200" b="1" dirty="0" smtClean="0">
                <a:solidFill>
                  <a:schemeClr val="accent1"/>
                </a:solidFill>
              </a:rPr>
              <a:t>It </a:t>
            </a:r>
            <a:r>
              <a:rPr lang="en-US" sz="2200" b="1" dirty="0">
                <a:solidFill>
                  <a:schemeClr val="accent1"/>
                </a:solidFill>
              </a:rPr>
              <a:t>is a big challenge when you are looking </a:t>
            </a:r>
            <a:r>
              <a:rPr lang="en-US" sz="2200" b="1" dirty="0" smtClean="0">
                <a:solidFill>
                  <a:schemeClr val="accent1"/>
                </a:solidFill>
              </a:rPr>
              <a:t>at all the compliance requirements and the Accessibility </a:t>
            </a:r>
            <a:r>
              <a:rPr lang="en-US" sz="2200" b="1" dirty="0">
                <a:solidFill>
                  <a:schemeClr val="accent1"/>
                </a:solidFill>
              </a:rPr>
              <a:t>and Visibility </a:t>
            </a:r>
            <a:r>
              <a:rPr lang="en-US" sz="2200" b="1" dirty="0" smtClean="0">
                <a:solidFill>
                  <a:schemeClr val="accent1"/>
                </a:solidFill>
              </a:rPr>
              <a:t>of data are </a:t>
            </a:r>
            <a:r>
              <a:rPr lang="en-US" sz="2200" b="1" dirty="0">
                <a:solidFill>
                  <a:schemeClr val="accent1"/>
                </a:solidFill>
              </a:rPr>
              <a:t>not </a:t>
            </a:r>
            <a:r>
              <a:rPr lang="en-US" sz="2200" b="1" dirty="0" smtClean="0">
                <a:solidFill>
                  <a:schemeClr val="accent1"/>
                </a:solidFill>
              </a:rPr>
              <a:t>user-friendly </a:t>
            </a:r>
            <a:r>
              <a:rPr lang="en-US" sz="2200" b="1" dirty="0">
                <a:solidFill>
                  <a:schemeClr val="accent1"/>
                </a:solidFill>
              </a:rPr>
              <a:t>from government </a:t>
            </a:r>
            <a:r>
              <a:rPr lang="en-US" sz="2200" b="1" dirty="0" smtClean="0">
                <a:solidFill>
                  <a:schemeClr val="accent1"/>
                </a:solidFill>
              </a:rPr>
              <a:t>source sites</a:t>
            </a:r>
            <a:endParaRPr lang="en-US" sz="2200" b="1" dirty="0"/>
          </a:p>
          <a:p>
            <a:endParaRPr lang="en-US" sz="2200" dirty="0"/>
          </a:p>
          <a:p>
            <a:pPr marL="857250" lvl="2" indent="-457200">
              <a:buFont typeface="+mj-lt"/>
              <a:buAutoNum type="alphaUcPeriod"/>
            </a:pPr>
            <a:r>
              <a:rPr lang="en-US" sz="2200" dirty="0"/>
              <a:t>Incomplete information or </a:t>
            </a:r>
            <a:r>
              <a:rPr lang="en-US" sz="2200" dirty="0" smtClean="0"/>
              <a:t>guidelines</a:t>
            </a:r>
            <a:endParaRPr lang="en-US" sz="2200" dirty="0"/>
          </a:p>
          <a:p>
            <a:pPr marL="857250" lvl="2" indent="-457200">
              <a:buFont typeface="+mj-lt"/>
              <a:buAutoNum type="alphaUcPeriod"/>
            </a:pPr>
            <a:r>
              <a:rPr lang="en-US" sz="2200" dirty="0"/>
              <a:t>Inconsistent information / </a:t>
            </a:r>
            <a:r>
              <a:rPr lang="en-US" sz="2200" dirty="0" smtClean="0"/>
              <a:t>updates</a:t>
            </a:r>
            <a:endParaRPr lang="en-US" sz="2200" dirty="0"/>
          </a:p>
          <a:p>
            <a:pPr marL="857250" lvl="2" indent="-457200">
              <a:buFont typeface="+mj-lt"/>
              <a:buAutoNum type="alphaUcPeriod"/>
            </a:pPr>
            <a:r>
              <a:rPr lang="en-US" sz="2200" dirty="0" smtClean="0"/>
              <a:t>Information error</a:t>
            </a:r>
          </a:p>
          <a:p>
            <a:pPr marL="857250" lvl="2" indent="-457200">
              <a:buFont typeface="+mj-lt"/>
              <a:buAutoNum type="alphaUcPeriod"/>
            </a:pPr>
            <a:r>
              <a:rPr lang="en-US" sz="2200" dirty="0" smtClean="0"/>
              <a:t>Obsolete / outdated information</a:t>
            </a:r>
          </a:p>
          <a:p>
            <a:pPr marL="857250" lvl="2" indent="-457200">
              <a:buFont typeface="+mj-lt"/>
              <a:buAutoNum type="alphaUcPeriod"/>
            </a:pPr>
            <a:r>
              <a:rPr lang="en-US" sz="2200" dirty="0"/>
              <a:t>Non-consolidation of information</a:t>
            </a:r>
          </a:p>
          <a:p>
            <a:pPr marL="400050" lvl="2" indent="0">
              <a:buNone/>
            </a:pPr>
            <a:endParaRPr lang="en-US" sz="2200" dirty="0"/>
          </a:p>
          <a:p>
            <a:pPr marL="0" lvl="1" indent="0" algn="just">
              <a:buNone/>
            </a:pPr>
            <a:r>
              <a:rPr lang="en-US" sz="2200" dirty="0" smtClean="0"/>
              <a:t>Lack of timely engagement and response from </a:t>
            </a:r>
            <a:r>
              <a:rPr lang="en-US" sz="2200" dirty="0"/>
              <a:t>customs and government </a:t>
            </a:r>
            <a:r>
              <a:rPr lang="en-US" sz="2200" dirty="0" smtClean="0"/>
              <a:t>agencies in </a:t>
            </a:r>
            <a:r>
              <a:rPr lang="en-US" sz="2200" dirty="0"/>
              <a:t>some </a:t>
            </a:r>
            <a:r>
              <a:rPr lang="en-US" sz="2200" dirty="0" smtClean="0"/>
              <a:t>countries add to the challenge.</a:t>
            </a:r>
            <a:endParaRPr lang="en-US" sz="2200" dirty="0"/>
          </a:p>
          <a:p>
            <a:pPr marL="742950" lvl="2" indent="-342900"/>
            <a:endParaRPr lang="en-US" sz="1800" dirty="0"/>
          </a:p>
          <a:p>
            <a:pPr marL="742950" lvl="2" indent="-342900"/>
            <a:endParaRPr lang="en-US" sz="1800" dirty="0"/>
          </a:p>
          <a:p>
            <a:pPr algn="just">
              <a:buFont typeface="Arial" panose="020B0604020202020204" pitchFamily="34" charset="0"/>
              <a:buChar char="•"/>
            </a:pPr>
            <a:endParaRPr lang="en-US" sz="2200" dirty="0" smtClean="0"/>
          </a:p>
          <a:p>
            <a:pPr algn="just"/>
            <a:endParaRPr lang="en-US" sz="1800" dirty="0" smtClean="0"/>
          </a:p>
          <a:p>
            <a:pPr algn="just"/>
            <a:endParaRPr lang="en-US" sz="1800" dirty="0"/>
          </a:p>
        </p:txBody>
      </p:sp>
      <p:sp>
        <p:nvSpPr>
          <p:cNvPr id="3" name="Title 2"/>
          <p:cNvSpPr>
            <a:spLocks noGrp="1"/>
          </p:cNvSpPr>
          <p:nvPr>
            <p:ph type="title"/>
          </p:nvPr>
        </p:nvSpPr>
        <p:spPr>
          <a:xfrm>
            <a:off x="2133600" y="-76200"/>
            <a:ext cx="7010400" cy="533400"/>
          </a:xfrm>
        </p:spPr>
        <p:txBody>
          <a:bodyPr/>
          <a:lstStyle/>
          <a:p>
            <a:r>
              <a:rPr lang="en-US" sz="2700" dirty="0" smtClean="0"/>
              <a:t>Challenge 4: Reliability &amp; Access to Information</a:t>
            </a:r>
            <a:endParaRPr lang="en-US" sz="2700" dirty="0"/>
          </a:p>
        </p:txBody>
      </p:sp>
      <p:pic>
        <p:nvPicPr>
          <p:cNvPr id="4" name="Picture 3"/>
          <p:cNvPicPr>
            <a:picLocks noChangeAspect="1"/>
          </p:cNvPicPr>
          <p:nvPr/>
        </p:nvPicPr>
        <p:blipFill>
          <a:blip r:embed="rId3"/>
          <a:stretch>
            <a:fillRect/>
          </a:stretch>
        </p:blipFill>
        <p:spPr>
          <a:xfrm rot="1042983">
            <a:off x="6599544" y="2806826"/>
            <a:ext cx="1689009" cy="1588672"/>
          </a:xfrm>
          <a:prstGeom prst="rect">
            <a:avLst/>
          </a:prstGeom>
        </p:spPr>
      </p:pic>
    </p:spTree>
    <p:extLst>
      <p:ext uri="{BB962C8B-B14F-4D97-AF65-F5344CB8AC3E}">
        <p14:creationId xmlns:p14="http://schemas.microsoft.com/office/powerpoint/2010/main" val="282221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077200" cy="5181600"/>
          </a:xfrm>
        </p:spPr>
        <p:txBody>
          <a:bodyPr/>
          <a:lstStyle/>
          <a:p>
            <a:pPr marL="0" indent="0">
              <a:buNone/>
            </a:pPr>
            <a:r>
              <a:rPr lang="en-US" sz="2400" dirty="0" smtClean="0"/>
              <a:t>A) Incomplete Information</a:t>
            </a:r>
          </a:p>
          <a:p>
            <a:pPr marL="0" indent="0">
              <a:buNone/>
            </a:pPr>
            <a:endParaRPr lang="en-US" sz="1800" b="1" dirty="0" smtClean="0">
              <a:solidFill>
                <a:schemeClr val="accent1"/>
              </a:solidFill>
            </a:endParaRPr>
          </a:p>
          <a:p>
            <a:pPr marL="0" indent="0">
              <a:buNone/>
            </a:pPr>
            <a:r>
              <a:rPr lang="en-US" sz="1800" b="1" dirty="0" smtClean="0">
                <a:solidFill>
                  <a:schemeClr val="accent1"/>
                </a:solidFill>
              </a:rPr>
              <a:t> Example: Thailand Custom Portal</a:t>
            </a: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dirty="0" smtClean="0"/>
          </a:p>
          <a:p>
            <a:pPr marL="0" indent="0">
              <a:buNone/>
            </a:pPr>
            <a:endParaRPr lang="en-US" sz="1800" dirty="0"/>
          </a:p>
          <a:p>
            <a:pPr marL="0" indent="0">
              <a:buNone/>
            </a:pPr>
            <a:endParaRPr lang="en-US" sz="1800" dirty="0"/>
          </a:p>
          <a:p>
            <a:pPr marL="457200" lvl="1" indent="0">
              <a:buNone/>
            </a:pPr>
            <a:endParaRPr lang="en-US" sz="1800" dirty="0" smtClean="0"/>
          </a:p>
          <a:p>
            <a:pPr marL="457200" lvl="1" indent="0">
              <a:buNone/>
            </a:pPr>
            <a:endParaRPr lang="en-US" sz="800" dirty="0"/>
          </a:p>
          <a:p>
            <a:pPr marL="457200" lvl="1" indent="0">
              <a:buNone/>
            </a:pPr>
            <a:endParaRPr lang="en-US" sz="800" dirty="0" smtClean="0"/>
          </a:p>
          <a:p>
            <a:pPr marL="457200" lvl="1" indent="0">
              <a:buNone/>
            </a:pPr>
            <a:endParaRPr lang="en-US" sz="800" dirty="0"/>
          </a:p>
          <a:p>
            <a:pPr marL="457200" lvl="1" indent="0">
              <a:buNone/>
            </a:pPr>
            <a:endParaRPr lang="en-US" sz="800" dirty="0" smtClean="0"/>
          </a:p>
          <a:p>
            <a:pPr marL="457200" lvl="1" indent="0">
              <a:buNone/>
            </a:pPr>
            <a:r>
              <a:rPr lang="en-US" sz="800" dirty="0" smtClean="0"/>
              <a:t>Source: Thailand Custom Portal</a:t>
            </a:r>
          </a:p>
          <a:p>
            <a:pPr marL="457200" lvl="1" indent="0">
              <a:buNone/>
            </a:pPr>
            <a:endParaRPr lang="en-US" sz="800" dirty="0"/>
          </a:p>
          <a:p>
            <a:pPr marL="57150" indent="0" algn="just">
              <a:buNone/>
            </a:pPr>
            <a:r>
              <a:rPr lang="en-US" sz="2200" dirty="0" smtClean="0"/>
              <a:t>Note: Importer will not be able to understand the meaning of the privilege code and will have difficulty determining the duty rate for the HS tariff.</a:t>
            </a:r>
          </a:p>
        </p:txBody>
      </p:sp>
      <p:pic>
        <p:nvPicPr>
          <p:cNvPr id="7" name="Picture 6"/>
          <p:cNvPicPr>
            <a:picLocks noChangeAspect="1"/>
          </p:cNvPicPr>
          <p:nvPr/>
        </p:nvPicPr>
        <p:blipFill>
          <a:blip r:embed="rId3"/>
          <a:stretch>
            <a:fillRect/>
          </a:stretch>
        </p:blipFill>
        <p:spPr>
          <a:xfrm>
            <a:off x="904875" y="2183659"/>
            <a:ext cx="7162800" cy="2795482"/>
          </a:xfrm>
          <a:prstGeom prst="rect">
            <a:avLst/>
          </a:prstGeom>
        </p:spPr>
      </p:pic>
      <p:sp>
        <p:nvSpPr>
          <p:cNvPr id="8" name="Rectangle 7"/>
          <p:cNvSpPr/>
          <p:nvPr/>
        </p:nvSpPr>
        <p:spPr>
          <a:xfrm>
            <a:off x="3810000" y="3799298"/>
            <a:ext cx="1371600" cy="304800"/>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19525" y="4486276"/>
            <a:ext cx="1371600" cy="304800"/>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3000375" y="3940995"/>
            <a:ext cx="1752600" cy="13168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733800" y="4583583"/>
            <a:ext cx="1066800" cy="762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itle 2"/>
          <p:cNvSpPr txBox="1">
            <a:spLocks/>
          </p:cNvSpPr>
          <p:nvPr/>
        </p:nvSpPr>
        <p:spPr>
          <a:xfrm>
            <a:off x="2133600" y="-51954"/>
            <a:ext cx="7010400" cy="484909"/>
          </a:xfrm>
          <a:prstGeom prst="rect">
            <a:avLst/>
          </a:prstGeom>
        </p:spPr>
        <p:txBody>
          <a:bodyPr/>
          <a:lstStyle>
            <a:lvl1pPr algn="ctr" rtl="0" eaLnBrk="1" fontAlgn="base" hangingPunct="1">
              <a:spcBef>
                <a:spcPct val="0"/>
              </a:spcBef>
              <a:spcAft>
                <a:spcPct val="0"/>
              </a:spcAft>
              <a:defRPr sz="2800" kern="1200">
                <a:solidFill>
                  <a:schemeClr val="tx1"/>
                </a:solidFill>
                <a:latin typeface="Arial" pitchFamily="34" charset="0"/>
                <a:ea typeface="Segoe UI" pitchFamily="34" charset="0"/>
                <a:cs typeface="Arial" pitchFamily="34" charset="0"/>
              </a:defRPr>
            </a:lvl1pPr>
            <a:lvl2pPr algn="ctr" rtl="0" eaLnBrk="1" fontAlgn="base" hangingPunct="1">
              <a:spcBef>
                <a:spcPct val="0"/>
              </a:spcBef>
              <a:spcAft>
                <a:spcPct val="0"/>
              </a:spcAft>
              <a:defRPr sz="2800">
                <a:solidFill>
                  <a:schemeClr val="bg1"/>
                </a:solidFill>
                <a:latin typeface="Verdana" pitchFamily="34" charset="0"/>
              </a:defRPr>
            </a:lvl2pPr>
            <a:lvl3pPr algn="ctr" rtl="0" eaLnBrk="1" fontAlgn="base" hangingPunct="1">
              <a:spcBef>
                <a:spcPct val="0"/>
              </a:spcBef>
              <a:spcAft>
                <a:spcPct val="0"/>
              </a:spcAft>
              <a:defRPr sz="2800">
                <a:solidFill>
                  <a:schemeClr val="bg1"/>
                </a:solidFill>
                <a:latin typeface="Verdana" pitchFamily="34" charset="0"/>
              </a:defRPr>
            </a:lvl3pPr>
            <a:lvl4pPr algn="ctr" rtl="0" eaLnBrk="1" fontAlgn="base" hangingPunct="1">
              <a:spcBef>
                <a:spcPct val="0"/>
              </a:spcBef>
              <a:spcAft>
                <a:spcPct val="0"/>
              </a:spcAft>
              <a:defRPr sz="2800">
                <a:solidFill>
                  <a:schemeClr val="bg1"/>
                </a:solidFill>
                <a:latin typeface="Verdana" pitchFamily="34" charset="0"/>
              </a:defRPr>
            </a:lvl4pPr>
            <a:lvl5pPr algn="ctr" rtl="0" eaLnBrk="1" fontAlgn="base" hangingPunct="1">
              <a:spcBef>
                <a:spcPct val="0"/>
              </a:spcBef>
              <a:spcAft>
                <a:spcPct val="0"/>
              </a:spcAft>
              <a:defRPr sz="2800">
                <a:solidFill>
                  <a:schemeClr val="bg1"/>
                </a:solidFill>
                <a:latin typeface="Verdana" pitchFamily="34" charset="0"/>
              </a:defRPr>
            </a:lvl5pPr>
            <a:lvl6pPr marL="457200" algn="ctr" rtl="0" eaLnBrk="1" fontAlgn="base" hangingPunct="1">
              <a:spcBef>
                <a:spcPct val="0"/>
              </a:spcBef>
              <a:spcAft>
                <a:spcPct val="0"/>
              </a:spcAft>
              <a:defRPr sz="2800">
                <a:solidFill>
                  <a:schemeClr val="bg1"/>
                </a:solidFill>
                <a:latin typeface="Verdana" pitchFamily="34" charset="0"/>
              </a:defRPr>
            </a:lvl6pPr>
            <a:lvl7pPr marL="914400" algn="ctr" rtl="0" eaLnBrk="1" fontAlgn="base" hangingPunct="1">
              <a:spcBef>
                <a:spcPct val="0"/>
              </a:spcBef>
              <a:spcAft>
                <a:spcPct val="0"/>
              </a:spcAft>
              <a:defRPr sz="2800">
                <a:solidFill>
                  <a:schemeClr val="bg1"/>
                </a:solidFill>
                <a:latin typeface="Verdana" pitchFamily="34" charset="0"/>
              </a:defRPr>
            </a:lvl7pPr>
            <a:lvl8pPr marL="1371600" algn="ctr" rtl="0" eaLnBrk="1" fontAlgn="base" hangingPunct="1">
              <a:spcBef>
                <a:spcPct val="0"/>
              </a:spcBef>
              <a:spcAft>
                <a:spcPct val="0"/>
              </a:spcAft>
              <a:defRPr sz="2800">
                <a:solidFill>
                  <a:schemeClr val="bg1"/>
                </a:solidFill>
                <a:latin typeface="Verdana" pitchFamily="34" charset="0"/>
              </a:defRPr>
            </a:lvl8pPr>
            <a:lvl9pPr marL="1828800" algn="ctr" rtl="0" eaLnBrk="1" fontAlgn="base" hangingPunct="1">
              <a:spcBef>
                <a:spcPct val="0"/>
              </a:spcBef>
              <a:spcAft>
                <a:spcPct val="0"/>
              </a:spcAft>
              <a:defRPr sz="2800">
                <a:solidFill>
                  <a:schemeClr val="bg1"/>
                </a:solidFill>
                <a:latin typeface="Verdana" pitchFamily="34" charset="0"/>
              </a:defRPr>
            </a:lvl9pPr>
          </a:lstStyle>
          <a:p>
            <a:r>
              <a:rPr lang="en-US" sz="2700" dirty="0" smtClean="0"/>
              <a:t>Challenge 4: Reliability &amp; Access to Information</a:t>
            </a:r>
            <a:endParaRPr lang="en-US" sz="2700" dirty="0"/>
          </a:p>
        </p:txBody>
      </p:sp>
    </p:spTree>
    <p:extLst>
      <p:ext uri="{BB962C8B-B14F-4D97-AF65-F5344CB8AC3E}">
        <p14:creationId xmlns:p14="http://schemas.microsoft.com/office/powerpoint/2010/main" val="2014890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7071" y="839069"/>
            <a:ext cx="7696200" cy="5334000"/>
          </a:xfrm>
        </p:spPr>
        <p:txBody>
          <a:bodyPr/>
          <a:lstStyle/>
          <a:p>
            <a:pPr marL="0" indent="0">
              <a:buNone/>
            </a:pPr>
            <a:r>
              <a:rPr lang="en-US" sz="2400" dirty="0" smtClean="0"/>
              <a:t>B) Inconsistent Information</a:t>
            </a:r>
          </a:p>
          <a:p>
            <a:pPr marL="0" indent="0">
              <a:buNone/>
            </a:pPr>
            <a:endParaRPr lang="en-US" sz="1800" b="1" dirty="0" smtClean="0">
              <a:solidFill>
                <a:schemeClr val="accent1"/>
              </a:solidFill>
            </a:endParaRPr>
          </a:p>
          <a:p>
            <a:pPr marL="0" indent="0">
              <a:buNone/>
            </a:pPr>
            <a:r>
              <a:rPr lang="en-US" sz="1800" b="1" dirty="0" smtClean="0">
                <a:solidFill>
                  <a:schemeClr val="accent1"/>
                </a:solidFill>
              </a:rPr>
              <a:t>Example</a:t>
            </a:r>
            <a:r>
              <a:rPr lang="en-US" sz="1800" b="1" dirty="0">
                <a:solidFill>
                  <a:schemeClr val="accent1"/>
                </a:solidFill>
              </a:rPr>
              <a:t>: </a:t>
            </a:r>
            <a:r>
              <a:rPr lang="en-US" sz="1800" b="1" dirty="0" smtClean="0">
                <a:solidFill>
                  <a:schemeClr val="accent1"/>
                </a:solidFill>
              </a:rPr>
              <a:t>Laos Tariff Portal</a:t>
            </a: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r>
              <a:rPr lang="en-US" sz="800" dirty="0" smtClean="0"/>
              <a:t>Source: Laos Tariff Portal</a:t>
            </a:r>
            <a:endParaRPr lang="en-US" sz="800" dirty="0"/>
          </a:p>
          <a:p>
            <a:pPr lvl="1">
              <a:buFont typeface="Wingdings" panose="05000000000000000000" pitchFamily="2" charset="2"/>
              <a:buChar char="§"/>
            </a:pPr>
            <a:endParaRPr lang="en-US" sz="1800" dirty="0"/>
          </a:p>
          <a:p>
            <a:endParaRPr lang="en-US" dirty="0"/>
          </a:p>
        </p:txBody>
      </p:sp>
      <p:pic>
        <p:nvPicPr>
          <p:cNvPr id="5" name="Picture 4"/>
          <p:cNvPicPr>
            <a:picLocks noChangeAspect="1"/>
          </p:cNvPicPr>
          <p:nvPr/>
        </p:nvPicPr>
        <p:blipFill>
          <a:blip r:embed="rId3"/>
          <a:stretch>
            <a:fillRect/>
          </a:stretch>
        </p:blipFill>
        <p:spPr>
          <a:xfrm>
            <a:off x="584028" y="1902386"/>
            <a:ext cx="4237810" cy="3207365"/>
          </a:xfrm>
          <a:prstGeom prst="rect">
            <a:avLst/>
          </a:prstGeom>
        </p:spPr>
      </p:pic>
      <p:pic>
        <p:nvPicPr>
          <p:cNvPr id="6" name="Picture 5"/>
          <p:cNvPicPr>
            <a:picLocks noChangeAspect="1"/>
          </p:cNvPicPr>
          <p:nvPr/>
        </p:nvPicPr>
        <p:blipFill>
          <a:blip r:embed="rId4"/>
          <a:stretch>
            <a:fillRect/>
          </a:stretch>
        </p:blipFill>
        <p:spPr>
          <a:xfrm>
            <a:off x="584028" y="4696092"/>
            <a:ext cx="7831289" cy="1563167"/>
          </a:xfrm>
          <a:prstGeom prst="rect">
            <a:avLst/>
          </a:prstGeom>
        </p:spPr>
      </p:pic>
      <p:sp>
        <p:nvSpPr>
          <p:cNvPr id="7" name="Rectangle 6"/>
          <p:cNvSpPr/>
          <p:nvPr/>
        </p:nvSpPr>
        <p:spPr>
          <a:xfrm>
            <a:off x="5105400" y="3247072"/>
            <a:ext cx="3581400" cy="1477328"/>
          </a:xfrm>
          <a:prstGeom prst="rect">
            <a:avLst/>
          </a:prstGeom>
        </p:spPr>
        <p:txBody>
          <a:bodyPr wrap="square">
            <a:spAutoFit/>
          </a:bodyPr>
          <a:lstStyle/>
          <a:p>
            <a:pPr marL="0" indent="0">
              <a:buNone/>
            </a:pPr>
            <a:r>
              <a:rPr lang="en-US" dirty="0" smtClean="0"/>
              <a:t>Note: Inconsistent tariff schedule between Laos Main tariff schedule with its AANZFTA (ASEAN-Australia-New Zealand) tariff schedule.</a:t>
            </a:r>
            <a:endParaRPr lang="en-US" i="1" dirty="0"/>
          </a:p>
        </p:txBody>
      </p:sp>
      <p:sp>
        <p:nvSpPr>
          <p:cNvPr id="8" name="Rectangle 7"/>
          <p:cNvSpPr/>
          <p:nvPr/>
        </p:nvSpPr>
        <p:spPr>
          <a:xfrm>
            <a:off x="616130" y="3669030"/>
            <a:ext cx="1692729" cy="267895"/>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640238" y="6008114"/>
            <a:ext cx="1436915" cy="127823"/>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1" name="Straight Arrow Connector 10"/>
          <p:cNvCxnSpPr/>
          <p:nvPr/>
        </p:nvCxnSpPr>
        <p:spPr>
          <a:xfrm flipV="1">
            <a:off x="2702933" y="3645579"/>
            <a:ext cx="2402467" cy="2570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895600" y="4258974"/>
            <a:ext cx="2209800" cy="8639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itle 2"/>
          <p:cNvSpPr txBox="1">
            <a:spLocks noGrp="1"/>
          </p:cNvSpPr>
          <p:nvPr>
            <p:ph type="title"/>
          </p:nvPr>
        </p:nvSpPr>
        <p:spPr>
          <a:xfrm>
            <a:off x="2286000" y="-67491"/>
            <a:ext cx="6934200" cy="609600"/>
          </a:xfrm>
          <a:prstGeom prst="rect">
            <a:avLst/>
          </a:prstGeom>
        </p:spPr>
        <p:txBody>
          <a:bodyPr/>
          <a:lstStyle>
            <a:lvl1pPr algn="ctr" rtl="0" eaLnBrk="1" fontAlgn="base" hangingPunct="1">
              <a:spcBef>
                <a:spcPct val="0"/>
              </a:spcBef>
              <a:spcAft>
                <a:spcPct val="0"/>
              </a:spcAft>
              <a:defRPr sz="2800" kern="1200">
                <a:solidFill>
                  <a:schemeClr val="tx1"/>
                </a:solidFill>
                <a:latin typeface="Arial" pitchFamily="34" charset="0"/>
                <a:ea typeface="Segoe UI" pitchFamily="34" charset="0"/>
                <a:cs typeface="Arial" pitchFamily="34" charset="0"/>
              </a:defRPr>
            </a:lvl1pPr>
            <a:lvl2pPr algn="ctr" rtl="0" eaLnBrk="1" fontAlgn="base" hangingPunct="1">
              <a:spcBef>
                <a:spcPct val="0"/>
              </a:spcBef>
              <a:spcAft>
                <a:spcPct val="0"/>
              </a:spcAft>
              <a:defRPr sz="2800">
                <a:solidFill>
                  <a:schemeClr val="bg1"/>
                </a:solidFill>
                <a:latin typeface="Verdana" pitchFamily="34" charset="0"/>
              </a:defRPr>
            </a:lvl2pPr>
            <a:lvl3pPr algn="ctr" rtl="0" eaLnBrk="1" fontAlgn="base" hangingPunct="1">
              <a:spcBef>
                <a:spcPct val="0"/>
              </a:spcBef>
              <a:spcAft>
                <a:spcPct val="0"/>
              </a:spcAft>
              <a:defRPr sz="2800">
                <a:solidFill>
                  <a:schemeClr val="bg1"/>
                </a:solidFill>
                <a:latin typeface="Verdana" pitchFamily="34" charset="0"/>
              </a:defRPr>
            </a:lvl3pPr>
            <a:lvl4pPr algn="ctr" rtl="0" eaLnBrk="1" fontAlgn="base" hangingPunct="1">
              <a:spcBef>
                <a:spcPct val="0"/>
              </a:spcBef>
              <a:spcAft>
                <a:spcPct val="0"/>
              </a:spcAft>
              <a:defRPr sz="2800">
                <a:solidFill>
                  <a:schemeClr val="bg1"/>
                </a:solidFill>
                <a:latin typeface="Verdana" pitchFamily="34" charset="0"/>
              </a:defRPr>
            </a:lvl4pPr>
            <a:lvl5pPr algn="ctr" rtl="0" eaLnBrk="1" fontAlgn="base" hangingPunct="1">
              <a:spcBef>
                <a:spcPct val="0"/>
              </a:spcBef>
              <a:spcAft>
                <a:spcPct val="0"/>
              </a:spcAft>
              <a:defRPr sz="2800">
                <a:solidFill>
                  <a:schemeClr val="bg1"/>
                </a:solidFill>
                <a:latin typeface="Verdana" pitchFamily="34" charset="0"/>
              </a:defRPr>
            </a:lvl5pPr>
            <a:lvl6pPr marL="457200" algn="ctr" rtl="0" eaLnBrk="1" fontAlgn="base" hangingPunct="1">
              <a:spcBef>
                <a:spcPct val="0"/>
              </a:spcBef>
              <a:spcAft>
                <a:spcPct val="0"/>
              </a:spcAft>
              <a:defRPr sz="2800">
                <a:solidFill>
                  <a:schemeClr val="bg1"/>
                </a:solidFill>
                <a:latin typeface="Verdana" pitchFamily="34" charset="0"/>
              </a:defRPr>
            </a:lvl6pPr>
            <a:lvl7pPr marL="914400" algn="ctr" rtl="0" eaLnBrk="1" fontAlgn="base" hangingPunct="1">
              <a:spcBef>
                <a:spcPct val="0"/>
              </a:spcBef>
              <a:spcAft>
                <a:spcPct val="0"/>
              </a:spcAft>
              <a:defRPr sz="2800">
                <a:solidFill>
                  <a:schemeClr val="bg1"/>
                </a:solidFill>
                <a:latin typeface="Verdana" pitchFamily="34" charset="0"/>
              </a:defRPr>
            </a:lvl7pPr>
            <a:lvl8pPr marL="1371600" algn="ctr" rtl="0" eaLnBrk="1" fontAlgn="base" hangingPunct="1">
              <a:spcBef>
                <a:spcPct val="0"/>
              </a:spcBef>
              <a:spcAft>
                <a:spcPct val="0"/>
              </a:spcAft>
              <a:defRPr sz="2800">
                <a:solidFill>
                  <a:schemeClr val="bg1"/>
                </a:solidFill>
                <a:latin typeface="Verdana" pitchFamily="34" charset="0"/>
              </a:defRPr>
            </a:lvl8pPr>
            <a:lvl9pPr marL="1828800" algn="ctr" rtl="0" eaLnBrk="1" fontAlgn="base" hangingPunct="1">
              <a:spcBef>
                <a:spcPct val="0"/>
              </a:spcBef>
              <a:spcAft>
                <a:spcPct val="0"/>
              </a:spcAft>
              <a:defRPr sz="2800">
                <a:solidFill>
                  <a:schemeClr val="bg1"/>
                </a:solidFill>
                <a:latin typeface="Verdana" pitchFamily="34" charset="0"/>
              </a:defRPr>
            </a:lvl9pPr>
          </a:lstStyle>
          <a:p>
            <a:r>
              <a:rPr lang="en-US" sz="2700" dirty="0" smtClean="0"/>
              <a:t>Challenge 4: Reliability &amp; Access to Information</a:t>
            </a:r>
            <a:endParaRPr lang="en-US" sz="2700" dirty="0"/>
          </a:p>
        </p:txBody>
      </p:sp>
    </p:spTree>
    <p:extLst>
      <p:ext uri="{BB962C8B-B14F-4D97-AF65-F5344CB8AC3E}">
        <p14:creationId xmlns:p14="http://schemas.microsoft.com/office/powerpoint/2010/main" val="885726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7924800" cy="5257800"/>
          </a:xfrm>
        </p:spPr>
        <p:txBody>
          <a:bodyPr/>
          <a:lstStyle/>
          <a:p>
            <a:pPr marL="0" indent="0">
              <a:buNone/>
            </a:pPr>
            <a:r>
              <a:rPr lang="en-US" sz="2400" dirty="0" smtClean="0"/>
              <a:t>C) Information Error</a:t>
            </a:r>
            <a:endParaRPr lang="en-US" sz="2400" dirty="0"/>
          </a:p>
          <a:p>
            <a:pPr marL="0" indent="0">
              <a:buNone/>
            </a:pPr>
            <a:endParaRPr lang="en-US" sz="1800" b="1" dirty="0" smtClean="0">
              <a:solidFill>
                <a:schemeClr val="accent1"/>
              </a:solidFill>
            </a:endParaRPr>
          </a:p>
          <a:p>
            <a:pPr marL="0" indent="0">
              <a:buNone/>
            </a:pPr>
            <a:r>
              <a:rPr lang="en-US" sz="1800" b="1" dirty="0" smtClean="0">
                <a:solidFill>
                  <a:schemeClr val="accent1"/>
                </a:solidFill>
              </a:rPr>
              <a:t>Example: Malaysia JKDM (Royal Custom Department)</a:t>
            </a: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r>
              <a:rPr lang="en-US" sz="800" dirty="0" smtClean="0"/>
              <a:t>Source: Malaysia JKDM website</a:t>
            </a:r>
          </a:p>
          <a:p>
            <a:pPr marL="0" indent="0">
              <a:buNone/>
            </a:pPr>
            <a:endParaRPr lang="en-US" sz="800" dirty="0" smtClean="0"/>
          </a:p>
          <a:p>
            <a:pPr marL="0" indent="0">
              <a:buNone/>
            </a:pPr>
            <a:r>
              <a:rPr lang="en-US" sz="1800" dirty="0" smtClean="0"/>
              <a:t>Note: Misalignment of HS code will create confusion if the code is valid and declarable.</a:t>
            </a:r>
            <a:endParaRPr lang="en-US" sz="1800" dirty="0"/>
          </a:p>
        </p:txBody>
      </p:sp>
      <p:pic>
        <p:nvPicPr>
          <p:cNvPr id="1026" name="Picture 2" descr="Description: cid:image003.jpg@01D0CA25.24C6BF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6136821" cy="289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2"/>
          <p:cNvSpPr>
            <a:spLocks noGrp="1"/>
          </p:cNvSpPr>
          <p:nvPr>
            <p:ph type="title"/>
          </p:nvPr>
        </p:nvSpPr>
        <p:spPr>
          <a:xfrm>
            <a:off x="2209800" y="-76200"/>
            <a:ext cx="6934200" cy="609600"/>
          </a:xfrm>
        </p:spPr>
        <p:txBody>
          <a:bodyPr/>
          <a:lstStyle/>
          <a:p>
            <a:r>
              <a:rPr lang="en-US" sz="2700" dirty="0" smtClean="0"/>
              <a:t>Challenge 4: Reliability &amp; Access to Information</a:t>
            </a:r>
            <a:endParaRPr lang="en-US" sz="2700" dirty="0"/>
          </a:p>
        </p:txBody>
      </p:sp>
    </p:spTree>
    <p:extLst>
      <p:ext uri="{BB962C8B-B14F-4D97-AF65-F5344CB8AC3E}">
        <p14:creationId xmlns:p14="http://schemas.microsoft.com/office/powerpoint/2010/main" val="3183692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229600" cy="5029200"/>
          </a:xfrm>
        </p:spPr>
        <p:txBody>
          <a:bodyPr/>
          <a:lstStyle/>
          <a:p>
            <a:pPr marL="0" lvl="2" indent="0">
              <a:buNone/>
            </a:pPr>
            <a:r>
              <a:rPr lang="en-US" dirty="0" smtClean="0"/>
              <a:t>D) Outdated Information </a:t>
            </a:r>
          </a:p>
          <a:p>
            <a:pPr marL="0" lvl="2" indent="0">
              <a:spcBef>
                <a:spcPts val="0"/>
              </a:spcBef>
              <a:buNone/>
            </a:pPr>
            <a:endParaRPr lang="en-US" dirty="0"/>
          </a:p>
          <a:p>
            <a:pPr marL="0" indent="0">
              <a:buNone/>
            </a:pPr>
            <a:r>
              <a:rPr lang="en-US" sz="1800" b="1" dirty="0" smtClean="0">
                <a:solidFill>
                  <a:schemeClr val="accent1"/>
                </a:solidFill>
              </a:rPr>
              <a:t>Example: Malaysia PDK (Royal Custom Portal)</a:t>
            </a: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buNone/>
            </a:pPr>
            <a:endParaRPr lang="en-US" sz="1800" b="1" dirty="0" smtClean="0">
              <a:solidFill>
                <a:schemeClr val="accent1"/>
              </a:solidFill>
            </a:endParaRPr>
          </a:p>
          <a:p>
            <a:pPr marL="0" indent="0">
              <a:buNone/>
            </a:pPr>
            <a:endParaRPr lang="en-US" sz="1800" b="1" dirty="0" smtClean="0">
              <a:solidFill>
                <a:schemeClr val="accent1"/>
              </a:solidFill>
            </a:endParaRPr>
          </a:p>
          <a:p>
            <a:pPr marL="0" indent="0">
              <a:buNone/>
            </a:pPr>
            <a:endParaRPr lang="en-US" sz="1800" b="1" dirty="0">
              <a:solidFill>
                <a:schemeClr val="accent1"/>
              </a:solidFill>
            </a:endParaRPr>
          </a:p>
          <a:p>
            <a:pPr marL="0" indent="0" algn="just">
              <a:buNone/>
            </a:pPr>
            <a:endParaRPr lang="en-US" sz="1800" dirty="0" smtClean="0"/>
          </a:p>
          <a:p>
            <a:pPr marL="0" indent="0" algn="just">
              <a:buNone/>
            </a:pPr>
            <a:endParaRPr lang="en-US" sz="1800" dirty="0"/>
          </a:p>
          <a:p>
            <a:pPr marL="0" indent="0" algn="just">
              <a:buNone/>
            </a:pPr>
            <a:endParaRPr lang="en-US" sz="1800" dirty="0" smtClean="0"/>
          </a:p>
          <a:p>
            <a:pPr marL="0" indent="0" algn="just">
              <a:buNone/>
            </a:pPr>
            <a:r>
              <a:rPr lang="en-US" sz="1800" dirty="0" smtClean="0"/>
              <a:t>Note: Malaysia tariff schedule updated only 2 weeks ago to October 2015. Last update prior to this was in May 2015. </a:t>
            </a:r>
          </a:p>
          <a:p>
            <a:pPr marL="0" indent="0" algn="just">
              <a:buNone/>
            </a:pPr>
            <a:r>
              <a:rPr lang="en-US" sz="1800" dirty="0" smtClean="0"/>
              <a:t>Importers need to review gazettes and announcements for tariff updates.</a:t>
            </a:r>
            <a:endParaRPr lang="en-US" sz="1800" b="1" dirty="0" smtClean="0"/>
          </a:p>
          <a:p>
            <a:endParaRPr lang="en-US" sz="1800" dirty="0"/>
          </a:p>
          <a:p>
            <a:endParaRPr lang="en-US" dirty="0"/>
          </a:p>
        </p:txBody>
      </p:sp>
      <p:sp>
        <p:nvSpPr>
          <p:cNvPr id="7" name="Title 2"/>
          <p:cNvSpPr>
            <a:spLocks noGrp="1"/>
          </p:cNvSpPr>
          <p:nvPr>
            <p:ph type="title"/>
          </p:nvPr>
        </p:nvSpPr>
        <p:spPr>
          <a:xfrm>
            <a:off x="2057400" y="-19050"/>
            <a:ext cx="6934200" cy="609600"/>
          </a:xfrm>
        </p:spPr>
        <p:txBody>
          <a:bodyPr/>
          <a:lstStyle/>
          <a:p>
            <a:r>
              <a:rPr lang="en-US" sz="2700" dirty="0" smtClean="0"/>
              <a:t>Challenge 4: Reliability &amp; Access to Information</a:t>
            </a:r>
            <a:endParaRPr lang="en-US" sz="2700" dirty="0"/>
          </a:p>
        </p:txBody>
      </p:sp>
      <p:pic>
        <p:nvPicPr>
          <p:cNvPr id="3" name="Picture 2"/>
          <p:cNvPicPr>
            <a:picLocks noChangeAspect="1"/>
          </p:cNvPicPr>
          <p:nvPr/>
        </p:nvPicPr>
        <p:blipFill>
          <a:blip r:embed="rId3"/>
          <a:stretch>
            <a:fillRect/>
          </a:stretch>
        </p:blipFill>
        <p:spPr>
          <a:xfrm>
            <a:off x="609600" y="2362200"/>
            <a:ext cx="6427040" cy="2843212"/>
          </a:xfrm>
          <a:prstGeom prst="rect">
            <a:avLst/>
          </a:prstGeom>
        </p:spPr>
      </p:pic>
    </p:spTree>
    <p:extLst>
      <p:ext uri="{BB962C8B-B14F-4D97-AF65-F5344CB8AC3E}">
        <p14:creationId xmlns:p14="http://schemas.microsoft.com/office/powerpoint/2010/main" val="2849545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066800"/>
            <a:ext cx="8013032" cy="4062651"/>
          </a:xfrm>
          <a:prstGeom prst="rect">
            <a:avLst/>
          </a:prstGeom>
        </p:spPr>
        <p:txBody>
          <a:bodyPr wrap="square">
            <a:spAutoFit/>
          </a:bodyPr>
          <a:lstStyle/>
          <a:p>
            <a:pPr marL="0" lvl="2"/>
            <a:r>
              <a:rPr lang="en-US" sz="2400" dirty="0" smtClean="0"/>
              <a:t>E) Non-consolidation </a:t>
            </a:r>
            <a:r>
              <a:rPr lang="en-US" sz="2400" dirty="0"/>
              <a:t>of </a:t>
            </a:r>
            <a:r>
              <a:rPr lang="en-US" sz="2400" dirty="0" smtClean="0"/>
              <a:t>Information</a:t>
            </a:r>
            <a:endParaRPr lang="en-US" sz="2400" dirty="0"/>
          </a:p>
          <a:p>
            <a:pPr marL="0" indent="0">
              <a:buNone/>
            </a:pPr>
            <a:endParaRPr lang="en-US" b="1" dirty="0">
              <a:solidFill>
                <a:schemeClr val="accent1"/>
              </a:solidFill>
            </a:endParaRPr>
          </a:p>
          <a:p>
            <a:pPr marL="0" indent="0" algn="just">
              <a:buNone/>
            </a:pPr>
            <a:r>
              <a:rPr lang="en-US" b="1" dirty="0" smtClean="0">
                <a:solidFill>
                  <a:schemeClr val="accent1"/>
                </a:solidFill>
              </a:rPr>
              <a:t>Example: A Food exporter bringing products into Thailand will have to seek variable OGAs and sources to find out the relevant control measurements.</a:t>
            </a:r>
          </a:p>
          <a:p>
            <a:pPr marL="0" indent="0">
              <a:buNone/>
            </a:pPr>
            <a:endParaRPr lang="en-US" b="1" dirty="0">
              <a:solidFill>
                <a:schemeClr val="accent1"/>
              </a:solidFill>
            </a:endParaRPr>
          </a:p>
          <a:p>
            <a:pPr marL="342900" indent="-342900">
              <a:buFont typeface="Arial" panose="020B0604020202020204" pitchFamily="34" charset="0"/>
              <a:buChar char="•"/>
            </a:pPr>
            <a:r>
              <a:rPr lang="en-US" b="1" dirty="0" smtClean="0">
                <a:solidFill>
                  <a:schemeClr val="accent1"/>
                </a:solidFill>
              </a:rPr>
              <a:t>Food and Drug Administration</a:t>
            </a:r>
          </a:p>
          <a:p>
            <a:pPr marL="342900" indent="-342900">
              <a:buFont typeface="Arial" panose="020B0604020202020204" pitchFamily="34" charset="0"/>
              <a:buChar char="•"/>
            </a:pPr>
            <a:r>
              <a:rPr lang="en-US" b="1" dirty="0" smtClean="0">
                <a:solidFill>
                  <a:schemeClr val="accent1"/>
                </a:solidFill>
              </a:rPr>
              <a:t>Ministry of Agriculture</a:t>
            </a:r>
          </a:p>
          <a:p>
            <a:pPr marL="342900" indent="-342900">
              <a:buFont typeface="Arial" panose="020B0604020202020204" pitchFamily="34" charset="0"/>
              <a:buChar char="•"/>
            </a:pPr>
            <a:r>
              <a:rPr lang="en-US" b="1" dirty="0" smtClean="0">
                <a:solidFill>
                  <a:schemeClr val="accent1"/>
                </a:solidFill>
              </a:rPr>
              <a:t>National Bureau of Agricultural Commodity and Food Standards</a:t>
            </a:r>
          </a:p>
          <a:p>
            <a:pPr marL="342900" indent="-342900">
              <a:buFont typeface="Arial" panose="020B0604020202020204" pitchFamily="34" charset="0"/>
              <a:buChar char="•"/>
            </a:pPr>
            <a:r>
              <a:rPr lang="en-US" b="1" dirty="0" smtClean="0">
                <a:solidFill>
                  <a:schemeClr val="accent1"/>
                </a:solidFill>
              </a:rPr>
              <a:t>Thai National Food Committee</a:t>
            </a:r>
          </a:p>
          <a:p>
            <a:pPr marL="342900" indent="-342900">
              <a:buFont typeface="Arial" panose="020B0604020202020204" pitchFamily="34" charset="0"/>
              <a:buChar char="•"/>
            </a:pPr>
            <a:r>
              <a:rPr lang="en-US" b="1" dirty="0">
                <a:solidFill>
                  <a:schemeClr val="accent1"/>
                </a:solidFill>
              </a:rPr>
              <a:t>Ministry </a:t>
            </a:r>
            <a:r>
              <a:rPr lang="en-US" b="1" dirty="0" smtClean="0">
                <a:solidFill>
                  <a:schemeClr val="accent1"/>
                </a:solidFill>
              </a:rPr>
              <a:t>of Industry</a:t>
            </a:r>
          </a:p>
          <a:p>
            <a:pPr marL="342900" indent="-342900">
              <a:buFont typeface="Arial" panose="020B0604020202020204" pitchFamily="34" charset="0"/>
              <a:buChar char="•"/>
            </a:pPr>
            <a:r>
              <a:rPr lang="en-US" b="1" dirty="0">
                <a:solidFill>
                  <a:schemeClr val="accent1"/>
                </a:solidFill>
              </a:rPr>
              <a:t>Ministry </a:t>
            </a:r>
            <a:r>
              <a:rPr lang="en-US" b="1" dirty="0" smtClean="0">
                <a:solidFill>
                  <a:schemeClr val="accent1"/>
                </a:solidFill>
              </a:rPr>
              <a:t>of Commerce</a:t>
            </a: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smtClean="0">
              <a:solidFill>
                <a:schemeClr val="accent1"/>
              </a:solidFill>
            </a:endParaRPr>
          </a:p>
        </p:txBody>
      </p:sp>
      <p:sp>
        <p:nvSpPr>
          <p:cNvPr id="8" name="Title 2"/>
          <p:cNvSpPr>
            <a:spLocks noGrp="1"/>
          </p:cNvSpPr>
          <p:nvPr>
            <p:ph type="title"/>
          </p:nvPr>
        </p:nvSpPr>
        <p:spPr>
          <a:xfrm>
            <a:off x="2209800" y="-49927"/>
            <a:ext cx="6934200" cy="609600"/>
          </a:xfrm>
        </p:spPr>
        <p:txBody>
          <a:bodyPr/>
          <a:lstStyle/>
          <a:p>
            <a:r>
              <a:rPr lang="en-US" sz="2700" dirty="0" smtClean="0"/>
              <a:t>Challenge 4: Reliability &amp; Access to Information</a:t>
            </a:r>
            <a:endParaRPr lang="en-US" sz="2700" dirty="0"/>
          </a:p>
        </p:txBody>
      </p:sp>
      <p:sp>
        <p:nvSpPr>
          <p:cNvPr id="2" name="Rectangle 1"/>
          <p:cNvSpPr/>
          <p:nvPr/>
        </p:nvSpPr>
        <p:spPr>
          <a:xfrm>
            <a:off x="685800" y="4953000"/>
            <a:ext cx="7696200" cy="646331"/>
          </a:xfrm>
          <a:prstGeom prst="rect">
            <a:avLst/>
          </a:prstGeom>
        </p:spPr>
        <p:txBody>
          <a:bodyPr wrap="square">
            <a:spAutoFit/>
          </a:bodyPr>
          <a:lstStyle/>
          <a:p>
            <a:pPr marL="0" indent="0" algn="just">
              <a:buNone/>
            </a:pPr>
            <a:r>
              <a:rPr lang="en-US" dirty="0" smtClean="0"/>
              <a:t>Need to go to multiple </a:t>
            </a:r>
            <a:r>
              <a:rPr lang="en-US" dirty="0"/>
              <a:t>source sites to look for control procedures implemented by </a:t>
            </a:r>
            <a:r>
              <a:rPr lang="en-US" dirty="0" smtClean="0"/>
              <a:t>different government agencies. </a:t>
            </a:r>
            <a:endParaRPr lang="en-US" dirty="0"/>
          </a:p>
        </p:txBody>
      </p:sp>
    </p:spTree>
    <p:extLst>
      <p:ext uri="{BB962C8B-B14F-4D97-AF65-F5344CB8AC3E}">
        <p14:creationId xmlns:p14="http://schemas.microsoft.com/office/powerpoint/2010/main" val="3841107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116275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2277291" y="134982"/>
            <a:ext cx="6934200" cy="609600"/>
          </a:xfrm>
        </p:spPr>
        <p:txBody>
          <a:bodyPr/>
          <a:lstStyle/>
          <a:p>
            <a:r>
              <a:rPr lang="en-US" sz="2700" dirty="0" smtClean="0"/>
              <a:t>Resolutions to Challenges </a:t>
            </a:r>
            <a:endParaRPr lang="en-US" sz="2700" dirty="0"/>
          </a:p>
        </p:txBody>
      </p:sp>
      <p:graphicFrame>
        <p:nvGraphicFramePr>
          <p:cNvPr id="6" name="Diagram 5"/>
          <p:cNvGraphicFramePr/>
          <p:nvPr>
            <p:extLst>
              <p:ext uri="{D42A27DB-BD31-4B8C-83A1-F6EECF244321}">
                <p14:modId xmlns:p14="http://schemas.microsoft.com/office/powerpoint/2010/main" val="1726215391"/>
              </p:ext>
            </p:extLst>
          </p:nvPr>
        </p:nvGraphicFramePr>
        <p:xfrm>
          <a:off x="990600" y="1524000"/>
          <a:ext cx="4572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716755861"/>
              </p:ext>
            </p:extLst>
          </p:nvPr>
        </p:nvGraphicFramePr>
        <p:xfrm>
          <a:off x="180243" y="1370544"/>
          <a:ext cx="5029200" cy="47542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p:cNvSpPr txBox="1"/>
          <p:nvPr/>
        </p:nvSpPr>
        <p:spPr>
          <a:xfrm>
            <a:off x="559785" y="1370544"/>
            <a:ext cx="3352800" cy="369332"/>
          </a:xfrm>
          <a:prstGeom prst="rect">
            <a:avLst/>
          </a:prstGeom>
          <a:noFill/>
        </p:spPr>
        <p:txBody>
          <a:bodyPr wrap="square" rtlCol="0">
            <a:spAutoFit/>
          </a:bodyPr>
          <a:lstStyle/>
          <a:p>
            <a:r>
              <a:rPr lang="en-US" b="1" dirty="0" smtClean="0"/>
              <a:t>Challenges:</a:t>
            </a:r>
            <a:endParaRPr lang="en-US" b="1" dirty="0"/>
          </a:p>
        </p:txBody>
      </p:sp>
      <p:sp>
        <p:nvSpPr>
          <p:cNvPr id="10" name="TextBox 9"/>
          <p:cNvSpPr txBox="1"/>
          <p:nvPr/>
        </p:nvSpPr>
        <p:spPr>
          <a:xfrm>
            <a:off x="5105400" y="1356305"/>
            <a:ext cx="3352800" cy="369332"/>
          </a:xfrm>
          <a:prstGeom prst="rect">
            <a:avLst/>
          </a:prstGeom>
          <a:noFill/>
        </p:spPr>
        <p:txBody>
          <a:bodyPr wrap="square" rtlCol="0">
            <a:spAutoFit/>
          </a:bodyPr>
          <a:lstStyle/>
          <a:p>
            <a:r>
              <a:rPr lang="en-US" b="1" dirty="0" smtClean="0"/>
              <a:t>                Resolutions:</a:t>
            </a:r>
            <a:endParaRPr lang="en-US" b="1" dirty="0"/>
          </a:p>
        </p:txBody>
      </p:sp>
      <p:pic>
        <p:nvPicPr>
          <p:cNvPr id="11" name="Picture 10"/>
          <p:cNvPicPr>
            <a:picLocks noChangeAspect="1"/>
          </p:cNvPicPr>
          <p:nvPr/>
        </p:nvPicPr>
        <p:blipFill>
          <a:blip r:embed="rId13"/>
          <a:stretch>
            <a:fillRect/>
          </a:stretch>
        </p:blipFill>
        <p:spPr>
          <a:xfrm>
            <a:off x="5439214" y="2428969"/>
            <a:ext cx="3676650" cy="2457450"/>
          </a:xfrm>
          <a:prstGeom prst="rect">
            <a:avLst/>
          </a:prstGeom>
        </p:spPr>
      </p:pic>
      <p:sp>
        <p:nvSpPr>
          <p:cNvPr id="12" name="TextBox 11"/>
          <p:cNvSpPr txBox="1"/>
          <p:nvPr/>
        </p:nvSpPr>
        <p:spPr>
          <a:xfrm>
            <a:off x="5229664" y="1909140"/>
            <a:ext cx="3810000" cy="369332"/>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Use 3</a:t>
            </a:r>
            <a:r>
              <a:rPr lang="en-US" b="1" baseline="30000" dirty="0" smtClean="0"/>
              <a:t>rd</a:t>
            </a:r>
            <a:r>
              <a:rPr lang="en-US" b="1" dirty="0" smtClean="0"/>
              <a:t> party for trade support</a:t>
            </a:r>
            <a:endParaRPr lang="en-US" b="1" dirty="0"/>
          </a:p>
        </p:txBody>
      </p:sp>
      <p:sp>
        <p:nvSpPr>
          <p:cNvPr id="14" name="TextBox 13"/>
          <p:cNvSpPr txBox="1"/>
          <p:nvPr/>
        </p:nvSpPr>
        <p:spPr>
          <a:xfrm>
            <a:off x="5560285" y="4967244"/>
            <a:ext cx="3352800" cy="1200329"/>
          </a:xfrm>
          <a:prstGeom prst="rect">
            <a:avLst/>
          </a:prstGeom>
          <a:noFill/>
        </p:spPr>
        <p:txBody>
          <a:bodyPr wrap="square" rtlCol="0">
            <a:spAutoFit/>
          </a:bodyPr>
          <a:lstStyle/>
          <a:p>
            <a:pPr marL="285750" indent="-285750" algn="ctr">
              <a:buFont typeface="Arial" panose="020B0604020202020204" pitchFamily="34" charset="0"/>
              <a:buChar char="•"/>
            </a:pPr>
            <a:r>
              <a:rPr lang="en-US" b="1" dirty="0" smtClean="0"/>
              <a:t>Use a Trade </a:t>
            </a:r>
            <a:r>
              <a:rPr lang="en-US" b="1" dirty="0"/>
              <a:t>C</a:t>
            </a:r>
            <a:r>
              <a:rPr lang="en-US" b="1" dirty="0" smtClean="0"/>
              <a:t>ontent tool </a:t>
            </a:r>
            <a:r>
              <a:rPr lang="en-US" b="1" dirty="0"/>
              <a:t>with </a:t>
            </a:r>
            <a:r>
              <a:rPr lang="en-US" b="1" dirty="0" smtClean="0"/>
              <a:t>comprehensive </a:t>
            </a:r>
            <a:r>
              <a:rPr lang="en-US" b="1" dirty="0"/>
              <a:t>collection of global trade </a:t>
            </a:r>
            <a:r>
              <a:rPr lang="en-US" b="1" dirty="0" smtClean="0"/>
              <a:t>regulations</a:t>
            </a:r>
            <a:endParaRPr lang="en-US" b="1" dirty="0"/>
          </a:p>
        </p:txBody>
      </p:sp>
      <p:sp>
        <p:nvSpPr>
          <p:cNvPr id="15" name="Rectangle 14"/>
          <p:cNvSpPr/>
          <p:nvPr/>
        </p:nvSpPr>
        <p:spPr>
          <a:xfrm>
            <a:off x="5486400" y="4886419"/>
            <a:ext cx="3553264" cy="13619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4583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419516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Future Trade Programs</a:t>
            </a:r>
            <a:endParaRPr lang="en-US" dirty="0"/>
          </a:p>
        </p:txBody>
      </p:sp>
      <p:pic>
        <p:nvPicPr>
          <p:cNvPr id="14" name="Picture 13"/>
          <p:cNvPicPr>
            <a:picLocks noChangeAspect="1"/>
          </p:cNvPicPr>
          <p:nvPr/>
        </p:nvPicPr>
        <p:blipFill>
          <a:blip r:embed="rId3"/>
          <a:stretch>
            <a:fillRect/>
          </a:stretch>
        </p:blipFill>
        <p:spPr>
          <a:xfrm>
            <a:off x="8412667" y="188495"/>
            <a:ext cx="495332" cy="485274"/>
          </a:xfrm>
          <a:prstGeom prst="rect">
            <a:avLst/>
          </a:prstGeom>
        </p:spPr>
      </p:pic>
      <p:sp>
        <p:nvSpPr>
          <p:cNvPr id="4" name="TextBox 3"/>
          <p:cNvSpPr txBox="1"/>
          <p:nvPr/>
        </p:nvSpPr>
        <p:spPr>
          <a:xfrm>
            <a:off x="533400" y="1447800"/>
            <a:ext cx="8001001" cy="3693319"/>
          </a:xfrm>
          <a:prstGeom prst="rect">
            <a:avLst/>
          </a:prstGeom>
          <a:noFill/>
        </p:spPr>
        <p:txBody>
          <a:bodyPr wrap="square" rtlCol="0">
            <a:spAutoFit/>
          </a:bodyPr>
          <a:lstStyle/>
          <a:p>
            <a:pPr marL="285750" indent="-285750" algn="just">
              <a:buFont typeface="Arial" panose="020B0604020202020204" pitchFamily="34" charset="0"/>
              <a:buChar char="•"/>
            </a:pPr>
            <a:r>
              <a:rPr lang="en-US" dirty="0"/>
              <a:t>ASEAN’s existing </a:t>
            </a:r>
            <a:r>
              <a:rPr lang="en-US" dirty="0" smtClean="0"/>
              <a:t>FTAs with </a:t>
            </a:r>
            <a:r>
              <a:rPr lang="en-US" dirty="0"/>
              <a:t>China, Japan and South Korea will be </a:t>
            </a:r>
            <a:r>
              <a:rPr lang="en-US" dirty="0" smtClean="0"/>
              <a:t>upgraded to include </a:t>
            </a:r>
            <a:r>
              <a:rPr lang="en-US" dirty="0"/>
              <a:t>further reduction of tariffs and increased goods, services, investment and customs </a:t>
            </a:r>
            <a:r>
              <a:rPr lang="en-US" dirty="0" smtClean="0"/>
              <a:t>procedures before end of 2015.</a:t>
            </a:r>
            <a:endParaRPr lang="en-US" dirty="0"/>
          </a:p>
          <a:p>
            <a:pPr algn="just"/>
            <a:endParaRPr lang="en-US" dirty="0"/>
          </a:p>
          <a:p>
            <a:pPr marL="285750" indent="-285750" algn="just">
              <a:buFont typeface="Arial" panose="020B0604020202020204" pitchFamily="34" charset="0"/>
              <a:buChar char="•"/>
            </a:pPr>
            <a:r>
              <a:rPr lang="en-US" dirty="0" smtClean="0"/>
              <a:t>Regional </a:t>
            </a:r>
            <a:r>
              <a:rPr lang="en-US" dirty="0"/>
              <a:t>Comprehensive Economic Partnership (RCEP) </a:t>
            </a:r>
            <a:r>
              <a:rPr lang="en-US" dirty="0" smtClean="0"/>
              <a:t>– FTA between ASEAN and </a:t>
            </a:r>
            <a:r>
              <a:rPr lang="en-US" dirty="0"/>
              <a:t>the </a:t>
            </a:r>
            <a:r>
              <a:rPr lang="en-US" dirty="0" smtClean="0"/>
              <a:t>6 countries with which </a:t>
            </a:r>
            <a:r>
              <a:rPr lang="en-US" dirty="0"/>
              <a:t>ASEAN has existing FTAs (Australia, China, India, Japan, </a:t>
            </a:r>
            <a:r>
              <a:rPr lang="en-US" dirty="0" smtClean="0"/>
              <a:t>New Zealand and South Korea).</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a:t>Trans-Trans-Pacific Partnership (</a:t>
            </a:r>
            <a:r>
              <a:rPr lang="en-US" dirty="0" smtClean="0"/>
              <a:t>TPP) - four ASEAN member states are </a:t>
            </a:r>
            <a:r>
              <a:rPr lang="en-US" dirty="0"/>
              <a:t>among the signatories of the </a:t>
            </a:r>
            <a:r>
              <a:rPr lang="en-US" dirty="0" smtClean="0"/>
              <a:t>agreement: Brunei</a:t>
            </a:r>
            <a:r>
              <a:rPr lang="en-US" dirty="0"/>
              <a:t>, Malaysia, Singapore and </a:t>
            </a:r>
            <a:r>
              <a:rPr lang="en-US" dirty="0" smtClean="0"/>
              <a:t>Vietnam.</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p:txBody>
      </p:sp>
      <p:pic>
        <p:nvPicPr>
          <p:cNvPr id="5" name="Picture 2" descr="C:\Users\angela.chamberlain\AppData\Local\Microsoft\Windows\Temporary Internet Files\Content.IE5\LKE1ZOSR\MC90007874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4697493"/>
            <a:ext cx="1490811" cy="135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440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066800"/>
            <a:ext cx="8305800" cy="5257800"/>
          </a:xfrm>
        </p:spPr>
        <p:txBody>
          <a:bodyPr/>
          <a:lstStyle/>
          <a:p>
            <a:pPr marL="0" indent="0" algn="just">
              <a:buNone/>
            </a:pPr>
            <a:r>
              <a:rPr lang="en-US" sz="1800" dirty="0" smtClean="0"/>
              <a:t>A single </a:t>
            </a:r>
            <a:r>
              <a:rPr lang="en-US" sz="1800" dirty="0"/>
              <a:t>regional </a:t>
            </a:r>
            <a:r>
              <a:rPr lang="en-US" sz="1800" dirty="0" smtClean="0"/>
              <a:t>market </a:t>
            </a:r>
            <a:r>
              <a:rPr lang="en-US" sz="1800" dirty="0"/>
              <a:t>of </a:t>
            </a:r>
            <a:r>
              <a:rPr lang="en-US" sz="1800" dirty="0" smtClean="0"/>
              <a:t>ASEAN countries, allowing for free flow of </a:t>
            </a:r>
            <a:r>
              <a:rPr lang="en-US" sz="1800" dirty="0"/>
              <a:t>goods, services, investment capital and skilled labor </a:t>
            </a:r>
            <a:r>
              <a:rPr lang="en-US" sz="1800" dirty="0" smtClean="0"/>
              <a:t>provide a conducive environment for foreign investment opportunities.</a:t>
            </a:r>
          </a:p>
          <a:p>
            <a:pPr indent="0">
              <a:buNone/>
            </a:pPr>
            <a:r>
              <a:rPr lang="en-US" sz="1800" b="1" dirty="0" smtClean="0"/>
              <a:t> </a:t>
            </a:r>
          </a:p>
          <a:p>
            <a:pPr indent="0" algn="just"/>
            <a:r>
              <a:rPr lang="en-US" sz="1800" b="1" dirty="0" smtClean="0"/>
              <a:t> Regional Cooperation </a:t>
            </a:r>
            <a:r>
              <a:rPr lang="en-US" sz="1800" dirty="0"/>
              <a:t>– Enabling scale efficiencies, dynamism and </a:t>
            </a:r>
            <a:r>
              <a:rPr lang="en-US" sz="1800" dirty="0" smtClean="0"/>
              <a:t>competitiveness of each ASEAN member. </a:t>
            </a:r>
          </a:p>
          <a:p>
            <a:pPr indent="0" algn="just">
              <a:buNone/>
            </a:pPr>
            <a:endParaRPr lang="en-US" sz="1800" dirty="0" smtClean="0"/>
          </a:p>
          <a:p>
            <a:pPr indent="0" algn="just"/>
            <a:r>
              <a:rPr lang="en-US" sz="1800" b="1" dirty="0" smtClean="0"/>
              <a:t> Larger Market </a:t>
            </a:r>
            <a:r>
              <a:rPr lang="en-US" sz="1800" dirty="0" smtClean="0"/>
              <a:t>– Free flow of goods, tariff elimination across members countries.</a:t>
            </a:r>
          </a:p>
          <a:p>
            <a:pPr indent="0" algn="just">
              <a:buNone/>
            </a:pPr>
            <a:endParaRPr lang="en-US" sz="1800" dirty="0" smtClean="0"/>
          </a:p>
          <a:p>
            <a:pPr indent="0" algn="just"/>
            <a:r>
              <a:rPr lang="en-US" sz="1800" b="1" dirty="0" smtClean="0"/>
              <a:t> Free </a:t>
            </a:r>
            <a:r>
              <a:rPr lang="en-US" sz="1800" b="1" dirty="0"/>
              <a:t>Flow of </a:t>
            </a:r>
            <a:r>
              <a:rPr lang="en-US" sz="1800" b="1" dirty="0" err="1" smtClean="0"/>
              <a:t>labour</a:t>
            </a:r>
            <a:r>
              <a:rPr lang="en-US" sz="1800" b="1" dirty="0" smtClean="0"/>
              <a:t> </a:t>
            </a:r>
            <a:r>
              <a:rPr lang="en-US" sz="1800" dirty="0" smtClean="0"/>
              <a:t>- </a:t>
            </a:r>
            <a:r>
              <a:rPr lang="en-US" sz="1800" dirty="0"/>
              <a:t>Enable sufficient </a:t>
            </a:r>
            <a:r>
              <a:rPr lang="en-US" sz="1800" dirty="0" smtClean="0"/>
              <a:t>and lower costs of </a:t>
            </a:r>
            <a:r>
              <a:rPr lang="en-US" sz="1800" dirty="0"/>
              <a:t>manpower for the manufacturing and service </a:t>
            </a:r>
            <a:r>
              <a:rPr lang="en-US" sz="1800" dirty="0" smtClean="0"/>
              <a:t>sector.</a:t>
            </a:r>
          </a:p>
          <a:p>
            <a:pPr indent="0" algn="just">
              <a:buNone/>
            </a:pPr>
            <a:endParaRPr lang="en-US" sz="1800" dirty="0" smtClean="0"/>
          </a:p>
          <a:p>
            <a:pPr indent="0" algn="just"/>
            <a:r>
              <a:rPr lang="en-US" sz="1800" dirty="0" smtClean="0"/>
              <a:t> </a:t>
            </a:r>
            <a:r>
              <a:rPr lang="en-US" sz="1800" b="1" dirty="0" smtClean="0"/>
              <a:t>Integration </a:t>
            </a:r>
            <a:r>
              <a:rPr lang="en-US" sz="1800" b="1" dirty="0"/>
              <a:t>into the Global </a:t>
            </a:r>
            <a:r>
              <a:rPr lang="en-US" sz="1800" b="1" dirty="0" smtClean="0"/>
              <a:t>Economy </a:t>
            </a:r>
            <a:r>
              <a:rPr lang="en-US" sz="1800" dirty="0" smtClean="0"/>
              <a:t>-  Free trade agreement with major economies (China, India, etc.) develop a strong connection in Global trading and create new business opportunities.</a:t>
            </a:r>
            <a:r>
              <a:rPr lang="en-US" sz="1800" dirty="0"/>
              <a:t>	</a:t>
            </a:r>
          </a:p>
        </p:txBody>
      </p:sp>
      <p:sp>
        <p:nvSpPr>
          <p:cNvPr id="4" name="Title 3"/>
          <p:cNvSpPr>
            <a:spLocks noGrp="1"/>
          </p:cNvSpPr>
          <p:nvPr>
            <p:ph type="title"/>
          </p:nvPr>
        </p:nvSpPr>
        <p:spPr>
          <a:xfrm>
            <a:off x="2057400" y="152400"/>
            <a:ext cx="6934200" cy="609600"/>
          </a:xfrm>
        </p:spPr>
        <p:txBody>
          <a:bodyPr/>
          <a:lstStyle/>
          <a:p>
            <a:r>
              <a:rPr lang="en-US" dirty="0" smtClean="0"/>
              <a:t>Opportunities in </a:t>
            </a:r>
            <a:r>
              <a:rPr lang="en-US" dirty="0" smtClean="0"/>
              <a:t>AEC </a:t>
            </a:r>
            <a:endParaRPr lang="en-US" dirty="0"/>
          </a:p>
        </p:txBody>
      </p:sp>
    </p:spTree>
    <p:extLst>
      <p:ext uri="{BB962C8B-B14F-4D97-AF65-F5344CB8AC3E}">
        <p14:creationId xmlns:p14="http://schemas.microsoft.com/office/powerpoint/2010/main" val="762481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219200"/>
            <a:ext cx="8229600" cy="4525963"/>
          </a:xfrm>
        </p:spPr>
        <p:txBody>
          <a:bodyPr/>
          <a:lstStyle/>
          <a:p>
            <a:pPr algn="just"/>
            <a:r>
              <a:rPr lang="en-US" sz="1800" b="1" dirty="0"/>
              <a:t>Regional Cooperation </a:t>
            </a:r>
            <a:r>
              <a:rPr lang="en-US" sz="1800" dirty="0"/>
              <a:t>– </a:t>
            </a:r>
            <a:r>
              <a:rPr lang="en-US" sz="1800" dirty="0" smtClean="0"/>
              <a:t>Attract foreign investment in enhancing its infrastructure, creating a new chapter of supply chain in the region.</a:t>
            </a:r>
          </a:p>
          <a:p>
            <a:pPr algn="just"/>
            <a:endParaRPr lang="en-US" sz="1800" dirty="0"/>
          </a:p>
          <a:p>
            <a:pPr algn="just"/>
            <a:r>
              <a:rPr lang="en-US" sz="1800" b="1" dirty="0" smtClean="0"/>
              <a:t>Improve Purchasing Power </a:t>
            </a:r>
            <a:r>
              <a:rPr lang="en-US" sz="1800" dirty="0" smtClean="0"/>
              <a:t>– Increasing middle </a:t>
            </a:r>
            <a:r>
              <a:rPr lang="en-US" sz="1800" dirty="0"/>
              <a:t>income class and </a:t>
            </a:r>
            <a:r>
              <a:rPr lang="en-US" sz="1800" dirty="0" smtClean="0"/>
              <a:t>facilitating urbanization, provide social and economies stability platform for investment.</a:t>
            </a:r>
            <a:endParaRPr lang="en-US" sz="1800" dirty="0"/>
          </a:p>
        </p:txBody>
      </p:sp>
      <p:sp>
        <p:nvSpPr>
          <p:cNvPr id="5" name="Title 3"/>
          <p:cNvSpPr>
            <a:spLocks noGrp="1"/>
          </p:cNvSpPr>
          <p:nvPr>
            <p:ph type="title"/>
          </p:nvPr>
        </p:nvSpPr>
        <p:spPr/>
        <p:txBody>
          <a:bodyPr/>
          <a:lstStyle/>
          <a:p>
            <a:r>
              <a:rPr lang="en-US" dirty="0" smtClean="0"/>
              <a:t>Opportunities in </a:t>
            </a:r>
            <a:r>
              <a:rPr lang="en-US" dirty="0" smtClean="0"/>
              <a:t>AEC </a:t>
            </a:r>
            <a:endParaRPr lang="en-US" dirty="0"/>
          </a:p>
        </p:txBody>
      </p:sp>
    </p:spTree>
    <p:extLst>
      <p:ext uri="{BB962C8B-B14F-4D97-AF65-F5344CB8AC3E}">
        <p14:creationId xmlns:p14="http://schemas.microsoft.com/office/powerpoint/2010/main" val="412916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372575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ASEAN </a:t>
            </a:r>
            <a:r>
              <a:rPr lang="en-US" dirty="0" smtClean="0"/>
              <a:t>Ranking &amp; Numbers</a:t>
            </a:r>
            <a:endParaRPr lang="en-US" dirty="0"/>
          </a:p>
        </p:txBody>
      </p:sp>
      <p:pic>
        <p:nvPicPr>
          <p:cNvPr id="4" name="Picture 3"/>
          <p:cNvPicPr>
            <a:picLocks noChangeAspect="1"/>
          </p:cNvPicPr>
          <p:nvPr/>
        </p:nvPicPr>
        <p:blipFill>
          <a:blip r:embed="rId3"/>
          <a:stretch>
            <a:fillRect/>
          </a:stretch>
        </p:blipFill>
        <p:spPr>
          <a:xfrm>
            <a:off x="8412667" y="188495"/>
            <a:ext cx="495332" cy="485274"/>
          </a:xfrm>
          <a:prstGeom prst="rect">
            <a:avLst/>
          </a:prstGeom>
        </p:spPr>
      </p:pic>
      <p:pic>
        <p:nvPicPr>
          <p:cNvPr id="6" name="Picture 5"/>
          <p:cNvPicPr>
            <a:picLocks noChangeAspect="1"/>
          </p:cNvPicPr>
          <p:nvPr/>
        </p:nvPicPr>
        <p:blipFill>
          <a:blip r:embed="rId4"/>
          <a:stretch>
            <a:fillRect/>
          </a:stretch>
        </p:blipFill>
        <p:spPr>
          <a:xfrm>
            <a:off x="263873" y="1524000"/>
            <a:ext cx="8644126" cy="3324240"/>
          </a:xfrm>
          <a:prstGeom prst="rect">
            <a:avLst/>
          </a:prstGeom>
        </p:spPr>
      </p:pic>
    </p:spTree>
    <p:extLst>
      <p:ext uri="{BB962C8B-B14F-4D97-AF65-F5344CB8AC3E}">
        <p14:creationId xmlns:p14="http://schemas.microsoft.com/office/powerpoint/2010/main" val="4186501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665251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10" name="Title 1"/>
          <p:cNvSpPr txBox="1">
            <a:spLocks/>
          </p:cNvSpPr>
          <p:nvPr/>
        </p:nvSpPr>
        <p:spPr>
          <a:xfrm>
            <a:off x="2209800" y="152400"/>
            <a:ext cx="6934200" cy="609600"/>
          </a:xfrm>
          <a:prstGeom prst="rect">
            <a:avLst/>
          </a:prstGeom>
        </p:spPr>
        <p:txBody>
          <a:bodyPr/>
          <a:lstStyle>
            <a:lvl1pPr algn="ctr" rtl="0" eaLnBrk="1" fontAlgn="base" hangingPunct="1">
              <a:spcBef>
                <a:spcPct val="0"/>
              </a:spcBef>
              <a:spcAft>
                <a:spcPct val="0"/>
              </a:spcAft>
              <a:defRPr sz="28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chemeClr val="bg1"/>
                </a:solidFill>
                <a:latin typeface="Verdana" pitchFamily="34" charset="0"/>
              </a:defRPr>
            </a:lvl2pPr>
            <a:lvl3pPr algn="ctr" rtl="0" eaLnBrk="1" fontAlgn="base" hangingPunct="1">
              <a:spcBef>
                <a:spcPct val="0"/>
              </a:spcBef>
              <a:spcAft>
                <a:spcPct val="0"/>
              </a:spcAft>
              <a:defRPr sz="2800">
                <a:solidFill>
                  <a:schemeClr val="bg1"/>
                </a:solidFill>
                <a:latin typeface="Verdana" pitchFamily="34" charset="0"/>
              </a:defRPr>
            </a:lvl3pPr>
            <a:lvl4pPr algn="ctr" rtl="0" eaLnBrk="1" fontAlgn="base" hangingPunct="1">
              <a:spcBef>
                <a:spcPct val="0"/>
              </a:spcBef>
              <a:spcAft>
                <a:spcPct val="0"/>
              </a:spcAft>
              <a:defRPr sz="2800">
                <a:solidFill>
                  <a:schemeClr val="bg1"/>
                </a:solidFill>
                <a:latin typeface="Verdana" pitchFamily="34" charset="0"/>
              </a:defRPr>
            </a:lvl4pPr>
            <a:lvl5pPr algn="ctr" rtl="0" eaLnBrk="1" fontAlgn="base" hangingPunct="1">
              <a:spcBef>
                <a:spcPct val="0"/>
              </a:spcBef>
              <a:spcAft>
                <a:spcPct val="0"/>
              </a:spcAft>
              <a:defRPr sz="2800">
                <a:solidFill>
                  <a:schemeClr val="bg1"/>
                </a:solidFill>
                <a:latin typeface="Verdana" pitchFamily="34" charset="0"/>
              </a:defRPr>
            </a:lvl5pPr>
            <a:lvl6pPr marL="457200" algn="ctr" rtl="0" eaLnBrk="1" fontAlgn="base" hangingPunct="1">
              <a:spcBef>
                <a:spcPct val="0"/>
              </a:spcBef>
              <a:spcAft>
                <a:spcPct val="0"/>
              </a:spcAft>
              <a:defRPr sz="2800">
                <a:solidFill>
                  <a:schemeClr val="bg1"/>
                </a:solidFill>
                <a:latin typeface="Verdana" pitchFamily="34" charset="0"/>
              </a:defRPr>
            </a:lvl6pPr>
            <a:lvl7pPr marL="914400" algn="ctr" rtl="0" eaLnBrk="1" fontAlgn="base" hangingPunct="1">
              <a:spcBef>
                <a:spcPct val="0"/>
              </a:spcBef>
              <a:spcAft>
                <a:spcPct val="0"/>
              </a:spcAft>
              <a:defRPr sz="2800">
                <a:solidFill>
                  <a:schemeClr val="bg1"/>
                </a:solidFill>
                <a:latin typeface="Verdana" pitchFamily="34" charset="0"/>
              </a:defRPr>
            </a:lvl7pPr>
            <a:lvl8pPr marL="1371600" algn="ctr" rtl="0" eaLnBrk="1" fontAlgn="base" hangingPunct="1">
              <a:spcBef>
                <a:spcPct val="0"/>
              </a:spcBef>
              <a:spcAft>
                <a:spcPct val="0"/>
              </a:spcAft>
              <a:defRPr sz="2800">
                <a:solidFill>
                  <a:schemeClr val="bg1"/>
                </a:solidFill>
                <a:latin typeface="Verdana" pitchFamily="34" charset="0"/>
              </a:defRPr>
            </a:lvl8pPr>
            <a:lvl9pPr marL="1828800" algn="ctr" rtl="0" eaLnBrk="1" fontAlgn="base" hangingPunct="1">
              <a:spcBef>
                <a:spcPct val="0"/>
              </a:spcBef>
              <a:spcAft>
                <a:spcPct val="0"/>
              </a:spcAft>
              <a:defRPr sz="2800">
                <a:solidFill>
                  <a:schemeClr val="bg1"/>
                </a:solidFill>
                <a:latin typeface="Verdana" pitchFamily="34" charset="0"/>
              </a:defRPr>
            </a:lvl9pPr>
          </a:lstStyle>
          <a:p>
            <a:r>
              <a:rPr lang="en-US" dirty="0" smtClean="0"/>
              <a:t>World Customs Organization</a:t>
            </a:r>
            <a:endParaRPr lang="en-US" dirty="0" smtClean="0"/>
          </a:p>
        </p:txBody>
      </p:sp>
      <p:sp>
        <p:nvSpPr>
          <p:cNvPr id="2" name="TextBox 1"/>
          <p:cNvSpPr txBox="1"/>
          <p:nvPr/>
        </p:nvSpPr>
        <p:spPr>
          <a:xfrm>
            <a:off x="685801" y="1066800"/>
            <a:ext cx="7843234" cy="5109091"/>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bg1">
                      <a:alpha val="35000"/>
                    </a:schemeClr>
                  </a:solidFill>
                </a:ln>
              </a:rPr>
              <a:t>WCO declares the Harmonized Schedule to 6 digits (subheading level</a:t>
            </a:r>
            <a:r>
              <a:rPr lang="en-US" sz="2200" dirty="0" smtClean="0">
                <a:ln>
                  <a:solidFill>
                    <a:schemeClr val="bg1">
                      <a:alpha val="35000"/>
                    </a:schemeClr>
                  </a:solidFill>
                </a:ln>
              </a:rPr>
              <a:t>)</a:t>
            </a:r>
          </a:p>
          <a:p>
            <a:endParaRPr lang="en-US" sz="2200" dirty="0">
              <a:ln>
                <a:solidFill>
                  <a:schemeClr val="bg1">
                    <a:alpha val="35000"/>
                  </a:schemeClr>
                </a:solidFill>
              </a:ln>
            </a:endParaRPr>
          </a:p>
          <a:p>
            <a:pPr marL="800100" lvl="1" indent="-342900">
              <a:buFont typeface="Courier New" panose="02070309020205020404" pitchFamily="49" charset="0"/>
              <a:buChar char="o"/>
            </a:pPr>
            <a:r>
              <a:rPr lang="en-US" sz="2200" dirty="0">
                <a:ln>
                  <a:solidFill>
                    <a:schemeClr val="bg1">
                      <a:alpha val="35000"/>
                    </a:schemeClr>
                  </a:solidFill>
                </a:ln>
              </a:rPr>
              <a:t>96 chapters (2 digits) </a:t>
            </a:r>
          </a:p>
          <a:p>
            <a:pPr marL="800100" lvl="1" indent="-342900">
              <a:buFont typeface="Courier New" panose="02070309020205020404" pitchFamily="49" charset="0"/>
              <a:buChar char="o"/>
            </a:pPr>
            <a:r>
              <a:rPr lang="en-US" sz="2200" dirty="0">
                <a:ln>
                  <a:solidFill>
                    <a:schemeClr val="bg1">
                      <a:alpha val="35000"/>
                    </a:schemeClr>
                  </a:solidFill>
                </a:ln>
              </a:rPr>
              <a:t>938 Headings (4 digits) </a:t>
            </a:r>
          </a:p>
          <a:p>
            <a:pPr marL="800100" lvl="1" indent="-342900">
              <a:buFont typeface="Courier New" panose="02070309020205020404" pitchFamily="49" charset="0"/>
              <a:buChar char="o"/>
            </a:pPr>
            <a:r>
              <a:rPr lang="en-US" sz="2200" dirty="0">
                <a:ln>
                  <a:solidFill>
                    <a:schemeClr val="bg1">
                      <a:alpha val="35000"/>
                    </a:schemeClr>
                  </a:solidFill>
                </a:ln>
              </a:rPr>
              <a:t>5,205 Subheadings (6 digits) </a:t>
            </a:r>
          </a:p>
          <a:p>
            <a:pPr marL="342900" indent="-342900">
              <a:buFont typeface="Arial" panose="020B0604020202020204" pitchFamily="34" charset="0"/>
              <a:buChar char="•"/>
            </a:pPr>
            <a:endParaRPr lang="en-US" sz="2200" dirty="0">
              <a:ln>
                <a:solidFill>
                  <a:schemeClr val="bg1">
                    <a:alpha val="35000"/>
                  </a:schemeClr>
                </a:solidFill>
              </a:ln>
            </a:endParaRPr>
          </a:p>
          <a:p>
            <a:pPr marL="342900" indent="-342900">
              <a:buFont typeface="Arial" panose="020B0604020202020204" pitchFamily="34" charset="0"/>
              <a:buChar char="•"/>
            </a:pPr>
            <a:r>
              <a:rPr lang="en-US" sz="2200" dirty="0">
                <a:ln>
                  <a:solidFill>
                    <a:schemeClr val="bg1">
                      <a:alpha val="35000"/>
                    </a:schemeClr>
                  </a:solidFill>
                </a:ln>
              </a:rPr>
              <a:t>Prepare amendments and updates every 5 to 6 </a:t>
            </a:r>
            <a:r>
              <a:rPr lang="en-US" sz="2200" dirty="0" smtClean="0">
                <a:ln>
                  <a:solidFill>
                    <a:schemeClr val="bg1">
                      <a:alpha val="35000"/>
                    </a:schemeClr>
                  </a:solidFill>
                </a:ln>
              </a:rPr>
              <a:t>years.</a:t>
            </a:r>
            <a:endParaRPr lang="en-US" sz="2200" dirty="0">
              <a:ln>
                <a:solidFill>
                  <a:schemeClr val="bg1">
                    <a:alpha val="35000"/>
                  </a:schemeClr>
                </a:solidFill>
              </a:ln>
            </a:endParaRPr>
          </a:p>
          <a:p>
            <a:pPr marL="342900" indent="-342900">
              <a:buFont typeface="Arial" panose="020B0604020202020204" pitchFamily="34" charset="0"/>
              <a:buChar char="•"/>
            </a:pPr>
            <a:endParaRPr lang="en-US" sz="2200" dirty="0">
              <a:ln>
                <a:solidFill>
                  <a:schemeClr val="bg1">
                    <a:alpha val="35000"/>
                  </a:schemeClr>
                </a:solidFill>
              </a:ln>
            </a:endParaRPr>
          </a:p>
          <a:p>
            <a:pPr marL="342900" indent="-342900">
              <a:buFont typeface="Arial" panose="020B0604020202020204" pitchFamily="34" charset="0"/>
              <a:buChar char="•"/>
            </a:pPr>
            <a:r>
              <a:rPr lang="en-US" sz="2200" dirty="0">
                <a:ln>
                  <a:solidFill>
                    <a:schemeClr val="bg1">
                      <a:alpha val="35000"/>
                    </a:schemeClr>
                  </a:solidFill>
                </a:ln>
              </a:rPr>
              <a:t>Past updates were in 1996, 2002, 2007 and 2012. Next major update in </a:t>
            </a:r>
            <a:r>
              <a:rPr lang="en-US" sz="2200" dirty="0" smtClean="0">
                <a:ln>
                  <a:solidFill>
                    <a:schemeClr val="bg1">
                      <a:alpha val="35000"/>
                    </a:schemeClr>
                  </a:solidFill>
                </a:ln>
              </a:rPr>
              <a:t>2017.</a:t>
            </a:r>
            <a:endParaRPr lang="en-US" sz="2200" dirty="0">
              <a:ln>
                <a:solidFill>
                  <a:schemeClr val="bg1">
                    <a:alpha val="35000"/>
                  </a:schemeClr>
                </a:solidFill>
              </a:ln>
            </a:endParaRPr>
          </a:p>
          <a:p>
            <a:pPr marL="342900" indent="-342900">
              <a:buFont typeface="Arial" panose="020B0604020202020204" pitchFamily="34" charset="0"/>
              <a:buChar char="•"/>
            </a:pPr>
            <a:endParaRPr lang="en-US" sz="2200" dirty="0">
              <a:ln>
                <a:solidFill>
                  <a:schemeClr val="bg1">
                    <a:alpha val="35000"/>
                  </a:schemeClr>
                </a:solidFill>
              </a:ln>
            </a:endParaRPr>
          </a:p>
          <a:p>
            <a:pPr marL="342900" indent="-342900">
              <a:buFont typeface="Arial" panose="020B0604020202020204" pitchFamily="34" charset="0"/>
              <a:buChar char="•"/>
            </a:pPr>
            <a:r>
              <a:rPr lang="en-US" sz="2200" dirty="0">
                <a:ln>
                  <a:solidFill>
                    <a:schemeClr val="bg1">
                      <a:alpha val="35000"/>
                    </a:schemeClr>
                  </a:solidFill>
                </a:ln>
              </a:rPr>
              <a:t>Updates to the HS are primarily due to developments in technology and changes in trade </a:t>
            </a:r>
            <a:r>
              <a:rPr lang="en-US" sz="2200" dirty="0" smtClean="0">
                <a:ln>
                  <a:solidFill>
                    <a:schemeClr val="bg1">
                      <a:alpha val="35000"/>
                    </a:schemeClr>
                  </a:solidFill>
                </a:ln>
              </a:rPr>
              <a:t>patterns.</a:t>
            </a:r>
            <a:endParaRPr lang="en-US" sz="2200" dirty="0">
              <a:ln>
                <a:solidFill>
                  <a:schemeClr val="bg1">
                    <a:alpha val="35000"/>
                  </a:schemeClr>
                </a:solidFill>
              </a:ln>
            </a:endParaRPr>
          </a:p>
          <a:p>
            <a:endParaRPr lang="en-US" dirty="0"/>
          </a:p>
        </p:txBody>
      </p:sp>
    </p:spTree>
    <p:extLst>
      <p:ext uri="{BB962C8B-B14F-4D97-AF65-F5344CB8AC3E}">
        <p14:creationId xmlns:p14="http://schemas.microsoft.com/office/powerpoint/2010/main" val="1770969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Thailand	 </a:t>
            </a:r>
            <a:endParaRPr lang="en-US" dirty="0"/>
          </a:p>
        </p:txBody>
      </p:sp>
      <p:pic>
        <p:nvPicPr>
          <p:cNvPr id="4" name="Picture 3"/>
          <p:cNvPicPr>
            <a:picLocks noChangeAspect="1"/>
          </p:cNvPicPr>
          <p:nvPr/>
        </p:nvPicPr>
        <p:blipFill>
          <a:blip r:embed="rId3"/>
          <a:stretch>
            <a:fillRect/>
          </a:stretch>
        </p:blipFill>
        <p:spPr>
          <a:xfrm>
            <a:off x="8229600" y="186489"/>
            <a:ext cx="752384" cy="389021"/>
          </a:xfrm>
          <a:prstGeom prst="rect">
            <a:avLst/>
          </a:prstGeom>
        </p:spPr>
      </p:pic>
      <p:sp>
        <p:nvSpPr>
          <p:cNvPr id="5" name="TextBox 4"/>
          <p:cNvSpPr txBox="1"/>
          <p:nvPr/>
        </p:nvSpPr>
        <p:spPr>
          <a:xfrm>
            <a:off x="457200" y="990600"/>
            <a:ext cx="8305800" cy="535531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Complex HS tariff codes used in import customs declaration. Consists of:</a:t>
            </a:r>
            <a:endParaRPr lang="en-US" dirty="0"/>
          </a:p>
          <a:p>
            <a:pPr marL="742950" lvl="1" indent="-285750">
              <a:buFont typeface="Courier New" panose="02070309020205020404" pitchFamily="49" charset="0"/>
              <a:buChar char="o"/>
            </a:pPr>
            <a:r>
              <a:rPr lang="en-US" dirty="0" smtClean="0"/>
              <a:t>8-digit HS </a:t>
            </a:r>
            <a:r>
              <a:rPr lang="en-US" dirty="0"/>
              <a:t>tariff </a:t>
            </a:r>
            <a:r>
              <a:rPr lang="en-US" dirty="0" smtClean="0"/>
              <a:t>code (numeric)</a:t>
            </a:r>
          </a:p>
          <a:p>
            <a:pPr marL="742950" lvl="1" indent="-285750">
              <a:buFont typeface="Courier New" panose="02070309020205020404" pitchFamily="49" charset="0"/>
              <a:buChar char="o"/>
            </a:pPr>
            <a:r>
              <a:rPr lang="en-US" dirty="0" smtClean="0"/>
              <a:t>3-digits </a:t>
            </a:r>
            <a:r>
              <a:rPr lang="en-US" dirty="0"/>
              <a:t>for </a:t>
            </a:r>
            <a:r>
              <a:rPr lang="en-US" dirty="0" smtClean="0"/>
              <a:t>Statistical code (numeric)</a:t>
            </a:r>
          </a:p>
          <a:p>
            <a:pPr marL="742950" lvl="1" indent="-285750">
              <a:buFont typeface="Courier New" panose="02070309020205020404" pitchFamily="49" charset="0"/>
              <a:buChar char="o"/>
            </a:pPr>
            <a:r>
              <a:rPr lang="en-US" dirty="0" smtClean="0"/>
              <a:t>3-digit </a:t>
            </a:r>
            <a:r>
              <a:rPr lang="en-US" dirty="0"/>
              <a:t>for Privilege </a:t>
            </a:r>
            <a:r>
              <a:rPr lang="en-US" dirty="0" smtClean="0"/>
              <a:t>code (alphanumeric)</a:t>
            </a:r>
          </a:p>
          <a:p>
            <a:pPr marL="742950" lvl="1" indent="-285750">
              <a:buFont typeface="Courier New" panose="02070309020205020404" pitchFamily="49" charset="0"/>
              <a:buChar char="o"/>
            </a:pPr>
            <a:r>
              <a:rPr lang="en-US" dirty="0" smtClean="0"/>
              <a:t>5-digits </a:t>
            </a:r>
            <a:r>
              <a:rPr lang="en-US" dirty="0"/>
              <a:t>for Tariff </a:t>
            </a:r>
            <a:r>
              <a:rPr lang="en-US" dirty="0" smtClean="0"/>
              <a:t>Sequence (numeric) (for e-Customs)</a:t>
            </a:r>
          </a:p>
          <a:p>
            <a:endParaRPr lang="en-US" dirty="0" smtClean="0"/>
          </a:p>
          <a:p>
            <a:pPr marL="285750" indent="-285750" algn="just">
              <a:buFont typeface="Arial" panose="020B0604020202020204" pitchFamily="34" charset="0"/>
              <a:buChar char="•"/>
            </a:pPr>
            <a:r>
              <a:rPr lang="en-US" dirty="0" smtClean="0"/>
              <a:t>Presence of many OGAs (over 30) associated </a:t>
            </a:r>
            <a:r>
              <a:rPr lang="en-US" dirty="0"/>
              <a:t>with trade </a:t>
            </a:r>
            <a:r>
              <a:rPr lang="en-US" dirty="0" smtClean="0"/>
              <a:t>for import-export </a:t>
            </a:r>
            <a:r>
              <a:rPr lang="en-US" dirty="0"/>
              <a:t>control such as license permission, quotas, </a:t>
            </a:r>
            <a:r>
              <a:rPr lang="en-US" dirty="0" smtClean="0"/>
              <a:t>quantity </a:t>
            </a:r>
            <a:r>
              <a:rPr lang="en-US" dirty="0"/>
              <a:t>control and prohibitions</a:t>
            </a:r>
            <a:r>
              <a:rPr lang="en-US" dirty="0" smtClean="0"/>
              <a: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Has close to 100 country level controls for imports and exports, not linked to HS codes covering drugs, food, supplements, hazardous substances, etc.</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Export </a:t>
            </a:r>
            <a:r>
              <a:rPr lang="en-US" dirty="0"/>
              <a:t>control </a:t>
            </a:r>
            <a:r>
              <a:rPr lang="en-US" dirty="0" smtClean="0"/>
              <a:t>regulations for Dual-Use Goods, </a:t>
            </a:r>
            <a:r>
              <a:rPr lang="en-US" dirty="0"/>
              <a:t>which can be used to produce both commercial products and military </a:t>
            </a:r>
            <a:r>
              <a:rPr lang="en-US" dirty="0" smtClean="0"/>
              <a:t>weapons was recently proposed </a:t>
            </a:r>
            <a:r>
              <a:rPr lang="en-US" dirty="0"/>
              <a:t>by the Ministry of </a:t>
            </a:r>
            <a:r>
              <a:rPr lang="en-US" dirty="0" smtClean="0"/>
              <a:t>Commerce to be enforced in January 2018. Existing laws exist under different OGAs.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Number </a:t>
            </a:r>
            <a:r>
              <a:rPr lang="en-US" dirty="0"/>
              <a:t>of FTAs signed as a country and in effect – </a:t>
            </a:r>
            <a:r>
              <a:rPr lang="en-US" dirty="0" smtClean="0"/>
              <a:t>6. Signed but not in effect – 1. Negotiations </a:t>
            </a:r>
            <a:r>
              <a:rPr lang="en-US" dirty="0"/>
              <a:t>launched for 6 new FTAs</a:t>
            </a:r>
            <a:r>
              <a:rPr lang="en-US" dirty="0" smtClean="0"/>
              <a:t>.</a:t>
            </a:r>
            <a:endParaRPr lang="en-US" dirty="0"/>
          </a:p>
        </p:txBody>
      </p:sp>
      <p:sp>
        <p:nvSpPr>
          <p:cNvPr id="6" name="Flowchart: Connector 5"/>
          <p:cNvSpPr/>
          <p:nvPr/>
        </p:nvSpPr>
        <p:spPr>
          <a:xfrm>
            <a:off x="511366" y="2743200"/>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506240" y="3559366"/>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005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ASEAN</a:t>
            </a:r>
            <a:endParaRPr lang="en-US" dirty="0"/>
          </a:p>
        </p:txBody>
      </p:sp>
      <p:pic>
        <p:nvPicPr>
          <p:cNvPr id="2" name="Picture 1"/>
          <p:cNvPicPr>
            <a:picLocks noChangeAspect="1"/>
          </p:cNvPicPr>
          <p:nvPr/>
        </p:nvPicPr>
        <p:blipFill>
          <a:blip r:embed="rId3"/>
          <a:stretch>
            <a:fillRect/>
          </a:stretch>
        </p:blipFill>
        <p:spPr>
          <a:xfrm>
            <a:off x="4016383" y="2812847"/>
            <a:ext cx="1322248" cy="1295400"/>
          </a:xfrm>
          <a:prstGeom prst="rect">
            <a:avLst/>
          </a:prstGeom>
        </p:spPr>
      </p:pic>
      <p:pic>
        <p:nvPicPr>
          <p:cNvPr id="15" name="Picture 14"/>
          <p:cNvPicPr>
            <a:picLocks noChangeAspect="1"/>
          </p:cNvPicPr>
          <p:nvPr/>
        </p:nvPicPr>
        <p:blipFill>
          <a:blip r:embed="rId4"/>
          <a:stretch>
            <a:fillRect/>
          </a:stretch>
        </p:blipFill>
        <p:spPr>
          <a:xfrm>
            <a:off x="2279168" y="1417647"/>
            <a:ext cx="1219200" cy="579120"/>
          </a:xfrm>
          <a:prstGeom prst="rect">
            <a:avLst/>
          </a:prstGeom>
        </p:spPr>
      </p:pic>
      <p:pic>
        <p:nvPicPr>
          <p:cNvPr id="16" name="Picture 15"/>
          <p:cNvPicPr>
            <a:picLocks noChangeAspect="1"/>
          </p:cNvPicPr>
          <p:nvPr/>
        </p:nvPicPr>
        <p:blipFill>
          <a:blip r:embed="rId5"/>
          <a:stretch>
            <a:fillRect/>
          </a:stretch>
        </p:blipFill>
        <p:spPr>
          <a:xfrm>
            <a:off x="468017" y="4866859"/>
            <a:ext cx="1219200" cy="606094"/>
          </a:xfrm>
          <a:prstGeom prst="rect">
            <a:avLst/>
          </a:prstGeom>
        </p:spPr>
      </p:pic>
      <p:pic>
        <p:nvPicPr>
          <p:cNvPr id="17" name="Picture 16"/>
          <p:cNvPicPr>
            <a:picLocks noChangeAspect="1"/>
          </p:cNvPicPr>
          <p:nvPr/>
        </p:nvPicPr>
        <p:blipFill>
          <a:blip r:embed="rId6"/>
          <a:stretch>
            <a:fillRect/>
          </a:stretch>
        </p:blipFill>
        <p:spPr>
          <a:xfrm>
            <a:off x="7569063" y="1363579"/>
            <a:ext cx="1209674" cy="625463"/>
          </a:xfrm>
          <a:prstGeom prst="rect">
            <a:avLst/>
          </a:prstGeom>
        </p:spPr>
      </p:pic>
      <p:pic>
        <p:nvPicPr>
          <p:cNvPr id="18" name="Picture 17"/>
          <p:cNvPicPr>
            <a:picLocks noChangeAspect="1"/>
          </p:cNvPicPr>
          <p:nvPr/>
        </p:nvPicPr>
        <p:blipFill>
          <a:blip r:embed="rId7"/>
          <a:stretch>
            <a:fillRect/>
          </a:stretch>
        </p:blipFill>
        <p:spPr>
          <a:xfrm>
            <a:off x="4067907" y="4860758"/>
            <a:ext cx="1228725" cy="587090"/>
          </a:xfrm>
          <a:prstGeom prst="rect">
            <a:avLst/>
          </a:prstGeom>
        </p:spPr>
      </p:pic>
      <p:pic>
        <p:nvPicPr>
          <p:cNvPr id="19" name="Picture 18"/>
          <p:cNvPicPr>
            <a:picLocks noChangeAspect="1"/>
          </p:cNvPicPr>
          <p:nvPr/>
        </p:nvPicPr>
        <p:blipFill>
          <a:blip r:embed="rId8"/>
          <a:stretch>
            <a:fillRect/>
          </a:stretch>
        </p:blipFill>
        <p:spPr>
          <a:xfrm>
            <a:off x="5809519" y="4818924"/>
            <a:ext cx="1259759" cy="628924"/>
          </a:xfrm>
          <a:prstGeom prst="rect">
            <a:avLst/>
          </a:prstGeom>
        </p:spPr>
      </p:pic>
      <p:pic>
        <p:nvPicPr>
          <p:cNvPr id="20" name="Picture 19"/>
          <p:cNvPicPr>
            <a:picLocks noChangeAspect="1"/>
          </p:cNvPicPr>
          <p:nvPr/>
        </p:nvPicPr>
        <p:blipFill>
          <a:blip r:embed="rId9"/>
          <a:stretch>
            <a:fillRect/>
          </a:stretch>
        </p:blipFill>
        <p:spPr>
          <a:xfrm>
            <a:off x="7588117" y="4818924"/>
            <a:ext cx="1228725" cy="628924"/>
          </a:xfrm>
          <a:prstGeom prst="rect">
            <a:avLst/>
          </a:prstGeom>
        </p:spPr>
      </p:pic>
      <p:pic>
        <p:nvPicPr>
          <p:cNvPr id="22" name="Picture 21"/>
          <p:cNvPicPr>
            <a:picLocks noChangeAspect="1"/>
          </p:cNvPicPr>
          <p:nvPr/>
        </p:nvPicPr>
        <p:blipFill>
          <a:blip r:embed="rId10"/>
          <a:stretch>
            <a:fillRect/>
          </a:stretch>
        </p:blipFill>
        <p:spPr>
          <a:xfrm>
            <a:off x="2303013" y="4866859"/>
            <a:ext cx="1238250" cy="606094"/>
          </a:xfrm>
          <a:prstGeom prst="rect">
            <a:avLst/>
          </a:prstGeom>
        </p:spPr>
      </p:pic>
      <p:sp>
        <p:nvSpPr>
          <p:cNvPr id="4" name="TextBox 3"/>
          <p:cNvSpPr txBox="1"/>
          <p:nvPr/>
        </p:nvSpPr>
        <p:spPr>
          <a:xfrm>
            <a:off x="4114800" y="890666"/>
            <a:ext cx="1139077" cy="369332"/>
          </a:xfrm>
          <a:prstGeom prst="rect">
            <a:avLst/>
          </a:prstGeom>
          <a:noFill/>
        </p:spPr>
        <p:txBody>
          <a:bodyPr wrap="square" rtlCol="0">
            <a:spAutoFit/>
          </a:bodyPr>
          <a:lstStyle/>
          <a:p>
            <a:pPr algn="ctr"/>
            <a:r>
              <a:rPr lang="en-US" b="1" dirty="0" smtClean="0"/>
              <a:t>1967</a:t>
            </a:r>
            <a:endParaRPr lang="en-US" b="1" dirty="0"/>
          </a:p>
        </p:txBody>
      </p:sp>
      <p:pic>
        <p:nvPicPr>
          <p:cNvPr id="8" name="Picture 7"/>
          <p:cNvPicPr>
            <a:picLocks noChangeAspect="1"/>
          </p:cNvPicPr>
          <p:nvPr/>
        </p:nvPicPr>
        <p:blipFill>
          <a:blip r:embed="rId11"/>
          <a:stretch>
            <a:fillRect/>
          </a:stretch>
        </p:blipFill>
        <p:spPr>
          <a:xfrm>
            <a:off x="5828720" y="1358153"/>
            <a:ext cx="1148717" cy="638541"/>
          </a:xfrm>
          <a:prstGeom prst="rect">
            <a:avLst/>
          </a:prstGeom>
        </p:spPr>
      </p:pic>
      <p:pic>
        <p:nvPicPr>
          <p:cNvPr id="9" name="Picture 8"/>
          <p:cNvPicPr>
            <a:picLocks noChangeAspect="1"/>
          </p:cNvPicPr>
          <p:nvPr/>
        </p:nvPicPr>
        <p:blipFill>
          <a:blip r:embed="rId12"/>
          <a:stretch>
            <a:fillRect/>
          </a:stretch>
        </p:blipFill>
        <p:spPr>
          <a:xfrm>
            <a:off x="515642" y="1415742"/>
            <a:ext cx="1171575" cy="581025"/>
          </a:xfrm>
          <a:prstGeom prst="rect">
            <a:avLst/>
          </a:prstGeom>
        </p:spPr>
      </p:pic>
      <p:sp>
        <p:nvSpPr>
          <p:cNvPr id="24" name="TextBox 23"/>
          <p:cNvSpPr txBox="1"/>
          <p:nvPr/>
        </p:nvSpPr>
        <p:spPr>
          <a:xfrm>
            <a:off x="7601147" y="4360611"/>
            <a:ext cx="1139077" cy="369332"/>
          </a:xfrm>
          <a:prstGeom prst="rect">
            <a:avLst/>
          </a:prstGeom>
          <a:noFill/>
        </p:spPr>
        <p:txBody>
          <a:bodyPr wrap="square" rtlCol="0">
            <a:spAutoFit/>
          </a:bodyPr>
          <a:lstStyle/>
          <a:p>
            <a:pPr algn="ctr"/>
            <a:r>
              <a:rPr lang="en-US" b="1" dirty="0" smtClean="0"/>
              <a:t>1999</a:t>
            </a:r>
            <a:endParaRPr lang="en-US" b="1" dirty="0"/>
          </a:p>
        </p:txBody>
      </p:sp>
      <p:sp>
        <p:nvSpPr>
          <p:cNvPr id="25" name="TextBox 24"/>
          <p:cNvSpPr txBox="1"/>
          <p:nvPr/>
        </p:nvSpPr>
        <p:spPr>
          <a:xfrm>
            <a:off x="4097042" y="4387516"/>
            <a:ext cx="1139077" cy="369332"/>
          </a:xfrm>
          <a:prstGeom prst="rect">
            <a:avLst/>
          </a:prstGeom>
          <a:noFill/>
        </p:spPr>
        <p:txBody>
          <a:bodyPr wrap="square" rtlCol="0">
            <a:spAutoFit/>
          </a:bodyPr>
          <a:lstStyle/>
          <a:p>
            <a:pPr algn="ctr"/>
            <a:r>
              <a:rPr lang="en-US" b="1" dirty="0" smtClean="0"/>
              <a:t>1997</a:t>
            </a:r>
            <a:endParaRPr lang="en-US" b="1" dirty="0"/>
          </a:p>
        </p:txBody>
      </p:sp>
      <p:sp>
        <p:nvSpPr>
          <p:cNvPr id="26" name="TextBox 25"/>
          <p:cNvSpPr txBox="1"/>
          <p:nvPr/>
        </p:nvSpPr>
        <p:spPr>
          <a:xfrm>
            <a:off x="2352599" y="4390945"/>
            <a:ext cx="1139077" cy="369332"/>
          </a:xfrm>
          <a:prstGeom prst="rect">
            <a:avLst/>
          </a:prstGeom>
          <a:noFill/>
        </p:spPr>
        <p:txBody>
          <a:bodyPr wrap="square" rtlCol="0">
            <a:spAutoFit/>
          </a:bodyPr>
          <a:lstStyle/>
          <a:p>
            <a:pPr algn="ctr"/>
            <a:r>
              <a:rPr lang="en-US" b="1" dirty="0" smtClean="0"/>
              <a:t>1995</a:t>
            </a:r>
            <a:endParaRPr lang="en-US" b="1" dirty="0"/>
          </a:p>
        </p:txBody>
      </p:sp>
      <p:sp>
        <p:nvSpPr>
          <p:cNvPr id="27" name="TextBox 26"/>
          <p:cNvSpPr txBox="1"/>
          <p:nvPr/>
        </p:nvSpPr>
        <p:spPr>
          <a:xfrm>
            <a:off x="483997" y="4410762"/>
            <a:ext cx="1139077" cy="369332"/>
          </a:xfrm>
          <a:prstGeom prst="rect">
            <a:avLst/>
          </a:prstGeom>
          <a:noFill/>
        </p:spPr>
        <p:txBody>
          <a:bodyPr wrap="square" rtlCol="0">
            <a:spAutoFit/>
          </a:bodyPr>
          <a:lstStyle/>
          <a:p>
            <a:pPr algn="ctr"/>
            <a:r>
              <a:rPr lang="en-US" b="1" dirty="0" smtClean="0"/>
              <a:t>1984</a:t>
            </a:r>
            <a:endParaRPr lang="en-US" b="1" dirty="0"/>
          </a:p>
        </p:txBody>
      </p:sp>
      <p:sp>
        <p:nvSpPr>
          <p:cNvPr id="28" name="TextBox 27"/>
          <p:cNvSpPr txBox="1"/>
          <p:nvPr/>
        </p:nvSpPr>
        <p:spPr>
          <a:xfrm>
            <a:off x="490367" y="2172503"/>
            <a:ext cx="1186033" cy="369332"/>
          </a:xfrm>
          <a:prstGeom prst="rect">
            <a:avLst/>
          </a:prstGeom>
          <a:noFill/>
        </p:spPr>
        <p:txBody>
          <a:bodyPr wrap="square" rtlCol="0">
            <a:spAutoFit/>
          </a:bodyPr>
          <a:lstStyle/>
          <a:p>
            <a:pPr algn="ctr"/>
            <a:r>
              <a:rPr lang="en-US" dirty="0" smtClean="0"/>
              <a:t>Indonesia</a:t>
            </a:r>
            <a:endParaRPr lang="en-US" dirty="0"/>
          </a:p>
        </p:txBody>
      </p:sp>
      <p:sp>
        <p:nvSpPr>
          <p:cNvPr id="38" name="TextBox 37"/>
          <p:cNvSpPr txBox="1"/>
          <p:nvPr/>
        </p:nvSpPr>
        <p:spPr>
          <a:xfrm>
            <a:off x="2303013" y="2172503"/>
            <a:ext cx="1186033" cy="369332"/>
          </a:xfrm>
          <a:prstGeom prst="rect">
            <a:avLst/>
          </a:prstGeom>
          <a:noFill/>
        </p:spPr>
        <p:txBody>
          <a:bodyPr wrap="square" rtlCol="0">
            <a:spAutoFit/>
          </a:bodyPr>
          <a:lstStyle/>
          <a:p>
            <a:pPr algn="ctr"/>
            <a:r>
              <a:rPr lang="en-US" dirty="0" smtClean="0"/>
              <a:t>Malaysia</a:t>
            </a:r>
            <a:endParaRPr lang="en-US" dirty="0"/>
          </a:p>
        </p:txBody>
      </p:sp>
      <p:sp>
        <p:nvSpPr>
          <p:cNvPr id="39" name="TextBox 38"/>
          <p:cNvSpPr txBox="1"/>
          <p:nvPr/>
        </p:nvSpPr>
        <p:spPr>
          <a:xfrm>
            <a:off x="3962400" y="2181127"/>
            <a:ext cx="1447800" cy="369332"/>
          </a:xfrm>
          <a:prstGeom prst="rect">
            <a:avLst/>
          </a:prstGeom>
          <a:noFill/>
        </p:spPr>
        <p:txBody>
          <a:bodyPr wrap="square" rtlCol="0">
            <a:spAutoFit/>
          </a:bodyPr>
          <a:lstStyle/>
          <a:p>
            <a:pPr algn="ctr"/>
            <a:r>
              <a:rPr lang="en-US" dirty="0" smtClean="0"/>
              <a:t>Philippines</a:t>
            </a:r>
            <a:endParaRPr lang="en-US" dirty="0"/>
          </a:p>
        </p:txBody>
      </p:sp>
      <p:sp>
        <p:nvSpPr>
          <p:cNvPr id="40" name="TextBox 39"/>
          <p:cNvSpPr txBox="1"/>
          <p:nvPr/>
        </p:nvSpPr>
        <p:spPr>
          <a:xfrm>
            <a:off x="5701259" y="2195858"/>
            <a:ext cx="1447800" cy="369332"/>
          </a:xfrm>
          <a:prstGeom prst="rect">
            <a:avLst/>
          </a:prstGeom>
          <a:noFill/>
        </p:spPr>
        <p:txBody>
          <a:bodyPr wrap="square" rtlCol="0">
            <a:spAutoFit/>
          </a:bodyPr>
          <a:lstStyle/>
          <a:p>
            <a:pPr algn="ctr"/>
            <a:r>
              <a:rPr lang="en-US" dirty="0" smtClean="0"/>
              <a:t>Singapore</a:t>
            </a:r>
            <a:endParaRPr lang="en-US" dirty="0"/>
          </a:p>
        </p:txBody>
      </p:sp>
      <p:sp>
        <p:nvSpPr>
          <p:cNvPr id="41" name="TextBox 40"/>
          <p:cNvSpPr txBox="1"/>
          <p:nvPr/>
        </p:nvSpPr>
        <p:spPr>
          <a:xfrm>
            <a:off x="7450000" y="2215358"/>
            <a:ext cx="1447800" cy="369332"/>
          </a:xfrm>
          <a:prstGeom prst="rect">
            <a:avLst/>
          </a:prstGeom>
          <a:noFill/>
        </p:spPr>
        <p:txBody>
          <a:bodyPr wrap="square" rtlCol="0">
            <a:spAutoFit/>
          </a:bodyPr>
          <a:lstStyle/>
          <a:p>
            <a:pPr algn="ctr"/>
            <a:r>
              <a:rPr lang="en-US" dirty="0" smtClean="0"/>
              <a:t>Thailand</a:t>
            </a:r>
            <a:endParaRPr lang="en-US" dirty="0"/>
          </a:p>
        </p:txBody>
      </p:sp>
      <p:sp>
        <p:nvSpPr>
          <p:cNvPr id="42" name="TextBox 41"/>
          <p:cNvSpPr txBox="1"/>
          <p:nvPr/>
        </p:nvSpPr>
        <p:spPr>
          <a:xfrm>
            <a:off x="7499195" y="5569406"/>
            <a:ext cx="1447800" cy="369332"/>
          </a:xfrm>
          <a:prstGeom prst="rect">
            <a:avLst/>
          </a:prstGeom>
          <a:noFill/>
        </p:spPr>
        <p:txBody>
          <a:bodyPr wrap="square" rtlCol="0">
            <a:spAutoFit/>
          </a:bodyPr>
          <a:lstStyle/>
          <a:p>
            <a:pPr algn="ctr"/>
            <a:r>
              <a:rPr lang="en-US" dirty="0" smtClean="0"/>
              <a:t>Cambodia</a:t>
            </a:r>
            <a:endParaRPr lang="en-US" dirty="0"/>
          </a:p>
        </p:txBody>
      </p:sp>
      <p:sp>
        <p:nvSpPr>
          <p:cNvPr id="43" name="TextBox 42"/>
          <p:cNvSpPr txBox="1"/>
          <p:nvPr/>
        </p:nvSpPr>
        <p:spPr>
          <a:xfrm>
            <a:off x="5757789" y="5569406"/>
            <a:ext cx="1447800" cy="369332"/>
          </a:xfrm>
          <a:prstGeom prst="rect">
            <a:avLst/>
          </a:prstGeom>
          <a:noFill/>
        </p:spPr>
        <p:txBody>
          <a:bodyPr wrap="square" rtlCol="0">
            <a:spAutoFit/>
          </a:bodyPr>
          <a:lstStyle/>
          <a:p>
            <a:pPr algn="ctr"/>
            <a:r>
              <a:rPr lang="en-US" dirty="0" smtClean="0"/>
              <a:t>Myanmar</a:t>
            </a:r>
            <a:endParaRPr lang="en-US" dirty="0"/>
          </a:p>
        </p:txBody>
      </p:sp>
      <p:sp>
        <p:nvSpPr>
          <p:cNvPr id="44" name="TextBox 43"/>
          <p:cNvSpPr txBox="1"/>
          <p:nvPr/>
        </p:nvSpPr>
        <p:spPr>
          <a:xfrm>
            <a:off x="2172129" y="5586550"/>
            <a:ext cx="1447800" cy="369332"/>
          </a:xfrm>
          <a:prstGeom prst="rect">
            <a:avLst/>
          </a:prstGeom>
          <a:noFill/>
        </p:spPr>
        <p:txBody>
          <a:bodyPr wrap="square" rtlCol="0">
            <a:spAutoFit/>
          </a:bodyPr>
          <a:lstStyle/>
          <a:p>
            <a:pPr algn="ctr"/>
            <a:r>
              <a:rPr lang="en-US" dirty="0" smtClean="0"/>
              <a:t>Vietnam</a:t>
            </a:r>
            <a:endParaRPr lang="en-US" dirty="0"/>
          </a:p>
        </p:txBody>
      </p:sp>
      <p:sp>
        <p:nvSpPr>
          <p:cNvPr id="45" name="TextBox 44"/>
          <p:cNvSpPr txBox="1"/>
          <p:nvPr/>
        </p:nvSpPr>
        <p:spPr>
          <a:xfrm>
            <a:off x="4016383" y="5573494"/>
            <a:ext cx="1447800" cy="369332"/>
          </a:xfrm>
          <a:prstGeom prst="rect">
            <a:avLst/>
          </a:prstGeom>
          <a:noFill/>
        </p:spPr>
        <p:txBody>
          <a:bodyPr wrap="square" rtlCol="0">
            <a:spAutoFit/>
          </a:bodyPr>
          <a:lstStyle/>
          <a:p>
            <a:pPr algn="ctr"/>
            <a:r>
              <a:rPr lang="en-US" dirty="0" smtClean="0"/>
              <a:t>Laos</a:t>
            </a:r>
            <a:endParaRPr lang="en-US" dirty="0"/>
          </a:p>
        </p:txBody>
      </p:sp>
      <p:sp>
        <p:nvSpPr>
          <p:cNvPr id="46" name="TextBox 45"/>
          <p:cNvSpPr txBox="1"/>
          <p:nvPr/>
        </p:nvSpPr>
        <p:spPr>
          <a:xfrm>
            <a:off x="313593" y="5577386"/>
            <a:ext cx="1447800" cy="369332"/>
          </a:xfrm>
          <a:prstGeom prst="rect">
            <a:avLst/>
          </a:prstGeom>
          <a:noFill/>
        </p:spPr>
        <p:txBody>
          <a:bodyPr wrap="square" rtlCol="0">
            <a:spAutoFit/>
          </a:bodyPr>
          <a:lstStyle/>
          <a:p>
            <a:pPr algn="ctr"/>
            <a:r>
              <a:rPr lang="en-US" dirty="0" smtClean="0"/>
              <a:t>Brunei </a:t>
            </a:r>
            <a:endParaRPr lang="en-US" dirty="0"/>
          </a:p>
        </p:txBody>
      </p:sp>
      <p:sp>
        <p:nvSpPr>
          <p:cNvPr id="47" name="TextBox 46"/>
          <p:cNvSpPr txBox="1"/>
          <p:nvPr/>
        </p:nvSpPr>
        <p:spPr>
          <a:xfrm>
            <a:off x="5820920" y="4367100"/>
            <a:ext cx="1139077" cy="369332"/>
          </a:xfrm>
          <a:prstGeom prst="rect">
            <a:avLst/>
          </a:prstGeom>
          <a:noFill/>
        </p:spPr>
        <p:txBody>
          <a:bodyPr wrap="square" rtlCol="0">
            <a:spAutoFit/>
          </a:bodyPr>
          <a:lstStyle/>
          <a:p>
            <a:pPr algn="ctr"/>
            <a:r>
              <a:rPr lang="en-US" b="1" dirty="0" smtClean="0"/>
              <a:t>1997</a:t>
            </a:r>
            <a:endParaRPr lang="en-US" b="1" dirty="0"/>
          </a:p>
        </p:txBody>
      </p:sp>
      <p:sp>
        <p:nvSpPr>
          <p:cNvPr id="11" name="TextBox 10"/>
          <p:cNvSpPr txBox="1"/>
          <p:nvPr/>
        </p:nvSpPr>
        <p:spPr>
          <a:xfrm>
            <a:off x="483997" y="2971847"/>
            <a:ext cx="3072175" cy="369332"/>
          </a:xfrm>
          <a:prstGeom prst="rect">
            <a:avLst/>
          </a:prstGeom>
          <a:noFill/>
        </p:spPr>
        <p:txBody>
          <a:bodyPr wrap="square" rtlCol="0">
            <a:spAutoFit/>
          </a:bodyPr>
          <a:lstStyle/>
          <a:p>
            <a:pPr algn="ctr"/>
            <a:r>
              <a:rPr lang="en-US" dirty="0" smtClean="0"/>
              <a:t>Economic Growth</a:t>
            </a:r>
          </a:p>
        </p:txBody>
      </p:sp>
      <p:sp>
        <p:nvSpPr>
          <p:cNvPr id="48" name="TextBox 47"/>
          <p:cNvSpPr txBox="1"/>
          <p:nvPr/>
        </p:nvSpPr>
        <p:spPr>
          <a:xfrm>
            <a:off x="5857645" y="2969699"/>
            <a:ext cx="2572481" cy="369332"/>
          </a:xfrm>
          <a:prstGeom prst="rect">
            <a:avLst/>
          </a:prstGeom>
          <a:noFill/>
        </p:spPr>
        <p:txBody>
          <a:bodyPr wrap="square" rtlCol="0">
            <a:spAutoFit/>
          </a:bodyPr>
          <a:lstStyle/>
          <a:p>
            <a:pPr algn="ctr"/>
            <a:r>
              <a:rPr lang="en-US" dirty="0" smtClean="0"/>
              <a:t>Educational Promotion</a:t>
            </a:r>
          </a:p>
        </p:txBody>
      </p:sp>
      <p:sp>
        <p:nvSpPr>
          <p:cNvPr id="12" name="Chevron 11"/>
          <p:cNvSpPr/>
          <p:nvPr/>
        </p:nvSpPr>
        <p:spPr>
          <a:xfrm>
            <a:off x="659193" y="3096126"/>
            <a:ext cx="187029" cy="104470"/>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Chevron 52"/>
          <p:cNvSpPr/>
          <p:nvPr/>
        </p:nvSpPr>
        <p:spPr>
          <a:xfrm>
            <a:off x="5685217" y="3090248"/>
            <a:ext cx="187029" cy="104470"/>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hevron 53"/>
          <p:cNvSpPr/>
          <p:nvPr/>
        </p:nvSpPr>
        <p:spPr>
          <a:xfrm>
            <a:off x="5686052" y="3516497"/>
            <a:ext cx="187029" cy="104470"/>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p:cNvSpPr txBox="1"/>
          <p:nvPr/>
        </p:nvSpPr>
        <p:spPr>
          <a:xfrm>
            <a:off x="395654" y="3258773"/>
            <a:ext cx="3072175" cy="369332"/>
          </a:xfrm>
          <a:prstGeom prst="rect">
            <a:avLst/>
          </a:prstGeom>
          <a:noFill/>
        </p:spPr>
        <p:txBody>
          <a:bodyPr wrap="square" rtlCol="0">
            <a:spAutoFit/>
          </a:bodyPr>
          <a:lstStyle/>
          <a:p>
            <a:pPr algn="ctr"/>
            <a:r>
              <a:rPr lang="en-US" dirty="0" smtClean="0"/>
              <a:t>Social Progress </a:t>
            </a:r>
          </a:p>
        </p:txBody>
      </p:sp>
      <p:sp>
        <p:nvSpPr>
          <p:cNvPr id="58" name="TextBox 57"/>
          <p:cNvSpPr txBox="1"/>
          <p:nvPr/>
        </p:nvSpPr>
        <p:spPr>
          <a:xfrm>
            <a:off x="647140" y="3568097"/>
            <a:ext cx="3072175" cy="369332"/>
          </a:xfrm>
          <a:prstGeom prst="rect">
            <a:avLst/>
          </a:prstGeom>
          <a:noFill/>
        </p:spPr>
        <p:txBody>
          <a:bodyPr wrap="square" rtlCol="0">
            <a:spAutoFit/>
          </a:bodyPr>
          <a:lstStyle/>
          <a:p>
            <a:pPr algn="ctr"/>
            <a:r>
              <a:rPr lang="en-US" dirty="0" smtClean="0"/>
              <a:t>Cultural Development</a:t>
            </a:r>
          </a:p>
        </p:txBody>
      </p:sp>
      <p:sp>
        <p:nvSpPr>
          <p:cNvPr id="60" name="Chevron 59"/>
          <p:cNvSpPr/>
          <p:nvPr/>
        </p:nvSpPr>
        <p:spPr>
          <a:xfrm>
            <a:off x="667215" y="3376862"/>
            <a:ext cx="187029" cy="104470"/>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Chevron 60"/>
          <p:cNvSpPr/>
          <p:nvPr/>
        </p:nvSpPr>
        <p:spPr>
          <a:xfrm>
            <a:off x="659195" y="3673640"/>
            <a:ext cx="187029" cy="104470"/>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p:cNvSpPr txBox="1"/>
          <p:nvPr/>
        </p:nvSpPr>
        <p:spPr>
          <a:xfrm>
            <a:off x="5887185" y="3372217"/>
            <a:ext cx="2005112" cy="646331"/>
          </a:xfrm>
          <a:prstGeom prst="rect">
            <a:avLst/>
          </a:prstGeom>
          <a:noFill/>
        </p:spPr>
        <p:txBody>
          <a:bodyPr wrap="square" rtlCol="0">
            <a:spAutoFit/>
          </a:bodyPr>
          <a:lstStyle/>
          <a:p>
            <a:pPr algn="ctr"/>
            <a:r>
              <a:rPr lang="en-US" dirty="0" smtClean="0"/>
              <a:t>Regional Peace &amp; Stability</a:t>
            </a:r>
          </a:p>
        </p:txBody>
      </p:sp>
      <p:pic>
        <p:nvPicPr>
          <p:cNvPr id="5" name="Picture 4"/>
          <p:cNvPicPr>
            <a:picLocks noChangeAspect="1"/>
          </p:cNvPicPr>
          <p:nvPr/>
        </p:nvPicPr>
        <p:blipFill>
          <a:blip r:embed="rId13"/>
          <a:stretch>
            <a:fillRect/>
          </a:stretch>
        </p:blipFill>
        <p:spPr>
          <a:xfrm>
            <a:off x="4097708" y="1358153"/>
            <a:ext cx="1175723" cy="630890"/>
          </a:xfrm>
          <a:prstGeom prst="rect">
            <a:avLst/>
          </a:prstGeom>
        </p:spPr>
      </p:pic>
    </p:spTree>
    <p:extLst>
      <p:ext uri="{BB962C8B-B14F-4D97-AF65-F5344CB8AC3E}">
        <p14:creationId xmlns:p14="http://schemas.microsoft.com/office/powerpoint/2010/main" val="2215400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Indonesia</a:t>
            </a:r>
            <a:endParaRPr lang="en-US" dirty="0"/>
          </a:p>
        </p:txBody>
      </p:sp>
      <p:pic>
        <p:nvPicPr>
          <p:cNvPr id="4" name="Picture 3"/>
          <p:cNvPicPr>
            <a:picLocks noChangeAspect="1"/>
          </p:cNvPicPr>
          <p:nvPr/>
        </p:nvPicPr>
        <p:blipFill>
          <a:blip r:embed="rId3"/>
          <a:stretch>
            <a:fillRect/>
          </a:stretch>
        </p:blipFill>
        <p:spPr>
          <a:xfrm>
            <a:off x="8077200" y="172453"/>
            <a:ext cx="832887" cy="413058"/>
          </a:xfrm>
          <a:prstGeom prst="rect">
            <a:avLst/>
          </a:prstGeom>
        </p:spPr>
      </p:pic>
      <p:sp>
        <p:nvSpPr>
          <p:cNvPr id="5" name="TextBox 4"/>
          <p:cNvSpPr txBox="1"/>
          <p:nvPr/>
        </p:nvSpPr>
        <p:spPr>
          <a:xfrm>
            <a:off x="457200" y="990600"/>
            <a:ext cx="8305800" cy="5355312"/>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Indonesia is </a:t>
            </a:r>
            <a:r>
              <a:rPr lang="en-US" dirty="0"/>
              <a:t>a major player in ASEAN </a:t>
            </a:r>
            <a:r>
              <a:rPr lang="en-US" dirty="0" smtClean="0"/>
              <a:t>with the largest </a:t>
            </a:r>
            <a:r>
              <a:rPr lang="en-US" dirty="0"/>
              <a:t>population </a:t>
            </a:r>
            <a:r>
              <a:rPr lang="en-US" dirty="0" smtClean="0"/>
              <a:t>of over 240 </a:t>
            </a:r>
            <a:r>
              <a:rPr lang="en-US" dirty="0"/>
              <a:t>million </a:t>
            </a:r>
            <a:r>
              <a:rPr lang="en-US" dirty="0" smtClean="0"/>
              <a:t>people, and </a:t>
            </a:r>
            <a:r>
              <a:rPr lang="en-US" dirty="0"/>
              <a:t>the fourth-largest in the world</a:t>
            </a:r>
            <a:r>
              <a:rPr lang="en-US" dirty="0" smtClean="0"/>
              <a:t>. </a:t>
            </a:r>
          </a:p>
          <a:p>
            <a:pPr marL="285750" indent="-285750" algn="just">
              <a:buFont typeface="Arial" panose="020B0604020202020204" pitchFamily="34" charset="0"/>
              <a:buChar char="•"/>
            </a:pPr>
            <a:endParaRPr lang="en-US" i="1" dirty="0"/>
          </a:p>
          <a:p>
            <a:pPr marL="285750" indent="-285750" algn="just">
              <a:buFont typeface="Arial" panose="020B0604020202020204" pitchFamily="34" charset="0"/>
              <a:buChar char="•"/>
            </a:pPr>
            <a:r>
              <a:rPr lang="en-US" dirty="0" smtClean="0"/>
              <a:t>Maintains 2 types </a:t>
            </a:r>
            <a:r>
              <a:rPr lang="en-US" dirty="0"/>
              <a:t>of </a:t>
            </a:r>
            <a:r>
              <a:rPr lang="en-US" dirty="0" smtClean="0"/>
              <a:t>tariff schedule for import and export, both are declarable at 10-digit HS level.</a:t>
            </a:r>
          </a:p>
          <a:p>
            <a:pPr marL="285750" indent="-285750" algn="just">
              <a:buFont typeface="Arial" panose="020B0604020202020204" pitchFamily="34" charset="0"/>
              <a:buChar char="•"/>
            </a:pPr>
            <a:endParaRPr lang="en-US" i="1" dirty="0"/>
          </a:p>
          <a:p>
            <a:pPr marL="285750" indent="-285750" algn="just">
              <a:buFont typeface="Arial" panose="020B0604020202020204" pitchFamily="34" charset="0"/>
              <a:buChar char="•"/>
            </a:pPr>
            <a:r>
              <a:rPr lang="en-US" dirty="0" smtClean="0"/>
              <a:t>Duties </a:t>
            </a:r>
            <a:r>
              <a:rPr lang="en-US" dirty="0"/>
              <a:t>and taxes </a:t>
            </a:r>
            <a:r>
              <a:rPr lang="en-US" dirty="0" smtClean="0"/>
              <a:t>applicable </a:t>
            </a:r>
            <a:r>
              <a:rPr lang="en-US" dirty="0"/>
              <a:t>to imported </a:t>
            </a:r>
            <a:r>
              <a:rPr lang="en-US" dirty="0" smtClean="0"/>
              <a:t>goods:</a:t>
            </a:r>
          </a:p>
          <a:p>
            <a:pPr marL="742950" lvl="1" indent="-285750" algn="just">
              <a:buFont typeface="Courier New" panose="02070309020205020404" pitchFamily="49" charset="0"/>
              <a:buChar char="o"/>
            </a:pPr>
            <a:r>
              <a:rPr lang="en-US" dirty="0" smtClean="0"/>
              <a:t>Tax rate for import duty varies </a:t>
            </a:r>
            <a:r>
              <a:rPr lang="en-US" dirty="0"/>
              <a:t>according to </a:t>
            </a:r>
            <a:r>
              <a:rPr lang="en-US" dirty="0" smtClean="0"/>
              <a:t>goods imported:</a:t>
            </a:r>
          </a:p>
          <a:p>
            <a:pPr marL="1200150" lvl="2" indent="-285750" algn="just">
              <a:buFont typeface="Arial" panose="020B0604020202020204" pitchFamily="34" charset="0"/>
              <a:buChar char="•"/>
            </a:pPr>
            <a:r>
              <a:rPr lang="en-US" dirty="0" smtClean="0"/>
              <a:t>Cars: 5</a:t>
            </a:r>
            <a:r>
              <a:rPr lang="en-US" dirty="0"/>
              <a:t>% - 40%; </a:t>
            </a:r>
            <a:endParaRPr lang="en-US" dirty="0" smtClean="0"/>
          </a:p>
          <a:p>
            <a:pPr marL="1200150" lvl="2" indent="-285750" algn="just">
              <a:buFont typeface="Arial" panose="020B0604020202020204" pitchFamily="34" charset="0"/>
              <a:buChar char="•"/>
            </a:pPr>
            <a:r>
              <a:rPr lang="en-US" dirty="0" smtClean="0"/>
              <a:t>Alcoholic drinks: </a:t>
            </a:r>
            <a:r>
              <a:rPr lang="en-US" dirty="0"/>
              <a:t>5%-30% and </a:t>
            </a:r>
            <a:r>
              <a:rPr lang="en-US" dirty="0" smtClean="0"/>
              <a:t>Rp.14,000/L-Rp.125,000/L;</a:t>
            </a:r>
            <a:endParaRPr lang="en-US" dirty="0"/>
          </a:p>
          <a:p>
            <a:pPr marL="1200150" lvl="2" indent="-285750" algn="just">
              <a:buFont typeface="Arial" panose="020B0604020202020204" pitchFamily="34" charset="0"/>
              <a:buChar char="•"/>
            </a:pPr>
            <a:r>
              <a:rPr lang="en-US" dirty="0" smtClean="0"/>
              <a:t>Duty </a:t>
            </a:r>
            <a:r>
              <a:rPr lang="en-US" dirty="0"/>
              <a:t>is imposed at rates of 0-20% for most </a:t>
            </a:r>
            <a:r>
              <a:rPr lang="en-US" dirty="0" smtClean="0"/>
              <a:t>goods</a:t>
            </a:r>
            <a:endParaRPr lang="en-US" dirty="0"/>
          </a:p>
          <a:p>
            <a:pPr marL="742950" lvl="1" indent="-285750" algn="just">
              <a:buFont typeface="Courier New" panose="02070309020205020404" pitchFamily="49" charset="0"/>
              <a:buChar char="o"/>
            </a:pPr>
            <a:r>
              <a:rPr lang="en-US" dirty="0" smtClean="0"/>
              <a:t>VAT – 0%, 10% and exempt</a:t>
            </a:r>
          </a:p>
          <a:p>
            <a:pPr marL="742950" lvl="1" indent="-285750" algn="just">
              <a:buFont typeface="Courier New" panose="02070309020205020404" pitchFamily="49" charset="0"/>
              <a:buChar char="o"/>
            </a:pPr>
            <a:r>
              <a:rPr lang="en-US" dirty="0" smtClean="0"/>
              <a:t>Sales </a:t>
            </a:r>
            <a:r>
              <a:rPr lang="en-US" dirty="0"/>
              <a:t>Tax on Luxurious Goods (STLG) </a:t>
            </a:r>
            <a:r>
              <a:rPr lang="en-US" dirty="0" smtClean="0"/>
              <a:t>ranging from 10% to 75% </a:t>
            </a:r>
            <a:r>
              <a:rPr lang="en-US" dirty="0"/>
              <a:t>depending on </a:t>
            </a:r>
            <a:r>
              <a:rPr lang="en-US" dirty="0" smtClean="0"/>
              <a:t>type </a:t>
            </a:r>
            <a:r>
              <a:rPr lang="en-US" dirty="0"/>
              <a:t>of </a:t>
            </a:r>
            <a:r>
              <a:rPr lang="en-US" dirty="0" smtClean="0"/>
              <a:t>goods.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Number </a:t>
            </a:r>
            <a:r>
              <a:rPr lang="en-US" dirty="0"/>
              <a:t>of FTAs signed as a country and in effect – </a:t>
            </a:r>
            <a:r>
              <a:rPr lang="en-US" dirty="0" smtClean="0"/>
              <a:t>3. </a:t>
            </a:r>
            <a:r>
              <a:rPr lang="en-US" dirty="0"/>
              <a:t>Signed but not in effect – 1. Negotiations launched for 6 new FTAs.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6" name="Flowchart: Connector 5"/>
          <p:cNvSpPr/>
          <p:nvPr/>
        </p:nvSpPr>
        <p:spPr>
          <a:xfrm>
            <a:off x="511366" y="1916017"/>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631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Malaysia</a:t>
            </a:r>
            <a:endParaRPr lang="en-US" dirty="0"/>
          </a:p>
        </p:txBody>
      </p:sp>
      <p:pic>
        <p:nvPicPr>
          <p:cNvPr id="4" name="Picture 3"/>
          <p:cNvPicPr>
            <a:picLocks noChangeAspect="1"/>
          </p:cNvPicPr>
          <p:nvPr/>
        </p:nvPicPr>
        <p:blipFill>
          <a:blip r:embed="rId3"/>
          <a:stretch>
            <a:fillRect/>
          </a:stretch>
        </p:blipFill>
        <p:spPr>
          <a:xfrm>
            <a:off x="8001000" y="152400"/>
            <a:ext cx="914400" cy="434340"/>
          </a:xfrm>
          <a:prstGeom prst="rect">
            <a:avLst/>
          </a:prstGeom>
        </p:spPr>
      </p:pic>
      <p:sp>
        <p:nvSpPr>
          <p:cNvPr id="5" name="TextBox 4"/>
          <p:cNvSpPr txBox="1"/>
          <p:nvPr/>
        </p:nvSpPr>
        <p:spPr>
          <a:xfrm>
            <a:off x="457200" y="1066800"/>
            <a:ext cx="8305800" cy="563231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Tariff structure consists of:</a:t>
            </a:r>
          </a:p>
          <a:p>
            <a:pPr marL="742950" lvl="1" indent="-285750" algn="just">
              <a:buFont typeface="Courier New" panose="02070309020205020404" pitchFamily="49" charset="0"/>
              <a:buChar char="o"/>
            </a:pPr>
            <a:r>
              <a:rPr lang="en-US" dirty="0" smtClean="0"/>
              <a:t>Malaysia Custom Duty Oder (9 </a:t>
            </a:r>
            <a:r>
              <a:rPr lang="en-US" dirty="0"/>
              <a:t>digits) </a:t>
            </a:r>
            <a:r>
              <a:rPr lang="en-US" dirty="0" smtClean="0"/>
              <a:t>– for </a:t>
            </a:r>
            <a:r>
              <a:rPr lang="en-US" dirty="0"/>
              <a:t>all </a:t>
            </a:r>
            <a:r>
              <a:rPr lang="en-US" dirty="0" smtClean="0"/>
              <a:t>countries</a:t>
            </a:r>
          </a:p>
          <a:p>
            <a:pPr marL="742950" lvl="1" indent="-285750" algn="just">
              <a:buFont typeface="Courier New" panose="02070309020205020404" pitchFamily="49" charset="0"/>
              <a:buChar char="o"/>
            </a:pPr>
            <a:r>
              <a:rPr lang="en-US" dirty="0" smtClean="0"/>
              <a:t>Malaysia ASEAN Harmonized Tariff Nomenclature (AHTN) (10 </a:t>
            </a:r>
            <a:r>
              <a:rPr lang="en-US" dirty="0"/>
              <a:t>digits) – </a:t>
            </a:r>
            <a:r>
              <a:rPr lang="en-US" dirty="0" smtClean="0"/>
              <a:t>for </a:t>
            </a:r>
            <a:r>
              <a:rPr lang="en-US" dirty="0"/>
              <a:t>ASEAN Countries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Malaysia is </a:t>
            </a:r>
            <a:r>
              <a:rPr lang="en-US" dirty="0" smtClean="0"/>
              <a:t>moving towards </a:t>
            </a:r>
            <a:r>
              <a:rPr lang="en-US" dirty="0"/>
              <a:t>abolishing the </a:t>
            </a:r>
            <a:r>
              <a:rPr lang="en-US" dirty="0" smtClean="0"/>
              <a:t>Customs Duty Order </a:t>
            </a:r>
            <a:r>
              <a:rPr lang="en-US" dirty="0"/>
              <a:t>and will adopt the AHTN structure for all </a:t>
            </a:r>
            <a:r>
              <a:rPr lang="en-US" dirty="0" smtClean="0"/>
              <a:t>FTAs, being its </a:t>
            </a:r>
            <a:r>
              <a:rPr lang="en-US" dirty="0"/>
              <a:t>goal </a:t>
            </a:r>
            <a:r>
              <a:rPr lang="en-US" dirty="0" smtClean="0"/>
              <a:t>of implementing </a:t>
            </a:r>
            <a:r>
              <a:rPr lang="en-US" dirty="0"/>
              <a:t>a single tariff by 2017. </a:t>
            </a: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Types </a:t>
            </a:r>
            <a:r>
              <a:rPr lang="en-US" dirty="0"/>
              <a:t>of </a:t>
            </a:r>
            <a:r>
              <a:rPr lang="en-US" dirty="0" smtClean="0"/>
              <a:t>duties/ charges applicable - import/ export duties, safeguard</a:t>
            </a:r>
            <a:r>
              <a:rPr lang="en-US" dirty="0"/>
              <a:t>, </a:t>
            </a:r>
            <a:r>
              <a:rPr lang="en-US" dirty="0" smtClean="0"/>
              <a:t>anti-dumping</a:t>
            </a:r>
            <a:r>
              <a:rPr lang="en-US" dirty="0"/>
              <a:t>, </a:t>
            </a:r>
            <a:r>
              <a:rPr lang="en-US" dirty="0" smtClean="0"/>
              <a:t>GST</a:t>
            </a:r>
            <a:r>
              <a:rPr lang="en-US" dirty="0"/>
              <a:t>, </a:t>
            </a:r>
            <a:r>
              <a:rPr lang="en-US" dirty="0" smtClean="0"/>
              <a:t>excise.</a:t>
            </a: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Implements the Strategic Trade Act 2010 which controls the </a:t>
            </a:r>
            <a:r>
              <a:rPr lang="en-US" dirty="0"/>
              <a:t>export, </a:t>
            </a:r>
            <a:r>
              <a:rPr lang="en-US" dirty="0" smtClean="0"/>
              <a:t>trans-shipment</a:t>
            </a:r>
            <a:r>
              <a:rPr lang="en-US" dirty="0"/>
              <a:t>, transit and brokering of strategic items, including arms </a:t>
            </a:r>
            <a:r>
              <a:rPr lang="en-US" dirty="0" smtClean="0"/>
              <a:t>that may </a:t>
            </a:r>
            <a:r>
              <a:rPr lang="en-US" dirty="0"/>
              <a:t>facilitate the design, development, production and delivery of weapons of mass </a:t>
            </a:r>
            <a:r>
              <a:rPr lang="en-US" dirty="0" smtClean="0"/>
              <a:t>destruction.</a:t>
            </a:r>
          </a:p>
          <a:p>
            <a:pPr algn="just"/>
            <a:endParaRPr lang="en-US" dirty="0"/>
          </a:p>
          <a:p>
            <a:pPr marL="285750" indent="-285750" algn="just">
              <a:buFont typeface="Arial" panose="020B0604020202020204" pitchFamily="34" charset="0"/>
              <a:buChar char="•"/>
            </a:pPr>
            <a:r>
              <a:rPr lang="en-US" dirty="0" smtClean="0"/>
              <a:t>Number of FTAs signed as a country and in effect – 8. Negotiations launched for 5 new FTAs.</a:t>
            </a:r>
          </a:p>
          <a:p>
            <a:pPr marL="285750" indent="-285750" algn="just">
              <a:buFont typeface="Arial" panose="020B0604020202020204" pitchFamily="34" charset="0"/>
              <a:buChar char="•"/>
            </a:pPr>
            <a:endParaRPr lang="en-US" dirty="0"/>
          </a:p>
        </p:txBody>
      </p:sp>
      <p:sp>
        <p:nvSpPr>
          <p:cNvPr id="6" name="Flowchart: Connector 5"/>
          <p:cNvSpPr/>
          <p:nvPr/>
        </p:nvSpPr>
        <p:spPr>
          <a:xfrm>
            <a:off x="513674" y="2555911"/>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511366" y="4471458"/>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8622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Philippines</a:t>
            </a:r>
            <a:endParaRPr lang="en-US" dirty="0"/>
          </a:p>
        </p:txBody>
      </p:sp>
      <p:pic>
        <p:nvPicPr>
          <p:cNvPr id="4" name="Picture 3"/>
          <p:cNvPicPr>
            <a:picLocks noChangeAspect="1"/>
          </p:cNvPicPr>
          <p:nvPr/>
        </p:nvPicPr>
        <p:blipFill>
          <a:blip r:embed="rId3"/>
          <a:stretch>
            <a:fillRect/>
          </a:stretch>
        </p:blipFill>
        <p:spPr>
          <a:xfrm>
            <a:off x="8229600" y="180474"/>
            <a:ext cx="677506" cy="378405"/>
          </a:xfrm>
          <a:prstGeom prst="rect">
            <a:avLst/>
          </a:prstGeom>
        </p:spPr>
      </p:pic>
      <p:sp>
        <p:nvSpPr>
          <p:cNvPr id="5" name="TextBox 4"/>
          <p:cNvSpPr txBox="1"/>
          <p:nvPr/>
        </p:nvSpPr>
        <p:spPr>
          <a:xfrm>
            <a:off x="457200" y="990600"/>
            <a:ext cx="8305800" cy="5355312"/>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Philippines </a:t>
            </a:r>
            <a:r>
              <a:rPr lang="en-US" dirty="0"/>
              <a:t>has 8 digit and 9 digit customs declarable HS codes</a:t>
            </a:r>
            <a:r>
              <a:rPr lang="en-US" dirty="0" smtClean="0"/>
              <a:t>. It adopts the AHTN 8-digit code but introduced alphabetical codes beyond the 8-digit to reflect quota allocations (either “</a:t>
            </a:r>
            <a:r>
              <a:rPr lang="en-US" dirty="0"/>
              <a:t>A” or “B</a:t>
            </a:r>
            <a:r>
              <a:rPr lang="en-US" dirty="0" smtClean="0"/>
              <a:t>” for inside </a:t>
            </a:r>
            <a:r>
              <a:rPr lang="en-US" dirty="0"/>
              <a:t>quota and outside quota</a:t>
            </a:r>
            <a:r>
              <a:rPr lang="en-US" dirty="0" smtClean="0"/>
              <a:t>).</a:t>
            </a:r>
          </a:p>
          <a:p>
            <a:pPr algn="just"/>
            <a:endParaRPr lang="en-US" dirty="0" smtClean="0"/>
          </a:p>
          <a:p>
            <a:pPr marL="285750" indent="-285750">
              <a:buFont typeface="Arial" panose="020B0604020202020204" pitchFamily="34" charset="0"/>
              <a:buChar char="•"/>
            </a:pPr>
            <a:r>
              <a:rPr lang="en-US" dirty="0" smtClean="0"/>
              <a:t>Up-to-date online tariff information published on the Philippines </a:t>
            </a:r>
            <a:r>
              <a:rPr lang="en-US" dirty="0"/>
              <a:t>Tariff Finder </a:t>
            </a:r>
            <a:r>
              <a:rPr lang="en-US" dirty="0" smtClean="0"/>
              <a:t>which is on a site hosted by the Tariff </a:t>
            </a:r>
            <a:r>
              <a:rPr lang="en-US" dirty="0"/>
              <a:t>Commission </a:t>
            </a:r>
            <a:r>
              <a:rPr lang="en-US" dirty="0" smtClean="0"/>
              <a:t>(</a:t>
            </a:r>
            <a:r>
              <a:rPr lang="en-US" dirty="0" smtClean="0">
                <a:hlinkClick r:id="rId4"/>
              </a:rPr>
              <a:t>http</a:t>
            </a:r>
            <a:r>
              <a:rPr lang="en-US" dirty="0">
                <a:hlinkClick r:id="rId4"/>
              </a:rPr>
              <a:t>://</a:t>
            </a:r>
            <a:r>
              <a:rPr lang="en-US" dirty="0" smtClean="0">
                <a:hlinkClick r:id="rId4"/>
              </a:rPr>
              <a:t>www.tariffcommission.gov.ph/previous-website/ahtn.html</a:t>
            </a:r>
            <a:r>
              <a:rPr lang="en-US" dirty="0" smtClean="0"/>
              <a:t>).</a:t>
            </a:r>
          </a:p>
          <a:p>
            <a:pPr algn="just"/>
            <a:endParaRPr lang="en-US" dirty="0" smtClean="0"/>
          </a:p>
          <a:p>
            <a:pPr marL="285750" indent="-285750" algn="just">
              <a:buFont typeface="Arial" panose="020B0604020202020204" pitchFamily="34" charset="0"/>
              <a:buChar char="•"/>
            </a:pPr>
            <a:r>
              <a:rPr lang="en-US" dirty="0" smtClean="0"/>
              <a:t>High numbers of OGAs (over 30) exists requiring special </a:t>
            </a:r>
            <a:r>
              <a:rPr lang="en-US" dirty="0"/>
              <a:t>permits and </a:t>
            </a:r>
            <a:r>
              <a:rPr lang="en-US" dirty="0" smtClean="0"/>
              <a:t>licenses prior </a:t>
            </a:r>
            <a:r>
              <a:rPr lang="en-US" dirty="0"/>
              <a:t>to </a:t>
            </a:r>
            <a:r>
              <a:rPr lang="en-US" dirty="0" smtClean="0"/>
              <a:t>importation </a:t>
            </a:r>
            <a:r>
              <a:rPr lang="en-US" dirty="0"/>
              <a:t>to Philippines. </a:t>
            </a:r>
            <a:r>
              <a:rPr lang="en-US" dirty="0" smtClean="0"/>
              <a:t>These include food, medicine, animal and plant </a:t>
            </a:r>
            <a:r>
              <a:rPr lang="en-US" dirty="0"/>
              <a:t>products, </a:t>
            </a:r>
            <a:r>
              <a:rPr lang="en-US" dirty="0" smtClean="0"/>
              <a:t>refrigerators, air-conditioners, construction materials, and others.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The </a:t>
            </a:r>
            <a:r>
              <a:rPr lang="en-US" dirty="0"/>
              <a:t>standard </a:t>
            </a:r>
            <a:r>
              <a:rPr lang="en-US" dirty="0" smtClean="0"/>
              <a:t>VAT rate </a:t>
            </a:r>
            <a:r>
              <a:rPr lang="en-US" dirty="0"/>
              <a:t>of </a:t>
            </a:r>
            <a:r>
              <a:rPr lang="en-US" dirty="0" smtClean="0"/>
              <a:t>12% is </a:t>
            </a:r>
            <a:r>
              <a:rPr lang="en-US" dirty="0"/>
              <a:t>imposed on importation of goods to the </a:t>
            </a:r>
            <a:r>
              <a:rPr lang="en-US" dirty="0" smtClean="0"/>
              <a:t>Philippines.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Items </a:t>
            </a:r>
            <a:r>
              <a:rPr lang="en-US" dirty="0"/>
              <a:t>subject to excise tax </a:t>
            </a:r>
            <a:r>
              <a:rPr lang="en-US" dirty="0" smtClean="0"/>
              <a:t>include </a:t>
            </a:r>
            <a:r>
              <a:rPr lang="en-US" dirty="0"/>
              <a:t>alcohol, tobacco products, petroleum, mineral products and miscellaneous articles such as fireworks, certain cinematographic films, certain non-essential goods and motor vehicles</a:t>
            </a:r>
            <a:r>
              <a:rPr lang="en-US" dirty="0" smtClean="0"/>
              <a:t>.</a:t>
            </a:r>
            <a:endParaRPr lang="en-US" dirty="0"/>
          </a:p>
        </p:txBody>
      </p:sp>
      <p:sp>
        <p:nvSpPr>
          <p:cNvPr id="6" name="Flowchart: Connector 5"/>
          <p:cNvSpPr/>
          <p:nvPr/>
        </p:nvSpPr>
        <p:spPr>
          <a:xfrm>
            <a:off x="513674" y="3297245"/>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511366" y="2204289"/>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8358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Singapore</a:t>
            </a:r>
            <a:endParaRPr lang="en-US" dirty="0"/>
          </a:p>
        </p:txBody>
      </p:sp>
      <p:pic>
        <p:nvPicPr>
          <p:cNvPr id="4" name="Picture 3"/>
          <p:cNvPicPr>
            <a:picLocks noChangeAspect="1"/>
          </p:cNvPicPr>
          <p:nvPr/>
        </p:nvPicPr>
        <p:blipFill>
          <a:blip r:embed="rId3"/>
          <a:stretch>
            <a:fillRect/>
          </a:stretch>
        </p:blipFill>
        <p:spPr>
          <a:xfrm>
            <a:off x="8305800" y="192505"/>
            <a:ext cx="625378" cy="347631"/>
          </a:xfrm>
          <a:prstGeom prst="rect">
            <a:avLst/>
          </a:prstGeom>
        </p:spPr>
      </p:pic>
      <p:sp>
        <p:nvSpPr>
          <p:cNvPr id="5" name="TextBox 4"/>
          <p:cNvSpPr txBox="1"/>
          <p:nvPr/>
        </p:nvSpPr>
        <p:spPr>
          <a:xfrm>
            <a:off x="457200" y="990600"/>
            <a:ext cx="8305800" cy="3970318"/>
          </a:xfrm>
          <a:prstGeom prst="rect">
            <a:avLst/>
          </a:prstGeom>
          <a:noFill/>
        </p:spPr>
        <p:txBody>
          <a:bodyPr wrap="square" rtlCol="0">
            <a:spAutoFit/>
          </a:bodyPr>
          <a:lstStyle/>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Singapore is </a:t>
            </a:r>
            <a:r>
              <a:rPr lang="en-US" dirty="0"/>
              <a:t>known as one of the freest, most innovative </a:t>
            </a:r>
            <a:r>
              <a:rPr lang="en-US" dirty="0" smtClean="0"/>
              <a:t>and business-friendly </a:t>
            </a:r>
            <a:r>
              <a:rPr lang="en-US" dirty="0"/>
              <a:t>economies in the world. It was ranked </a:t>
            </a:r>
            <a:r>
              <a:rPr lang="en-US" dirty="0" smtClean="0"/>
              <a:t>at the top for Ease of Doing business by the World Bank Group in 2015.</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Highly efficient customs and good online source of information from Customs on tariff, import-export procedures, customs schemes and compliance requirements.</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Has the most numbers of FTAs among ASEAN countries signed individually as </a:t>
            </a:r>
            <a:r>
              <a:rPr lang="en-US" dirty="0"/>
              <a:t>a country and in effect – </a:t>
            </a:r>
            <a:r>
              <a:rPr lang="en-US" dirty="0" smtClean="0"/>
              <a:t>14. </a:t>
            </a:r>
            <a:r>
              <a:rPr lang="en-US" dirty="0"/>
              <a:t>Negotiations launched for </a:t>
            </a:r>
            <a:r>
              <a:rPr lang="en-US" dirty="0" smtClean="0"/>
              <a:t>9 </a:t>
            </a:r>
            <a:r>
              <a:rPr lang="en-US" dirty="0"/>
              <a:t>new FTAs</a:t>
            </a:r>
            <a:r>
              <a:rPr lang="en-US" dirty="0" smtClean="0"/>
              <a:t>.</a:t>
            </a:r>
            <a:endParaRPr lang="en-US" dirty="0"/>
          </a:p>
          <a:p>
            <a:pPr marL="285750" indent="-285750">
              <a:buFont typeface="Arial" panose="020B0604020202020204" pitchFamily="34" charset="0"/>
              <a:buChar char="•"/>
            </a:pPr>
            <a:endParaRPr lang="en-US" i="1" dirty="0" smtClean="0"/>
          </a:p>
          <a:p>
            <a:pPr marL="285750" indent="-285750">
              <a:buFont typeface="Arial" panose="020B0604020202020204" pitchFamily="34" charset="0"/>
              <a:buChar char="•"/>
            </a:pPr>
            <a:endParaRPr lang="en-US" i="1"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385370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Brunei</a:t>
            </a:r>
            <a:endParaRPr lang="en-US" dirty="0"/>
          </a:p>
        </p:txBody>
      </p:sp>
      <p:pic>
        <p:nvPicPr>
          <p:cNvPr id="4" name="Picture 3"/>
          <p:cNvPicPr>
            <a:picLocks noChangeAspect="1"/>
          </p:cNvPicPr>
          <p:nvPr/>
        </p:nvPicPr>
        <p:blipFill>
          <a:blip r:embed="rId3"/>
          <a:stretch>
            <a:fillRect/>
          </a:stretch>
        </p:blipFill>
        <p:spPr>
          <a:xfrm>
            <a:off x="8241702" y="186575"/>
            <a:ext cx="774303" cy="384925"/>
          </a:xfrm>
          <a:prstGeom prst="rect">
            <a:avLst/>
          </a:prstGeom>
        </p:spPr>
      </p:pic>
      <p:sp>
        <p:nvSpPr>
          <p:cNvPr id="5" name="TextBox 4"/>
          <p:cNvSpPr txBox="1"/>
          <p:nvPr/>
        </p:nvSpPr>
        <p:spPr>
          <a:xfrm>
            <a:off x="381000" y="1066800"/>
            <a:ext cx="8382000" cy="4801314"/>
          </a:xfrm>
          <a:prstGeom prst="rect">
            <a:avLst/>
          </a:prstGeom>
          <a:noFill/>
        </p:spPr>
        <p:txBody>
          <a:bodyPr wrap="square" rtlCol="0">
            <a:spAutoFit/>
          </a:bodyPr>
          <a:lstStyle/>
          <a:p>
            <a:pPr marL="285750" indent="-285750" algn="just">
              <a:buFont typeface="Arial" panose="020B0604020202020204" pitchFamily="34" charset="0"/>
              <a:buChar char="•"/>
            </a:pPr>
            <a:r>
              <a:rPr lang="en-US" dirty="0"/>
              <a:t>Brunei is the largest net exporter of </a:t>
            </a:r>
            <a:r>
              <a:rPr lang="en-US" dirty="0" smtClean="0"/>
              <a:t>oil in </a:t>
            </a:r>
            <a:r>
              <a:rPr lang="en-US" dirty="0"/>
              <a:t>the Asia-Pacific </a:t>
            </a:r>
            <a:r>
              <a:rPr lang="en-US" dirty="0" smtClean="0"/>
              <a:t>region. Crude </a:t>
            </a:r>
            <a:r>
              <a:rPr lang="en-US" dirty="0"/>
              <a:t>oil and natural gas production account for </a:t>
            </a:r>
            <a:r>
              <a:rPr lang="en-US" dirty="0" smtClean="0"/>
              <a:t>90% </a:t>
            </a:r>
            <a:r>
              <a:rPr lang="en-US" dirty="0"/>
              <a:t>of </a:t>
            </a:r>
            <a:r>
              <a:rPr lang="en-US" dirty="0" smtClean="0"/>
              <a:t>the country’s exports</a:t>
            </a:r>
            <a:r>
              <a:rPr lang="en-US" dirty="0"/>
              <a:t>. </a:t>
            </a:r>
            <a:r>
              <a:rPr lang="en-US" dirty="0" smtClean="0"/>
              <a:t>Brunei </a:t>
            </a:r>
            <a:r>
              <a:rPr lang="en-US" dirty="0"/>
              <a:t>accounts for less than </a:t>
            </a:r>
            <a:r>
              <a:rPr lang="en-US" dirty="0" smtClean="0"/>
              <a:t> 1% of intra </a:t>
            </a:r>
            <a:r>
              <a:rPr lang="en-US" dirty="0"/>
              <a:t>and </a:t>
            </a:r>
            <a:r>
              <a:rPr lang="en-US" dirty="0" smtClean="0"/>
              <a:t>extra-ASEAN </a:t>
            </a:r>
            <a:r>
              <a:rPr lang="en-US" dirty="0"/>
              <a:t>goods </a:t>
            </a:r>
            <a:r>
              <a:rPr lang="en-US" dirty="0" smtClean="0"/>
              <a:t>trade.</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Brunei tariffs are declarable at  the 8 </a:t>
            </a:r>
            <a:r>
              <a:rPr lang="en-US" dirty="0"/>
              <a:t>digit </a:t>
            </a:r>
            <a:r>
              <a:rPr lang="en-US" dirty="0" smtClean="0"/>
              <a:t>HS </a:t>
            </a:r>
            <a:r>
              <a:rPr lang="en-US" dirty="0"/>
              <a:t>code</a:t>
            </a:r>
            <a:r>
              <a:rPr lang="en-US" dirty="0" smtClean="0"/>
              <a:t>.</a:t>
            </a:r>
          </a:p>
          <a:p>
            <a:pPr algn="just"/>
            <a:endParaRPr lang="en-US" dirty="0"/>
          </a:p>
          <a:p>
            <a:pPr marL="285750" indent="-285750" algn="just">
              <a:buFont typeface="Arial" panose="020B0604020202020204" pitchFamily="34" charset="0"/>
              <a:buChar char="•"/>
            </a:pPr>
            <a:r>
              <a:rPr lang="en-US" dirty="0" smtClean="0"/>
              <a:t>Types </a:t>
            </a:r>
            <a:r>
              <a:rPr lang="en-US" dirty="0"/>
              <a:t>of duties/ charges applicable - import/ export duties</a:t>
            </a:r>
            <a:r>
              <a:rPr lang="en-US" dirty="0" smtClean="0"/>
              <a:t>, </a:t>
            </a:r>
            <a:r>
              <a:rPr lang="en-US" dirty="0"/>
              <a:t>excise</a:t>
            </a:r>
            <a:r>
              <a:rPr lang="en-US" dirty="0" smtClean="0"/>
              <a:t>. There </a:t>
            </a:r>
            <a:r>
              <a:rPr lang="en-US" dirty="0"/>
              <a:t>is currently no </a:t>
            </a:r>
            <a:r>
              <a:rPr lang="en-US" dirty="0" smtClean="0"/>
              <a:t>VAT </a:t>
            </a:r>
            <a:r>
              <a:rPr lang="en-US" dirty="0"/>
              <a:t>or equivalent consumption based </a:t>
            </a:r>
            <a:r>
              <a:rPr lang="en-US" dirty="0" smtClean="0"/>
              <a:t>tax.</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High </a:t>
            </a:r>
            <a:r>
              <a:rPr lang="en-US" dirty="0"/>
              <a:t>penalties </a:t>
            </a:r>
            <a:r>
              <a:rPr lang="en-US" dirty="0" smtClean="0"/>
              <a:t>apply to smuggling of prohibited goods which include rice</a:t>
            </a:r>
            <a:r>
              <a:rPr lang="en-US" dirty="0"/>
              <a:t>, paddy </a:t>
            </a:r>
            <a:r>
              <a:rPr lang="en-US" dirty="0" smtClean="0"/>
              <a:t>products, gasoline, gasoline, and kerosene.</a:t>
            </a: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Excise is levied on sale of liquor, tobacco and motor vehicle at the HS code level.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Number </a:t>
            </a:r>
            <a:r>
              <a:rPr lang="en-US" dirty="0"/>
              <a:t>of FTAs signed as a country and in effect – </a:t>
            </a:r>
            <a:r>
              <a:rPr lang="en-US" dirty="0" smtClean="0"/>
              <a:t>2. </a:t>
            </a:r>
            <a:r>
              <a:rPr lang="en-US" dirty="0"/>
              <a:t>Signed but not in effect – 1. Negotiations launched for </a:t>
            </a:r>
            <a:r>
              <a:rPr lang="en-US" dirty="0" smtClean="0"/>
              <a:t>2 </a:t>
            </a:r>
            <a:r>
              <a:rPr lang="en-US" dirty="0"/>
              <a:t>new FTAs</a:t>
            </a:r>
            <a:r>
              <a:rPr lang="en-US" dirty="0" smtClean="0"/>
              <a:t>.</a:t>
            </a:r>
            <a:endParaRPr lang="en-US" dirty="0"/>
          </a:p>
        </p:txBody>
      </p:sp>
      <p:sp>
        <p:nvSpPr>
          <p:cNvPr id="6" name="Flowchart: Connector 5"/>
          <p:cNvSpPr/>
          <p:nvPr/>
        </p:nvSpPr>
        <p:spPr>
          <a:xfrm>
            <a:off x="437474" y="1171435"/>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436085" y="3646583"/>
            <a:ext cx="152400" cy="1524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2151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ASEAN 4 – CLMV</a:t>
            </a:r>
            <a:endParaRPr lang="en-US" dirty="0"/>
          </a:p>
        </p:txBody>
      </p:sp>
      <p:pic>
        <p:nvPicPr>
          <p:cNvPr id="4" name="Picture 3"/>
          <p:cNvPicPr>
            <a:picLocks noChangeAspect="1"/>
          </p:cNvPicPr>
          <p:nvPr/>
        </p:nvPicPr>
        <p:blipFill>
          <a:blip r:embed="rId3"/>
          <a:stretch>
            <a:fillRect/>
          </a:stretch>
        </p:blipFill>
        <p:spPr>
          <a:xfrm>
            <a:off x="2870201" y="288562"/>
            <a:ext cx="566618" cy="290023"/>
          </a:xfrm>
          <a:prstGeom prst="rect">
            <a:avLst/>
          </a:prstGeom>
        </p:spPr>
      </p:pic>
      <p:pic>
        <p:nvPicPr>
          <p:cNvPr id="5" name="Picture 4"/>
          <p:cNvPicPr>
            <a:picLocks noChangeAspect="1"/>
          </p:cNvPicPr>
          <p:nvPr/>
        </p:nvPicPr>
        <p:blipFill>
          <a:blip r:embed="rId4"/>
          <a:stretch>
            <a:fillRect/>
          </a:stretch>
        </p:blipFill>
        <p:spPr>
          <a:xfrm>
            <a:off x="7660010" y="288562"/>
            <a:ext cx="572232" cy="273415"/>
          </a:xfrm>
          <a:prstGeom prst="rect">
            <a:avLst/>
          </a:prstGeom>
        </p:spPr>
      </p:pic>
      <p:pic>
        <p:nvPicPr>
          <p:cNvPr id="6" name="Picture 5"/>
          <p:cNvPicPr>
            <a:picLocks noChangeAspect="1"/>
          </p:cNvPicPr>
          <p:nvPr/>
        </p:nvPicPr>
        <p:blipFill>
          <a:blip r:embed="rId5"/>
          <a:stretch>
            <a:fillRect/>
          </a:stretch>
        </p:blipFill>
        <p:spPr>
          <a:xfrm>
            <a:off x="3568700" y="292099"/>
            <a:ext cx="573842" cy="286485"/>
          </a:xfrm>
          <a:prstGeom prst="rect">
            <a:avLst/>
          </a:prstGeom>
        </p:spPr>
      </p:pic>
      <p:pic>
        <p:nvPicPr>
          <p:cNvPr id="7" name="Picture 6"/>
          <p:cNvPicPr>
            <a:picLocks noChangeAspect="1"/>
          </p:cNvPicPr>
          <p:nvPr/>
        </p:nvPicPr>
        <p:blipFill>
          <a:blip r:embed="rId6"/>
          <a:stretch>
            <a:fillRect/>
          </a:stretch>
        </p:blipFill>
        <p:spPr>
          <a:xfrm>
            <a:off x="8414923" y="266310"/>
            <a:ext cx="604048" cy="295667"/>
          </a:xfrm>
          <a:prstGeom prst="rect">
            <a:avLst/>
          </a:prstGeom>
        </p:spPr>
      </p:pic>
      <p:sp>
        <p:nvSpPr>
          <p:cNvPr id="8" name="TextBox 7"/>
          <p:cNvSpPr txBox="1"/>
          <p:nvPr/>
        </p:nvSpPr>
        <p:spPr>
          <a:xfrm>
            <a:off x="381000" y="920889"/>
            <a:ext cx="8305800" cy="563231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ASEAN 4 - </a:t>
            </a:r>
            <a:r>
              <a:rPr lang="en-US" dirty="0"/>
              <a:t>Cambodia, Laos, Myanmar and Vietnam </a:t>
            </a:r>
            <a:r>
              <a:rPr lang="en-US" dirty="0" smtClean="0"/>
              <a:t>were the latest members to join between ASEAN between 1995 and 1999.</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Lack of readily available information on customs source sites and lack of engagement from customs of ASEAN-4 countries with the business.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Cambodia </a:t>
            </a:r>
            <a:r>
              <a:rPr lang="en-US" dirty="0" smtClean="0"/>
              <a:t>– Customs only this month published the customs </a:t>
            </a:r>
            <a:r>
              <a:rPr lang="en-US" dirty="0"/>
              <a:t>tariff schedule on </a:t>
            </a:r>
            <a:r>
              <a:rPr lang="en-US" dirty="0" smtClean="0"/>
              <a:t>its website for the first time.</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Laos </a:t>
            </a:r>
            <a:r>
              <a:rPr lang="en-US" dirty="0"/>
              <a:t>- </a:t>
            </a:r>
            <a:r>
              <a:rPr lang="en-US" dirty="0" smtClean="0"/>
              <a:t>There is no notification issued by Customs for tariff updates. Controls are frequently updated. FTA’s hosted on the Customs website are the AHTN 2007 version (when latest is 2012). </a:t>
            </a:r>
          </a:p>
          <a:p>
            <a:pPr algn="just"/>
            <a:endParaRPr lang="en-US" dirty="0" smtClean="0"/>
          </a:p>
          <a:p>
            <a:pPr marL="285750" indent="-285750" algn="just">
              <a:buFont typeface="Arial" panose="020B0604020202020204" pitchFamily="34" charset="0"/>
              <a:buChar char="•"/>
            </a:pPr>
            <a:r>
              <a:rPr lang="en-US" dirty="0" smtClean="0"/>
              <a:t>Myanmar – Similarly, Customs do not publish HS tariff changes on their website. Has close to 30 OGAs which traders need to be aware of for compliance with controls.</a:t>
            </a: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Vietnam - customs </a:t>
            </a:r>
            <a:r>
              <a:rPr lang="en-US" dirty="0"/>
              <a:t>rules are complex, frequently amended and </a:t>
            </a:r>
            <a:r>
              <a:rPr lang="en-US" dirty="0" smtClean="0"/>
              <a:t>subject </a:t>
            </a:r>
            <a:r>
              <a:rPr lang="en-US" dirty="0"/>
              <a:t>to varying interpretations. Companies must stay informed of changes as post-entry audits are aggressively conducted by </a:t>
            </a:r>
            <a:r>
              <a:rPr lang="en-US" dirty="0" smtClean="0"/>
              <a:t>Customs.</a:t>
            </a:r>
            <a:endParaRPr lang="en-US" dirty="0"/>
          </a:p>
        </p:txBody>
      </p:sp>
    </p:spTree>
    <p:extLst>
      <p:ext uri="{BB962C8B-B14F-4D97-AF65-F5344CB8AC3E}">
        <p14:creationId xmlns:p14="http://schemas.microsoft.com/office/powerpoint/2010/main" val="16326965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152400"/>
            <a:ext cx="6934200" cy="609600"/>
          </a:xfrm>
        </p:spPr>
        <p:txBody>
          <a:bodyPr/>
          <a:lstStyle/>
          <a:p>
            <a:r>
              <a:rPr lang="en-US" dirty="0" smtClean="0"/>
              <a:t>Thank You</a:t>
            </a:r>
            <a:endParaRPr lang="en-US" dirty="0"/>
          </a:p>
        </p:txBody>
      </p:sp>
      <p:sp>
        <p:nvSpPr>
          <p:cNvPr id="2" name="TextBox 1"/>
          <p:cNvSpPr txBox="1"/>
          <p:nvPr/>
        </p:nvSpPr>
        <p:spPr>
          <a:xfrm>
            <a:off x="1371600" y="2477585"/>
            <a:ext cx="6400800" cy="2031325"/>
          </a:xfrm>
          <a:prstGeom prst="rect">
            <a:avLst/>
          </a:prstGeom>
          <a:noFill/>
        </p:spPr>
        <p:txBody>
          <a:bodyPr wrap="square" rtlCol="0">
            <a:spAutoFit/>
          </a:bodyPr>
          <a:lstStyle/>
          <a:p>
            <a:endParaRPr lang="en-US" dirty="0" smtClean="0"/>
          </a:p>
          <a:p>
            <a:pPr algn="ctr"/>
            <a:r>
              <a:rPr lang="en-US" dirty="0" smtClean="0"/>
              <a:t>Jeffrey Wong (</a:t>
            </a:r>
            <a:r>
              <a:rPr lang="en-US" dirty="0" smtClean="0">
                <a:hlinkClick r:id="rId3"/>
              </a:rPr>
              <a:t>Jeffrey.Wong@IntegrationPoint.com</a:t>
            </a:r>
            <a:r>
              <a:rPr lang="en-US" dirty="0" smtClean="0"/>
              <a:t>)</a:t>
            </a:r>
          </a:p>
          <a:p>
            <a:pPr algn="ctr"/>
            <a:endParaRPr lang="en-US" dirty="0"/>
          </a:p>
          <a:p>
            <a:pPr algn="ctr"/>
            <a:r>
              <a:rPr lang="en-US" dirty="0" smtClean="0"/>
              <a:t>Tee Chee Yong (</a:t>
            </a:r>
            <a:r>
              <a:rPr lang="en-US" dirty="0" smtClean="0">
                <a:hlinkClick r:id="rId4"/>
              </a:rPr>
              <a:t>CheeYong.Tee@IntegrationPoint.com</a:t>
            </a:r>
            <a:r>
              <a:rPr lang="en-US" dirty="0" smtClean="0"/>
              <a:t>)</a:t>
            </a:r>
          </a:p>
          <a:p>
            <a:pPr algn="ctr"/>
            <a:endParaRPr lang="en-US" dirty="0" smtClean="0"/>
          </a:p>
          <a:p>
            <a:pPr algn="ctr"/>
            <a:r>
              <a:rPr lang="en-US" dirty="0" smtClean="0"/>
              <a:t>Tel: 603-2788 4993 </a:t>
            </a:r>
          </a:p>
          <a:p>
            <a:pPr algn="ctr"/>
            <a:endParaRPr lang="en-US" dirty="0"/>
          </a:p>
        </p:txBody>
      </p:sp>
    </p:spTree>
    <p:extLst>
      <p:ext uri="{BB962C8B-B14F-4D97-AF65-F5344CB8AC3E}">
        <p14:creationId xmlns:p14="http://schemas.microsoft.com/office/powerpoint/2010/main" val="88080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 of ASEAN</a:t>
            </a:r>
            <a:endParaRPr lang="en-US" dirty="0"/>
          </a:p>
        </p:txBody>
      </p:sp>
      <p:pic>
        <p:nvPicPr>
          <p:cNvPr id="14" name="Picture 13"/>
          <p:cNvPicPr>
            <a:picLocks noChangeAspect="1"/>
          </p:cNvPicPr>
          <p:nvPr/>
        </p:nvPicPr>
        <p:blipFill>
          <a:blip r:embed="rId3"/>
          <a:stretch>
            <a:fillRect/>
          </a:stretch>
        </p:blipFill>
        <p:spPr>
          <a:xfrm>
            <a:off x="8412667" y="188495"/>
            <a:ext cx="495332" cy="485274"/>
          </a:xfrm>
          <a:prstGeom prst="rect">
            <a:avLst/>
          </a:prstGeom>
        </p:spPr>
      </p:pic>
      <p:sp>
        <p:nvSpPr>
          <p:cNvPr id="4" name="TextBox 3"/>
          <p:cNvSpPr txBox="1"/>
          <p:nvPr/>
        </p:nvSpPr>
        <p:spPr>
          <a:xfrm>
            <a:off x="335483" y="914400"/>
            <a:ext cx="8305800" cy="5078313"/>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Sizeable market of 600 </a:t>
            </a:r>
            <a:r>
              <a:rPr lang="en-US" dirty="0"/>
              <a:t>million </a:t>
            </a:r>
            <a:r>
              <a:rPr lang="en-US" dirty="0" smtClean="0"/>
              <a:t>people and combined GDP of US$2.4 trillion.</a:t>
            </a:r>
          </a:p>
          <a:p>
            <a:pPr algn="just"/>
            <a:endParaRPr lang="en-US" dirty="0" smtClean="0"/>
          </a:p>
          <a:p>
            <a:pPr marL="285750" indent="-285750" algn="just">
              <a:buFont typeface="Arial" panose="020B0604020202020204" pitchFamily="34" charset="0"/>
              <a:buChar char="•"/>
            </a:pPr>
            <a:r>
              <a:rPr lang="en-US" dirty="0" smtClean="0"/>
              <a:t>Creation of a single market and production base within the region - establishment </a:t>
            </a:r>
            <a:r>
              <a:rPr lang="en-US" dirty="0"/>
              <a:t>of </a:t>
            </a:r>
            <a:r>
              <a:rPr lang="en-US" dirty="0" smtClean="0"/>
              <a:t>an ASEAN </a:t>
            </a:r>
            <a:r>
              <a:rPr lang="en-US" dirty="0"/>
              <a:t>Economic Community </a:t>
            </a:r>
            <a:r>
              <a:rPr lang="en-US" dirty="0" smtClean="0"/>
              <a:t>(AEC) by </a:t>
            </a:r>
            <a:r>
              <a:rPr lang="en-US" dirty="0"/>
              <a:t>end </a:t>
            </a:r>
            <a:r>
              <a:rPr lang="en-US" dirty="0" smtClean="0"/>
              <a:t>2015.</a:t>
            </a:r>
          </a:p>
          <a:p>
            <a:pPr algn="just"/>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Key targets: elimination </a:t>
            </a:r>
            <a:r>
              <a:rPr lang="en-US" dirty="0"/>
              <a:t>of tariffs </a:t>
            </a:r>
            <a:r>
              <a:rPr lang="en-US" dirty="0" smtClean="0"/>
              <a:t>and non-tariff barriers by </a:t>
            </a:r>
            <a:r>
              <a:rPr lang="en-US" dirty="0"/>
              <a:t>2015 for </a:t>
            </a:r>
            <a:r>
              <a:rPr lang="en-US" dirty="0" smtClean="0"/>
              <a:t>ASEAN-6 countries and by 2018 for ASEAN-4.</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AEC scorecard deliverables at </a:t>
            </a:r>
            <a:r>
              <a:rPr lang="en-US" dirty="0"/>
              <a:t>83.8</a:t>
            </a:r>
            <a:r>
              <a:rPr lang="en-US" dirty="0" smtClean="0"/>
              <a:t>% as of December 2014. Tariffs substantially </a:t>
            </a:r>
            <a:r>
              <a:rPr lang="en-US" dirty="0"/>
              <a:t>reduced </a:t>
            </a:r>
            <a:r>
              <a:rPr lang="en-US" dirty="0" smtClean="0"/>
              <a:t>to zero but other barriers to trade remain.</a:t>
            </a:r>
            <a:endParaRPr lang="en-US" dirty="0"/>
          </a:p>
        </p:txBody>
      </p:sp>
      <p:pic>
        <p:nvPicPr>
          <p:cNvPr id="2" name="Picture 1"/>
          <p:cNvPicPr>
            <a:picLocks noChangeAspect="1"/>
          </p:cNvPicPr>
          <p:nvPr/>
        </p:nvPicPr>
        <p:blipFill>
          <a:blip r:embed="rId4"/>
          <a:stretch>
            <a:fillRect/>
          </a:stretch>
        </p:blipFill>
        <p:spPr>
          <a:xfrm>
            <a:off x="2629821" y="2516296"/>
            <a:ext cx="3252920" cy="1903304"/>
          </a:xfrm>
          <a:prstGeom prst="rect">
            <a:avLst/>
          </a:prstGeom>
        </p:spPr>
      </p:pic>
      <p:sp>
        <p:nvSpPr>
          <p:cNvPr id="5" name="TextBox 4"/>
          <p:cNvSpPr txBox="1"/>
          <p:nvPr/>
        </p:nvSpPr>
        <p:spPr>
          <a:xfrm>
            <a:off x="1676400" y="2209800"/>
            <a:ext cx="1447800" cy="369332"/>
          </a:xfrm>
          <a:prstGeom prst="rect">
            <a:avLst/>
          </a:prstGeom>
          <a:noFill/>
        </p:spPr>
        <p:txBody>
          <a:bodyPr wrap="square" rtlCol="0">
            <a:spAutoFit/>
          </a:bodyPr>
          <a:lstStyle/>
          <a:p>
            <a:endParaRPr lang="en-US" dirty="0"/>
          </a:p>
        </p:txBody>
      </p:sp>
      <p:sp>
        <p:nvSpPr>
          <p:cNvPr id="6" name="TextBox 5"/>
          <p:cNvSpPr txBox="1"/>
          <p:nvPr/>
        </p:nvSpPr>
        <p:spPr>
          <a:xfrm>
            <a:off x="3067561" y="2139344"/>
            <a:ext cx="2438400" cy="369332"/>
          </a:xfrm>
          <a:prstGeom prst="rect">
            <a:avLst/>
          </a:prstGeom>
          <a:noFill/>
        </p:spPr>
        <p:txBody>
          <a:bodyPr wrap="square" rtlCol="0">
            <a:spAutoFit/>
          </a:bodyPr>
          <a:lstStyle/>
          <a:p>
            <a:r>
              <a:rPr lang="en-US" dirty="0" smtClean="0"/>
              <a:t>Four pillars of AEC</a:t>
            </a:r>
            <a:endParaRPr lang="en-US" dirty="0"/>
          </a:p>
        </p:txBody>
      </p:sp>
    </p:spTree>
    <p:extLst>
      <p:ext uri="{BB962C8B-B14F-4D97-AF65-F5344CB8AC3E}">
        <p14:creationId xmlns:p14="http://schemas.microsoft.com/office/powerpoint/2010/main" val="382788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67890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ASEAN vs. ROW</a:t>
            </a:r>
            <a:endParaRPr lang="en-US" dirty="0"/>
          </a:p>
        </p:txBody>
      </p:sp>
      <p:pic>
        <p:nvPicPr>
          <p:cNvPr id="14" name="Picture 13"/>
          <p:cNvPicPr>
            <a:picLocks noChangeAspect="1"/>
          </p:cNvPicPr>
          <p:nvPr/>
        </p:nvPicPr>
        <p:blipFill>
          <a:blip r:embed="rId3"/>
          <a:stretch>
            <a:fillRect/>
          </a:stretch>
        </p:blipFill>
        <p:spPr>
          <a:xfrm>
            <a:off x="8412667" y="188495"/>
            <a:ext cx="495332" cy="485274"/>
          </a:xfrm>
          <a:prstGeom prst="rect">
            <a:avLst/>
          </a:prstGeom>
        </p:spPr>
      </p:pic>
      <p:pic>
        <p:nvPicPr>
          <p:cNvPr id="2" name="Picture 1"/>
          <p:cNvPicPr>
            <a:picLocks noChangeAspect="1"/>
          </p:cNvPicPr>
          <p:nvPr/>
        </p:nvPicPr>
        <p:blipFill>
          <a:blip r:embed="rId4"/>
          <a:stretch>
            <a:fillRect/>
          </a:stretch>
        </p:blipFill>
        <p:spPr>
          <a:xfrm>
            <a:off x="38100" y="914399"/>
            <a:ext cx="4419600" cy="2727907"/>
          </a:xfrm>
          <a:prstGeom prst="rect">
            <a:avLst/>
          </a:prstGeom>
        </p:spPr>
      </p:pic>
      <p:sp>
        <p:nvSpPr>
          <p:cNvPr id="11" name="TextBox 10"/>
          <p:cNvSpPr txBox="1"/>
          <p:nvPr/>
        </p:nvSpPr>
        <p:spPr>
          <a:xfrm>
            <a:off x="247433" y="4001535"/>
            <a:ext cx="8534400" cy="2369880"/>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US" sz="1600" dirty="0"/>
              <a:t>ASEAN combined </a:t>
            </a:r>
            <a:r>
              <a:rPr lang="en-US" sz="1600" dirty="0" smtClean="0"/>
              <a:t>has a </a:t>
            </a:r>
            <a:r>
              <a:rPr lang="en-US" sz="1600" dirty="0"/>
              <a:t>population </a:t>
            </a:r>
            <a:r>
              <a:rPr lang="en-US" sz="1600" dirty="0" smtClean="0"/>
              <a:t>larger than </a:t>
            </a:r>
            <a:r>
              <a:rPr lang="en-US" sz="1600" dirty="0"/>
              <a:t>the European Union or </a:t>
            </a:r>
            <a:r>
              <a:rPr lang="en-US" sz="1600" dirty="0" smtClean="0"/>
              <a:t>North America.</a:t>
            </a:r>
          </a:p>
          <a:p>
            <a:pPr algn="just">
              <a:spcAft>
                <a:spcPts val="600"/>
              </a:spcAft>
            </a:pPr>
            <a:endParaRPr lang="en-US" sz="1600" dirty="0" smtClean="0"/>
          </a:p>
          <a:p>
            <a:pPr marL="285750" indent="-285750" algn="just">
              <a:spcAft>
                <a:spcPts val="600"/>
              </a:spcAft>
              <a:buFont typeface="Arial" panose="020B0604020202020204" pitchFamily="34" charset="0"/>
              <a:buChar char="•"/>
            </a:pPr>
            <a:r>
              <a:rPr lang="en-US" sz="1600" dirty="0" smtClean="0"/>
              <a:t>If </a:t>
            </a:r>
            <a:r>
              <a:rPr lang="en-US" sz="1600" dirty="0"/>
              <a:t>ASEAN were a single country, it would be the seventh largest economy in the world, with a combined GDP of $2.4 trillion in 2014. It could be fourth largest by 2050 if growth trends continue. (McKinsey – May 2014)</a:t>
            </a:r>
          </a:p>
          <a:p>
            <a:pPr marL="285750" indent="-285750" algn="just">
              <a:spcAft>
                <a:spcPts val="600"/>
              </a:spcAft>
              <a:buFont typeface="Arial" panose="020B0604020202020204" pitchFamily="34" charset="0"/>
              <a:buChar char="•"/>
            </a:pPr>
            <a:endParaRPr lang="en-US" sz="1600" dirty="0" smtClean="0"/>
          </a:p>
          <a:p>
            <a:pPr marL="285750" indent="-285750" algn="just">
              <a:spcAft>
                <a:spcPts val="600"/>
              </a:spcAft>
              <a:buFont typeface="Arial" panose="020B0604020202020204" pitchFamily="34" charset="0"/>
              <a:buChar char="•"/>
            </a:pPr>
            <a:r>
              <a:rPr lang="en-US" sz="1600" dirty="0" smtClean="0"/>
              <a:t>Economic growth </a:t>
            </a:r>
            <a:r>
              <a:rPr lang="en-US" sz="1600" dirty="0"/>
              <a:t>in </a:t>
            </a:r>
            <a:r>
              <a:rPr lang="en-US" sz="1600" dirty="0" smtClean="0"/>
              <a:t>ASEAN’s </a:t>
            </a:r>
            <a:r>
              <a:rPr lang="en-US" sz="1600" dirty="0"/>
              <a:t>less developed </a:t>
            </a:r>
            <a:r>
              <a:rPr lang="en-US" sz="1600" dirty="0" smtClean="0"/>
              <a:t>economies, Myanmar</a:t>
            </a:r>
            <a:r>
              <a:rPr lang="en-US" sz="1600" dirty="0"/>
              <a:t>, Laos and Cambodia </a:t>
            </a:r>
            <a:r>
              <a:rPr lang="en-US" sz="1600" dirty="0" smtClean="0"/>
              <a:t>surpasses China (7.3%) with real GDP % of 7.4% - 8.3% in 2014.</a:t>
            </a:r>
            <a:endParaRPr lang="en-US" sz="1600" dirty="0"/>
          </a:p>
        </p:txBody>
      </p:sp>
      <p:pic>
        <p:nvPicPr>
          <p:cNvPr id="4" name="Picture 3"/>
          <p:cNvPicPr>
            <a:picLocks noChangeAspect="1"/>
          </p:cNvPicPr>
          <p:nvPr/>
        </p:nvPicPr>
        <p:blipFill>
          <a:blip r:embed="rId5"/>
          <a:stretch>
            <a:fillRect/>
          </a:stretch>
        </p:blipFill>
        <p:spPr>
          <a:xfrm>
            <a:off x="4514633" y="893903"/>
            <a:ext cx="4581742" cy="2748404"/>
          </a:xfrm>
          <a:prstGeom prst="rect">
            <a:avLst/>
          </a:prstGeom>
        </p:spPr>
      </p:pic>
      <p:sp>
        <p:nvSpPr>
          <p:cNvPr id="5" name="Oval 4"/>
          <p:cNvSpPr/>
          <p:nvPr/>
        </p:nvSpPr>
        <p:spPr>
          <a:xfrm>
            <a:off x="1114425" y="2514600"/>
            <a:ext cx="3810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5562600" y="1981200"/>
            <a:ext cx="228600" cy="76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562600" y="1828800"/>
            <a:ext cx="228600" cy="76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6"/>
          <a:stretch>
            <a:fillRect/>
          </a:stretch>
        </p:blipFill>
        <p:spPr>
          <a:xfrm>
            <a:off x="3797263" y="3645661"/>
            <a:ext cx="1434740" cy="166462"/>
          </a:xfrm>
          <a:prstGeom prst="rect">
            <a:avLst/>
          </a:prstGeom>
        </p:spPr>
      </p:pic>
    </p:spTree>
    <p:extLst>
      <p:ext uri="{BB962C8B-B14F-4D97-AF65-F5344CB8AC3E}">
        <p14:creationId xmlns:p14="http://schemas.microsoft.com/office/powerpoint/2010/main" val="3882539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ASEAN vs. ROW</a:t>
            </a:r>
            <a:endParaRPr lang="en-US" dirty="0"/>
          </a:p>
        </p:txBody>
      </p:sp>
      <p:pic>
        <p:nvPicPr>
          <p:cNvPr id="14" name="Picture 13"/>
          <p:cNvPicPr>
            <a:picLocks noChangeAspect="1"/>
          </p:cNvPicPr>
          <p:nvPr/>
        </p:nvPicPr>
        <p:blipFill>
          <a:blip r:embed="rId3"/>
          <a:stretch>
            <a:fillRect/>
          </a:stretch>
        </p:blipFill>
        <p:spPr>
          <a:xfrm>
            <a:off x="8412667" y="188495"/>
            <a:ext cx="495332" cy="485274"/>
          </a:xfrm>
          <a:prstGeom prst="rect">
            <a:avLst/>
          </a:prstGeom>
        </p:spPr>
      </p:pic>
      <p:pic>
        <p:nvPicPr>
          <p:cNvPr id="4" name="Picture 3"/>
          <p:cNvPicPr>
            <a:picLocks noChangeAspect="1"/>
          </p:cNvPicPr>
          <p:nvPr/>
        </p:nvPicPr>
        <p:blipFill>
          <a:blip r:embed="rId4"/>
          <a:stretch>
            <a:fillRect/>
          </a:stretch>
        </p:blipFill>
        <p:spPr>
          <a:xfrm>
            <a:off x="1443174" y="1066800"/>
            <a:ext cx="6553200" cy="5323612"/>
          </a:xfrm>
          <a:prstGeom prst="rect">
            <a:avLst/>
          </a:prstGeom>
        </p:spPr>
      </p:pic>
      <p:sp>
        <p:nvSpPr>
          <p:cNvPr id="16" name="Oval 15"/>
          <p:cNvSpPr/>
          <p:nvPr/>
        </p:nvSpPr>
        <p:spPr>
          <a:xfrm>
            <a:off x="7027818" y="5560421"/>
            <a:ext cx="6096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434262" y="5802059"/>
            <a:ext cx="566738" cy="2433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078405">
            <a:off x="2319424" y="1671827"/>
            <a:ext cx="687441" cy="4329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84451" y="2118885"/>
            <a:ext cx="5334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5"/>
          <a:stretch>
            <a:fillRect/>
          </a:stretch>
        </p:blipFill>
        <p:spPr>
          <a:xfrm>
            <a:off x="1452152" y="6421399"/>
            <a:ext cx="1434740" cy="166462"/>
          </a:xfrm>
          <a:prstGeom prst="rect">
            <a:avLst/>
          </a:prstGeom>
        </p:spPr>
      </p:pic>
    </p:spTree>
    <p:extLst>
      <p:ext uri="{BB962C8B-B14F-4D97-AF65-F5344CB8AC3E}">
        <p14:creationId xmlns:p14="http://schemas.microsoft.com/office/powerpoint/2010/main" val="303357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590" y="1118047"/>
            <a:ext cx="7714445" cy="646331"/>
          </a:xfrm>
          <a:prstGeom prst="rect">
            <a:avLst/>
          </a:prstGeom>
          <a:noFill/>
        </p:spPr>
        <p:txBody>
          <a:bodyPr wrap="square" rtlCol="0">
            <a:spAutoFit/>
          </a:bodyPr>
          <a:lstStyle/>
          <a:p>
            <a:endParaRPr lang="en-MY" dirty="0"/>
          </a:p>
          <a:p>
            <a:endParaRPr lang="en-MY" dirty="0" smtClean="0"/>
          </a:p>
        </p:txBody>
      </p:sp>
      <p:sp>
        <p:nvSpPr>
          <p:cNvPr id="8" name="Rectangle 7"/>
          <p:cNvSpPr/>
          <p:nvPr/>
        </p:nvSpPr>
        <p:spPr>
          <a:xfrm>
            <a:off x="2463156" y="2070790"/>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OVERVIEW </a:t>
            </a:r>
            <a:r>
              <a:rPr lang="en-US" sz="1400" dirty="0" smtClean="0">
                <a:solidFill>
                  <a:schemeClr val="bg1"/>
                </a:solidFill>
              </a:rPr>
              <a:t>OF ASEAN</a:t>
            </a:r>
            <a:endParaRPr lang="en-US" sz="1400" dirty="0">
              <a:solidFill>
                <a:schemeClr val="bg1"/>
              </a:solidFill>
              <a:latin typeface="Calibri" pitchFamily="34" charset="0"/>
              <a:cs typeface="Calibri" pitchFamily="34" charset="0"/>
            </a:endParaRPr>
          </a:p>
        </p:txBody>
      </p:sp>
      <p:sp>
        <p:nvSpPr>
          <p:cNvPr id="17" name="Rectangle 16"/>
          <p:cNvSpPr/>
          <p:nvPr/>
        </p:nvSpPr>
        <p:spPr>
          <a:xfrm>
            <a:off x="2463156" y="2502849"/>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ASEAN vs. REST OF WORLD </a:t>
            </a:r>
            <a:endParaRPr lang="en-US" sz="1400" dirty="0">
              <a:solidFill>
                <a:schemeClr val="bg1"/>
              </a:solidFill>
              <a:latin typeface="Calibri" pitchFamily="34" charset="0"/>
              <a:cs typeface="Calibri" pitchFamily="34" charset="0"/>
            </a:endParaRPr>
          </a:p>
        </p:txBody>
      </p:sp>
      <p:sp>
        <p:nvSpPr>
          <p:cNvPr id="18" name="Rectangle 17"/>
          <p:cNvSpPr/>
          <p:nvPr/>
        </p:nvSpPr>
        <p:spPr>
          <a:xfrm>
            <a:off x="2475856" y="2934908"/>
            <a:ext cx="4594920" cy="330465"/>
          </a:xfrm>
          <a:prstGeom prst="rect">
            <a:avLst/>
          </a:prstGeom>
          <a:solidFill>
            <a:srgbClr val="4F81BD"/>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TRADING WITH ASEAN</a:t>
            </a:r>
            <a:endParaRPr lang="en-US" sz="1400" dirty="0">
              <a:solidFill>
                <a:schemeClr val="bg1"/>
              </a:solidFill>
              <a:latin typeface="Calibri" pitchFamily="34" charset="0"/>
              <a:cs typeface="Calibri" pitchFamily="34" charset="0"/>
            </a:endParaRPr>
          </a:p>
        </p:txBody>
      </p:sp>
      <p:sp>
        <p:nvSpPr>
          <p:cNvPr id="19" name="Rectangle 18"/>
          <p:cNvSpPr/>
          <p:nvPr/>
        </p:nvSpPr>
        <p:spPr>
          <a:xfrm>
            <a:off x="2463156" y="3377843"/>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COMPLIANCE CHALLENGES</a:t>
            </a:r>
            <a:endParaRPr lang="en-US" sz="1400" dirty="0">
              <a:solidFill>
                <a:schemeClr val="bg1"/>
              </a:solidFill>
              <a:latin typeface="Calibri" pitchFamily="34" charset="0"/>
              <a:cs typeface="Calibri" pitchFamily="34" charset="0"/>
            </a:endParaRPr>
          </a:p>
        </p:txBody>
      </p:sp>
      <p:sp>
        <p:nvSpPr>
          <p:cNvPr id="20" name="Rectangle 19"/>
          <p:cNvSpPr/>
          <p:nvPr/>
        </p:nvSpPr>
        <p:spPr>
          <a:xfrm>
            <a:off x="2475856" y="3809902"/>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FUTURE TRADE PROGRAM &amp; OPPORTUNITIES</a:t>
            </a:r>
            <a:endParaRPr lang="en-US" sz="1400" dirty="0">
              <a:solidFill>
                <a:schemeClr val="bg1"/>
              </a:solidFill>
              <a:latin typeface="Calibri" pitchFamily="34" charset="0"/>
              <a:cs typeface="Calibri" pitchFamily="34" charset="0"/>
            </a:endParaRPr>
          </a:p>
        </p:txBody>
      </p:sp>
      <p:sp>
        <p:nvSpPr>
          <p:cNvPr id="21" name="Rectangle 20"/>
          <p:cNvSpPr/>
          <p:nvPr/>
        </p:nvSpPr>
        <p:spPr>
          <a:xfrm>
            <a:off x="2475856" y="4241961"/>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SUMMARY</a:t>
            </a:r>
            <a:endParaRPr lang="en-US" sz="1400" dirty="0">
              <a:solidFill>
                <a:schemeClr val="bg1"/>
              </a:solidFill>
              <a:latin typeface="Calibri" pitchFamily="34" charset="0"/>
              <a:cs typeface="Calibri" pitchFamily="34" charset="0"/>
            </a:endParaRPr>
          </a:p>
        </p:txBody>
      </p:sp>
      <p:sp>
        <p:nvSpPr>
          <p:cNvPr id="9" name="Rectangle 8"/>
          <p:cNvSpPr/>
          <p:nvPr/>
        </p:nvSpPr>
        <p:spPr>
          <a:xfrm>
            <a:off x="2478750" y="4684896"/>
            <a:ext cx="4594920" cy="330465"/>
          </a:xfrm>
          <a:prstGeom prst="rect">
            <a:avLst/>
          </a:prstGeom>
          <a:solidFill>
            <a:schemeClr val="accent1">
              <a:lumMod val="40000"/>
              <a:lumOff val="60000"/>
            </a:schemeClr>
          </a:solidFill>
          <a:ln w="6350" cap="flat"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4609" tIns="22305" rIns="44609" bIns="22305" rtlCol="0" anchor="ctr"/>
          <a:lstStyle/>
          <a:p>
            <a:pPr marL="163415" algn="ctr"/>
            <a:r>
              <a:rPr lang="en-US" sz="1400" dirty="0" smtClean="0">
                <a:solidFill>
                  <a:schemeClr val="bg1"/>
                </a:solidFill>
              </a:rPr>
              <a:t>COUNTRIES PROFILE</a:t>
            </a:r>
            <a:endParaRPr lang="en-US"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275582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Trading With ASEAN</a:t>
            </a:r>
            <a:endParaRPr lang="en-US" dirty="0"/>
          </a:p>
        </p:txBody>
      </p:sp>
      <p:pic>
        <p:nvPicPr>
          <p:cNvPr id="14" name="Picture 13"/>
          <p:cNvPicPr>
            <a:picLocks noChangeAspect="1"/>
          </p:cNvPicPr>
          <p:nvPr/>
        </p:nvPicPr>
        <p:blipFill>
          <a:blip r:embed="rId3"/>
          <a:stretch>
            <a:fillRect/>
          </a:stretch>
        </p:blipFill>
        <p:spPr>
          <a:xfrm>
            <a:off x="8412667" y="188495"/>
            <a:ext cx="495332" cy="485274"/>
          </a:xfrm>
          <a:prstGeom prst="rect">
            <a:avLst/>
          </a:prstGeom>
        </p:spPr>
      </p:pic>
      <p:sp>
        <p:nvSpPr>
          <p:cNvPr id="4" name="TextBox 3"/>
          <p:cNvSpPr txBox="1"/>
          <p:nvPr/>
        </p:nvSpPr>
        <p:spPr>
          <a:xfrm>
            <a:off x="289560" y="985659"/>
            <a:ext cx="8530606" cy="3662541"/>
          </a:xfrm>
          <a:prstGeom prst="rect">
            <a:avLst/>
          </a:prstGeom>
          <a:noFill/>
        </p:spPr>
        <p:txBody>
          <a:bodyPr wrap="square" rtlCol="0">
            <a:spAutoFit/>
          </a:bodyPr>
          <a:lstStyle/>
          <a:p>
            <a:pPr algn="just"/>
            <a:r>
              <a:rPr lang="en-US" sz="1600" dirty="0" smtClean="0"/>
              <a:t>Things to Know:</a:t>
            </a:r>
          </a:p>
          <a:p>
            <a:pPr algn="just"/>
            <a:endParaRPr lang="en-US" sz="1600" dirty="0" smtClean="0"/>
          </a:p>
          <a:p>
            <a:pPr marL="285750" indent="-285750" algn="just">
              <a:buFont typeface="Arial" panose="020B0604020202020204" pitchFamily="34" charset="0"/>
              <a:buChar char="•"/>
            </a:pPr>
            <a:r>
              <a:rPr lang="en-US" sz="2000" dirty="0" smtClean="0"/>
              <a:t>The ASEAN Trade in Goods Agreement (ATIGA) is the trade bloc agreement.</a:t>
            </a:r>
          </a:p>
          <a:p>
            <a:pPr marL="285750" indent="-285750" algn="just">
              <a:buFont typeface="Arial" panose="020B0604020202020204" pitchFamily="34" charset="0"/>
              <a:buChar char="•"/>
            </a:pPr>
            <a:endParaRPr lang="en-US" sz="2000" dirty="0" smtClean="0"/>
          </a:p>
          <a:p>
            <a:pPr marL="285750" indent="-285750" algn="just">
              <a:buFont typeface="Arial" panose="020B0604020202020204" pitchFamily="34" charset="0"/>
              <a:buChar char="•"/>
            </a:pPr>
            <a:r>
              <a:rPr lang="en-US" sz="2000" dirty="0" smtClean="0"/>
              <a:t>HS tariff on official source sites of most countries are in local language. </a:t>
            </a:r>
          </a:p>
          <a:p>
            <a:pPr marL="285750" indent="-285750" algn="just">
              <a:buFont typeface="Arial" panose="020B0604020202020204" pitchFamily="34" charset="0"/>
              <a:buChar char="•"/>
            </a:pPr>
            <a:endParaRPr lang="en-US" sz="2000" dirty="0" smtClean="0"/>
          </a:p>
          <a:p>
            <a:pPr marL="285750" indent="-285750" algn="just">
              <a:buFont typeface="Arial" panose="020B0604020202020204" pitchFamily="34" charset="0"/>
              <a:buChar char="•"/>
            </a:pPr>
            <a:r>
              <a:rPr lang="en-US" sz="2000" dirty="0" smtClean="0"/>
              <a:t>Existence of many OGAs creating non-tariff barriers which impede trade regionalization. </a:t>
            </a:r>
          </a:p>
          <a:p>
            <a:pPr algn="just"/>
            <a:endParaRPr lang="en-US" sz="2000" dirty="0" smtClean="0"/>
          </a:p>
          <a:p>
            <a:pPr marL="285750" indent="-285750" algn="just">
              <a:buFont typeface="Arial" panose="020B0604020202020204" pitchFamily="34" charset="0"/>
              <a:buChar char="•"/>
            </a:pPr>
            <a:r>
              <a:rPr lang="en-US" sz="2000" dirty="0" smtClean="0"/>
              <a:t>ASEAN+1 FTAs signed with external parties and in effect – 5 FTAs:</a:t>
            </a:r>
          </a:p>
          <a:p>
            <a:pPr algn="just"/>
            <a:endParaRPr lang="en-US" sz="2000" dirty="0" smtClean="0"/>
          </a:p>
        </p:txBody>
      </p:sp>
      <p:pic>
        <p:nvPicPr>
          <p:cNvPr id="2" name="Picture 1"/>
          <p:cNvPicPr>
            <a:picLocks noChangeAspect="1"/>
          </p:cNvPicPr>
          <p:nvPr/>
        </p:nvPicPr>
        <p:blipFill>
          <a:blip r:embed="rId4"/>
          <a:stretch>
            <a:fillRect/>
          </a:stretch>
        </p:blipFill>
        <p:spPr>
          <a:xfrm>
            <a:off x="6225633" y="4343400"/>
            <a:ext cx="2286000" cy="1967459"/>
          </a:xfrm>
          <a:prstGeom prst="rect">
            <a:avLst/>
          </a:prstGeom>
        </p:spPr>
      </p:pic>
      <p:sp>
        <p:nvSpPr>
          <p:cNvPr id="5" name="TextBox 4"/>
          <p:cNvSpPr txBox="1"/>
          <p:nvPr/>
        </p:nvSpPr>
        <p:spPr>
          <a:xfrm>
            <a:off x="285750" y="4498062"/>
            <a:ext cx="5631351" cy="1323439"/>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smtClean="0"/>
              <a:t>ASEAN </a:t>
            </a:r>
            <a:r>
              <a:rPr lang="en-US" sz="2000" dirty="0"/>
              <a:t>Single Window (electronic customs</a:t>
            </a:r>
            <a:r>
              <a:rPr lang="en-US" sz="2000" dirty="0" smtClean="0"/>
              <a:t>) to integrate customs system of ASEAN states.</a:t>
            </a:r>
            <a:endParaRPr lang="en-US" sz="2000" dirty="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960525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tionPointTemplate_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IntegrationPoint2014-PPT-Template</Template>
  <TotalTime>619</TotalTime>
  <Words>4409</Words>
  <Application>Microsoft Office PowerPoint</Application>
  <PresentationFormat>On-screen Show (4:3)</PresentationFormat>
  <Paragraphs>482</Paragraphs>
  <Slides>36</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ＭＳ Ｐゴシック</vt:lpstr>
      <vt:lpstr>ＭＳ Ｐゴシック</vt:lpstr>
      <vt:lpstr>Arial</vt:lpstr>
      <vt:lpstr>Calibri</vt:lpstr>
      <vt:lpstr>Courier New</vt:lpstr>
      <vt:lpstr>Roboto</vt:lpstr>
      <vt:lpstr>Segoe UI</vt:lpstr>
      <vt:lpstr>Verdana</vt:lpstr>
      <vt:lpstr>Wingdings</vt:lpstr>
      <vt:lpstr>IntegrationPointTemplate_2012</vt:lpstr>
      <vt:lpstr>ICPA Conference Bangkok “View of ASEAN Trade Regulations – What is Happening Today”  November 9, 2015  </vt:lpstr>
      <vt:lpstr>PowerPoint Presentation</vt:lpstr>
      <vt:lpstr>ASEAN</vt:lpstr>
      <vt:lpstr>Overview of ASEAN</vt:lpstr>
      <vt:lpstr>PowerPoint Presentation</vt:lpstr>
      <vt:lpstr>ASEAN vs. ROW</vt:lpstr>
      <vt:lpstr>ASEAN vs. ROW</vt:lpstr>
      <vt:lpstr>PowerPoint Presentation</vt:lpstr>
      <vt:lpstr>Trading With ASEAN</vt:lpstr>
      <vt:lpstr>PowerPoint Presentation</vt:lpstr>
      <vt:lpstr>Challenge 1: Language</vt:lpstr>
      <vt:lpstr>Challenge 2: Non-common External Tariff</vt:lpstr>
      <vt:lpstr>Challenge 3: Complex Tariff Schedule</vt:lpstr>
      <vt:lpstr>Challenge 4: Reliability &amp; Access to Information</vt:lpstr>
      <vt:lpstr>PowerPoint Presentation</vt:lpstr>
      <vt:lpstr>Challenge 4: Reliability &amp; Access to Information</vt:lpstr>
      <vt:lpstr>Challenge 4: Reliability &amp; Access to Information</vt:lpstr>
      <vt:lpstr>Challenge 4: Reliability &amp; Access to Information</vt:lpstr>
      <vt:lpstr>Challenge 4: Reliability &amp; Access to Information</vt:lpstr>
      <vt:lpstr>Resolutions to Challenges </vt:lpstr>
      <vt:lpstr>PowerPoint Presentation</vt:lpstr>
      <vt:lpstr>Future Trade Programs</vt:lpstr>
      <vt:lpstr>Opportunities in AEC </vt:lpstr>
      <vt:lpstr>Opportunities in AEC </vt:lpstr>
      <vt:lpstr>PowerPoint Presentation</vt:lpstr>
      <vt:lpstr>ASEAN Ranking &amp; Numbers</vt:lpstr>
      <vt:lpstr>PowerPoint Presentation</vt:lpstr>
      <vt:lpstr>PowerPoint Presentation</vt:lpstr>
      <vt:lpstr>Thailand  </vt:lpstr>
      <vt:lpstr>Indonesia</vt:lpstr>
      <vt:lpstr>Malaysia</vt:lpstr>
      <vt:lpstr>Philippines</vt:lpstr>
      <vt:lpstr>Singapore</vt:lpstr>
      <vt:lpstr>Brunei</vt:lpstr>
      <vt:lpstr>    ASEAN 4 – CLMV</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Company Demoing To &amp; Product Name Goes Here</dc:title>
  <dc:creator>Wei Mun Tan</dc:creator>
  <cp:lastModifiedBy>Wei Mun Tan</cp:lastModifiedBy>
  <cp:revision>85</cp:revision>
  <cp:lastPrinted>2014-05-27T14:16:16Z</cp:lastPrinted>
  <dcterms:created xsi:type="dcterms:W3CDTF">2015-03-06T10:11:06Z</dcterms:created>
  <dcterms:modified xsi:type="dcterms:W3CDTF">2015-11-05T02:26:29Z</dcterms:modified>
</cp:coreProperties>
</file>